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sldIdLst>
    <p:sldId id="256" r:id="rId2"/>
    <p:sldId id="1993219401" r:id="rId3"/>
    <p:sldId id="261" r:id="rId4"/>
    <p:sldId id="260" r:id="rId5"/>
    <p:sldId id="1993219292" r:id="rId6"/>
    <p:sldId id="1993219320" r:id="rId7"/>
    <p:sldId id="379" r:id="rId8"/>
    <p:sldId id="1993219375" r:id="rId9"/>
    <p:sldId id="1993219376" r:id="rId10"/>
    <p:sldId id="1993219414" r:id="rId11"/>
    <p:sldId id="1993219346" r:id="rId12"/>
    <p:sldId id="1993219348" r:id="rId13"/>
    <p:sldId id="1993219411" r:id="rId14"/>
    <p:sldId id="1993219393" r:id="rId15"/>
    <p:sldId id="1993219323" r:id="rId16"/>
    <p:sldId id="1993219397" r:id="rId17"/>
    <p:sldId id="1993219399" r:id="rId18"/>
    <p:sldId id="1993219368" r:id="rId19"/>
    <p:sldId id="1993219327" r:id="rId20"/>
    <p:sldId id="4493" r:id="rId21"/>
    <p:sldId id="1993219339" r:id="rId22"/>
    <p:sldId id="1993219403" r:id="rId23"/>
    <p:sldId id="290" r:id="rId24"/>
    <p:sldId id="1993219416" r:id="rId25"/>
    <p:sldId id="1993219423" r:id="rId26"/>
    <p:sldId id="1993219357" r:id="rId27"/>
    <p:sldId id="1993219361" r:id="rId28"/>
    <p:sldId id="1993219384" r:id="rId29"/>
    <p:sldId id="1993219392" r:id="rId30"/>
    <p:sldId id="1993219396" r:id="rId31"/>
    <p:sldId id="1993219386" r:id="rId32"/>
    <p:sldId id="1993219391" r:id="rId33"/>
    <p:sldId id="408" r:id="rId34"/>
    <p:sldId id="1993219388" r:id="rId35"/>
    <p:sldId id="1993219430" r:id="rId36"/>
    <p:sldId id="1993219358" r:id="rId37"/>
    <p:sldId id="1993219410" r:id="rId38"/>
    <p:sldId id="1993219329" r:id="rId39"/>
    <p:sldId id="1993219381" r:id="rId40"/>
    <p:sldId id="4488" r:id="rId41"/>
    <p:sldId id="1993219406" r:id="rId42"/>
    <p:sldId id="1993219366" r:id="rId43"/>
    <p:sldId id="1993219345" r:id="rId44"/>
    <p:sldId id="1993219419" r:id="rId45"/>
    <p:sldId id="272" r:id="rId46"/>
    <p:sldId id="1993219395" r:id="rId47"/>
    <p:sldId id="1993219412" r:id="rId48"/>
    <p:sldId id="1993219383" r:id="rId49"/>
    <p:sldId id="1993219424" r:id="rId50"/>
    <p:sldId id="1993219421" r:id="rId51"/>
    <p:sldId id="1993219377" r:id="rId52"/>
    <p:sldId id="1993219425" r:id="rId53"/>
    <p:sldId id="1993219413" r:id="rId54"/>
    <p:sldId id="1993219408" r:id="rId55"/>
    <p:sldId id="1993219352" r:id="rId56"/>
    <p:sldId id="1993219379" r:id="rId57"/>
    <p:sldId id="1993219409" r:id="rId58"/>
    <p:sldId id="1993219332" r:id="rId59"/>
    <p:sldId id="1993219341" r:id="rId6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F0BE91-FFCD-C044-53E2-37985E4B0752}" name="Jane Joukovsky" initials="JJ" userId="55996e53fdeca00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7" clrIdx="0">
    <p:extLst>
      <p:ext uri="{19B8F6BF-5375-455C-9EA6-DF929625EA0E}">
        <p15:presenceInfo xmlns:p15="http://schemas.microsoft.com/office/powerpoint/2012/main" userId="Gregory Scott" providerId="None"/>
      </p:ext>
    </p:extLst>
  </p:cmAuthor>
  <p:cmAuthor id="2" name="Dr. Hilary Baldwin" initials="DHB" lastIdx="199" clrIdx="1">
    <p:extLst>
      <p:ext uri="{19B8F6BF-5375-455C-9EA6-DF929625EA0E}">
        <p15:presenceInfo xmlns:p15="http://schemas.microsoft.com/office/powerpoint/2012/main" userId="S::HBaldwin@acnetrc.com::ccf00c5d-8792-4356-bd49-1ccb9496883b" providerId="AD"/>
      </p:ext>
    </p:extLst>
  </p:cmAuthor>
  <p:cmAuthor id="3" name="allen gilio" initials="ag" lastIdx="146" clrIdx="2">
    <p:extLst>
      <p:ext uri="{19B8F6BF-5375-455C-9EA6-DF929625EA0E}">
        <p15:presenceInfo xmlns:p15="http://schemas.microsoft.com/office/powerpoint/2012/main" userId="b33a4bbfe42eb1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4" autoAdjust="0"/>
    <p:restoredTop sz="94947" autoAdjust="0"/>
  </p:normalViewPr>
  <p:slideViewPr>
    <p:cSldViewPr snapToGrid="0" snapToObjects="1">
      <p:cViewPr varScale="1">
        <p:scale>
          <a:sx n="138" d="100"/>
          <a:sy n="13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1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</a:t>
            </a:r>
            <a:r>
              <a:rPr lang="en-US" baseline="0" dirty="0"/>
              <a:t> of baseline Clindamycin Resistance </a:t>
            </a:r>
            <a:r>
              <a:rPr lang="en-US" i="1" baseline="0" dirty="0"/>
              <a:t>C acnes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Clindamycin Monotherapy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Week 0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50</c:v>
                </c:pt>
                <c:pt idx="2">
                  <c:v>50</c:v>
                </c:pt>
                <c:pt idx="3">
                  <c:v>600</c:v>
                </c:pt>
                <c:pt idx="4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7-464A-8442-9E3AC4A5C8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Clindamycin + BP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Week 0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100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57-464A-8442-9E3AC4A5C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24040"/>
        <c:axId val="366625024"/>
      </c:barChart>
      <c:catAx>
        <c:axId val="366624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5024"/>
        <c:crosses val="autoZero"/>
        <c:auto val="1"/>
        <c:lblAlgn val="ctr"/>
        <c:lblOffset val="100"/>
        <c:noMultiLvlLbl val="0"/>
      </c:catAx>
      <c:valAx>
        <c:axId val="36662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62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Adherence</a:t>
            </a:r>
            <a:r>
              <a:rPr lang="en-US" baseline="0" dirty="0">
                <a:solidFill>
                  <a:schemeClr val="tx1"/>
                </a:solidFill>
              </a:rPr>
              <a:t> rates over 6 weeks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37</c:v>
                </c:pt>
                <c:pt idx="1">
                  <c:v>54</c:v>
                </c:pt>
                <c:pt idx="2">
                  <c:v>72</c:v>
                </c:pt>
                <c:pt idx="3">
                  <c:v>40</c:v>
                </c:pt>
                <c:pt idx="4">
                  <c:v>79</c:v>
                </c:pt>
                <c:pt idx="5">
                  <c:v>67</c:v>
                </c:pt>
                <c:pt idx="6">
                  <c:v>58</c:v>
                </c:pt>
                <c:pt idx="7">
                  <c:v>70</c:v>
                </c:pt>
                <c:pt idx="8">
                  <c:v>51</c:v>
                </c:pt>
                <c:pt idx="9">
                  <c:v>32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1-40EB-AF5F-D995803F05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1344208"/>
        <c:axId val="611345192"/>
      </c:barChart>
      <c:catAx>
        <c:axId val="611344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Patient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345192"/>
        <c:crosses val="autoZero"/>
        <c:auto val="1"/>
        <c:lblAlgn val="ctr"/>
        <c:lblOffset val="100"/>
        <c:tickLblSkip val="1"/>
        <c:noMultiLvlLbl val="0"/>
      </c:catAx>
      <c:valAx>
        <c:axId val="611345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Individual Mean Adherence</a:t>
                </a:r>
                <a:r>
                  <a:rPr lang="en-US" baseline="0" dirty="0">
                    <a:solidFill>
                      <a:schemeClr val="tx1"/>
                    </a:solidFill>
                  </a:rPr>
                  <a:t> Rate (%)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344208"/>
        <c:crosses val="autoZero"/>
        <c:crossBetween val="midCat"/>
      </c:valAx>
      <c:spPr>
        <a:noFill/>
        <a:ln cmpd="sng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32381889763781E-2"/>
          <c:y val="0.13760949803149605"/>
          <c:w val="0.86145078740157477"/>
          <c:h val="0.68998203740157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</c:formatCode>
                <c:ptCount val="11"/>
                <c:pt idx="0">
                  <c:v>0</c:v>
                </c:pt>
                <c:pt idx="1">
                  <c:v>0.25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500</c:v>
                </c:pt>
                <c:pt idx="2">
                  <c:v>1200</c:v>
                </c:pt>
                <c:pt idx="3">
                  <c:v>200</c:v>
                </c:pt>
                <c:pt idx="4">
                  <c:v>150</c:v>
                </c:pt>
                <c:pt idx="5">
                  <c:v>100</c:v>
                </c:pt>
                <c:pt idx="6">
                  <c:v>75</c:v>
                </c:pt>
                <c:pt idx="7">
                  <c:v>70</c:v>
                </c:pt>
                <c:pt idx="8">
                  <c:v>65</c:v>
                </c:pt>
                <c:pt idx="9">
                  <c:v>60</c:v>
                </c:pt>
                <c:pt idx="10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CB-4A6B-9E2C-45B1D01260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</c:formatCode>
                <c:ptCount val="11"/>
                <c:pt idx="0">
                  <c:v>0</c:v>
                </c:pt>
                <c:pt idx="1">
                  <c:v>0.25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750</c:v>
                </c:pt>
                <c:pt idx="5">
                  <c:v>750</c:v>
                </c:pt>
                <c:pt idx="6">
                  <c:v>700</c:v>
                </c:pt>
                <c:pt idx="7">
                  <c:v>600</c:v>
                </c:pt>
                <c:pt idx="8">
                  <c:v>500</c:v>
                </c:pt>
                <c:pt idx="9">
                  <c:v>400</c:v>
                </c:pt>
                <c:pt idx="10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CB-4A6B-9E2C-45B1D01260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MIC </c:v>
                </c:pt>
              </c:strCache>
            </c:strRef>
          </c:tx>
          <c:spPr>
            <a:ln w="254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</c:formatCode>
                <c:ptCount val="11"/>
                <c:pt idx="0">
                  <c:v>0</c:v>
                </c:pt>
                <c:pt idx="1">
                  <c:v>0.25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CB-4A6B-9E2C-45B1D01260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Vestibular threshold</c:v>
                </c:pt>
              </c:strCache>
            </c:strRef>
          </c:tx>
          <c:spPr>
            <a:ln w="254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</c:formatCode>
                <c:ptCount val="11"/>
                <c:pt idx="0">
                  <c:v>0</c:v>
                </c:pt>
                <c:pt idx="1">
                  <c:v>0.25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CB-4A6B-9E2C-45B1D012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410472"/>
        <c:axId val="551412768"/>
      </c:lineChart>
      <c:catAx>
        <c:axId val="5514104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</a:t>
                </a:r>
              </a:p>
            </c:rich>
          </c:tx>
          <c:layout>
            <c:manualLayout>
              <c:xMode val="edge"/>
              <c:yMode val="edge"/>
              <c:x val="0.47390624022307481"/>
              <c:y val="0.89411580241645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out"/>
        <c:tickLblPos val="nextTo"/>
        <c:crossAx val="551412768"/>
        <c:crosses val="autoZero"/>
        <c:auto val="1"/>
        <c:lblAlgn val="ctr"/>
        <c:lblOffset val="100"/>
        <c:noMultiLvlLbl val="0"/>
      </c:catAx>
      <c:valAx>
        <c:axId val="55141276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</a:t>
                </a:r>
                <a:r>
                  <a:rPr lang="en-US" baseline="0" dirty="0"/>
                  <a:t>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55141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Percent</a:t>
            </a:r>
            <a:r>
              <a:rPr lang="en-US" baseline="0" dirty="0">
                <a:solidFill>
                  <a:schemeClr val="tx1"/>
                </a:solidFill>
              </a:rPr>
              <a:t> of Subjects with a Mean SCAR-S  Score ≥ 2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baseline="0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440888177263949E-2"/>
          <c:y val="0.26169536136055566"/>
          <c:w val="0.83648332624391442"/>
          <c:h val="0.513642839330289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x"/>
            <c:size val="7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&lt; 6 mos</c:v>
                </c:pt>
                <c:pt idx="1">
                  <c:v>6-11 mos</c:v>
                </c:pt>
                <c:pt idx="2">
                  <c:v>1-2 y</c:v>
                </c:pt>
                <c:pt idx="3">
                  <c:v>&gt; 2-3 y</c:v>
                </c:pt>
                <c:pt idx="4">
                  <c:v>&gt; 3--5 y </c:v>
                </c:pt>
                <c:pt idx="5">
                  <c:v>&gt; 5-10 y </c:v>
                </c:pt>
                <c:pt idx="6">
                  <c:v>&gt; 10 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4.8</c:v>
                </c:pt>
                <c:pt idx="2">
                  <c:v>11.7</c:v>
                </c:pt>
                <c:pt idx="3">
                  <c:v>15.5</c:v>
                </c:pt>
                <c:pt idx="4">
                  <c:v>13.6</c:v>
                </c:pt>
                <c:pt idx="5">
                  <c:v>14.2</c:v>
                </c:pt>
                <c:pt idx="6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49-4B90-A080-731C10DBC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4780048"/>
        <c:axId val="614777424"/>
      </c:lineChart>
      <c:catAx>
        <c:axId val="61478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777424"/>
        <c:crosses val="autoZero"/>
        <c:auto val="1"/>
        <c:lblAlgn val="ctr"/>
        <c:lblOffset val="100"/>
        <c:noMultiLvlLbl val="0"/>
      </c:catAx>
      <c:valAx>
        <c:axId val="6147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780048"/>
        <c:crosses val="autoZero"/>
        <c:crossBetween val="midCat"/>
      </c:valAx>
      <c:spPr>
        <a:noFill/>
        <a:ln cmpd="dbl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ysDot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706C2-9994-4C6A-B2E8-453301328149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302B1-0CE6-4822-8AE4-B829A2F0DB6F}">
      <dgm:prSet custT="1"/>
      <dgm:spPr/>
      <dgm:t>
        <a:bodyPr/>
        <a:lstStyle/>
        <a:p>
          <a:r>
            <a:rPr lang="en-US" sz="1200" dirty="0"/>
            <a:t>Comedones</a:t>
          </a:r>
        </a:p>
      </dgm:t>
    </dgm:pt>
    <dgm:pt modelId="{EAC86E12-1478-4649-80D7-705285B0C800}" type="parTrans" cxnId="{B9861151-CC28-46F6-A696-65E0BED1FC36}">
      <dgm:prSet/>
      <dgm:spPr/>
      <dgm:t>
        <a:bodyPr/>
        <a:lstStyle/>
        <a:p>
          <a:endParaRPr lang="en-US"/>
        </a:p>
      </dgm:t>
    </dgm:pt>
    <dgm:pt modelId="{65D13E8F-89CF-4689-A52F-4C238F1E907F}" type="sibTrans" cxnId="{B9861151-CC28-46F6-A696-65E0BED1FC36}">
      <dgm:prSet/>
      <dgm:spPr/>
      <dgm:t>
        <a:bodyPr/>
        <a:lstStyle/>
        <a:p>
          <a:endParaRPr lang="en-US"/>
        </a:p>
      </dgm:t>
    </dgm:pt>
    <dgm:pt modelId="{74A24A2C-489C-40E7-AD19-2AB64B0F31B0}">
      <dgm:prSet custT="1"/>
      <dgm:spPr/>
      <dgm:t>
        <a:bodyPr/>
        <a:lstStyle/>
        <a:p>
          <a:r>
            <a:rPr lang="en-US" sz="1200" dirty="0"/>
            <a:t>Inflammatory papules and pustules</a:t>
          </a:r>
        </a:p>
      </dgm:t>
    </dgm:pt>
    <dgm:pt modelId="{44A59C19-F441-44DA-8606-86CA29E5D1CC}" type="parTrans" cxnId="{11A6D3F1-A2FA-4E2D-8215-9E59DE056BA2}">
      <dgm:prSet/>
      <dgm:spPr/>
      <dgm:t>
        <a:bodyPr/>
        <a:lstStyle/>
        <a:p>
          <a:endParaRPr lang="en-US"/>
        </a:p>
      </dgm:t>
    </dgm:pt>
    <dgm:pt modelId="{864D1DF7-4F07-4943-98F2-49896A6A0538}" type="sibTrans" cxnId="{11A6D3F1-A2FA-4E2D-8215-9E59DE056BA2}">
      <dgm:prSet/>
      <dgm:spPr/>
      <dgm:t>
        <a:bodyPr/>
        <a:lstStyle/>
        <a:p>
          <a:endParaRPr lang="en-US"/>
        </a:p>
      </dgm:t>
    </dgm:pt>
    <dgm:pt modelId="{E3783A24-6A0D-403E-A5A3-6C922ACED6A8}">
      <dgm:prSet custT="1"/>
      <dgm:spPr/>
      <dgm:t>
        <a:bodyPr/>
        <a:lstStyle/>
        <a:p>
          <a:r>
            <a:rPr lang="en-US" sz="1200" dirty="0"/>
            <a:t>Nodules </a:t>
          </a:r>
        </a:p>
      </dgm:t>
    </dgm:pt>
    <dgm:pt modelId="{3743DB43-2775-4B93-9174-490A57459EC8}" type="parTrans" cxnId="{FA865DD1-C660-4643-8A46-6C885ECC07AF}">
      <dgm:prSet/>
      <dgm:spPr/>
      <dgm:t>
        <a:bodyPr/>
        <a:lstStyle/>
        <a:p>
          <a:endParaRPr lang="en-US"/>
        </a:p>
      </dgm:t>
    </dgm:pt>
    <dgm:pt modelId="{FE098BEF-6FAE-4AFB-B17C-57396663D3A3}" type="sibTrans" cxnId="{FA865DD1-C660-4643-8A46-6C885ECC07AF}">
      <dgm:prSet/>
      <dgm:spPr/>
      <dgm:t>
        <a:bodyPr/>
        <a:lstStyle/>
        <a:p>
          <a:endParaRPr lang="en-US"/>
        </a:p>
      </dgm:t>
    </dgm:pt>
    <dgm:pt modelId="{61E50569-0465-44BC-B371-20FE3B1CAA63}">
      <dgm:prSet custT="1"/>
      <dgm:spPr/>
      <dgm:t>
        <a:bodyPr/>
        <a:lstStyle/>
        <a:p>
          <a:r>
            <a:rPr lang="en-US" sz="1200" dirty="0"/>
            <a:t>Macular hyperpigmentation and macular erythema</a:t>
          </a:r>
        </a:p>
      </dgm:t>
    </dgm:pt>
    <dgm:pt modelId="{F6721BE7-8FCA-466C-8577-58A9BB923F53}" type="parTrans" cxnId="{43C015E8-9F68-45F4-BD51-1D07BE2F0585}">
      <dgm:prSet/>
      <dgm:spPr/>
      <dgm:t>
        <a:bodyPr/>
        <a:lstStyle/>
        <a:p>
          <a:endParaRPr lang="en-US"/>
        </a:p>
      </dgm:t>
    </dgm:pt>
    <dgm:pt modelId="{AD7166DF-C597-48EB-8DC3-22363F2A17F8}" type="sibTrans" cxnId="{43C015E8-9F68-45F4-BD51-1D07BE2F0585}">
      <dgm:prSet/>
      <dgm:spPr/>
      <dgm:t>
        <a:bodyPr/>
        <a:lstStyle/>
        <a:p>
          <a:endParaRPr lang="en-US"/>
        </a:p>
      </dgm:t>
    </dgm:pt>
    <dgm:pt modelId="{A3DA4E51-2D4C-43E3-9B44-5DF4BD965001}">
      <dgm:prSet custT="1"/>
      <dgm:spPr/>
      <dgm:t>
        <a:bodyPr/>
        <a:lstStyle/>
        <a:p>
          <a:r>
            <a:rPr lang="en-US" sz="1200" dirty="0"/>
            <a:t>Scarring</a:t>
          </a:r>
        </a:p>
      </dgm:t>
    </dgm:pt>
    <dgm:pt modelId="{C868795E-7F5A-4C51-8427-C2DB7CEABDBA}" type="parTrans" cxnId="{E040A68C-8629-4FE8-8FEF-7EACBC1B827B}">
      <dgm:prSet/>
      <dgm:spPr/>
      <dgm:t>
        <a:bodyPr/>
        <a:lstStyle/>
        <a:p>
          <a:endParaRPr lang="en-US"/>
        </a:p>
      </dgm:t>
    </dgm:pt>
    <dgm:pt modelId="{176E314F-59F0-4460-9BCE-073E8FE9929B}" type="sibTrans" cxnId="{E040A68C-8629-4FE8-8FEF-7EACBC1B827B}">
      <dgm:prSet/>
      <dgm:spPr/>
      <dgm:t>
        <a:bodyPr/>
        <a:lstStyle/>
        <a:p>
          <a:endParaRPr lang="en-US"/>
        </a:p>
      </dgm:t>
    </dgm:pt>
    <dgm:pt modelId="{E0CCD36B-3BC0-5540-B63E-EC9B343E55F1}" type="pres">
      <dgm:prSet presAssocID="{29A706C2-9994-4C6A-B2E8-4533013281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8AE4BC-E993-8B40-AAE0-123AFAAEA348}" type="pres">
      <dgm:prSet presAssocID="{6F9302B1-0CE6-4822-8AE4-B829A2F0DB6F}" presName="hierRoot1" presStyleCnt="0"/>
      <dgm:spPr/>
    </dgm:pt>
    <dgm:pt modelId="{A5E66452-42DB-944A-87DC-28CC5515477A}" type="pres">
      <dgm:prSet presAssocID="{6F9302B1-0CE6-4822-8AE4-B829A2F0DB6F}" presName="composite" presStyleCnt="0"/>
      <dgm:spPr/>
    </dgm:pt>
    <dgm:pt modelId="{D030FA12-48A1-B84F-BC48-BDF9D54EA3B8}" type="pres">
      <dgm:prSet presAssocID="{6F9302B1-0CE6-4822-8AE4-B829A2F0DB6F}" presName="background" presStyleLbl="node0" presStyleIdx="0" presStyleCnt="5"/>
      <dgm:spPr/>
    </dgm:pt>
    <dgm:pt modelId="{B98D1E74-1A8A-B549-B385-645C900DAE46}" type="pres">
      <dgm:prSet presAssocID="{6F9302B1-0CE6-4822-8AE4-B829A2F0DB6F}" presName="text" presStyleLbl="fgAcc0" presStyleIdx="0" presStyleCnt="5">
        <dgm:presLayoutVars>
          <dgm:chPref val="3"/>
        </dgm:presLayoutVars>
      </dgm:prSet>
      <dgm:spPr/>
    </dgm:pt>
    <dgm:pt modelId="{ACD69453-DD6D-4347-85D5-6A94048184AA}" type="pres">
      <dgm:prSet presAssocID="{6F9302B1-0CE6-4822-8AE4-B829A2F0DB6F}" presName="hierChild2" presStyleCnt="0"/>
      <dgm:spPr/>
    </dgm:pt>
    <dgm:pt modelId="{33D59002-D55D-D84C-8757-0857893EE549}" type="pres">
      <dgm:prSet presAssocID="{74A24A2C-489C-40E7-AD19-2AB64B0F31B0}" presName="hierRoot1" presStyleCnt="0"/>
      <dgm:spPr/>
    </dgm:pt>
    <dgm:pt modelId="{0C20A6A9-007B-CA46-80D5-6D8A2E2C5F6E}" type="pres">
      <dgm:prSet presAssocID="{74A24A2C-489C-40E7-AD19-2AB64B0F31B0}" presName="composite" presStyleCnt="0"/>
      <dgm:spPr/>
    </dgm:pt>
    <dgm:pt modelId="{CD01DFD0-741D-5443-A01D-031B71F51144}" type="pres">
      <dgm:prSet presAssocID="{74A24A2C-489C-40E7-AD19-2AB64B0F31B0}" presName="background" presStyleLbl="node0" presStyleIdx="1" presStyleCnt="5"/>
      <dgm:spPr/>
    </dgm:pt>
    <dgm:pt modelId="{ADB8971D-61B8-344D-A88E-74B1BA18D950}" type="pres">
      <dgm:prSet presAssocID="{74A24A2C-489C-40E7-AD19-2AB64B0F31B0}" presName="text" presStyleLbl="fgAcc0" presStyleIdx="1" presStyleCnt="5">
        <dgm:presLayoutVars>
          <dgm:chPref val="3"/>
        </dgm:presLayoutVars>
      </dgm:prSet>
      <dgm:spPr/>
    </dgm:pt>
    <dgm:pt modelId="{F61137F0-738C-624D-8512-9F4627006086}" type="pres">
      <dgm:prSet presAssocID="{74A24A2C-489C-40E7-AD19-2AB64B0F31B0}" presName="hierChild2" presStyleCnt="0"/>
      <dgm:spPr/>
    </dgm:pt>
    <dgm:pt modelId="{F5CFF757-E9F9-254C-AFC7-8ACD4F9CBD48}" type="pres">
      <dgm:prSet presAssocID="{E3783A24-6A0D-403E-A5A3-6C922ACED6A8}" presName="hierRoot1" presStyleCnt="0"/>
      <dgm:spPr/>
    </dgm:pt>
    <dgm:pt modelId="{C7C06616-7961-1D48-88FE-0D907AF8246A}" type="pres">
      <dgm:prSet presAssocID="{E3783A24-6A0D-403E-A5A3-6C922ACED6A8}" presName="composite" presStyleCnt="0"/>
      <dgm:spPr/>
    </dgm:pt>
    <dgm:pt modelId="{E7F2879D-C3C3-0349-A790-FA1D84EABAF8}" type="pres">
      <dgm:prSet presAssocID="{E3783A24-6A0D-403E-A5A3-6C922ACED6A8}" presName="background" presStyleLbl="node0" presStyleIdx="2" presStyleCnt="5"/>
      <dgm:spPr/>
    </dgm:pt>
    <dgm:pt modelId="{7A9FFEE9-EB2C-0B48-9E90-A0EC8D857F43}" type="pres">
      <dgm:prSet presAssocID="{E3783A24-6A0D-403E-A5A3-6C922ACED6A8}" presName="text" presStyleLbl="fgAcc0" presStyleIdx="2" presStyleCnt="5">
        <dgm:presLayoutVars>
          <dgm:chPref val="3"/>
        </dgm:presLayoutVars>
      </dgm:prSet>
      <dgm:spPr/>
    </dgm:pt>
    <dgm:pt modelId="{6C758334-43F9-6943-AC5E-A9C962FF2764}" type="pres">
      <dgm:prSet presAssocID="{E3783A24-6A0D-403E-A5A3-6C922ACED6A8}" presName="hierChild2" presStyleCnt="0"/>
      <dgm:spPr/>
    </dgm:pt>
    <dgm:pt modelId="{DB689EA9-AB7C-044E-AD7A-B3586B348836}" type="pres">
      <dgm:prSet presAssocID="{61E50569-0465-44BC-B371-20FE3B1CAA63}" presName="hierRoot1" presStyleCnt="0"/>
      <dgm:spPr/>
    </dgm:pt>
    <dgm:pt modelId="{7AD202B8-28C6-D843-99D0-9855D858EF6B}" type="pres">
      <dgm:prSet presAssocID="{61E50569-0465-44BC-B371-20FE3B1CAA63}" presName="composite" presStyleCnt="0"/>
      <dgm:spPr/>
    </dgm:pt>
    <dgm:pt modelId="{8266A927-4598-9649-9798-344B37C4A510}" type="pres">
      <dgm:prSet presAssocID="{61E50569-0465-44BC-B371-20FE3B1CAA63}" presName="background" presStyleLbl="node0" presStyleIdx="3" presStyleCnt="5"/>
      <dgm:spPr/>
    </dgm:pt>
    <dgm:pt modelId="{9DC0A91C-DB42-3E41-8C68-25D8923C4029}" type="pres">
      <dgm:prSet presAssocID="{61E50569-0465-44BC-B371-20FE3B1CAA63}" presName="text" presStyleLbl="fgAcc0" presStyleIdx="3" presStyleCnt="5">
        <dgm:presLayoutVars>
          <dgm:chPref val="3"/>
        </dgm:presLayoutVars>
      </dgm:prSet>
      <dgm:spPr/>
    </dgm:pt>
    <dgm:pt modelId="{D2367240-7A30-C742-B2B4-08433C3CDCC8}" type="pres">
      <dgm:prSet presAssocID="{61E50569-0465-44BC-B371-20FE3B1CAA63}" presName="hierChild2" presStyleCnt="0"/>
      <dgm:spPr/>
    </dgm:pt>
    <dgm:pt modelId="{AB7DEE26-8EBD-7F49-B128-70BFB7416480}" type="pres">
      <dgm:prSet presAssocID="{A3DA4E51-2D4C-43E3-9B44-5DF4BD965001}" presName="hierRoot1" presStyleCnt="0"/>
      <dgm:spPr/>
    </dgm:pt>
    <dgm:pt modelId="{0B86D7CE-B3F1-D648-9217-73D37684D173}" type="pres">
      <dgm:prSet presAssocID="{A3DA4E51-2D4C-43E3-9B44-5DF4BD965001}" presName="composite" presStyleCnt="0"/>
      <dgm:spPr/>
    </dgm:pt>
    <dgm:pt modelId="{7E7FEDB4-ECDA-3E4B-B097-F3A2087619AE}" type="pres">
      <dgm:prSet presAssocID="{A3DA4E51-2D4C-43E3-9B44-5DF4BD965001}" presName="background" presStyleLbl="node0" presStyleIdx="4" presStyleCnt="5"/>
      <dgm:spPr/>
    </dgm:pt>
    <dgm:pt modelId="{A3D41573-E914-374A-9021-C551C3D4D5E0}" type="pres">
      <dgm:prSet presAssocID="{A3DA4E51-2D4C-43E3-9B44-5DF4BD965001}" presName="text" presStyleLbl="fgAcc0" presStyleIdx="4" presStyleCnt="5">
        <dgm:presLayoutVars>
          <dgm:chPref val="3"/>
        </dgm:presLayoutVars>
      </dgm:prSet>
      <dgm:spPr/>
    </dgm:pt>
    <dgm:pt modelId="{C508374C-7A64-374C-B4C5-6FC949BC1C13}" type="pres">
      <dgm:prSet presAssocID="{A3DA4E51-2D4C-43E3-9B44-5DF4BD965001}" presName="hierChild2" presStyleCnt="0"/>
      <dgm:spPr/>
    </dgm:pt>
  </dgm:ptLst>
  <dgm:cxnLst>
    <dgm:cxn modelId="{9F75A136-5030-A446-925D-45BCBEF9AAA8}" type="presOf" srcId="{6F9302B1-0CE6-4822-8AE4-B829A2F0DB6F}" destId="{B98D1E74-1A8A-B549-B385-645C900DAE46}" srcOrd="0" destOrd="0" presId="urn:microsoft.com/office/officeart/2005/8/layout/hierarchy1"/>
    <dgm:cxn modelId="{02DFF544-558C-364F-AF1B-4A19DB5BAF91}" type="presOf" srcId="{E3783A24-6A0D-403E-A5A3-6C922ACED6A8}" destId="{7A9FFEE9-EB2C-0B48-9E90-A0EC8D857F43}" srcOrd="0" destOrd="0" presId="urn:microsoft.com/office/officeart/2005/8/layout/hierarchy1"/>
    <dgm:cxn modelId="{E542C647-D38C-1547-A53F-4B8657B82A20}" type="presOf" srcId="{A3DA4E51-2D4C-43E3-9B44-5DF4BD965001}" destId="{A3D41573-E914-374A-9021-C551C3D4D5E0}" srcOrd="0" destOrd="0" presId="urn:microsoft.com/office/officeart/2005/8/layout/hierarchy1"/>
    <dgm:cxn modelId="{7F24FC47-338E-0345-9913-0347B9F7FE6A}" type="presOf" srcId="{61E50569-0465-44BC-B371-20FE3B1CAA63}" destId="{9DC0A91C-DB42-3E41-8C68-25D8923C4029}" srcOrd="0" destOrd="0" presId="urn:microsoft.com/office/officeart/2005/8/layout/hierarchy1"/>
    <dgm:cxn modelId="{B9861151-CC28-46F6-A696-65E0BED1FC36}" srcId="{29A706C2-9994-4C6A-B2E8-453301328149}" destId="{6F9302B1-0CE6-4822-8AE4-B829A2F0DB6F}" srcOrd="0" destOrd="0" parTransId="{EAC86E12-1478-4649-80D7-705285B0C800}" sibTransId="{65D13E8F-89CF-4689-A52F-4C238F1E907F}"/>
    <dgm:cxn modelId="{E040A68C-8629-4FE8-8FEF-7EACBC1B827B}" srcId="{29A706C2-9994-4C6A-B2E8-453301328149}" destId="{A3DA4E51-2D4C-43E3-9B44-5DF4BD965001}" srcOrd="4" destOrd="0" parTransId="{C868795E-7F5A-4C51-8427-C2DB7CEABDBA}" sibTransId="{176E314F-59F0-4460-9BCE-073E8FE9929B}"/>
    <dgm:cxn modelId="{FA865DD1-C660-4643-8A46-6C885ECC07AF}" srcId="{29A706C2-9994-4C6A-B2E8-453301328149}" destId="{E3783A24-6A0D-403E-A5A3-6C922ACED6A8}" srcOrd="2" destOrd="0" parTransId="{3743DB43-2775-4B93-9174-490A57459EC8}" sibTransId="{FE098BEF-6FAE-4AFB-B17C-57396663D3A3}"/>
    <dgm:cxn modelId="{16E61DDD-0EAA-034A-AE45-4DF97A2B946B}" type="presOf" srcId="{29A706C2-9994-4C6A-B2E8-453301328149}" destId="{E0CCD36B-3BC0-5540-B63E-EC9B343E55F1}" srcOrd="0" destOrd="0" presId="urn:microsoft.com/office/officeart/2005/8/layout/hierarchy1"/>
    <dgm:cxn modelId="{43C015E8-9F68-45F4-BD51-1D07BE2F0585}" srcId="{29A706C2-9994-4C6A-B2E8-453301328149}" destId="{61E50569-0465-44BC-B371-20FE3B1CAA63}" srcOrd="3" destOrd="0" parTransId="{F6721BE7-8FCA-466C-8577-58A9BB923F53}" sibTransId="{AD7166DF-C597-48EB-8DC3-22363F2A17F8}"/>
    <dgm:cxn modelId="{11A6D3F1-A2FA-4E2D-8215-9E59DE056BA2}" srcId="{29A706C2-9994-4C6A-B2E8-453301328149}" destId="{74A24A2C-489C-40E7-AD19-2AB64B0F31B0}" srcOrd="1" destOrd="0" parTransId="{44A59C19-F441-44DA-8606-86CA29E5D1CC}" sibTransId="{864D1DF7-4F07-4943-98F2-49896A6A0538}"/>
    <dgm:cxn modelId="{7422E6F8-5BD5-6B4D-9DE4-9138B9ECCE28}" type="presOf" srcId="{74A24A2C-489C-40E7-AD19-2AB64B0F31B0}" destId="{ADB8971D-61B8-344D-A88E-74B1BA18D950}" srcOrd="0" destOrd="0" presId="urn:microsoft.com/office/officeart/2005/8/layout/hierarchy1"/>
    <dgm:cxn modelId="{6695E587-CF26-6E42-AD15-C1F32E7B1EEC}" type="presParOf" srcId="{E0CCD36B-3BC0-5540-B63E-EC9B343E55F1}" destId="{918AE4BC-E993-8B40-AAE0-123AFAAEA348}" srcOrd="0" destOrd="0" presId="urn:microsoft.com/office/officeart/2005/8/layout/hierarchy1"/>
    <dgm:cxn modelId="{0A06D890-B5C1-D348-B6D8-030B5B867512}" type="presParOf" srcId="{918AE4BC-E993-8B40-AAE0-123AFAAEA348}" destId="{A5E66452-42DB-944A-87DC-28CC5515477A}" srcOrd="0" destOrd="0" presId="urn:microsoft.com/office/officeart/2005/8/layout/hierarchy1"/>
    <dgm:cxn modelId="{D80A75E2-B070-7249-BE4E-EBCA40E0B3A4}" type="presParOf" srcId="{A5E66452-42DB-944A-87DC-28CC5515477A}" destId="{D030FA12-48A1-B84F-BC48-BDF9D54EA3B8}" srcOrd="0" destOrd="0" presId="urn:microsoft.com/office/officeart/2005/8/layout/hierarchy1"/>
    <dgm:cxn modelId="{BC67D357-0EBC-1549-9D16-66F338E63412}" type="presParOf" srcId="{A5E66452-42DB-944A-87DC-28CC5515477A}" destId="{B98D1E74-1A8A-B549-B385-645C900DAE46}" srcOrd="1" destOrd="0" presId="urn:microsoft.com/office/officeart/2005/8/layout/hierarchy1"/>
    <dgm:cxn modelId="{2B2A7E67-E47A-1744-ADAC-9D7F6659CAE5}" type="presParOf" srcId="{918AE4BC-E993-8B40-AAE0-123AFAAEA348}" destId="{ACD69453-DD6D-4347-85D5-6A94048184AA}" srcOrd="1" destOrd="0" presId="urn:microsoft.com/office/officeart/2005/8/layout/hierarchy1"/>
    <dgm:cxn modelId="{4C733EEC-D5A7-134B-A7B9-3A24B73A66AE}" type="presParOf" srcId="{E0CCD36B-3BC0-5540-B63E-EC9B343E55F1}" destId="{33D59002-D55D-D84C-8757-0857893EE549}" srcOrd="1" destOrd="0" presId="urn:microsoft.com/office/officeart/2005/8/layout/hierarchy1"/>
    <dgm:cxn modelId="{3290CF25-B5B5-F847-9E62-5A2F7CD5A714}" type="presParOf" srcId="{33D59002-D55D-D84C-8757-0857893EE549}" destId="{0C20A6A9-007B-CA46-80D5-6D8A2E2C5F6E}" srcOrd="0" destOrd="0" presId="urn:microsoft.com/office/officeart/2005/8/layout/hierarchy1"/>
    <dgm:cxn modelId="{13AC922E-C796-084C-AA01-768CBAAB75ED}" type="presParOf" srcId="{0C20A6A9-007B-CA46-80D5-6D8A2E2C5F6E}" destId="{CD01DFD0-741D-5443-A01D-031B71F51144}" srcOrd="0" destOrd="0" presId="urn:microsoft.com/office/officeart/2005/8/layout/hierarchy1"/>
    <dgm:cxn modelId="{A41B6EBD-8D5C-D443-BECA-4542E70AD030}" type="presParOf" srcId="{0C20A6A9-007B-CA46-80D5-6D8A2E2C5F6E}" destId="{ADB8971D-61B8-344D-A88E-74B1BA18D950}" srcOrd="1" destOrd="0" presId="urn:microsoft.com/office/officeart/2005/8/layout/hierarchy1"/>
    <dgm:cxn modelId="{566CCD88-9364-F14B-9133-8320D6A2C792}" type="presParOf" srcId="{33D59002-D55D-D84C-8757-0857893EE549}" destId="{F61137F0-738C-624D-8512-9F4627006086}" srcOrd="1" destOrd="0" presId="urn:microsoft.com/office/officeart/2005/8/layout/hierarchy1"/>
    <dgm:cxn modelId="{B95136F1-BF74-A14E-A7A9-DCD10C8720D7}" type="presParOf" srcId="{E0CCD36B-3BC0-5540-B63E-EC9B343E55F1}" destId="{F5CFF757-E9F9-254C-AFC7-8ACD4F9CBD48}" srcOrd="2" destOrd="0" presId="urn:microsoft.com/office/officeart/2005/8/layout/hierarchy1"/>
    <dgm:cxn modelId="{034738B8-FB80-364C-A4C8-E2C666993F08}" type="presParOf" srcId="{F5CFF757-E9F9-254C-AFC7-8ACD4F9CBD48}" destId="{C7C06616-7961-1D48-88FE-0D907AF8246A}" srcOrd="0" destOrd="0" presId="urn:microsoft.com/office/officeart/2005/8/layout/hierarchy1"/>
    <dgm:cxn modelId="{99C22686-C1DE-2F42-A5F4-ED8D31C18F03}" type="presParOf" srcId="{C7C06616-7961-1D48-88FE-0D907AF8246A}" destId="{E7F2879D-C3C3-0349-A790-FA1D84EABAF8}" srcOrd="0" destOrd="0" presId="urn:microsoft.com/office/officeart/2005/8/layout/hierarchy1"/>
    <dgm:cxn modelId="{FD8B51EB-8FD6-9448-B7E2-1363DD4BA873}" type="presParOf" srcId="{C7C06616-7961-1D48-88FE-0D907AF8246A}" destId="{7A9FFEE9-EB2C-0B48-9E90-A0EC8D857F43}" srcOrd="1" destOrd="0" presId="urn:microsoft.com/office/officeart/2005/8/layout/hierarchy1"/>
    <dgm:cxn modelId="{88F536D6-A0FC-2240-8EEB-4EC9AD81C46F}" type="presParOf" srcId="{F5CFF757-E9F9-254C-AFC7-8ACD4F9CBD48}" destId="{6C758334-43F9-6943-AC5E-A9C962FF2764}" srcOrd="1" destOrd="0" presId="urn:microsoft.com/office/officeart/2005/8/layout/hierarchy1"/>
    <dgm:cxn modelId="{5DDB912A-1E12-DF4F-B851-92726AE3B640}" type="presParOf" srcId="{E0CCD36B-3BC0-5540-B63E-EC9B343E55F1}" destId="{DB689EA9-AB7C-044E-AD7A-B3586B348836}" srcOrd="3" destOrd="0" presId="urn:microsoft.com/office/officeart/2005/8/layout/hierarchy1"/>
    <dgm:cxn modelId="{5836D2CE-E811-2348-A417-B3AF2B2E8CB1}" type="presParOf" srcId="{DB689EA9-AB7C-044E-AD7A-B3586B348836}" destId="{7AD202B8-28C6-D843-99D0-9855D858EF6B}" srcOrd="0" destOrd="0" presId="urn:microsoft.com/office/officeart/2005/8/layout/hierarchy1"/>
    <dgm:cxn modelId="{02F0B2C7-E0C9-814B-8F7C-163360351EA0}" type="presParOf" srcId="{7AD202B8-28C6-D843-99D0-9855D858EF6B}" destId="{8266A927-4598-9649-9798-344B37C4A510}" srcOrd="0" destOrd="0" presId="urn:microsoft.com/office/officeart/2005/8/layout/hierarchy1"/>
    <dgm:cxn modelId="{C6FB4A2C-C60A-8040-A74E-AF4B16557BF1}" type="presParOf" srcId="{7AD202B8-28C6-D843-99D0-9855D858EF6B}" destId="{9DC0A91C-DB42-3E41-8C68-25D8923C4029}" srcOrd="1" destOrd="0" presId="urn:microsoft.com/office/officeart/2005/8/layout/hierarchy1"/>
    <dgm:cxn modelId="{16030911-AEDD-AB4C-84FD-E0A3D4D13402}" type="presParOf" srcId="{DB689EA9-AB7C-044E-AD7A-B3586B348836}" destId="{D2367240-7A30-C742-B2B4-08433C3CDCC8}" srcOrd="1" destOrd="0" presId="urn:microsoft.com/office/officeart/2005/8/layout/hierarchy1"/>
    <dgm:cxn modelId="{FE8ED2FB-072B-8642-9413-7621B7623306}" type="presParOf" srcId="{E0CCD36B-3BC0-5540-B63E-EC9B343E55F1}" destId="{AB7DEE26-8EBD-7F49-B128-70BFB7416480}" srcOrd="4" destOrd="0" presId="urn:microsoft.com/office/officeart/2005/8/layout/hierarchy1"/>
    <dgm:cxn modelId="{FF41C75F-956A-2A43-95BC-C349B61EC176}" type="presParOf" srcId="{AB7DEE26-8EBD-7F49-B128-70BFB7416480}" destId="{0B86D7CE-B3F1-D648-9217-73D37684D173}" srcOrd="0" destOrd="0" presId="urn:microsoft.com/office/officeart/2005/8/layout/hierarchy1"/>
    <dgm:cxn modelId="{AE80C279-953E-274A-8802-1B73168BD75A}" type="presParOf" srcId="{0B86D7CE-B3F1-D648-9217-73D37684D173}" destId="{7E7FEDB4-ECDA-3E4B-B097-F3A2087619AE}" srcOrd="0" destOrd="0" presId="urn:microsoft.com/office/officeart/2005/8/layout/hierarchy1"/>
    <dgm:cxn modelId="{E4088478-FF1B-6E40-92CA-7CC392D7BDF6}" type="presParOf" srcId="{0B86D7CE-B3F1-D648-9217-73D37684D173}" destId="{A3D41573-E914-374A-9021-C551C3D4D5E0}" srcOrd="1" destOrd="0" presId="urn:microsoft.com/office/officeart/2005/8/layout/hierarchy1"/>
    <dgm:cxn modelId="{FF0A2263-1C61-144D-B17F-4BCA8F29A68F}" type="presParOf" srcId="{AB7DEE26-8EBD-7F49-B128-70BFB7416480}" destId="{C508374C-7A64-374C-B4C5-6FC949BC1C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0FA12-48A1-B84F-BC48-BDF9D54EA3B8}">
      <dsp:nvSpPr>
        <dsp:cNvPr id="0" name=""/>
        <dsp:cNvSpPr/>
      </dsp:nvSpPr>
      <dsp:spPr>
        <a:xfrm>
          <a:off x="2994" y="1259352"/>
          <a:ext cx="1459237" cy="926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D1E74-1A8A-B549-B385-645C900DAE46}">
      <dsp:nvSpPr>
        <dsp:cNvPr id="0" name=""/>
        <dsp:cNvSpPr/>
      </dsp:nvSpPr>
      <dsp:spPr>
        <a:xfrm>
          <a:off x="165132" y="1413383"/>
          <a:ext cx="1459237" cy="926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Comedones</a:t>
          </a:r>
        </a:p>
      </dsp:txBody>
      <dsp:txXfrm>
        <a:off x="192272" y="1440523"/>
        <a:ext cx="1404957" cy="872335"/>
      </dsp:txXfrm>
    </dsp:sp>
    <dsp:sp modelId="{CD01DFD0-741D-5443-A01D-031B71F51144}">
      <dsp:nvSpPr>
        <dsp:cNvPr id="0" name=""/>
        <dsp:cNvSpPr/>
      </dsp:nvSpPr>
      <dsp:spPr>
        <a:xfrm>
          <a:off x="1786506" y="1259352"/>
          <a:ext cx="1459237" cy="926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8971D-61B8-344D-A88E-74B1BA18D950}">
      <dsp:nvSpPr>
        <dsp:cNvPr id="0" name=""/>
        <dsp:cNvSpPr/>
      </dsp:nvSpPr>
      <dsp:spPr>
        <a:xfrm>
          <a:off x="1948644" y="1413383"/>
          <a:ext cx="1459237" cy="926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Inflammatory papules and pustules</a:t>
          </a:r>
        </a:p>
      </dsp:txBody>
      <dsp:txXfrm>
        <a:off x="1975784" y="1440523"/>
        <a:ext cx="1404957" cy="872335"/>
      </dsp:txXfrm>
    </dsp:sp>
    <dsp:sp modelId="{E7F2879D-C3C3-0349-A790-FA1D84EABAF8}">
      <dsp:nvSpPr>
        <dsp:cNvPr id="0" name=""/>
        <dsp:cNvSpPr/>
      </dsp:nvSpPr>
      <dsp:spPr>
        <a:xfrm>
          <a:off x="3570019" y="1259352"/>
          <a:ext cx="1459237" cy="926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FFEE9-EB2C-0B48-9E90-A0EC8D857F43}">
      <dsp:nvSpPr>
        <dsp:cNvPr id="0" name=""/>
        <dsp:cNvSpPr/>
      </dsp:nvSpPr>
      <dsp:spPr>
        <a:xfrm>
          <a:off x="3732156" y="1413383"/>
          <a:ext cx="1459237" cy="926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Nodules </a:t>
          </a:r>
        </a:p>
      </dsp:txBody>
      <dsp:txXfrm>
        <a:off x="3759296" y="1440523"/>
        <a:ext cx="1404957" cy="872335"/>
      </dsp:txXfrm>
    </dsp:sp>
    <dsp:sp modelId="{8266A927-4598-9649-9798-344B37C4A510}">
      <dsp:nvSpPr>
        <dsp:cNvPr id="0" name=""/>
        <dsp:cNvSpPr/>
      </dsp:nvSpPr>
      <dsp:spPr>
        <a:xfrm>
          <a:off x="5353531" y="1259352"/>
          <a:ext cx="1459237" cy="926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0A91C-DB42-3E41-8C68-25D8923C4029}">
      <dsp:nvSpPr>
        <dsp:cNvPr id="0" name=""/>
        <dsp:cNvSpPr/>
      </dsp:nvSpPr>
      <dsp:spPr>
        <a:xfrm>
          <a:off x="5515668" y="1413383"/>
          <a:ext cx="1459237" cy="926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Macular hyperpigmentation and macular erythema</a:t>
          </a:r>
        </a:p>
      </dsp:txBody>
      <dsp:txXfrm>
        <a:off x="5542808" y="1440523"/>
        <a:ext cx="1404957" cy="872335"/>
      </dsp:txXfrm>
    </dsp:sp>
    <dsp:sp modelId="{7E7FEDB4-ECDA-3E4B-B097-F3A2087619AE}">
      <dsp:nvSpPr>
        <dsp:cNvPr id="0" name=""/>
        <dsp:cNvSpPr/>
      </dsp:nvSpPr>
      <dsp:spPr>
        <a:xfrm>
          <a:off x="7137043" y="1259352"/>
          <a:ext cx="1459237" cy="926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41573-E914-374A-9021-C551C3D4D5E0}">
      <dsp:nvSpPr>
        <dsp:cNvPr id="0" name=""/>
        <dsp:cNvSpPr/>
      </dsp:nvSpPr>
      <dsp:spPr>
        <a:xfrm>
          <a:off x="7299181" y="1413383"/>
          <a:ext cx="1459237" cy="926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Scarring</a:t>
          </a:r>
        </a:p>
      </dsp:txBody>
      <dsp:txXfrm>
        <a:off x="7326321" y="1440523"/>
        <a:ext cx="1404957" cy="872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0.13549</cdr:x>
      <cdr:y>0.82163</cdr:y>
    </cdr:from>
    <cdr:to>
      <cdr:x>0.92673</cdr:x>
      <cdr:y>0.82163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071DCC1-8812-ACFD-5525-C1EB0C4BDE28}"/>
            </a:ext>
          </a:extLst>
        </cdr:cNvPr>
        <cdr:cNvCxnSpPr/>
      </cdr:nvCxnSpPr>
      <cdr:spPr>
        <a:xfrm xmlns:a="http://schemas.openxmlformats.org/drawingml/2006/main">
          <a:off x="614956" y="2352830"/>
          <a:ext cx="359123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0.13631</cdr:x>
      <cdr:y>0.25039</cdr:y>
    </cdr:from>
    <cdr:to>
      <cdr:x>0.13631</cdr:x>
      <cdr:y>0.82276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FC915EC-4E4D-8987-9F9B-6FC56C303F84}"/>
            </a:ext>
          </a:extLst>
        </cdr:cNvPr>
        <cdr:cNvCxnSpPr/>
      </cdr:nvCxnSpPr>
      <cdr:spPr>
        <a:xfrm xmlns:a="http://schemas.openxmlformats.org/drawingml/2006/main" flipV="1">
          <a:off x="618673" y="717018"/>
          <a:ext cx="0" cy="163906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0.43473</cdr:x>
      <cdr:y>0.82376</cdr:y>
    </cdr:from>
    <cdr:to>
      <cdr:x>0.48835</cdr:x>
      <cdr:y>0.91063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59BEB52-1AC1-4195-96D8-764D223C0BB9}"/>
            </a:ext>
          </a:extLst>
        </cdr:cNvPr>
        <cdr:cNvSpPr txBox="1"/>
      </cdr:nvSpPr>
      <cdr:spPr>
        <a:xfrm xmlns:a="http://schemas.openxmlformats.org/drawingml/2006/main">
          <a:off x="1973141" y="2358949"/>
          <a:ext cx="243348" cy="248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4</a:t>
          </a:r>
        </a:p>
      </cdr:txBody>
    </cdr:sp>
  </cdr:relSizeAnchor>
  <cdr:relSizeAnchor xmlns:cdr="http://schemas.openxmlformats.org/drawingml/2006/chartDrawing">
    <cdr:from>
      <cdr:x>0.25547</cdr:x>
      <cdr:y>0.82291</cdr:y>
    </cdr:from>
    <cdr:to>
      <cdr:x>0.30909</cdr:x>
      <cdr:y>0.90977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585E552-244A-D98E-4CAB-185F449B5E2E}"/>
            </a:ext>
          </a:extLst>
        </cdr:cNvPr>
        <cdr:cNvSpPr txBox="1"/>
      </cdr:nvSpPr>
      <cdr:spPr>
        <a:xfrm xmlns:a="http://schemas.openxmlformats.org/drawingml/2006/main">
          <a:off x="1159521" y="2356491"/>
          <a:ext cx="243348" cy="248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0.61291</cdr:x>
      <cdr:y>0.82376</cdr:y>
    </cdr:from>
    <cdr:to>
      <cdr:x>0.66653</cdr:x>
      <cdr:y>0.91063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8F288B1-2C75-862B-D780-E643E98ABE10}"/>
            </a:ext>
          </a:extLst>
        </cdr:cNvPr>
        <cdr:cNvSpPr txBox="1"/>
      </cdr:nvSpPr>
      <cdr:spPr>
        <a:xfrm xmlns:a="http://schemas.openxmlformats.org/drawingml/2006/main">
          <a:off x="2781845" y="2358949"/>
          <a:ext cx="243348" cy="248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8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0.77809</cdr:x>
      <cdr:y>0.82376</cdr:y>
    </cdr:from>
    <cdr:to>
      <cdr:x>0.83171</cdr:x>
      <cdr:y>0.91063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140975CE-0AF6-745D-FA0E-9C83408B8AE6}"/>
            </a:ext>
          </a:extLst>
        </cdr:cNvPr>
        <cdr:cNvSpPr txBox="1"/>
      </cdr:nvSpPr>
      <cdr:spPr>
        <a:xfrm xmlns:a="http://schemas.openxmlformats.org/drawingml/2006/main">
          <a:off x="3531555" y="2358949"/>
          <a:ext cx="243348" cy="248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12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0.105</cdr:x>
      <cdr:y>0.82376</cdr:y>
    </cdr:from>
    <cdr:to>
      <cdr:x>0.15862</cdr:x>
      <cdr:y>0.91063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DC7589EC-BF7B-A302-8F05-FDAD28398718}"/>
            </a:ext>
          </a:extLst>
        </cdr:cNvPr>
        <cdr:cNvSpPr txBox="1"/>
      </cdr:nvSpPr>
      <cdr:spPr>
        <a:xfrm xmlns:a="http://schemas.openxmlformats.org/drawingml/2006/main">
          <a:off x="476589" y="2358949"/>
          <a:ext cx="243348" cy="248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0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0.30682</cdr:x>
      <cdr:y>0.89399</cdr:y>
    </cdr:from>
    <cdr:to>
      <cdr:x>0.72971</cdr:x>
      <cdr:y>0.98033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0E99D43-F95B-80C1-9883-7D46016BBCD6}"/>
            </a:ext>
          </a:extLst>
        </cdr:cNvPr>
        <cdr:cNvSpPr txBox="1"/>
      </cdr:nvSpPr>
      <cdr:spPr>
        <a:xfrm xmlns:a="http://schemas.openxmlformats.org/drawingml/2006/main">
          <a:off x="1321419" y="2896617"/>
          <a:ext cx="1821366" cy="279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Time to Treatment Initiation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8431B-2D9C-49E1-8AA2-8251DC5A2EBA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D7CF1-4644-42D2-8F09-6C9ACCC6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37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7CF1-4644-42D2-8F09-6C9ACCC6786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4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7CF1-4644-42D2-8F09-6C9ACCC6786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4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88780E-8E5E-4A97-ABDB-6D5540ABC24E}" type="slidenum">
              <a:rPr lang="en-US" smtClean="0"/>
              <a:pPr eaLnBrk="1" hangingPunct="1"/>
              <a:t>33</a:t>
            </a:fld>
            <a:endParaRPr lang="en-US" dirty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7" tIns="44864" rIns="89727" bIns="44864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A55F046-0E03-4F35-B3DB-D52E52D83D20}" type="slidenum">
              <a:rPr lang="en-US" sz="1200">
                <a:solidFill>
                  <a:srgbClr val="000000"/>
                </a:solidFill>
                <a:ea typeface="ヒラギノ角ゴ Pro W3" pitchFamily="-97" charset="-128"/>
              </a:rPr>
              <a:pPr algn="r" eaLnBrk="1" hangingPunct="1"/>
              <a:t>33</a:t>
            </a:fld>
            <a:endParaRPr lang="en-US" sz="1200" dirty="0">
              <a:solidFill>
                <a:srgbClr val="000000"/>
              </a:solidFill>
              <a:ea typeface="ヒラギノ角ゴ Pro W3" pitchFamily="-97" charset="-128"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4343400"/>
            <a:ext cx="58785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4" tIns="44857" rIns="89714" bIns="44857"/>
          <a:lstStyle/>
          <a:p>
            <a:pPr marL="174625" lvl="1" indent="-173038" eaLnBrk="1" hangingPunct="1">
              <a:lnSpc>
                <a:spcPct val="90000"/>
              </a:lnSpc>
            </a:pPr>
            <a:endParaRPr lang="en-US" sz="900" dirty="0">
              <a:ea typeface="ヒラギノ角ゴ Pro W3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294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7CF1-4644-42D2-8F09-6C9ACCC6786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91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24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52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EB2249F-2949-334D-BEB2-F6D1697B211B}" type="slidenum">
              <a:rPr lang="en-US" sz="1200"/>
              <a:pPr eaLnBrk="1" hangingPunct="1"/>
              <a:t>40</a:t>
            </a:fld>
            <a:endParaRPr lang="en-US" sz="1200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00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64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7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14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12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8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9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4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0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05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D95DF-C394-485E-88BB-EDED8731528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D7CF1-4644-42D2-8F09-6C9ACCC678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5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FBCC33A-A407-EE32-E887-39ABB28F9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6317D4-B829-44F5-82FC-D729930E86B5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D6674C7-C83A-7EE7-4B72-2BDD0B2E0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4810331-6CEA-CFEA-5298-02827395D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28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0526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94" y="1000646"/>
            <a:ext cx="4304607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646"/>
            <a:ext cx="4306824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60588" y="4507706"/>
            <a:ext cx="6800475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/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5787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3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9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2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F76C-0B76-FC43-AF39-FEC483FBD76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ng198/chapter/Recommendations#managing-acne-vulgaris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ng198/chapter/Recommendations#managing-acne-vulgari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98/chapter/Recommendations#managing-acne-vulgari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98/chapter/Recommendations#managing-acne-vulgari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ng198/chapter/Recommendations#managing-acne-vulgaris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ng198/chapter/Recommendations#managing-acne-vulgaris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98/chapter/Recommendations#managing-acne-vulgari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98/chapter/Recommendations#managing-acne-vulgari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98/chapter/Recommendations#managing-acne-vulgari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ermnetnz.org/topics/acne-fulminan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ng198/chapter/Recommendations#managing-acne-vulgaris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hyperlink" Target="https://dermnetnz.org/topics/acne-scarri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98/chapter/Recommendations#managing-acne-vulgari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ermnetnz.org/topics/nodulocystic-acne" TargetMode="External"/><Relationship Id="rId5" Type="http://schemas.openxmlformats.org/officeDocument/2006/relationships/hyperlink" Target="https://dermnetnz.org/topics/pustular-skin-conditions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dermnetnz.org/topics/comedonal-acne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dermnetnz.org/topics/acne-scarrin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3DC7D66-2ACE-D47E-03A1-2E39FAB03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" y="-1"/>
            <a:ext cx="9138363" cy="5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407D-F54F-224D-B210-56371CE8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Acne on Quality of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795C-5A6E-598A-D9D6-D1F729047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1006873"/>
            <a:ext cx="8492920" cy="3232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Segoe UI" panose="020B0502040204020203" pitchFamily="34" charset="0"/>
              </a:rPr>
              <a:t>R</a:t>
            </a:r>
            <a:r>
              <a:rPr lang="en-US" sz="2400" dirty="0">
                <a:effectLst/>
                <a:latin typeface="Segoe UI" panose="020B0502040204020203" pitchFamily="34" charset="0"/>
              </a:rPr>
              <a:t>educed self-esteem</a:t>
            </a:r>
            <a:r>
              <a:rPr lang="en-US" sz="2400" baseline="30000" dirty="0">
                <a:effectLst/>
                <a:latin typeface="Segoe UI" panose="020B0502040204020203" pitchFamily="34" charset="0"/>
              </a:rPr>
              <a:t>1</a:t>
            </a:r>
            <a:endParaRPr lang="en-US" sz="2400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Segoe UI" panose="020B0502040204020203" pitchFamily="34" charset="0"/>
              </a:rPr>
              <a:t>Dermatologic disease has been associated with increased odds of:</a:t>
            </a:r>
            <a:r>
              <a:rPr lang="en-US" sz="2400" baseline="30000" dirty="0">
                <a:latin typeface="Segoe UI" panose="020B0502040204020203" pitchFamily="34" charset="0"/>
              </a:rPr>
              <a:t>2</a:t>
            </a:r>
            <a:endParaRPr lang="en-US" sz="2400" dirty="0">
              <a:latin typeface="Segoe UI" panose="020B0502040204020203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Segoe UI" panose="020B0502040204020203" pitchFamily="34" charset="0"/>
              </a:rPr>
              <a:t>Anxiety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Segoe UI" panose="020B0502040204020203" pitchFamily="34" charset="0"/>
              </a:rPr>
              <a:t>Depression +/- suicidal ideation</a:t>
            </a:r>
            <a:r>
              <a:rPr lang="en-US" sz="2400" dirty="0">
                <a:latin typeface="Segoe UI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Segoe UI" panose="020B0502040204020203" pitchFamily="34" charset="0"/>
              </a:rPr>
              <a:t>Patients with acne have been shown to have increased risk of major depressive disorder in the 5 years following acne diagnosis</a:t>
            </a:r>
            <a:r>
              <a:rPr lang="en-US" sz="2400" baseline="30000" dirty="0">
                <a:latin typeface="Segoe UI" panose="020B0502040204020203" pitchFamily="34" charset="0"/>
              </a:rPr>
              <a:t>3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5C4B5-4E6F-AAEC-CCD7-C66434D37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0948" y="4507706"/>
            <a:ext cx="5850115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Dréno B, et al. 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Acta Derm Venereol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2021;101:adv00495</a:t>
            </a:r>
            <a:endParaRPr lang="en-US" sz="1000" dirty="0">
              <a:solidFill>
                <a:srgbClr val="FFFFF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2. Dalgard FJ, et al.   </a:t>
            </a:r>
            <a:r>
              <a:rPr lang="en-US" sz="1000" i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 Invest Dermatol</a:t>
            </a:r>
            <a:r>
              <a:rPr lang="en-US" sz="10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2015;135:984-991.</a:t>
            </a:r>
            <a:endParaRPr lang="en-US" sz="10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3. Vallerand IA, et al. </a:t>
            </a:r>
            <a:r>
              <a:rPr lang="en-US" sz="1000" i="1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Br J Dermatol</a:t>
            </a:r>
            <a:r>
              <a:rPr lang="en-US" sz="10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. 2018;178:e194-e195.</a:t>
            </a:r>
            <a:endParaRPr lang="en-US" sz="1000" dirty="0">
              <a:solidFill>
                <a:srgbClr val="FFFFFF"/>
              </a:solidFill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8385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FFD4-04CA-3069-E45E-918A9020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2" y="120229"/>
            <a:ext cx="8273948" cy="994172"/>
          </a:xfrm>
        </p:spPr>
        <p:txBody>
          <a:bodyPr/>
          <a:lstStyle/>
          <a:p>
            <a:r>
              <a:rPr lang="en-US" dirty="0"/>
              <a:t>Impact of Truncal Acne on Quality of Life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54FBCD-A229-FCC6-1CA4-30ADAA72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5718" y="4507706"/>
            <a:ext cx="5835345" cy="548879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Dréno B, et al. 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Acta Derm Venereol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2021;101:adv00495.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2E511D-FFFD-E9B6-E21F-5157E8754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857" y="1246424"/>
            <a:ext cx="8396589" cy="32391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Avoidance of activities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Swimming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Altered clothing choices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Assistance with product application to back 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Loss of independence/privacy</a:t>
            </a:r>
          </a:p>
        </p:txBody>
      </p:sp>
    </p:spTree>
    <p:extLst>
      <p:ext uri="{BB962C8B-B14F-4D97-AF65-F5344CB8AC3E}">
        <p14:creationId xmlns:p14="http://schemas.microsoft.com/office/powerpoint/2010/main" val="168694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B07B-0229-9389-C08B-78C53F41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Disease Location and Impact on Quality of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70BF0-83F4-0385-3C62-CD08889F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889828"/>
            <a:ext cx="8492920" cy="32326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Online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international survey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12121"/>
                </a:solidFill>
                <a:latin typeface="BlinkMacSystemFont"/>
              </a:rPr>
              <a:t>Patients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self-graded acne severity and completed the Dermatology Life Quality Index (DLQI) 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694 subjects with combined facial and truncal acne (F+T) 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615 with facial acne only (F)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F+T participants were twice as likely to report "very large" to "extremely large" impact on HRQoL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A36BE-B936-FB29-E4E9-228D9A1714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2247" y="4507706"/>
            <a:ext cx="5878816" cy="548879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 J,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2021;3:102-110.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B8A001-9EA3-1532-5494-321E2C91C6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HRQoL, health-related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62472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FFBA25-62AF-3CB9-5BEF-A26D09DF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60646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0F2497-2FD4-4148-98B7-ABA8A6628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35363"/>
              </p:ext>
            </p:extLst>
          </p:nvPr>
        </p:nvGraphicFramePr>
        <p:xfrm>
          <a:off x="260252" y="687336"/>
          <a:ext cx="8684269" cy="371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434">
                  <a:extLst>
                    <a:ext uri="{9D8B030D-6E8A-4147-A177-3AD203B41FA5}">
                      <a16:colId xmlns:a16="http://schemas.microsoft.com/office/drawing/2014/main" val="1422932633"/>
                    </a:ext>
                  </a:extLst>
                </a:gridCol>
                <a:gridCol w="1709225">
                  <a:extLst>
                    <a:ext uri="{9D8B030D-6E8A-4147-A177-3AD203B41FA5}">
                      <a16:colId xmlns:a16="http://schemas.microsoft.com/office/drawing/2014/main" val="3207103657"/>
                    </a:ext>
                  </a:extLst>
                </a:gridCol>
                <a:gridCol w="1456006">
                  <a:extLst>
                    <a:ext uri="{9D8B030D-6E8A-4147-A177-3AD203B41FA5}">
                      <a16:colId xmlns:a16="http://schemas.microsoft.com/office/drawing/2014/main" val="1984131586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111314974"/>
                    </a:ext>
                  </a:extLst>
                </a:gridCol>
                <a:gridCol w="1186189">
                  <a:extLst>
                    <a:ext uri="{9D8B030D-6E8A-4147-A177-3AD203B41FA5}">
                      <a16:colId xmlns:a16="http://schemas.microsoft.com/office/drawing/2014/main" val="1421992214"/>
                    </a:ext>
                  </a:extLst>
                </a:gridCol>
              </a:tblGrid>
              <a:tr h="30695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Follicular plugging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Inflammation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2"/>
                          </a:solidFill>
                        </a:rPr>
                        <a:t>C acnes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Sebum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18850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Topicals: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9727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Retinoids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08713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Benzoyl peroxide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✔️ (indirectly)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50714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Topical antibiotics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231466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Dapsone  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23689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Azelaic acid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97769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Clascoterone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03376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Orals: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20792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Antibiotics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66937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Isotretinoin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✔️</a:t>
                      </a:r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✔️ (indirectly)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14082"/>
                  </a:ext>
                </a:extLst>
              </a:tr>
              <a:tr h="248105">
                <a:tc>
                  <a:txBody>
                    <a:bodyPr/>
                    <a:lstStyle/>
                    <a:p>
                      <a:r>
                        <a:rPr lang="en-US" sz="1400" dirty="0"/>
                        <a:t>     Spironolactone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131616"/>
                  </a:ext>
                </a:extLst>
              </a:tr>
              <a:tr h="306950">
                <a:tc>
                  <a:txBody>
                    <a:bodyPr/>
                    <a:lstStyle/>
                    <a:p>
                      <a:r>
                        <a:rPr lang="en-US" sz="1400" dirty="0"/>
                        <a:t>     Oral Combination Contraceptive pills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2938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DF9283B-FD07-FC16-7C97-0B4BF47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560437"/>
          </a:xfrm>
        </p:spPr>
        <p:txBody>
          <a:bodyPr/>
          <a:lstStyle/>
          <a:p>
            <a:r>
              <a:rPr lang="en-US" dirty="0"/>
              <a:t>Targeted Treatment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B469D-C6CC-A153-97D5-7E0B004DE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464" y="4504781"/>
            <a:ext cx="5545800" cy="548879"/>
          </a:xfrm>
        </p:spPr>
        <p:txBody>
          <a:bodyPr/>
          <a:lstStyle/>
          <a:p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Zaenglein AL, et al.  </a:t>
            </a:r>
            <a:r>
              <a:rPr lang="en-US" sz="9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Am Acad Dermatol</a:t>
            </a:r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2016;74(5):945-973.</a:t>
            </a:r>
          </a:p>
          <a:p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9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9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6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AC02-1F04-63A1-5DB6-027A972B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" y="120226"/>
            <a:ext cx="8288579" cy="994172"/>
          </a:xfrm>
        </p:spPr>
        <p:txBody>
          <a:bodyPr>
            <a:normAutofit/>
          </a:bodyPr>
          <a:lstStyle/>
          <a:p>
            <a:r>
              <a:rPr lang="en-US" dirty="0"/>
              <a:t>Patient Assessment – Treatment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9C73-6C84-B78F-4907-64934010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0228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</a:t>
            </a:r>
          </a:p>
          <a:p>
            <a:pPr lvl="1"/>
            <a:r>
              <a:rPr lang="en-US" dirty="0"/>
              <a:t>Patient age</a:t>
            </a:r>
          </a:p>
          <a:p>
            <a:pPr lvl="1"/>
            <a:r>
              <a:rPr lang="en-US" dirty="0"/>
              <a:t>Lesion morphology </a:t>
            </a:r>
          </a:p>
          <a:p>
            <a:pPr lvl="1"/>
            <a:r>
              <a:rPr lang="en-US" dirty="0"/>
              <a:t>Distribution </a:t>
            </a:r>
          </a:p>
          <a:p>
            <a:pPr lvl="2"/>
            <a:r>
              <a:rPr lang="en-US" dirty="0"/>
              <a:t>Facial </a:t>
            </a:r>
          </a:p>
          <a:p>
            <a:pPr lvl="2"/>
            <a:r>
              <a:rPr lang="en-US" dirty="0"/>
              <a:t>Truncal </a:t>
            </a:r>
          </a:p>
          <a:p>
            <a:pPr lvl="2"/>
            <a:r>
              <a:rPr lang="en-US" dirty="0"/>
              <a:t>Both</a:t>
            </a:r>
          </a:p>
          <a:p>
            <a:pPr lvl="1"/>
            <a:r>
              <a:rPr lang="en-US" dirty="0"/>
              <a:t>Severity </a:t>
            </a:r>
          </a:p>
          <a:p>
            <a:pPr lvl="2"/>
            <a:r>
              <a:rPr lang="en-US" dirty="0"/>
              <a:t>Extent</a:t>
            </a:r>
          </a:p>
          <a:p>
            <a:pPr lvl="2"/>
            <a:r>
              <a:rPr lang="en-US" dirty="0"/>
              <a:t>Presence of scarring </a:t>
            </a:r>
          </a:p>
          <a:p>
            <a:pPr lvl="2"/>
            <a:r>
              <a:rPr lang="en-US" dirty="0"/>
              <a:t>Inflammatory lesions </a:t>
            </a:r>
          </a:p>
          <a:p>
            <a:pPr lvl="2"/>
            <a:r>
              <a:rPr lang="en-US" dirty="0"/>
              <a:t>Hyperpigmentation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C0493AA-43BA-A15C-C382-82AD7EC59C49}"/>
              </a:ext>
            </a:extLst>
          </p:cNvPr>
          <p:cNvSpPr txBox="1">
            <a:spLocks/>
          </p:cNvSpPr>
          <p:nvPr/>
        </p:nvSpPr>
        <p:spPr>
          <a:xfrm>
            <a:off x="3118432" y="4507706"/>
            <a:ext cx="5842631" cy="548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Ashton R, et al. </a:t>
            </a:r>
            <a:r>
              <a:rPr lang="en-US" sz="1000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Pediatr Rev</a:t>
            </a:r>
            <a:r>
              <a:rPr lang="en-US" sz="10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2019;40:577-589.</a:t>
            </a:r>
          </a:p>
          <a:p>
            <a:r>
              <a:rPr lang="en-US" sz="10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Zaenglein AL, et al. </a:t>
            </a:r>
            <a:r>
              <a:rPr lang="en-US" sz="1000" i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</p:txBody>
      </p:sp>
    </p:spTree>
    <p:extLst>
      <p:ext uri="{BB962C8B-B14F-4D97-AF65-F5344CB8AC3E}">
        <p14:creationId xmlns:p14="http://schemas.microsoft.com/office/powerpoint/2010/main" val="380947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037D-BE7C-6F99-F84A-78FD9825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86" y="127541"/>
            <a:ext cx="8281264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Treatment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A8614-2DA9-D5D6-B332-1E5E162CB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8932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Topicals</a:t>
            </a:r>
          </a:p>
          <a:p>
            <a:r>
              <a:rPr lang="en-US" dirty="0"/>
              <a:t>Retinoids</a:t>
            </a:r>
          </a:p>
          <a:p>
            <a:r>
              <a:rPr lang="en-US" dirty="0"/>
              <a:t>Antibacterials</a:t>
            </a:r>
          </a:p>
          <a:p>
            <a:r>
              <a:rPr lang="en-US" dirty="0"/>
              <a:t>Sebum inhibitors</a:t>
            </a:r>
          </a:p>
          <a:p>
            <a:r>
              <a:rPr lang="en-US" dirty="0"/>
              <a:t>Anti-inflammatories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F1E221-A03C-E7B2-5911-21DB1B93B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8932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Orals</a:t>
            </a:r>
          </a:p>
          <a:p>
            <a:r>
              <a:rPr lang="en-US" dirty="0"/>
              <a:t>Antibacterials</a:t>
            </a:r>
          </a:p>
          <a:p>
            <a:r>
              <a:rPr lang="en-US" dirty="0"/>
              <a:t>Hormonal</a:t>
            </a:r>
          </a:p>
          <a:p>
            <a:r>
              <a:rPr lang="en-US" dirty="0"/>
              <a:t>Isotretinoin</a:t>
            </a:r>
          </a:p>
        </p:txBody>
      </p:sp>
    </p:spTree>
    <p:extLst>
      <p:ext uri="{BB962C8B-B14F-4D97-AF65-F5344CB8AC3E}">
        <p14:creationId xmlns:p14="http://schemas.microsoft.com/office/powerpoint/2010/main" val="359772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9222-69D8-8E12-EF06-49439FF2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" y="120226"/>
            <a:ext cx="8288579" cy="994172"/>
          </a:xfrm>
        </p:spPr>
        <p:txBody>
          <a:bodyPr/>
          <a:lstStyle/>
          <a:p>
            <a:r>
              <a:rPr lang="en-US" dirty="0"/>
              <a:t>Acute and Maintenance Therapy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73110-8FE1-9860-8748-8F2E6B3B5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98559"/>
            <a:ext cx="38862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Acute</a:t>
            </a:r>
          </a:p>
          <a:p>
            <a:r>
              <a:rPr lang="en-US" dirty="0"/>
              <a:t>Goal: obtain control as soon as possible </a:t>
            </a:r>
          </a:p>
          <a:p>
            <a:r>
              <a:rPr lang="en-US" dirty="0"/>
              <a:t>Topical therapy</a:t>
            </a:r>
          </a:p>
          <a:p>
            <a:r>
              <a:rPr lang="en-US" dirty="0"/>
              <a:t>May also involve an oral antibiotic for limited duration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35432B-F5FA-5B8A-B988-CC9158F8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98559"/>
            <a:ext cx="4013144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Maintenance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Maintenance of improvement </a:t>
            </a:r>
          </a:p>
          <a:p>
            <a:pPr lvl="1"/>
            <a:r>
              <a:rPr lang="en-US" dirty="0"/>
              <a:t>Excellent tolerability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Cosmetically elegant </a:t>
            </a:r>
          </a:p>
          <a:p>
            <a:pPr lvl="1"/>
            <a:r>
              <a:rPr lang="en-US" dirty="0"/>
              <a:t>Nonantibiotic regimen  </a:t>
            </a:r>
          </a:p>
          <a:p>
            <a:pPr lvl="2"/>
            <a:r>
              <a:rPr lang="en-US" dirty="0"/>
              <a:t>Important to reduce antibiotic resistance</a:t>
            </a:r>
          </a:p>
          <a:p>
            <a:r>
              <a:rPr lang="en-US" dirty="0"/>
              <a:t>Typically, topical retinoid +/- benzoyl peroxide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8FE11-ECFB-7118-6AE4-28BF1BAF60B4}"/>
              </a:ext>
            </a:extLst>
          </p:cNvPr>
          <p:cNvSpPr txBox="1"/>
          <p:nvPr/>
        </p:nvSpPr>
        <p:spPr>
          <a:xfrm>
            <a:off x="3087111" y="4501919"/>
            <a:ext cx="60568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          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Layton A, et al. </a:t>
            </a:r>
            <a:r>
              <a:rPr lang="en-US" sz="9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JAAD Int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2021;5:41-48.</a:t>
            </a:r>
          </a:p>
          <a:p>
            <a:r>
              <a:rPr lang="en-US" sz="900" b="0" i="0" dirty="0">
                <a:solidFill>
                  <a:schemeClr val="bg1"/>
                </a:solidFill>
                <a:effectLst/>
              </a:rPr>
              <a:t>Tan J, et al. </a:t>
            </a:r>
            <a:r>
              <a:rPr lang="en-US" sz="900" b="0" i="1" dirty="0">
                <a:solidFill>
                  <a:schemeClr val="bg1"/>
                </a:solidFill>
                <a:effectLst/>
              </a:rPr>
              <a:t>JAAD Int</a:t>
            </a:r>
            <a:r>
              <a:rPr lang="en-US" sz="900" b="0" i="0" dirty="0">
                <a:solidFill>
                  <a:schemeClr val="bg1"/>
                </a:solidFill>
                <a:effectLst/>
              </a:rPr>
              <a:t>. 2021;5:101-111.     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   </a:t>
            </a:r>
            <a:r>
              <a:rPr lang="en-US" sz="9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34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FD53-85A2-A6E0-BE80-F4FFABA4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AAD Guideline Treatment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76C07F3-BB27-5416-A2EE-6E991CDAD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839080"/>
              </p:ext>
            </p:extLst>
          </p:nvPr>
        </p:nvGraphicFramePr>
        <p:xfrm>
          <a:off x="165313" y="780606"/>
          <a:ext cx="8829944" cy="343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456">
                  <a:extLst>
                    <a:ext uri="{9D8B030D-6E8A-4147-A177-3AD203B41FA5}">
                      <a16:colId xmlns:a16="http://schemas.microsoft.com/office/drawing/2014/main" val="638252373"/>
                    </a:ext>
                  </a:extLst>
                </a:gridCol>
                <a:gridCol w="2136291">
                  <a:extLst>
                    <a:ext uri="{9D8B030D-6E8A-4147-A177-3AD203B41FA5}">
                      <a16:colId xmlns:a16="http://schemas.microsoft.com/office/drawing/2014/main" val="2014549080"/>
                    </a:ext>
                  </a:extLst>
                </a:gridCol>
                <a:gridCol w="3243921">
                  <a:extLst>
                    <a:ext uri="{9D8B030D-6E8A-4147-A177-3AD203B41FA5}">
                      <a16:colId xmlns:a16="http://schemas.microsoft.com/office/drawing/2014/main" val="1627081549"/>
                    </a:ext>
                  </a:extLst>
                </a:gridCol>
                <a:gridCol w="2479276">
                  <a:extLst>
                    <a:ext uri="{9D8B030D-6E8A-4147-A177-3AD203B41FA5}">
                      <a16:colId xmlns:a16="http://schemas.microsoft.com/office/drawing/2014/main" val="3649014964"/>
                    </a:ext>
                  </a:extLst>
                </a:gridCol>
              </a:tblGrid>
              <a:tr h="254207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Mild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27051"/>
                  </a:ext>
                </a:extLst>
              </a:tr>
              <a:tr h="1609981">
                <a:tc>
                  <a:txBody>
                    <a:bodyPr/>
                    <a:lstStyle/>
                    <a:p>
                      <a:r>
                        <a:rPr lang="en-US" sz="1200" dirty="0"/>
                        <a:t>First 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BP or topical retinoid</a:t>
                      </a:r>
                    </a:p>
                    <a:p>
                      <a:r>
                        <a:rPr lang="en-US" sz="1200" dirty="0"/>
                        <a:t>-or- </a:t>
                      </a:r>
                    </a:p>
                    <a:p>
                      <a:r>
                        <a:rPr lang="en-US" sz="1200" dirty="0"/>
                        <a:t>Combination therapy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BP + antibiotic 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Retinoid + BP or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Retinoid + BP + antibiotic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Combination therapy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BP + antibiotic  or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Retinoid + BP or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Retinoid + BP + antibiotic  </a:t>
                      </a:r>
                    </a:p>
                    <a:p>
                      <a:r>
                        <a:rPr lang="en-US" sz="1200" dirty="0"/>
                        <a:t>-or-  </a:t>
                      </a:r>
                    </a:p>
                    <a:p>
                      <a:r>
                        <a:rPr lang="en-US" sz="1200" dirty="0"/>
                        <a:t>Oral antibiotic  + topical Retinoid + BP </a:t>
                      </a:r>
                    </a:p>
                    <a:p>
                      <a:r>
                        <a:rPr lang="en-US" sz="1200" dirty="0"/>
                        <a:t>-or- </a:t>
                      </a:r>
                    </a:p>
                    <a:p>
                      <a:r>
                        <a:rPr lang="en-US" sz="1200" dirty="0"/>
                        <a:t>Oral antibiotic + retinoid + BP + topical antibiotic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Oral antibiotic  </a:t>
                      </a:r>
                      <a:r>
                        <a:rPr lang="en-US" sz="1200" b="1" dirty="0"/>
                        <a:t>Plus  </a:t>
                      </a:r>
                    </a:p>
                    <a:p>
                      <a:r>
                        <a:rPr lang="en-US" sz="1200" dirty="0"/>
                        <a:t>Combination therapy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BP + antibiotic  or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Retinoid + BP 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Retinoid + BP + antibiotic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dirty="0"/>
                        <a:t>-or-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dirty="0"/>
                        <a:t>Isotretinoin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74712"/>
                  </a:ext>
                </a:extLst>
              </a:tr>
              <a:tr h="1440509">
                <a:tc>
                  <a:txBody>
                    <a:bodyPr/>
                    <a:lstStyle/>
                    <a:p>
                      <a:r>
                        <a:rPr lang="en-US" sz="1200" dirty="0"/>
                        <a:t>Alternative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Add topical retinoid or BP if not already on </a:t>
                      </a:r>
                    </a:p>
                    <a:p>
                      <a:r>
                        <a:rPr lang="en-US" sz="1200" dirty="0"/>
                        <a:t>- or- </a:t>
                      </a:r>
                    </a:p>
                    <a:p>
                      <a:r>
                        <a:rPr lang="en-US" sz="1200" dirty="0"/>
                        <a:t>Consider alternate retinoid  </a:t>
                      </a:r>
                    </a:p>
                    <a:p>
                      <a:r>
                        <a:rPr lang="en-US" sz="1200" dirty="0"/>
                        <a:t>-or- </a:t>
                      </a:r>
                    </a:p>
                    <a:p>
                      <a:r>
                        <a:rPr lang="en-US" sz="1200" dirty="0"/>
                        <a:t>Consider topical Dapsone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Alternate combination therapy </a:t>
                      </a:r>
                    </a:p>
                    <a:p>
                      <a:r>
                        <a:rPr lang="en-US" sz="1200" dirty="0"/>
                        <a:t>-or-</a:t>
                      </a:r>
                    </a:p>
                    <a:p>
                      <a:r>
                        <a:rPr lang="en-US" sz="1200" dirty="0"/>
                        <a:t>Change oral antibiotic </a:t>
                      </a:r>
                    </a:p>
                    <a:p>
                      <a:r>
                        <a:rPr lang="en-US" sz="1200" dirty="0"/>
                        <a:t>-or-</a:t>
                      </a:r>
                    </a:p>
                    <a:p>
                      <a:r>
                        <a:rPr lang="en-US" sz="1200" dirty="0"/>
                        <a:t>Add combined oral contraceptive or spironolactone in females </a:t>
                      </a:r>
                    </a:p>
                    <a:p>
                      <a:r>
                        <a:rPr lang="en-US" sz="1200" dirty="0"/>
                        <a:t>-or- </a:t>
                      </a:r>
                    </a:p>
                    <a:p>
                      <a:r>
                        <a:rPr lang="en-US" sz="1200" dirty="0"/>
                        <a:t>isotretinoin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Change oral antibiotic </a:t>
                      </a:r>
                    </a:p>
                    <a:p>
                      <a:r>
                        <a:rPr lang="en-US" sz="1200" dirty="0"/>
                        <a:t>-or-</a:t>
                      </a:r>
                    </a:p>
                    <a:p>
                      <a:r>
                        <a:rPr lang="en-US" sz="1200" dirty="0"/>
                        <a:t>Add combined oral contraceptive or spironolactone in females </a:t>
                      </a:r>
                    </a:p>
                    <a:p>
                      <a:r>
                        <a:rPr lang="en-US" sz="1200" dirty="0"/>
                        <a:t>-or- </a:t>
                      </a:r>
                    </a:p>
                    <a:p>
                      <a:r>
                        <a:rPr lang="en-US" sz="1200" dirty="0"/>
                        <a:t>Isotretinoin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6056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D517FA-8243-C300-C0A6-63FB0664E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146" y="4524641"/>
            <a:ext cx="5722411" cy="487697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359B2-360E-46E2-C34A-AE6DCD1A5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343" y="4270133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AAD,  American Academy of Dermatology; BP,  benzoyl peroxide </a:t>
            </a:r>
          </a:p>
        </p:txBody>
      </p:sp>
    </p:spTree>
    <p:extLst>
      <p:ext uri="{BB962C8B-B14F-4D97-AF65-F5344CB8AC3E}">
        <p14:creationId xmlns:p14="http://schemas.microsoft.com/office/powerpoint/2010/main" val="267361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7629-155E-6D36-9CC8-EE70DAA3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Retinoids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FA73-7575-FDF1-2992-B37CFFDB07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</a:t>
            </a:r>
          </a:p>
          <a:p>
            <a:pPr lvl="1"/>
            <a:r>
              <a:rPr lang="en-US" dirty="0"/>
              <a:t>Comedolytic</a:t>
            </a:r>
          </a:p>
          <a:p>
            <a:pPr lvl="1"/>
            <a:r>
              <a:rPr lang="en-US" dirty="0"/>
              <a:t>Anti-inflammatory</a:t>
            </a:r>
          </a:p>
          <a:p>
            <a:pPr lvl="1"/>
            <a:r>
              <a:rPr lang="en-US" dirty="0"/>
              <a:t>Normalize epithelial hyperkeratinization</a:t>
            </a:r>
          </a:p>
          <a:p>
            <a:r>
              <a:rPr lang="en-US" dirty="0"/>
              <a:t>First-line treatment and long-term maintenance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01826-06D3-C349-A654-EFF85D00A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324" y="1369219"/>
            <a:ext cx="4498848" cy="3263504"/>
          </a:xfrm>
        </p:spPr>
        <p:txBody>
          <a:bodyPr>
            <a:normAutofit/>
          </a:bodyPr>
          <a:lstStyle/>
          <a:p>
            <a:r>
              <a:rPr lang="en-US" dirty="0"/>
              <a:t>Effect may be seen as early as 1-3 wks </a:t>
            </a:r>
          </a:p>
          <a:p>
            <a:r>
              <a:rPr lang="en-US" dirty="0"/>
              <a:t>Optimal effect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dirty="0"/>
              <a:t>12 wks</a:t>
            </a:r>
          </a:p>
          <a:p>
            <a:r>
              <a:rPr lang="en-US" dirty="0"/>
              <a:t>Can be drying and irritating</a:t>
            </a:r>
          </a:p>
          <a:p>
            <a:r>
              <a:rPr lang="en-US" dirty="0"/>
              <a:t>May help reduce scarring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2BD08-3B40-7B45-B351-F912D7553DA0}"/>
              </a:ext>
            </a:extLst>
          </p:cNvPr>
          <p:cNvSpPr txBox="1">
            <a:spLocks/>
          </p:cNvSpPr>
          <p:nvPr/>
        </p:nvSpPr>
        <p:spPr>
          <a:xfrm>
            <a:off x="3087860" y="4507706"/>
            <a:ext cx="5894306" cy="548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Baldwin H, et al.  </a:t>
            </a:r>
            <a:r>
              <a:rPr lang="en-US" sz="1000" i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J Clin Dermatol</a:t>
            </a:r>
            <a:r>
              <a:rPr lang="en-US" sz="10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2021;22:315-327.</a:t>
            </a:r>
          </a:p>
          <a:p>
            <a:r>
              <a:rPr lang="en-US" sz="1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Kassir M, et al. </a:t>
            </a:r>
            <a:r>
              <a:rPr lang="en-US" sz="1000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Cosmet Dermatol</a:t>
            </a:r>
            <a:r>
              <a:rPr lang="en-US" sz="1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2020;19:1278-1283.</a:t>
            </a:r>
          </a:p>
          <a:p>
            <a:endParaRPr lang="en-US" sz="10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1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D74D-43C3-8A47-D709-F21EA884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A2619-7A97-02EF-D6B9-9284BCEAA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8424F-2418-ED38-0B00-434C971A3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02B2C83-CD36-612A-9A55-47F6CCC3F766}"/>
              </a:ext>
            </a:extLst>
          </p:cNvPr>
          <p:cNvSpPr txBox="1">
            <a:spLocks/>
          </p:cNvSpPr>
          <p:nvPr/>
        </p:nvSpPr>
        <p:spPr>
          <a:xfrm>
            <a:off x="191193" y="1001701"/>
            <a:ext cx="4306824" cy="4798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24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20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18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16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16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ysClr val="windowText" lastClr="000000">
                  <a:lumMod val="50000"/>
                  <a:lumOff val="50000"/>
                </a:sysClr>
              </a:buClr>
              <a:defRPr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Hilary Baldwin, MD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BA287A6-70EB-C909-08C6-43D8FD8DD072}"/>
              </a:ext>
            </a:extLst>
          </p:cNvPr>
          <p:cNvSpPr txBox="1">
            <a:spLocks/>
          </p:cNvSpPr>
          <p:nvPr/>
        </p:nvSpPr>
        <p:spPr>
          <a:xfrm>
            <a:off x="191193" y="1481523"/>
            <a:ext cx="4306824" cy="27582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0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0000"/>
              </a:lnSpc>
              <a:spcAft>
                <a:spcPts val="0"/>
              </a:spcAft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Medical Director, Acne Treatment &amp; Research Center </a:t>
            </a:r>
          </a:p>
          <a:p>
            <a:pPr marL="0" indent="0">
              <a:lnSpc>
                <a:spcPct val="100000"/>
              </a:lnSpc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Brooklyn, New York </a:t>
            </a:r>
          </a:p>
          <a:p>
            <a:pPr marL="0" indent="0">
              <a:lnSpc>
                <a:spcPct val="100000"/>
              </a:lnSpc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r>
              <a:rPr lang="en-US" sz="1600" dirty="0">
                <a:effectLst/>
                <a:latin typeface="+mn-lt"/>
              </a:rPr>
              <a:t>Clinical Associate Professor of Dermatology Rutgers Robert Wood Johnson Medical Center New Brunswick, New Jersey</a:t>
            </a:r>
            <a:endParaRPr lang="en-US" sz="1600" dirty="0">
              <a:latin typeface="+mn-lt"/>
              <a:cs typeface="Calibri" panose="020F0502020204030204" pitchFamily="34" charset="0"/>
            </a:endParaRPr>
          </a:p>
          <a:p>
            <a:pPr marL="0" indent="0" defTabSz="342900">
              <a:lnSpc>
                <a:spcPct val="100000"/>
              </a:lnSpc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endParaRPr lang="en-US" sz="172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42900">
              <a:lnSpc>
                <a:spcPct val="100000"/>
              </a:lnSpc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endParaRPr lang="en-US" sz="17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0A0535F-D72C-9F8C-1F37-1FC90DAEBDC2}"/>
              </a:ext>
            </a:extLst>
          </p:cNvPr>
          <p:cNvSpPr txBox="1">
            <a:spLocks/>
          </p:cNvSpPr>
          <p:nvPr/>
        </p:nvSpPr>
        <p:spPr>
          <a:xfrm>
            <a:off x="4645024" y="1001701"/>
            <a:ext cx="4306824" cy="4798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24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20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18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16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None/>
              <a:defRPr sz="1600" b="1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ysClr val="windowText" lastClr="000000">
                  <a:lumMod val="50000"/>
                  <a:lumOff val="50000"/>
                </a:sysClr>
              </a:buClr>
              <a:defRPr/>
            </a:pPr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Julie Harper, MD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7A4BA8B-CF1C-E49D-5B18-BE78235C7512}"/>
              </a:ext>
            </a:extLst>
          </p:cNvPr>
          <p:cNvSpPr txBox="1">
            <a:spLocks/>
          </p:cNvSpPr>
          <p:nvPr/>
        </p:nvSpPr>
        <p:spPr>
          <a:xfrm>
            <a:off x="4645024" y="1481523"/>
            <a:ext cx="4306824" cy="27582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20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18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6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»"/>
              <a:defRPr sz="1600" kern="120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0000"/>
              </a:lnSpc>
              <a:spcAft>
                <a:spcPts val="0"/>
              </a:spcAft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r>
              <a:rPr lang="en-US" sz="1600" dirty="0">
                <a:effectLst/>
                <a:latin typeface="Segoe UI" panose="020B0502040204020203" pitchFamily="34" charset="0"/>
              </a:rPr>
              <a:t>Owner, The Dermatology and Skin Care Center of Birmingham</a:t>
            </a:r>
          </a:p>
          <a:p>
            <a:pPr marL="0" marR="0" indent="0">
              <a:lnSpc>
                <a:spcPct val="100000"/>
              </a:lnSpc>
              <a:spcAft>
                <a:spcPts val="0"/>
              </a:spcAft>
              <a:buClr>
                <a:sysClr val="windowText" lastClr="000000">
                  <a:lumMod val="50000"/>
                  <a:lumOff val="50000"/>
                </a:sysClr>
              </a:buClr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Birmingham, Alabama  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764F6A-2A2D-73C6-590E-3E6874C8D1C8}"/>
              </a:ext>
            </a:extLst>
          </p:cNvPr>
          <p:cNvCxnSpPr>
            <a:cxnSpLocks/>
          </p:cNvCxnSpPr>
          <p:nvPr/>
        </p:nvCxnSpPr>
        <p:spPr>
          <a:xfrm flipV="1">
            <a:off x="199506" y="1481523"/>
            <a:ext cx="8761558" cy="1"/>
          </a:xfrm>
          <a:prstGeom prst="line">
            <a:avLst/>
          </a:prstGeom>
          <a:noFill/>
          <a:ln w="25400" cap="rnd" cmpd="sng" algn="ctr"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chemeClr val="accent2"/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846713-6E11-3C31-371B-B105261A620D}"/>
              </a:ext>
            </a:extLst>
          </p:cNvPr>
          <p:cNvCxnSpPr>
            <a:cxnSpLocks/>
          </p:cNvCxnSpPr>
          <p:nvPr/>
        </p:nvCxnSpPr>
        <p:spPr>
          <a:xfrm flipV="1">
            <a:off x="4567287" y="988411"/>
            <a:ext cx="0" cy="3251405"/>
          </a:xfrm>
          <a:prstGeom prst="line">
            <a:avLst/>
          </a:prstGeom>
          <a:noFill/>
          <a:ln w="25400" cap="rnd" cmpd="sng" algn="ctr">
            <a:gradFill>
              <a:gsLst>
                <a:gs pos="25000">
                  <a:sysClr val="window" lastClr="FFFFFF">
                    <a:alpha val="0"/>
                  </a:sysClr>
                </a:gs>
                <a:gs pos="86000">
                  <a:schemeClr val="accent2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2800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A0BC1BC-0D21-9E17-2A2C-90E3AD6A3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28858"/>
              </p:ext>
            </p:extLst>
          </p:nvPr>
        </p:nvGraphicFramePr>
        <p:xfrm>
          <a:off x="199508" y="889682"/>
          <a:ext cx="8761585" cy="335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942">
                  <a:extLst>
                    <a:ext uri="{9D8B030D-6E8A-4147-A177-3AD203B41FA5}">
                      <a16:colId xmlns:a16="http://schemas.microsoft.com/office/drawing/2014/main" val="343739921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966349808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1234892614"/>
                    </a:ext>
                  </a:extLst>
                </a:gridCol>
                <a:gridCol w="1931926">
                  <a:extLst>
                    <a:ext uri="{9D8B030D-6E8A-4147-A177-3AD203B41FA5}">
                      <a16:colId xmlns:a16="http://schemas.microsoft.com/office/drawing/2014/main" val="731352232"/>
                    </a:ext>
                  </a:extLst>
                </a:gridCol>
                <a:gridCol w="1752317">
                  <a:extLst>
                    <a:ext uri="{9D8B030D-6E8A-4147-A177-3AD203B41FA5}">
                      <a16:colId xmlns:a16="http://schemas.microsoft.com/office/drawing/2014/main" val="4186323712"/>
                    </a:ext>
                  </a:extLst>
                </a:gridCol>
              </a:tblGrid>
              <a:tr h="32071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Tretinoin</a:t>
                      </a:r>
                    </a:p>
                    <a:p>
                      <a:pPr algn="l"/>
                      <a:r>
                        <a:rPr lang="en-US" sz="1000" dirty="0"/>
                        <a:t>(First generation)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Adapalene</a:t>
                      </a:r>
                    </a:p>
                    <a:p>
                      <a:pPr algn="l"/>
                      <a:r>
                        <a:rPr lang="en-US" sz="1000" dirty="0"/>
                        <a:t>(Third generation)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Tazarotene</a:t>
                      </a:r>
                    </a:p>
                    <a:p>
                      <a:pPr algn="l"/>
                      <a:r>
                        <a:rPr lang="en-US" sz="1000" dirty="0"/>
                        <a:t>(Third generation)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Trifarotene</a:t>
                      </a:r>
                    </a:p>
                    <a:p>
                      <a:pPr algn="l"/>
                      <a:r>
                        <a:rPr lang="en-US" sz="1000" dirty="0"/>
                        <a:t>(Fourth generation)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6228611"/>
                  </a:ext>
                </a:extLst>
              </a:tr>
              <a:tr h="189812">
                <a:tc>
                  <a:txBody>
                    <a:bodyPr/>
                    <a:lstStyle/>
                    <a:p>
                      <a:r>
                        <a:rPr lang="en-US" sz="1000" dirty="0"/>
                        <a:t>FDA approval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1971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1996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1997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1281320"/>
                  </a:ext>
                </a:extLst>
              </a:tr>
              <a:tr h="189812">
                <a:tc>
                  <a:txBody>
                    <a:bodyPr/>
                    <a:lstStyle/>
                    <a:p>
                      <a:r>
                        <a:rPr lang="en-US" sz="1000" dirty="0"/>
                        <a:t>RAR binding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⍺,β,Ɣ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β,Ɣ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l-GR" sz="1000" dirty="0"/>
                        <a:t>Β</a:t>
                      </a:r>
                      <a:r>
                        <a:rPr lang="en-US" sz="1000" dirty="0"/>
                        <a:t>,Ɣ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Ɣ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834324"/>
                  </a:ext>
                </a:extLst>
              </a:tr>
              <a:tr h="844335">
                <a:tc>
                  <a:txBody>
                    <a:bodyPr/>
                    <a:lstStyle/>
                    <a:p>
                      <a:r>
                        <a:rPr lang="en-US" sz="1000" dirty="0"/>
                        <a:t>Formulations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0.025% </a:t>
                      </a:r>
                    </a:p>
                    <a:p>
                      <a:r>
                        <a:rPr lang="en-US" sz="1000" dirty="0"/>
                        <a:t>0.04%</a:t>
                      </a:r>
                    </a:p>
                    <a:p>
                      <a:r>
                        <a:rPr lang="en-US" sz="1000" dirty="0"/>
                        <a:t>0.05%</a:t>
                      </a:r>
                    </a:p>
                    <a:p>
                      <a:r>
                        <a:rPr lang="en-US" sz="1000" dirty="0"/>
                        <a:t>0.06%</a:t>
                      </a:r>
                    </a:p>
                    <a:p>
                      <a:r>
                        <a:rPr lang="en-US" sz="1000" dirty="0"/>
                        <a:t>0.08%</a:t>
                      </a:r>
                    </a:p>
                    <a:p>
                      <a:r>
                        <a:rPr lang="en-US" sz="1000" dirty="0"/>
                        <a:t>0.1%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0.1% (cream and gel; OTC)</a:t>
                      </a:r>
                    </a:p>
                    <a:p>
                      <a:r>
                        <a:rPr lang="en-US" sz="1000" dirty="0"/>
                        <a:t>0.3% (gel)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0.045% (lotion)</a:t>
                      </a:r>
                    </a:p>
                    <a:p>
                      <a:r>
                        <a:rPr lang="en-US" sz="1000" dirty="0"/>
                        <a:t>0.05% (cream, gel)</a:t>
                      </a:r>
                    </a:p>
                    <a:p>
                      <a:r>
                        <a:rPr lang="en-US" sz="1000" dirty="0"/>
                        <a:t>0.1% (cream, gel)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0.005% (cream)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4424921"/>
                  </a:ext>
                </a:extLst>
              </a:tr>
              <a:tr h="379174">
                <a:tc>
                  <a:txBody>
                    <a:bodyPr/>
                    <a:lstStyle/>
                    <a:p>
                      <a:r>
                        <a:rPr lang="en-US" sz="1000" dirty="0"/>
                        <a:t>Fixed-dose combos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0.1% encapsulated/3% BP encapsulated (cream)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0.1%/2.5% BP(gel)</a:t>
                      </a:r>
                    </a:p>
                    <a:p>
                      <a:r>
                        <a:rPr lang="en-US" sz="1000" dirty="0"/>
                        <a:t>0.3/2.5% BP (gel)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6256044"/>
                  </a:ext>
                </a:extLst>
              </a:tr>
              <a:tr h="578280">
                <a:tc>
                  <a:txBody>
                    <a:bodyPr/>
                    <a:lstStyle/>
                    <a:p>
                      <a:r>
                        <a:rPr lang="en-US" sz="1000" dirty="0"/>
                        <a:t>Photostability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Photolabile</a:t>
                      </a:r>
                    </a:p>
                    <a:p>
                      <a:r>
                        <a:rPr lang="en-US" sz="1000" dirty="0"/>
                        <a:t>(except encapsulated, microsphere and micronized)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Photostable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Photostable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Photostable</a:t>
                      </a:r>
                    </a:p>
                    <a:p>
                      <a:r>
                        <a:rPr lang="en-US" sz="1000" dirty="0"/>
                        <a:t>(in vitro-studied and recommended QHS)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4932724"/>
                  </a:ext>
                </a:extLst>
              </a:tr>
              <a:tr h="320717">
                <a:tc>
                  <a:txBody>
                    <a:bodyPr/>
                    <a:lstStyle/>
                    <a:p>
                      <a:r>
                        <a:rPr lang="en-US" sz="1000" dirty="0"/>
                        <a:t>Other indications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Photoaging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Psoriasis</a:t>
                      </a:r>
                    </a:p>
                    <a:p>
                      <a:r>
                        <a:rPr lang="en-US" sz="1000" dirty="0"/>
                        <a:t>photoaging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7385930"/>
                  </a:ext>
                </a:extLst>
              </a:tr>
              <a:tr h="189812">
                <a:tc>
                  <a:txBody>
                    <a:bodyPr/>
                    <a:lstStyle/>
                    <a:p>
                      <a:r>
                        <a:rPr lang="en-US" sz="1000" dirty="0"/>
                        <a:t>Stability with BP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Not stable with BP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Stable with BP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Stable with BP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Not studied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798987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4AE29C-63F4-B3CF-B8DF-CA6A322D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Retinoids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AD6414-1C03-0900-C502-22A477F0A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BP, benzoyl peroxide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D6A8A64-FBF4-954A-8E48-34970CAE7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7860" y="4507706"/>
            <a:ext cx="5894306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Baldwin H, et al.  </a:t>
            </a:r>
            <a:r>
              <a:rPr lang="en-US" sz="100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J Clin Dermatol</a:t>
            </a:r>
            <a:r>
              <a:rPr lang="en-U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2021;22:315-327.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Kassir M,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Cosmet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2020;19:1278-1283.</a:t>
            </a:r>
          </a:p>
          <a:p>
            <a:endParaRPr lang="en-US" sz="1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5206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3E44-3B85-79C4-627D-3CAC20D4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Retinoid Tolerability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C61686-5B78-1217-C6BE-73590842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58" y="1006873"/>
            <a:ext cx="8500235" cy="33822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Use a pea-sized amount to entire affected area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No spot treatment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Start every other day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Moisturize regularly, maybe under retinoid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Consider changing formulation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Alternative vehicle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Alternative retinoid delivery system</a:t>
            </a:r>
            <a:r>
              <a:rPr lang="en-US" sz="1400" dirty="0"/>
              <a:t> 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Microsponge delivery system tretinoin 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Micronization and polymeric emulsion</a:t>
            </a:r>
          </a:p>
          <a:p>
            <a:pPr marL="1031875" lvl="3">
              <a:lnSpc>
                <a:spcPct val="100000"/>
              </a:lnSpc>
            </a:pPr>
            <a:r>
              <a:rPr lang="en-US" sz="1200" dirty="0"/>
              <a:t>Tretinoin </a:t>
            </a:r>
          </a:p>
          <a:p>
            <a:pPr marL="1031875" lvl="3">
              <a:lnSpc>
                <a:spcPct val="100000"/>
              </a:lnSpc>
            </a:pPr>
            <a:r>
              <a:rPr lang="en-US" sz="1200" dirty="0"/>
              <a:t>Tazarotene</a:t>
            </a:r>
          </a:p>
          <a:p>
            <a:pPr>
              <a:lnSpc>
                <a:spcPct val="100000"/>
              </a:lnSpc>
            </a:pPr>
            <a:r>
              <a:rPr lang="en-US" sz="1850" dirty="0"/>
              <a:t>Be persistent; retinoids should be part of all regimens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477B71-C835-BB32-CC99-BD3C9F486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7860" y="4507706"/>
            <a:ext cx="5894306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Baldwin H, et al.  </a:t>
            </a:r>
            <a:r>
              <a:rPr lang="en-US" sz="100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J Clin Dermatol</a:t>
            </a:r>
            <a:r>
              <a:rPr lang="en-U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2021;22:315-327.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Kassir M,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Cosmet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2020;19:1278-1283.</a:t>
            </a:r>
          </a:p>
          <a:p>
            <a:endParaRPr lang="en-US" sz="1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1709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FDA1-715F-BC70-319F-3DA6429D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Benzoyl Peroxide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0387-0B22-6975-53F4-28AE858B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18" y="1006873"/>
            <a:ext cx="8470975" cy="3232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Available as washes and leave-ons</a:t>
            </a:r>
          </a:p>
          <a:p>
            <a:pPr>
              <a:lnSpc>
                <a:spcPct val="150000"/>
              </a:lnSpc>
            </a:pPr>
            <a:r>
              <a:rPr lang="en-US" dirty="0"/>
              <a:t>Available as fixed combinations with retinoids and clindamycin</a:t>
            </a:r>
          </a:p>
          <a:p>
            <a:pPr>
              <a:lnSpc>
                <a:spcPct val="150000"/>
              </a:lnSpc>
            </a:pPr>
            <a:r>
              <a:rPr lang="en-US" dirty="0"/>
              <a:t>Adverse events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Contact sensitization (5%)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Concentration-dependent irritant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Improved by micronization and microencapsulation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Bleaches fabric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9D6F3-3501-DC09-0416-4B534D96F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708" y="4507706"/>
            <a:ext cx="5858355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1000" u="sng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1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52AB62-0379-F8D0-6B3F-92FA8E3E2F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6" y="4239816"/>
            <a:ext cx="6819665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Note: microencapsulated benzoyl peroxide stand alone product is not FDA approved for acne </a:t>
            </a:r>
          </a:p>
        </p:txBody>
      </p:sp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51BC08E-21ED-9F89-325E-502634D81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852" y="2077041"/>
            <a:ext cx="1656950" cy="241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44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2529C29-BB68-5A84-C0DD-F2A31177D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Benzoyl Peroxide – Dual Purpose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8468F65-A67B-89CA-E68B-7C64BA344C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5488" y="1006873"/>
            <a:ext cx="8485605" cy="3232619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Treats acne</a:t>
            </a:r>
          </a:p>
          <a:p>
            <a:pPr marL="436626" lvl="1" indent="-285750">
              <a:lnSpc>
                <a:spcPct val="150000"/>
              </a:lnSpc>
              <a:defRPr/>
            </a:pPr>
            <a:r>
              <a:rPr lang="en-US" altLang="en-US" sz="2000" dirty="0"/>
              <a:t>K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ills faster and more effectively than topical antibiotics</a:t>
            </a:r>
            <a:r>
              <a:rPr lang="en-US" alt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  <a:p>
            <a:pPr marL="436626" lvl="1" indent="-285750">
              <a:lnSpc>
                <a:spcPct val="150000"/>
              </a:lnSpc>
              <a:defRPr/>
            </a:pPr>
            <a:r>
              <a:rPr lang="en-US" altLang="en-US" sz="2000" dirty="0"/>
              <a:t>A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lone significantly improves both inflammatory and comedonal acne</a:t>
            </a:r>
            <a:r>
              <a:rPr lang="en-US" alt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risk of antimicrobial resistance</a:t>
            </a:r>
            <a:endParaRPr lang="en-US" altLang="en-US" sz="2400" baseline="30000" dirty="0"/>
          </a:p>
          <a:p>
            <a:pPr marL="436626" lvl="1" indent="-285750">
              <a:lnSpc>
                <a:spcPct val="150000"/>
              </a:lnSpc>
              <a:defRPr/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associated with antimicrobial resistance</a:t>
            </a:r>
            <a:r>
              <a:rPr lang="en-US" altLang="en-US" sz="2000" baseline="30000" dirty="0"/>
              <a:t>3</a:t>
            </a:r>
            <a:endParaRPr lang="en-US" altLang="en-US" sz="20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6626" lvl="1" indent="-285750">
              <a:lnSpc>
                <a:spcPct val="150000"/>
              </a:lnSpc>
              <a:defRPr/>
            </a:pP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prevent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development of resistance to topical and oral antibiotics</a:t>
            </a:r>
          </a:p>
          <a:p>
            <a:pPr marL="436626" lvl="1" indent="-285750">
              <a:lnSpc>
                <a:spcPct val="150000"/>
              </a:lnSpc>
              <a:defRPr/>
            </a:pPr>
            <a:r>
              <a:rPr lang="en-US" altLang="en-US" sz="2000" dirty="0"/>
              <a:t>C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reverse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resistance that has already occurred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D777-68F6-6458-1067-95AC4DA6F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3400" y="4507706"/>
            <a:ext cx="5887663" cy="548879"/>
          </a:xfrm>
        </p:spPr>
        <p:txBody>
          <a:bodyPr>
            <a:norm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1. Gloor M, et al. </a:t>
            </a:r>
            <a:r>
              <a:rPr lang="en-US" altLang="en-US" sz="1000" i="1" dirty="0">
                <a:solidFill>
                  <a:schemeClr val="bg1"/>
                </a:solidFill>
              </a:rPr>
              <a:t>Z Hautkr</a:t>
            </a:r>
            <a:r>
              <a:rPr lang="en-US" altLang="en-US" sz="1000" dirty="0">
                <a:solidFill>
                  <a:schemeClr val="bg1"/>
                </a:solidFill>
              </a:rPr>
              <a:t>. 1982;57:867-878. </a:t>
            </a:r>
          </a:p>
          <a:p>
            <a:r>
              <a:rPr lang="en-US" altLang="en-US" sz="1000" dirty="0">
                <a:solidFill>
                  <a:schemeClr val="bg1"/>
                </a:solidFill>
              </a:rPr>
              <a:t>2. Gollnick H, et al. </a:t>
            </a:r>
            <a:r>
              <a:rPr lang="en-US" altLang="en-US" sz="1000" i="1" dirty="0">
                <a:solidFill>
                  <a:schemeClr val="bg1"/>
                </a:solidFill>
              </a:rPr>
              <a:t>J Am Acad Dermatol</a:t>
            </a:r>
            <a:r>
              <a:rPr lang="en-US" altLang="en-US" sz="1000" dirty="0">
                <a:solidFill>
                  <a:schemeClr val="bg1"/>
                </a:solidFill>
              </a:rPr>
              <a:t>. 2003;49;S1-38.</a:t>
            </a:r>
          </a:p>
          <a:p>
            <a:r>
              <a:rPr lang="en-US" altLang="en-US" sz="1000" dirty="0">
                <a:solidFill>
                  <a:schemeClr val="bg1"/>
                </a:solidFill>
              </a:rPr>
              <a:t>3. Gollnick H, et al. </a:t>
            </a:r>
            <a:r>
              <a:rPr lang="en-US" altLang="en-US" sz="1000" i="1" dirty="0">
                <a:solidFill>
                  <a:schemeClr val="bg1"/>
                </a:solidFill>
              </a:rPr>
              <a:t>Dermatol</a:t>
            </a:r>
            <a:r>
              <a:rPr lang="en-US" altLang="en-US" sz="1000" dirty="0">
                <a:solidFill>
                  <a:schemeClr val="bg1"/>
                </a:solidFill>
              </a:rPr>
              <a:t>. 1998;196:119-125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72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9E0A-2BCC-0CDE-66F3-5B02AFDF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Clindamycin + BP vs Clindamycin Monotherapy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C3D74A-E7CB-63BA-7DC1-763036F17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751452"/>
              </p:ext>
            </p:extLst>
          </p:nvPr>
        </p:nvGraphicFramePr>
        <p:xfrm>
          <a:off x="200025" y="1006475"/>
          <a:ext cx="8761413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C6EB0-764F-70A7-3181-24D5F6982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3123" y="4507706"/>
            <a:ext cx="5857940" cy="548879"/>
          </a:xfrm>
        </p:spPr>
        <p:txBody>
          <a:bodyPr>
            <a:normAutofit/>
          </a:bodyPr>
          <a:lstStyle/>
          <a:p>
            <a:r>
              <a:rPr lang="en-US" altLang="en-US" sz="1000" dirty="0">
                <a:solidFill>
                  <a:schemeClr val="bg1"/>
                </a:solidFill>
              </a:rPr>
              <a:t>Cunliffe WJ, et al. SF. </a:t>
            </a:r>
            <a:r>
              <a:rPr lang="en-US" altLang="en-US" sz="1000" i="1" dirty="0">
                <a:solidFill>
                  <a:schemeClr val="bg1"/>
                </a:solidFill>
              </a:rPr>
              <a:t>Clin Ther</a:t>
            </a:r>
            <a:r>
              <a:rPr lang="en-US" altLang="en-US" sz="1000" dirty="0">
                <a:solidFill>
                  <a:schemeClr val="bg1"/>
                </a:solidFill>
              </a:rPr>
              <a:t>. 2002;24:1117-1133</a:t>
            </a:r>
            <a:endParaRPr lang="en-US" sz="1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55D780-929E-2520-08ED-BF5AA2B52D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BP, benzoyl peroxide </a:t>
            </a:r>
          </a:p>
        </p:txBody>
      </p:sp>
    </p:spTree>
    <p:extLst>
      <p:ext uri="{BB962C8B-B14F-4D97-AF65-F5344CB8AC3E}">
        <p14:creationId xmlns:p14="http://schemas.microsoft.com/office/powerpoint/2010/main" val="859724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BF358B9-CEEF-612D-D6E8-96EE80E1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35" y="273844"/>
            <a:ext cx="8317006" cy="636322"/>
          </a:xfrm>
        </p:spPr>
        <p:txBody>
          <a:bodyPr/>
          <a:lstStyle/>
          <a:p>
            <a:r>
              <a:rPr lang="en-US" altLang="en-US" dirty="0"/>
              <a:t>Benzoyl Peroxide Adherence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5D957-DE19-CD73-CB45-06E4F8132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861109"/>
            <a:ext cx="3868340" cy="617934"/>
          </a:xfrm>
        </p:spPr>
        <p:txBody>
          <a:bodyPr/>
          <a:lstStyle/>
          <a:p>
            <a:r>
              <a:rPr lang="en-US" b="0" u="sng" dirty="0"/>
              <a:t>Adherence to OTC BP purchasing</a:t>
            </a:r>
            <a:r>
              <a:rPr lang="en-US" b="0" u="sng" baseline="30000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070CE-2354-9BAC-9A4B-C0D159671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9609" y="861109"/>
            <a:ext cx="3887391" cy="617934"/>
          </a:xfrm>
        </p:spPr>
        <p:txBody>
          <a:bodyPr/>
          <a:lstStyle/>
          <a:p>
            <a:r>
              <a:rPr lang="en-US" b="0" u="sng" dirty="0"/>
              <a:t>Computer chip study of BP use</a:t>
            </a:r>
            <a:r>
              <a:rPr lang="en-US" b="0" u="sng" baseline="30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E5A66-CFEC-5630-2196-C4D4C5B05018}"/>
              </a:ext>
            </a:extLst>
          </p:cNvPr>
          <p:cNvSpPr txBox="1"/>
          <p:nvPr/>
        </p:nvSpPr>
        <p:spPr>
          <a:xfrm>
            <a:off x="3087599" y="4501321"/>
            <a:ext cx="526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Huyler AH, et al.  </a:t>
            </a:r>
            <a:r>
              <a:rPr lang="en-US" sz="1000" i="1" dirty="0">
                <a:solidFill>
                  <a:schemeClr val="bg1"/>
                </a:solidFill>
              </a:rPr>
              <a:t>J Am Acad Dermatol</a:t>
            </a:r>
            <a:r>
              <a:rPr lang="en-US" sz="1000" dirty="0">
                <a:solidFill>
                  <a:schemeClr val="bg1"/>
                </a:solidFill>
              </a:rPr>
              <a:t>. 2017;77(4):763-764.</a:t>
            </a:r>
          </a:p>
          <a:p>
            <a:r>
              <a:rPr lang="en-US" sz="1000" dirty="0">
                <a:solidFill>
                  <a:schemeClr val="bg1"/>
                </a:solidFill>
              </a:rPr>
              <a:t>2. Yentzer BA, et al. </a:t>
            </a:r>
            <a:r>
              <a:rPr lang="en-US" sz="1000" i="1" dirty="0">
                <a:solidFill>
                  <a:schemeClr val="bg1"/>
                </a:solidFill>
              </a:rPr>
              <a:t>J Am Acad Dermatol. </a:t>
            </a:r>
            <a:r>
              <a:rPr lang="en-US" sz="1000" dirty="0">
                <a:solidFill>
                  <a:schemeClr val="bg1"/>
                </a:solidFill>
              </a:rPr>
              <a:t>2009;60(5):879-880.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1BB4F9-6D6B-D070-BF20-152BDD68F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30" y="1539683"/>
            <a:ext cx="3977752" cy="2400020"/>
          </a:xfrm>
        </p:spPr>
        <p:txBody>
          <a:bodyPr/>
          <a:lstStyle/>
          <a:p>
            <a:r>
              <a:rPr lang="en-US" dirty="0"/>
              <a:t>84 patients told to purchase</a:t>
            </a:r>
          </a:p>
          <a:p>
            <a:r>
              <a:rPr lang="en-US" dirty="0"/>
              <a:t>2 weeks later</a:t>
            </a:r>
          </a:p>
          <a:p>
            <a:pPr lvl="1"/>
            <a:r>
              <a:rPr lang="en-US" dirty="0"/>
              <a:t>Only 30% recalled ingredient</a:t>
            </a:r>
          </a:p>
          <a:p>
            <a:pPr lvl="1"/>
            <a:r>
              <a:rPr lang="en-US" dirty="0"/>
              <a:t>36% didn’t purchase anything</a:t>
            </a:r>
          </a:p>
          <a:p>
            <a:pPr lvl="1"/>
            <a:r>
              <a:rPr lang="en-US" dirty="0"/>
              <a:t>64% made purchase but only 32% contained BP</a:t>
            </a:r>
          </a:p>
          <a:p>
            <a:endParaRPr lang="en-US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0FA5E4D-BDE8-9A36-56D6-9BEFE8BCBFC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00015199"/>
              </p:ext>
            </p:extLst>
          </p:nvPr>
        </p:nvGraphicFramePr>
        <p:xfrm>
          <a:off x="4629150" y="1423219"/>
          <a:ext cx="3887788" cy="321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4516476-FB1B-1832-13FF-2BA5F6C6E932}"/>
              </a:ext>
            </a:extLst>
          </p:cNvPr>
          <p:cNvSpPr txBox="1">
            <a:spLocks/>
          </p:cNvSpPr>
          <p:nvPr/>
        </p:nvSpPr>
        <p:spPr>
          <a:xfrm>
            <a:off x="199535" y="4290409"/>
            <a:ext cx="3887788" cy="203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OTC, over-the-counter; BP, benzoyl peroxide</a:t>
            </a:r>
          </a:p>
        </p:txBody>
      </p:sp>
    </p:spTree>
    <p:extLst>
      <p:ext uri="{BB962C8B-B14F-4D97-AF65-F5344CB8AC3E}">
        <p14:creationId xmlns:p14="http://schemas.microsoft.com/office/powerpoint/2010/main" val="2094693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65BB-C335-E71D-825B-3E0905E9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47" y="131162"/>
            <a:ext cx="8697746" cy="556467"/>
          </a:xfrm>
        </p:spPr>
        <p:txBody>
          <a:bodyPr/>
          <a:lstStyle/>
          <a:p>
            <a:r>
              <a:rPr lang="en-US" dirty="0"/>
              <a:t>Topical Antibiotics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6B3FB5-588C-481E-23F4-677876BA8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708403"/>
              </p:ext>
            </p:extLst>
          </p:nvPr>
        </p:nvGraphicFramePr>
        <p:xfrm>
          <a:off x="412117" y="1038583"/>
          <a:ext cx="825639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807">
                  <a:extLst>
                    <a:ext uri="{9D8B030D-6E8A-4147-A177-3AD203B41FA5}">
                      <a16:colId xmlns:a16="http://schemas.microsoft.com/office/drawing/2014/main" val="2291485602"/>
                    </a:ext>
                  </a:extLst>
                </a:gridCol>
                <a:gridCol w="4444901">
                  <a:extLst>
                    <a:ext uri="{9D8B030D-6E8A-4147-A177-3AD203B41FA5}">
                      <a16:colId xmlns:a16="http://schemas.microsoft.com/office/drawing/2014/main" val="2830702666"/>
                    </a:ext>
                  </a:extLst>
                </a:gridCol>
                <a:gridCol w="1907687">
                  <a:extLst>
                    <a:ext uri="{9D8B030D-6E8A-4147-A177-3AD203B41FA5}">
                      <a16:colId xmlns:a16="http://schemas.microsoft.com/office/drawing/2014/main" val="1334711620"/>
                    </a:ext>
                  </a:extLst>
                </a:gridCol>
              </a:tblGrid>
              <a:tr h="212737">
                <a:tc>
                  <a:txBody>
                    <a:bodyPr/>
                    <a:lstStyle/>
                    <a:p>
                      <a:r>
                        <a:rPr lang="en-US" sz="1600" dirty="0"/>
                        <a:t>Medication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FDA approval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79105"/>
                  </a:ext>
                </a:extLst>
              </a:tr>
              <a:tr h="526885">
                <a:tc>
                  <a:txBody>
                    <a:bodyPr/>
                    <a:lstStyle/>
                    <a:p>
                      <a:r>
                        <a:rPr lang="en-US" sz="1600" dirty="0"/>
                        <a:t>Clindamycin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Generally, well tolerated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</a:t>
                      </a:r>
                      <a:r>
                        <a:rPr lang="en-US" sz="1600" dirty="0"/>
                        <a:t>≥12 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90393"/>
                  </a:ext>
                </a:extLst>
              </a:tr>
              <a:tr h="512397">
                <a:tc>
                  <a:txBody>
                    <a:bodyPr/>
                    <a:lstStyle/>
                    <a:p>
                      <a:r>
                        <a:rPr lang="en-US" sz="1600" dirty="0"/>
                        <a:t>Minocycline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Rare cutaneous reactions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</a:t>
                      </a:r>
                      <a:r>
                        <a:rPr lang="en-US" sz="1600" dirty="0"/>
                        <a:t>≥9 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61748"/>
                  </a:ext>
                </a:extLst>
              </a:tr>
              <a:tr h="512397">
                <a:tc>
                  <a:txBody>
                    <a:bodyPr/>
                    <a:lstStyle/>
                    <a:p>
                      <a:r>
                        <a:rPr lang="en-US" sz="1600" dirty="0"/>
                        <a:t>Erythromycin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Rampant antibiotic resistance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</a:t>
                      </a:r>
                      <a:r>
                        <a:rPr lang="en-US" sz="1600" dirty="0"/>
                        <a:t>≥12 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755043"/>
                  </a:ext>
                </a:extLst>
              </a:tr>
              <a:tr h="657750">
                <a:tc>
                  <a:txBody>
                    <a:bodyPr/>
                    <a:lstStyle/>
                    <a:p>
                      <a:r>
                        <a:rPr lang="en-US" sz="1600" dirty="0"/>
                        <a:t>Benzoyl peroxide with clindamycin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Irritation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Can bleach fabric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Age ≥12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20960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642FBA-4217-729D-4B9E-B2DFB264C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699" y="4506079"/>
            <a:ext cx="5729021" cy="462370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2016;74(5):945-973.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Amzeeq [package insert]. Scottsdale, AS: Journey Medical Corporation; 2022.</a:t>
            </a:r>
          </a:p>
          <a:p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86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19FA-78BC-64B0-DEC8-598744EF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39" y="273844"/>
            <a:ext cx="8318612" cy="413785"/>
          </a:xfrm>
        </p:spPr>
        <p:txBody>
          <a:bodyPr>
            <a:noAutofit/>
          </a:bodyPr>
          <a:lstStyle/>
          <a:p>
            <a:r>
              <a:rPr lang="en-US" dirty="0"/>
              <a:t>Sebum Inhibitor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2CBFBF-4D7A-8CCB-7243-442E13151B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8206785"/>
              </p:ext>
            </p:extLst>
          </p:nvPr>
        </p:nvGraphicFramePr>
        <p:xfrm>
          <a:off x="412694" y="890555"/>
          <a:ext cx="8318612" cy="222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77">
                  <a:extLst>
                    <a:ext uri="{9D8B030D-6E8A-4147-A177-3AD203B41FA5}">
                      <a16:colId xmlns:a16="http://schemas.microsoft.com/office/drawing/2014/main" val="3926509639"/>
                    </a:ext>
                  </a:extLst>
                </a:gridCol>
                <a:gridCol w="1596302">
                  <a:extLst>
                    <a:ext uri="{9D8B030D-6E8A-4147-A177-3AD203B41FA5}">
                      <a16:colId xmlns:a16="http://schemas.microsoft.com/office/drawing/2014/main" val="4016298956"/>
                    </a:ext>
                  </a:extLst>
                </a:gridCol>
                <a:gridCol w="1640523">
                  <a:extLst>
                    <a:ext uri="{9D8B030D-6E8A-4147-A177-3AD203B41FA5}">
                      <a16:colId xmlns:a16="http://schemas.microsoft.com/office/drawing/2014/main" val="2639506589"/>
                    </a:ext>
                  </a:extLst>
                </a:gridCol>
                <a:gridCol w="2332115">
                  <a:extLst>
                    <a:ext uri="{9D8B030D-6E8A-4147-A177-3AD203B41FA5}">
                      <a16:colId xmlns:a16="http://schemas.microsoft.com/office/drawing/2014/main" val="205824775"/>
                    </a:ext>
                  </a:extLst>
                </a:gridCol>
                <a:gridCol w="1555095">
                  <a:extLst>
                    <a:ext uri="{9D8B030D-6E8A-4147-A177-3AD203B41FA5}">
                      <a16:colId xmlns:a16="http://schemas.microsoft.com/office/drawing/2014/main" val="2723392743"/>
                    </a:ext>
                  </a:extLst>
                </a:gridCol>
              </a:tblGrid>
              <a:tr h="2367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Dosing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Mechanism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FDA approval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927084813"/>
                  </a:ext>
                </a:extLst>
              </a:tr>
              <a:tr h="1970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Clascoterone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1% topical cream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</a:t>
                      </a: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Apply to affected area twice daily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Androgen receptor inhibitor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Reduces sebum production and inflammation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Generally, well tolerated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Not for monotherapy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maximal use study 3/42 subjects had mild asymptomatic HPA axis suppression</a:t>
                      </a:r>
                      <a:endParaRPr lang="en-US" sz="1500" dirty="0">
                        <a:effectLst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Age ≥12 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27984439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A4B602-3C2C-EE17-59B6-7BD1056CD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3344" y="4507706"/>
            <a:ext cx="6020656" cy="548879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9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9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i="0" dirty="0">
                <a:solidFill>
                  <a:schemeClr val="bg1"/>
                </a:solidFill>
                <a:effectLst/>
              </a:rPr>
              <a:t>Mazzetti A, et al. </a:t>
            </a:r>
            <a:r>
              <a:rPr lang="en-US" sz="900" i="1" dirty="0">
                <a:solidFill>
                  <a:schemeClr val="bg1"/>
                </a:solidFill>
                <a:effectLst/>
              </a:rPr>
              <a:t>J Drugs Dermatol</a:t>
            </a:r>
            <a:r>
              <a:rPr lang="en-US" sz="900" i="0" dirty="0">
                <a:solidFill>
                  <a:schemeClr val="bg1"/>
                </a:solidFill>
                <a:effectLst/>
              </a:rPr>
              <a:t>. 2019;18(6):563.</a:t>
            </a:r>
            <a:endParaRPr lang="en-US" sz="9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7868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65BB-C335-E71D-825B-3E0905E9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6" y="131162"/>
            <a:ext cx="8761587" cy="562222"/>
          </a:xfrm>
        </p:spPr>
        <p:txBody>
          <a:bodyPr/>
          <a:lstStyle/>
          <a:p>
            <a:r>
              <a:rPr lang="en-US" dirty="0"/>
              <a:t>Anti-inflammatory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6B3FB5-588C-481E-23F4-677876BA8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930598"/>
              </p:ext>
            </p:extLst>
          </p:nvPr>
        </p:nvGraphicFramePr>
        <p:xfrm>
          <a:off x="311894" y="1010871"/>
          <a:ext cx="838588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489">
                  <a:extLst>
                    <a:ext uri="{9D8B030D-6E8A-4147-A177-3AD203B41FA5}">
                      <a16:colId xmlns:a16="http://schemas.microsoft.com/office/drawing/2014/main" val="2291485602"/>
                    </a:ext>
                  </a:extLst>
                </a:gridCol>
                <a:gridCol w="1534652">
                  <a:extLst>
                    <a:ext uri="{9D8B030D-6E8A-4147-A177-3AD203B41FA5}">
                      <a16:colId xmlns:a16="http://schemas.microsoft.com/office/drawing/2014/main" val="2317678565"/>
                    </a:ext>
                  </a:extLst>
                </a:gridCol>
                <a:gridCol w="1859554">
                  <a:extLst>
                    <a:ext uri="{9D8B030D-6E8A-4147-A177-3AD203B41FA5}">
                      <a16:colId xmlns:a16="http://schemas.microsoft.com/office/drawing/2014/main" val="2830702666"/>
                    </a:ext>
                  </a:extLst>
                </a:gridCol>
                <a:gridCol w="3514185">
                  <a:extLst>
                    <a:ext uri="{9D8B030D-6E8A-4147-A177-3AD203B41FA5}">
                      <a16:colId xmlns:a16="http://schemas.microsoft.com/office/drawing/2014/main" val="1334711620"/>
                    </a:ext>
                  </a:extLst>
                </a:gridCol>
              </a:tblGrid>
              <a:tr h="225933">
                <a:tc>
                  <a:txBody>
                    <a:bodyPr/>
                    <a:lstStyle/>
                    <a:p>
                      <a:r>
                        <a:rPr lang="en-US" sz="1600" dirty="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Mechanism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79105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r>
                        <a:rPr lang="en-US" sz="1400" dirty="0"/>
                        <a:t>Dapsone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5% gel: twice daily  dosing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7.5% gel: daily dosing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Anti-inflammatory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Generally, well tolerated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 ≥9 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G6PD deficiency increased risk for hemolysis and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methemoglobinemia identified in 2 case reports with topical use since release in 2005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Systemic absorption is low 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Oxidation of dapsone may occur when co-applied with BP turning the product a yellow/orange 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295522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642FBA-4217-729D-4B9E-B2DFB264C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699" y="4515952"/>
            <a:ext cx="5729021" cy="553636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1000" b="0" i="0" dirty="0">
                <a:solidFill>
                  <a:schemeClr val="bg1"/>
                </a:solidFill>
                <a:effectLst/>
              </a:rPr>
              <a:t>Wang X,  et al. 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Ann Palliat Med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2022;11(2):611-620. 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Dapsone [package insert]. Irvine, CA: Allergan; 2016.</a:t>
            </a:r>
          </a:p>
          <a:p>
            <a:endParaRPr lang="en-US" sz="105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8B2CAC-BFC8-C553-495A-84E0293357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506" y="4246519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ADR, adverse drug reaction; G6PD,  glucose-6-phosphate dehydrogenase; BP, benzoyl peroxide </a:t>
            </a:r>
          </a:p>
        </p:txBody>
      </p:sp>
    </p:spTree>
    <p:extLst>
      <p:ext uri="{BB962C8B-B14F-4D97-AF65-F5344CB8AC3E}">
        <p14:creationId xmlns:p14="http://schemas.microsoft.com/office/powerpoint/2010/main" val="42947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B492-E81A-F292-8E72-84A07C75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1" y="-35716"/>
            <a:ext cx="8748952" cy="857250"/>
          </a:xfrm>
        </p:spPr>
        <p:txBody>
          <a:bodyPr/>
          <a:lstStyle/>
          <a:p>
            <a:r>
              <a:rPr lang="en-US" dirty="0"/>
              <a:t>Anti-inflammatory </a:t>
            </a:r>
            <a:r>
              <a:rPr lang="en-US" i="1" dirty="0"/>
              <a:t>(continued)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A46DC8-64A1-8CBD-EF52-40B693150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634692"/>
              </p:ext>
            </p:extLst>
          </p:nvPr>
        </p:nvGraphicFramePr>
        <p:xfrm>
          <a:off x="380389" y="1248266"/>
          <a:ext cx="8310069" cy="179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46">
                  <a:extLst>
                    <a:ext uri="{9D8B030D-6E8A-4147-A177-3AD203B41FA5}">
                      <a16:colId xmlns:a16="http://schemas.microsoft.com/office/drawing/2014/main" val="1895151728"/>
                    </a:ext>
                  </a:extLst>
                </a:gridCol>
                <a:gridCol w="1589325">
                  <a:extLst>
                    <a:ext uri="{9D8B030D-6E8A-4147-A177-3AD203B41FA5}">
                      <a16:colId xmlns:a16="http://schemas.microsoft.com/office/drawing/2014/main" val="1285457662"/>
                    </a:ext>
                  </a:extLst>
                </a:gridCol>
                <a:gridCol w="1686095">
                  <a:extLst>
                    <a:ext uri="{9D8B030D-6E8A-4147-A177-3AD203B41FA5}">
                      <a16:colId xmlns:a16="http://schemas.microsoft.com/office/drawing/2014/main" val="1807975349"/>
                    </a:ext>
                  </a:extLst>
                </a:gridCol>
                <a:gridCol w="1353125">
                  <a:extLst>
                    <a:ext uri="{9D8B030D-6E8A-4147-A177-3AD203B41FA5}">
                      <a16:colId xmlns:a16="http://schemas.microsoft.com/office/drawing/2014/main" val="13661125"/>
                    </a:ext>
                  </a:extLst>
                </a:gridCol>
                <a:gridCol w="2408678">
                  <a:extLst>
                    <a:ext uri="{9D8B030D-6E8A-4147-A177-3AD203B41FA5}">
                      <a16:colId xmlns:a16="http://schemas.microsoft.com/office/drawing/2014/main" val="3203800539"/>
                    </a:ext>
                  </a:extLst>
                </a:gridCol>
              </a:tblGrid>
              <a:tr h="244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Dose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Mechanism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Dosage form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Comment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542576"/>
                  </a:ext>
                </a:extLst>
              </a:tr>
              <a:tr h="1542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Azelaic acid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Apply to affected area twice daily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Anti-inflammatory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Antimicrobial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Antikeratinizing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Antioxidant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Antityrosinase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Cream: 20%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Gel: 15%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Foam: 15%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≥ 12 y (cream 20%  for acne)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 cause burning and stinging with application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reduce hyperpigmentation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85811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4199E-6E1B-E8E8-F476-60D2F3368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5434" y="4507706"/>
            <a:ext cx="5845629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</p:txBody>
      </p:sp>
    </p:spTree>
    <p:extLst>
      <p:ext uri="{BB962C8B-B14F-4D97-AF65-F5344CB8AC3E}">
        <p14:creationId xmlns:p14="http://schemas.microsoft.com/office/powerpoint/2010/main" val="228908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3D9D-6FFB-4922-B204-A30D5893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4F6500-9322-4D25-AFC1-E28F0DF64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93071"/>
              </p:ext>
            </p:extLst>
          </p:nvPr>
        </p:nvGraphicFramePr>
        <p:xfrm>
          <a:off x="340113" y="1144441"/>
          <a:ext cx="8463775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863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  <a:gridCol w="8159912">
                  <a:extLst>
                    <a:ext uri="{9D8B030D-6E8A-4147-A177-3AD203B41FA5}">
                      <a16:colId xmlns:a16="http://schemas.microsoft.com/office/drawing/2014/main" val="359349853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Hilary Baldwin</a:t>
                      </a:r>
                      <a:r>
                        <a:rPr lang="en-US" sz="2000" b="1" dirty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Almirall, Cutera, EPI, Galderma, Journey, LRP, Bausch, Sun</a:t>
                      </a:r>
                      <a:endParaRPr lang="en-US" sz="2000" b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04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A606A7-E43B-4A69-85A5-DC71F797E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80438"/>
              </p:ext>
            </p:extLst>
          </p:nvPr>
        </p:nvGraphicFramePr>
        <p:xfrm>
          <a:off x="340112" y="2501337"/>
          <a:ext cx="8542377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400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  <a:gridCol w="6386977">
                  <a:extLst>
                    <a:ext uri="{9D8B030D-6E8A-4147-A177-3AD203B41FA5}">
                      <a16:colId xmlns:a16="http://schemas.microsoft.com/office/drawing/2014/main" val="3593498532"/>
                    </a:ext>
                  </a:extLst>
                </a:gridCol>
              </a:tblGrid>
              <a:tr h="452005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Julie Harper, MD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Almirall, Cassiopeia, Cutera, EPI, Galderma, Journey, LaRoche-Posay, Ortho, Sol Gel, Sun, Vyne</a:t>
                      </a: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202623"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  <a:tr h="202623">
                <a:tc>
                  <a:txBody>
                    <a:bodyPr/>
                    <a:lstStyle/>
                    <a:p>
                      <a:endParaRPr lang="en-US" sz="2000" i="1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95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3970-0535-C491-02F4-40FA5CDE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7" y="131162"/>
            <a:ext cx="8778186" cy="607673"/>
          </a:xfrm>
        </p:spPr>
        <p:txBody>
          <a:bodyPr/>
          <a:lstStyle/>
          <a:p>
            <a:r>
              <a:rPr lang="en-US" dirty="0"/>
              <a:t>Topical Combination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9669-B91F-4E5F-50BD-189D235E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860571"/>
            <a:ext cx="8492920" cy="32326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Target as many of the 4 pathogenic factors as possible to improve efficacy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Minimize antibiotic resistance with benzoyl peroxide use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Fixed combination agents or multiple agents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Fixed combinations preferred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Improved compliance with fewer applications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Coapplication is unstudied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6598D-A2F5-667B-D75C-6171C43B5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882" y="4507706"/>
            <a:ext cx="5854181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10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10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8900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65BB-C335-E71D-825B-3E0905E9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1" y="131162"/>
            <a:ext cx="8734322" cy="548879"/>
          </a:xfrm>
        </p:spPr>
        <p:txBody>
          <a:bodyPr/>
          <a:lstStyle/>
          <a:p>
            <a:r>
              <a:rPr lang="en-US" dirty="0"/>
              <a:t>Fixed Combination Therapy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6B3FB5-588C-481E-23F4-677876BA8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33064"/>
              </p:ext>
            </p:extLst>
          </p:nvPr>
        </p:nvGraphicFramePr>
        <p:xfrm>
          <a:off x="468173" y="969900"/>
          <a:ext cx="8207654" cy="341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104">
                  <a:extLst>
                    <a:ext uri="{9D8B030D-6E8A-4147-A177-3AD203B41FA5}">
                      <a16:colId xmlns:a16="http://schemas.microsoft.com/office/drawing/2014/main" val="2291485602"/>
                    </a:ext>
                  </a:extLst>
                </a:gridCol>
                <a:gridCol w="1607575">
                  <a:extLst>
                    <a:ext uri="{9D8B030D-6E8A-4147-A177-3AD203B41FA5}">
                      <a16:colId xmlns:a16="http://schemas.microsoft.com/office/drawing/2014/main" val="2317678565"/>
                    </a:ext>
                  </a:extLst>
                </a:gridCol>
                <a:gridCol w="2278625">
                  <a:extLst>
                    <a:ext uri="{9D8B030D-6E8A-4147-A177-3AD203B41FA5}">
                      <a16:colId xmlns:a16="http://schemas.microsoft.com/office/drawing/2014/main" val="2830702666"/>
                    </a:ext>
                  </a:extLst>
                </a:gridCol>
                <a:gridCol w="1611350">
                  <a:extLst>
                    <a:ext uri="{9D8B030D-6E8A-4147-A177-3AD203B41FA5}">
                      <a16:colId xmlns:a16="http://schemas.microsoft.com/office/drawing/2014/main" val="1334711620"/>
                    </a:ext>
                  </a:extLst>
                </a:gridCol>
              </a:tblGrid>
              <a:tr h="301161">
                <a:tc>
                  <a:txBody>
                    <a:bodyPr/>
                    <a:lstStyle/>
                    <a:p>
                      <a:r>
                        <a:rPr lang="en-US" sz="1400" dirty="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Available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79105"/>
                  </a:ext>
                </a:extLst>
              </a:tr>
              <a:tr h="6350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Adapalene/Benzoyl peroxide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(Epiduo®, Epiduo Forte)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Once daily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Gel:  0.1%/2.5%</a:t>
                      </a:r>
                      <a:r>
                        <a:rPr lang="en-US" sz="14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%/2.5%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≥9 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Bleaches fabric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5013181"/>
                  </a:ext>
                </a:extLst>
              </a:tr>
              <a:tr h="903482">
                <a:tc>
                  <a:txBody>
                    <a:bodyPr/>
                    <a:lstStyle/>
                    <a:p>
                      <a:r>
                        <a:rPr lang="en-US" sz="1400" dirty="0"/>
                        <a:t>Benzoyl peroxide with clindamycin </a:t>
                      </a:r>
                    </a:p>
                    <a:p>
                      <a:r>
                        <a:rPr lang="en-US" sz="1400" dirty="0"/>
                        <a:t>(Acanya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400" dirty="0"/>
                        <a:t>, Benzaclin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400" dirty="0"/>
                        <a:t>, Duac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400" dirty="0"/>
                        <a:t>, Onexton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en-US" sz="14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Once or Twice daily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Gel: 2.5%/1.2%, 5%/1%, 5%/1.2%, 3.75%/1.2%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 ≥12 y</a:t>
                      </a:r>
                    </a:p>
                    <a:p>
                      <a:r>
                        <a:rPr lang="en-US" sz="1400" dirty="0"/>
                        <a:t>Bleaches fabric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259559"/>
                  </a:ext>
                </a:extLst>
              </a:tr>
              <a:tr h="699293">
                <a:tc>
                  <a:txBody>
                    <a:bodyPr/>
                    <a:lstStyle/>
                    <a:p>
                      <a:r>
                        <a:rPr lang="en-US" sz="1400" dirty="0"/>
                        <a:t>Clindamycin with tretinoin </a:t>
                      </a:r>
                    </a:p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(Veltin®, Ziana®)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Once daily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Gel: 1.2%/0.025%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Age ≥12 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Unopposed clindamycin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0490"/>
                  </a:ext>
                </a:extLst>
              </a:tr>
              <a:tr h="803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Tretinoin/benzoyl peroxide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(Twyneo®)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dirty="0">
                          <a:latin typeface="+mn-lt"/>
                        </a:rPr>
                        <a:t>Once daily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Cream: 0.1%/3%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Age ≥9 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Bleaches fabric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92794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642FBA-4217-729D-4B9E-B2DFB264C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7715" y="4507706"/>
            <a:ext cx="5843348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2016;74(5):945-973.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3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5CA5-333C-DF74-96B1-BFA65EB3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Antibiotics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17305-C410-6D4B-F0A4-EBE4BFCD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1006873"/>
            <a:ext cx="8492920" cy="32326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Monotherapy with systemic antibiotics is not recommended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Concurrent use of topical benzoyl peroxide to minimize risk of resistance</a:t>
            </a:r>
          </a:p>
          <a:p>
            <a:pPr>
              <a:lnSpc>
                <a:spcPct val="150000"/>
              </a:lnSpc>
            </a:pPr>
            <a:r>
              <a:rPr lang="en-US" dirty="0"/>
              <a:t>Limit to the shortest possible duration</a:t>
            </a:r>
          </a:p>
          <a:p>
            <a:pPr>
              <a:lnSpc>
                <a:spcPct val="150000"/>
              </a:lnSpc>
            </a:pPr>
            <a:r>
              <a:rPr lang="en-US" dirty="0"/>
              <a:t>Tetracycline class most used </a:t>
            </a:r>
          </a:p>
          <a:p>
            <a:pPr>
              <a:lnSpc>
                <a:spcPct val="150000"/>
              </a:lnSpc>
            </a:pPr>
            <a:r>
              <a:rPr lang="en-US" dirty="0"/>
              <a:t>Anti-inflammatory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Generally safe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E4866-2BF7-2241-6891-45DA3BE84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5434" y="4507706"/>
            <a:ext cx="5845629" cy="548879"/>
          </a:xfrm>
        </p:spPr>
        <p:txBody>
          <a:bodyPr>
            <a:normAutofit lnSpcReduction="10000"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</a:rPr>
              <a:t>Eichenfield LF, et al. </a:t>
            </a:r>
            <a:r>
              <a:rPr lang="en-US" sz="900" b="0" i="1" dirty="0">
                <a:solidFill>
                  <a:schemeClr val="bg1"/>
                </a:solidFill>
                <a:effectLst/>
              </a:rPr>
              <a:t>Pediatrics</a:t>
            </a:r>
            <a:r>
              <a:rPr lang="en-US" sz="900" b="0" i="0" dirty="0">
                <a:solidFill>
                  <a:schemeClr val="bg1"/>
                </a:solidFill>
                <a:effectLst/>
              </a:rPr>
              <a:t>. 2013;131 Suppl 3:S163-S186</a:t>
            </a:r>
            <a:endParaRPr lang="en-US" sz="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</a:t>
            </a:r>
            <a:r>
              <a:rPr lang="en-US" sz="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AL, et al. </a:t>
            </a:r>
            <a:r>
              <a:rPr lang="en-US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Accessed August 13, 2022. </a:t>
            </a:r>
            <a:r>
              <a:rPr lang="en-US" sz="9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9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69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24"/>
          <p:cNvSpPr txBox="1">
            <a:spLocks noChangeArrowheads="1"/>
          </p:cNvSpPr>
          <p:nvPr/>
        </p:nvSpPr>
        <p:spPr bwMode="auto">
          <a:xfrm>
            <a:off x="3088455" y="4509054"/>
            <a:ext cx="6055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1. Cazalis J, et al. </a:t>
            </a:r>
            <a:r>
              <a:rPr lang="en-US" sz="1000" i="1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J Periodontol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. 2008;79:1762-1768. 2. Ueyama Y, et al. </a:t>
            </a:r>
            <a:r>
              <a:rPr lang="en-US" sz="1000" i="1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Br J Oral Maxillofac Surg. 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1994;32:96-99.  3. Pruzanski W, et al. </a:t>
            </a:r>
            <a:r>
              <a:rPr lang="en-US" sz="1000" i="1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J Rheumatol. 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1998;25:1807-1812. 4. Hoyt JC, et al. </a:t>
            </a:r>
            <a:r>
              <a:rPr lang="en-US" sz="1000" i="1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J Immunol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. 2006;176:567-572.  5. Akamatsu H, et al. </a:t>
            </a:r>
            <a:r>
              <a:rPr lang="en-US" sz="1000" i="1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Acta Derm Venereol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. 1992;72:178-179.    6. Dan L, et al. </a:t>
            </a:r>
            <a:r>
              <a:rPr lang="en-US" sz="1000" i="1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Curr Eye Res</a:t>
            </a:r>
            <a:r>
              <a:rPr lang="en-US" sz="1000" dirty="0">
                <a:solidFill>
                  <a:schemeClr val="bg1"/>
                </a:solidFill>
                <a:latin typeface="+mj-lt"/>
                <a:ea typeface="ヒラギノ角ゴ Pro W3" pitchFamily="-97" charset="-128"/>
              </a:rPr>
              <a:t>. 2008;33:653-660.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5648325" y="853679"/>
            <a:ext cx="23526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Matrix Metalloproteinases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3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6185270" y="2633379"/>
            <a:ext cx="2009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Phospholipase </a:t>
            </a:r>
            <a:br>
              <a:rPr lang="en-US" sz="1500" b="1" dirty="0">
                <a:latin typeface="Trebuchet MS" pitchFamily="34" charset="0"/>
                <a:ea typeface="ヒラギノ角ゴ Pro W3" pitchFamily="-97" charset="-128"/>
              </a:rPr>
            </a:br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A2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3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63495" name="TextBox 8"/>
          <p:cNvSpPr txBox="1">
            <a:spLocks noChangeArrowheads="1"/>
          </p:cNvSpPr>
          <p:nvPr/>
        </p:nvSpPr>
        <p:spPr bwMode="auto">
          <a:xfrm>
            <a:off x="727643" y="1026994"/>
            <a:ext cx="2256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Proinflammatory </a:t>
            </a:r>
            <a:br>
              <a:rPr lang="en-US" sz="1500" b="1" dirty="0">
                <a:latin typeface="Trebuchet MS" pitchFamily="34" charset="0"/>
                <a:ea typeface="ヒラギノ角ゴ Pro W3" pitchFamily="-97" charset="-128"/>
              </a:rPr>
            </a:br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Cytokines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1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63496" name="TextBox 9"/>
          <p:cNvSpPr txBox="1">
            <a:spLocks noChangeArrowheads="1"/>
          </p:cNvSpPr>
          <p:nvPr/>
        </p:nvSpPr>
        <p:spPr bwMode="auto">
          <a:xfrm>
            <a:off x="1126502" y="2452475"/>
            <a:ext cx="14585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Cellular </a:t>
            </a:r>
            <a:br>
              <a:rPr lang="en-US" sz="1500" b="1" dirty="0">
                <a:latin typeface="Trebuchet MS" pitchFamily="34" charset="0"/>
                <a:ea typeface="ヒラギノ角ゴ Pro W3" pitchFamily="-97" charset="-128"/>
              </a:rPr>
            </a:br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Migration,</a:t>
            </a:r>
            <a:br>
              <a:rPr lang="en-US" sz="1500" b="1" dirty="0">
                <a:latin typeface="Trebuchet MS" pitchFamily="34" charset="0"/>
                <a:ea typeface="ヒラギノ角ゴ Pro W3" pitchFamily="-97" charset="-128"/>
              </a:rPr>
            </a:br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Proliferation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2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63497" name="TextBox 10"/>
          <p:cNvSpPr txBox="1">
            <a:spLocks noChangeArrowheads="1"/>
          </p:cNvSpPr>
          <p:nvPr/>
        </p:nvSpPr>
        <p:spPr bwMode="auto">
          <a:xfrm>
            <a:off x="3078123" y="959651"/>
            <a:ext cx="25824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Granulomatous Inflammation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1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63498" name="TextBox 11"/>
          <p:cNvSpPr txBox="1">
            <a:spLocks noChangeArrowheads="1"/>
          </p:cNvSpPr>
          <p:nvPr/>
        </p:nvSpPr>
        <p:spPr bwMode="auto">
          <a:xfrm>
            <a:off x="3193614" y="4025354"/>
            <a:ext cx="24669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ROS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5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63499" name="TextBox 12"/>
          <p:cNvSpPr txBox="1">
            <a:spLocks noChangeArrowheads="1"/>
          </p:cNvSpPr>
          <p:nvPr/>
        </p:nvSpPr>
        <p:spPr bwMode="auto">
          <a:xfrm>
            <a:off x="455182" y="3742296"/>
            <a:ext cx="246697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NO Production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4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63500" name="TextBox 13"/>
          <p:cNvSpPr txBox="1">
            <a:spLocks noChangeArrowheads="1"/>
          </p:cNvSpPr>
          <p:nvPr/>
        </p:nvSpPr>
        <p:spPr bwMode="auto">
          <a:xfrm>
            <a:off x="5932045" y="3779743"/>
            <a:ext cx="24669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Trebuchet MS" pitchFamily="34" charset="0"/>
                <a:ea typeface="ヒラギノ角ゴ Pro W3" pitchFamily="-97" charset="-128"/>
              </a:rPr>
              <a:t>↓ Angiogenesis</a:t>
            </a:r>
            <a:r>
              <a:rPr lang="en-US" sz="1500" b="1" baseline="30000" dirty="0">
                <a:latin typeface="Trebuchet MS" pitchFamily="34" charset="0"/>
                <a:ea typeface="ヒラギノ角ゴ Pro W3" pitchFamily="-97" charset="-128"/>
              </a:rPr>
              <a:t>6</a:t>
            </a:r>
            <a:endParaRPr lang="en-US" sz="1500" b="1" dirty="0">
              <a:latin typeface="Trebuchet MS" pitchFamily="34" charset="0"/>
              <a:ea typeface="ヒラギノ角ゴ Pro W3" pitchFamily="-9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506" y="50134"/>
            <a:ext cx="8564104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+mj-lt"/>
              </a:rPr>
              <a:t>Tetracycline Class  Anti-inflammatory Properties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73E88DB-5B51-9C34-521C-B422FC31EEF6}"/>
              </a:ext>
            </a:extLst>
          </p:cNvPr>
          <p:cNvSpPr txBox="1">
            <a:spLocks/>
          </p:cNvSpPr>
          <p:nvPr/>
        </p:nvSpPr>
        <p:spPr>
          <a:xfrm>
            <a:off x="199506" y="4246519"/>
            <a:ext cx="8761558" cy="203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NO, Nitric oxide;  ROS, reactive oxygen species </a:t>
            </a:r>
          </a:p>
        </p:txBody>
      </p:sp>
      <p:pic>
        <p:nvPicPr>
          <p:cNvPr id="3" name="Picture 22" descr="Tetracycline_AntiInflam LO2">
            <a:extLst>
              <a:ext uri="{FF2B5EF4-FFF2-40B4-BE49-F238E27FC236}">
                <a16:creationId xmlns:a16="http://schemas.microsoft.com/office/drawing/2014/main" id="{A60103B0-3882-752B-3302-F6F233A91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28" y="1438974"/>
            <a:ext cx="4099182" cy="270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485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7F5E-86E8-F6E9-E57A-671F2BD6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" y="-137252"/>
            <a:ext cx="7886700" cy="994172"/>
          </a:xfrm>
        </p:spPr>
        <p:txBody>
          <a:bodyPr/>
          <a:lstStyle/>
          <a:p>
            <a:r>
              <a:rPr lang="en-US" dirty="0"/>
              <a:t>Tetracycline Class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368870-DBAB-A314-C4C7-D61AF0315E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0152205"/>
              </p:ext>
            </p:extLst>
          </p:nvPr>
        </p:nvGraphicFramePr>
        <p:xfrm>
          <a:off x="142161" y="1035031"/>
          <a:ext cx="885967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371">
                  <a:extLst>
                    <a:ext uri="{9D8B030D-6E8A-4147-A177-3AD203B41FA5}">
                      <a16:colId xmlns:a16="http://schemas.microsoft.com/office/drawing/2014/main" val="174476212"/>
                    </a:ext>
                  </a:extLst>
                </a:gridCol>
                <a:gridCol w="1843430">
                  <a:extLst>
                    <a:ext uri="{9D8B030D-6E8A-4147-A177-3AD203B41FA5}">
                      <a16:colId xmlns:a16="http://schemas.microsoft.com/office/drawing/2014/main" val="2574049585"/>
                    </a:ext>
                  </a:extLst>
                </a:gridCol>
                <a:gridCol w="3597703">
                  <a:extLst>
                    <a:ext uri="{9D8B030D-6E8A-4147-A177-3AD203B41FA5}">
                      <a16:colId xmlns:a16="http://schemas.microsoft.com/office/drawing/2014/main" val="2274899433"/>
                    </a:ext>
                  </a:extLst>
                </a:gridCol>
                <a:gridCol w="2089173">
                  <a:extLst>
                    <a:ext uri="{9D8B030D-6E8A-4147-A177-3AD203B41FA5}">
                      <a16:colId xmlns:a16="http://schemas.microsoft.com/office/drawing/2014/main" val="2006340783"/>
                    </a:ext>
                  </a:extLst>
                </a:gridCol>
              </a:tblGrid>
              <a:tr h="19527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Doxycycline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Minocycline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Sarecycline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77422"/>
                  </a:ext>
                </a:extLst>
              </a:tr>
              <a:tr h="195278">
                <a:tc>
                  <a:txBody>
                    <a:bodyPr/>
                    <a:lstStyle/>
                    <a:p>
                      <a:r>
                        <a:rPr lang="en-US" sz="1200" dirty="0"/>
                        <a:t>FDA approved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8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&gt; 8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≥ 9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174550"/>
                  </a:ext>
                </a:extLst>
              </a:tr>
              <a:tr h="325463">
                <a:tc>
                  <a:txBody>
                    <a:bodyPr/>
                    <a:lstStyle/>
                    <a:p>
                      <a:r>
                        <a:rPr lang="en-US" sz="1200" dirty="0"/>
                        <a:t>Frequency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Once or twice daily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ER formulation: Once daily with or without food </a:t>
                      </a:r>
                    </a:p>
                    <a:p>
                      <a:r>
                        <a:rPr lang="en-US" sz="1200" dirty="0"/>
                        <a:t>IR formulation:  Once or twice daily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Once daily with or without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6918"/>
                  </a:ext>
                </a:extLst>
              </a:tr>
              <a:tr h="455649">
                <a:tc>
                  <a:txBody>
                    <a:bodyPr/>
                    <a:lstStyle/>
                    <a:p>
                      <a:r>
                        <a:rPr lang="en-US" sz="1200" dirty="0"/>
                        <a:t>Impact of food and dairy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Reduction in C</a:t>
                      </a:r>
                      <a:r>
                        <a:rPr lang="en-US" sz="1200" baseline="-25000" dirty="0"/>
                        <a:t>max </a:t>
                      </a:r>
                      <a:r>
                        <a:rPr lang="en-US" sz="1200" dirty="0"/>
                        <a:t> 0-24% and AUC 0-13%, dose dependent 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Minimal effect 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“Unaffected”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209461"/>
                  </a:ext>
                </a:extLst>
              </a:tr>
              <a:tr h="976390">
                <a:tc>
                  <a:txBody>
                    <a:bodyPr/>
                    <a:lstStyle/>
                    <a:p>
                      <a:r>
                        <a:rPr lang="en-US" sz="1200" dirty="0"/>
                        <a:t>Prescribing considerations</a:t>
                      </a:r>
                    </a:p>
                  </a:txBody>
                  <a:tcPr>
                    <a:solidFill>
                      <a:srgbClr val="E2E5F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Photosensitization (most) 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Intracranial hypertension  (rare)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Esophagitis  </a:t>
                      </a:r>
                    </a:p>
                  </a:txBody>
                  <a:tcPr>
                    <a:solidFill>
                      <a:srgbClr val="E2E5F2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Photosensitivity (significantly less than doxycycline) </a:t>
                      </a:r>
                    </a:p>
                    <a:p>
                      <a:pPr marL="114300" marR="0" lvl="0" indent="-1143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Intracranial hypertension (rare) 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Vestibular adverse effects 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Drug-drug induced lupus (rare) </a:t>
                      </a:r>
                    </a:p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Autoimmune hepatitis (rare)</a:t>
                      </a:r>
                    </a:p>
                  </a:txBody>
                  <a:tcPr>
                    <a:solidFill>
                      <a:srgbClr val="E2E5F2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Photosensitization (least)</a:t>
                      </a:r>
                    </a:p>
                    <a:p>
                      <a:pPr marL="114300" marR="0" lvl="0" indent="-1143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Intracranial hypertension (rare) </a:t>
                      </a:r>
                    </a:p>
                    <a:p>
                      <a:pPr marL="114300" marR="0" lvl="0" indent="-1143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Low incidence of nausea, vomiting, candidiasis</a:t>
                      </a:r>
                    </a:p>
                  </a:txBody>
                  <a:tcPr>
                    <a:solidFill>
                      <a:srgbClr val="E2E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916191"/>
                  </a:ext>
                </a:extLst>
              </a:tr>
              <a:tr h="519237">
                <a:tc>
                  <a:txBody>
                    <a:bodyPr/>
                    <a:lstStyle/>
                    <a:p>
                      <a:r>
                        <a:rPr lang="en-US" sz="1200" dirty="0"/>
                        <a:t>Comment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Suspension available 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Note multiple different products available all with different dosing </a:t>
                      </a:r>
                    </a:p>
                    <a:p>
                      <a:r>
                        <a:rPr lang="en-US" sz="1200" dirty="0"/>
                        <a:t>Some can be opened, cut or crushed 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464869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C8EEB-4572-77F9-0F46-8306D6385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993" y="514660"/>
            <a:ext cx="7131424" cy="555683"/>
          </a:xfrm>
        </p:spPr>
        <p:txBody>
          <a:bodyPr>
            <a:normAutofit/>
          </a:bodyPr>
          <a:lstStyle/>
          <a:p>
            <a:r>
              <a:rPr lang="en-US" sz="1600" dirty="0"/>
              <a:t>Absorption decreased by divalent cations (Calcium, magnesium, iron)</a:t>
            </a:r>
          </a:p>
          <a:p>
            <a:r>
              <a:rPr lang="en-US" sz="1600" dirty="0"/>
              <a:t>Tooth discoloration in children age &lt; 8 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7AF804-8EE0-C270-94EE-77F5115D5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5776" y="4493077"/>
            <a:ext cx="6048224" cy="5487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9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   Odorici G, et al. AAI Pharma, Inc. for Medicis Pharmaceutical Corporation; 2006</a:t>
            </a:r>
            <a:r>
              <a:rPr lang="en-US" sz="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Minolira [package insert]. Princeton, NJ: Dr. Reddy’s Laboratories Limited; 2017.   Ximino [package insert]. Jacksonville, FL: Dr. Ranbaxy Laboratories Inc; 2015.   Droxy [package insert]. Rockaway, NJ: Mayne Pharma International; 2013.</a:t>
            </a:r>
            <a:endParaRPr lang="en-US" sz="900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F7FF54E-C43F-CC14-0104-1D4F48FB1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993" y="4326871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ER, extended release; IR, immediate release </a:t>
            </a:r>
          </a:p>
        </p:txBody>
      </p:sp>
    </p:spTree>
    <p:extLst>
      <p:ext uri="{BB962C8B-B14F-4D97-AF65-F5344CB8AC3E}">
        <p14:creationId xmlns:p14="http://schemas.microsoft.com/office/powerpoint/2010/main" val="4179559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3E3B-8E3E-DC91-AB31-0F8FDCCA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6" y="156804"/>
            <a:ext cx="8315844" cy="994172"/>
          </a:xfrm>
        </p:spPr>
        <p:txBody>
          <a:bodyPr/>
          <a:lstStyle/>
          <a:p>
            <a:r>
              <a:rPr lang="en-US" dirty="0"/>
              <a:t>Extended-Release Minocycline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D614-4FCC-8C5A-115A-B619182D5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488" y="1288754"/>
            <a:ext cx="3855110" cy="2809306"/>
          </a:xfrm>
        </p:spPr>
        <p:txBody>
          <a:bodyPr/>
          <a:lstStyle/>
          <a:p>
            <a:r>
              <a:rPr lang="en-US" dirty="0"/>
              <a:t>Dosed once daily at 1 mg/kg/day</a:t>
            </a:r>
          </a:p>
          <a:p>
            <a:r>
              <a:rPr lang="en-US" dirty="0"/>
              <a:t>Absorption is slower and C</a:t>
            </a:r>
            <a:r>
              <a:rPr lang="en-US" baseline="-25000" dirty="0"/>
              <a:t>max</a:t>
            </a:r>
            <a:r>
              <a:rPr lang="en-US" dirty="0"/>
              <a:t> lower than immediate release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Fewer vestibular side effects</a:t>
            </a:r>
            <a:r>
              <a:rPr lang="en-US" baseline="30000" dirty="0"/>
              <a:t>2,3</a:t>
            </a:r>
            <a:endParaRPr lang="en-US" dirty="0"/>
          </a:p>
          <a:p>
            <a:r>
              <a:rPr lang="en-US" dirty="0"/>
              <a:t>Lower daily dose results in less ADR related to cumulative dose (hyperpigmentation)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EB9F2-15EF-993C-E863-DEBFE477D29B}"/>
              </a:ext>
            </a:extLst>
          </p:cNvPr>
          <p:cNvSpPr txBox="1"/>
          <p:nvPr/>
        </p:nvSpPr>
        <p:spPr>
          <a:xfrm>
            <a:off x="3044747" y="4512365"/>
            <a:ext cx="5676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Plott RT, et al. </a:t>
            </a:r>
            <a:r>
              <a:rPr lang="en-US" sz="1000" i="1" dirty="0">
                <a:solidFill>
                  <a:schemeClr val="bg1"/>
                </a:solidFill>
              </a:rPr>
              <a:t>Cutis.</a:t>
            </a:r>
            <a:r>
              <a:rPr lang="en-US" sz="1000" dirty="0">
                <a:solidFill>
                  <a:schemeClr val="bg1"/>
                </a:solidFill>
              </a:rPr>
              <a:t> 2006;78(4 suppl):6-10.    2.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Del Rosso JQ. 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BlinkMacSystemFont"/>
              </a:rPr>
              <a:t>Cutis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. 2006;77(3):153-156.</a:t>
            </a:r>
            <a:r>
              <a:rPr lang="en-US" sz="1000" dirty="0">
                <a:solidFill>
                  <a:schemeClr val="bg1"/>
                </a:solidFill>
                <a:latin typeface="BlinkMacSystemFont"/>
              </a:rPr>
              <a:t>  </a:t>
            </a:r>
          </a:p>
          <a:p>
            <a:r>
              <a:rPr lang="en-US" sz="1000" dirty="0">
                <a:solidFill>
                  <a:schemeClr val="bg1"/>
                </a:solidFill>
              </a:rPr>
              <a:t>3. Fleischer AB, et al.  </a:t>
            </a:r>
            <a:r>
              <a:rPr lang="en-US" sz="1000" i="1" dirty="0">
                <a:solidFill>
                  <a:schemeClr val="bg1"/>
                </a:solidFill>
              </a:rPr>
              <a:t>Cutis.</a:t>
            </a:r>
            <a:r>
              <a:rPr lang="en-US" sz="1000" dirty="0">
                <a:solidFill>
                  <a:schemeClr val="bg1"/>
                </a:solidFill>
              </a:rPr>
              <a:t> 2006;78(4 suppl):21-31.  4.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Eisen D, Hakim MD. 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BlinkMacSystemFont"/>
              </a:rPr>
              <a:t>Drug Saf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. 1998;18(6):431-440.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329C0D7-32B5-3600-51E3-77A8CD8B1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209086"/>
              </p:ext>
            </p:extLst>
          </p:nvPr>
        </p:nvGraphicFramePr>
        <p:xfrm>
          <a:off x="4215141" y="1267899"/>
          <a:ext cx="4538748" cy="286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580466-B936-39BE-1B11-1B589078136B}"/>
              </a:ext>
            </a:extLst>
          </p:cNvPr>
          <p:cNvSpPr txBox="1">
            <a:spLocks/>
          </p:cNvSpPr>
          <p:nvPr/>
        </p:nvSpPr>
        <p:spPr>
          <a:xfrm>
            <a:off x="199506" y="4239816"/>
            <a:ext cx="8761558" cy="203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ADR, Adverse event </a:t>
            </a:r>
          </a:p>
        </p:txBody>
      </p:sp>
    </p:spTree>
    <p:extLst>
      <p:ext uri="{BB962C8B-B14F-4D97-AF65-F5344CB8AC3E}">
        <p14:creationId xmlns:p14="http://schemas.microsoft.com/office/powerpoint/2010/main" val="2139895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BA4-E9B4-1A44-4E59-CDFA7B79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6" y="6474"/>
            <a:ext cx="8315844" cy="994172"/>
          </a:xfrm>
        </p:spPr>
        <p:txBody>
          <a:bodyPr>
            <a:normAutofit/>
          </a:bodyPr>
          <a:lstStyle/>
          <a:p>
            <a:r>
              <a:rPr lang="en-US" dirty="0"/>
              <a:t>Alternative Systemic Antibiotics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1EAC-0ED9-AFD7-A093-472D8B7A3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803" y="1000646"/>
            <a:ext cx="4012998" cy="3239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Reserved for those unable to tolerate the tetracycline class: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Age &lt;8 y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Pregnant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Allergic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None FDA approved for acne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Macrolides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Azithromycin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Erythromycin -  avoid due to high rates of resistance 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6F9CD-22A6-0755-A467-E29E19EEBA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Other systemic antibiotics discouraged due to limited data and adverse effect profile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Trimethoprim-sulfamethoxazole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Trimethoprim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Rare/serious effects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Agranulocytosis 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SJS/TENS </a:t>
            </a:r>
          </a:p>
          <a:p>
            <a:pPr lvl="2">
              <a:lnSpc>
                <a:spcPct val="100000"/>
              </a:lnSpc>
            </a:pPr>
            <a:r>
              <a:rPr lang="en-US" sz="1400" dirty="0"/>
              <a:t>Methemoglobinemia </a:t>
            </a:r>
          </a:p>
          <a:p>
            <a:pPr lvl="1">
              <a:lnSpc>
                <a:spcPct val="100000"/>
              </a:lnSpc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9A0AA9-8FC1-696A-E6E2-9AF23BF66F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SJS, Stevens-Johnson Syndrome; TENS, toxic epidermal necrolysis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7A8F3-3609-1635-63CE-862E634F8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7014" y="4507706"/>
            <a:ext cx="6056986" cy="548879"/>
          </a:xfrm>
        </p:spPr>
        <p:txBody>
          <a:bodyPr>
            <a:normAutofit fontScale="92500" lnSpcReduction="10000"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</a:rPr>
              <a:t>Eichenfield LF, et al. 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Pediatrics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2013;131 Suppl 3:S163-S186</a:t>
            </a:r>
            <a:endParaRPr lang="en-US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</a:t>
            </a:r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Accessed August 13, 2022. </a:t>
            </a:r>
            <a:r>
              <a:rPr lang="en-US" sz="10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10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29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5653-6B70-DA29-5637-DFA66B66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Use in Acne -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99285-0F96-571A-9450-DD60CDFC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1006873"/>
            <a:ext cx="8492920" cy="3232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Primary care setting</a:t>
            </a:r>
            <a:r>
              <a:rPr lang="en-US" baseline="30000" dirty="0"/>
              <a:t>1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One in 4 patients given antibiotics (oral/topical) during initial acne consultation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Dermatology setting</a:t>
            </a:r>
            <a:r>
              <a:rPr lang="en-US" baseline="30000" dirty="0"/>
              <a:t>2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Duration of systemic antibiotics before switching to isotretinoin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331.3 days (283.1 d if single site, 380.2 d if transferred care)</a:t>
            </a:r>
          </a:p>
          <a:p>
            <a:pPr lvl="2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Cohort study of dermatologists 2008-2016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Antibiotic prescriptions dropped 36.6% overall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Antibiotic prescriptions for acne decreased 28.1%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2016 - 57.5% of prescriptions for extended course were for acne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DD543-02E4-71F6-64FC-EED6E52DD7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5695" y="4514445"/>
            <a:ext cx="5824163" cy="490935"/>
          </a:xfrm>
        </p:spPr>
        <p:txBody>
          <a:bodyPr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Francis NA,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Br J Dermatol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2017;176:107-115.</a:t>
            </a:r>
          </a:p>
          <a:p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Nagler AR, et al. . 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J Am Acad Dermatol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2016;74(2):273-279.</a:t>
            </a:r>
            <a:endParaRPr lang="en-US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3. Barbieri JS,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JAMA Dermatol</a:t>
            </a:r>
            <a:r>
              <a:rPr lang="en-US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 2019;155:290-297.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2740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AAC5-3637-9E84-36C7-110F13D8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4" y="178749"/>
            <a:ext cx="8324156" cy="7268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Antibiotic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4B59-336A-25B2-34BA-C12A4F4E8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2780" y="970770"/>
            <a:ext cx="4029845" cy="32391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Rates of resistance to 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Cutibacterium acnes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 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Topical macrolides ~ 50%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Topical clindamycin 20%-100%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Oral tetracyclines ~20%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D6CED-171A-EFD2-4D90-05F15621A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172" y="956756"/>
            <a:ext cx="4213556" cy="32391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Factors contributing to resistance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Under exposure 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Poor adherence 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Underdosing </a:t>
            </a:r>
          </a:p>
          <a:p>
            <a:pPr lvl="3">
              <a:lnSpc>
                <a:spcPct val="100000"/>
              </a:lnSpc>
            </a:pPr>
            <a:r>
              <a:rPr lang="en-US" sz="1800" dirty="0"/>
              <a:t>Failure to reach target concentration in the follicle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Antibiotic monotherapy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Sequential antibiotic exposure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Treatment longer than 12-24 wks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209EC-B2C7-DB71-DDCA-2A94A69AA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7777" y="4507706"/>
            <a:ext cx="5761904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Walsh TR,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Lancet Infect Dis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2016;16:e23-e33.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Kircik LH.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Drugs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2013;12:s73-s76.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Nord CE,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Anaerobe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2006;12:207-210.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51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19FA-78BC-64B0-DEC8-598744EF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7144"/>
            <a:ext cx="7886700" cy="994172"/>
          </a:xfrm>
        </p:spPr>
        <p:txBody>
          <a:bodyPr/>
          <a:lstStyle/>
          <a:p>
            <a:r>
              <a:rPr lang="en-US" dirty="0"/>
              <a:t>Hormonal Acne Treatment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2CBFBF-4D7A-8CCB-7243-442E13151B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9613323"/>
              </p:ext>
            </p:extLst>
          </p:nvPr>
        </p:nvGraphicFramePr>
        <p:xfrm>
          <a:off x="109165" y="780629"/>
          <a:ext cx="8851899" cy="322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229">
                  <a:extLst>
                    <a:ext uri="{9D8B030D-6E8A-4147-A177-3AD203B41FA5}">
                      <a16:colId xmlns:a16="http://schemas.microsoft.com/office/drawing/2014/main" val="3926509639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4016298956"/>
                    </a:ext>
                  </a:extLst>
                </a:gridCol>
                <a:gridCol w="1850922">
                  <a:extLst>
                    <a:ext uri="{9D8B030D-6E8A-4147-A177-3AD203B41FA5}">
                      <a16:colId xmlns:a16="http://schemas.microsoft.com/office/drawing/2014/main" val="2639506589"/>
                    </a:ext>
                  </a:extLst>
                </a:gridCol>
                <a:gridCol w="2189931">
                  <a:extLst>
                    <a:ext uri="{9D8B030D-6E8A-4147-A177-3AD203B41FA5}">
                      <a16:colId xmlns:a16="http://schemas.microsoft.com/office/drawing/2014/main" val="205824775"/>
                    </a:ext>
                  </a:extLst>
                </a:gridCol>
                <a:gridCol w="1918914">
                  <a:extLst>
                    <a:ext uri="{9D8B030D-6E8A-4147-A177-3AD203B41FA5}">
                      <a16:colId xmlns:a16="http://schemas.microsoft.com/office/drawing/2014/main" val="2723392743"/>
                    </a:ext>
                  </a:extLst>
                </a:gridCol>
              </a:tblGrid>
              <a:tr h="181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Medication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Dosing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 Mechanism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Cautions and ADR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FDA approvals for acne </a:t>
                      </a: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927084813"/>
                  </a:ext>
                </a:extLst>
              </a:tr>
              <a:tr h="15123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Spironolactone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Dosing not equivalent between suspension and tablet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25-200 mg/d </a:t>
                      </a: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Androgen receptor blocker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Decreases androgen production 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Inhibits 5-</a:t>
                      </a:r>
                      <a:r>
                        <a:rPr lang="el-GR" sz="1100" dirty="0">
                          <a:solidFill>
                            <a:schemeClr val="tx1"/>
                          </a:solidFill>
                          <a:latin typeface="+mn-lt"/>
                        </a:rPr>
                        <a:t>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 reductase</a:t>
                      </a:r>
                    </a:p>
                    <a:p>
                      <a:pPr marL="117475" lvl="0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Increase SHBG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Caution in patients with renal and/or hepatic disease, Addison's disease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ADR:</a:t>
                      </a:r>
                    </a:p>
                    <a:p>
                      <a:pPr marL="117475" marR="0" indent="-1174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Menstrual irregularities </a:t>
                      </a:r>
                    </a:p>
                    <a:p>
                      <a:pPr marL="117475" marR="0" indent="-1174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Gynecomastia </a:t>
                      </a:r>
                    </a:p>
                    <a:p>
                      <a:pPr marL="117475" marR="0" lvl="0" indent="-117475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Aldosterone antagonist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 diuresis and lowering of blood pressure</a:t>
                      </a: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Not approved in pediatrics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565536904"/>
                  </a:ext>
                </a:extLst>
              </a:tr>
              <a:tr h="1816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Oral contraceptives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88045"/>
                  </a:ext>
                </a:extLst>
              </a:tr>
              <a:tr h="37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Ethinyl estradiol/norgestimate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 tablet daily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 rowSpan="4">
                  <a:txBody>
                    <a:bodyPr/>
                    <a:lstStyle/>
                    <a:p>
                      <a:pPr marL="117475" marR="0" indent="-1174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Suppresses ovarian androgen production</a:t>
                      </a:r>
                    </a:p>
                    <a:p>
                      <a:pPr marL="117475" marR="0" indent="-11747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Increase SHBG</a:t>
                      </a:r>
                    </a:p>
                  </a:txBody>
                  <a:tcPr marL="44889" marR="44889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Numerous potential side effects and contraindications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Triphasic, age </a:t>
                      </a:r>
                      <a:r>
                        <a:rPr lang="en-US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≥15 y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and after menarche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1815854774"/>
                  </a:ext>
                </a:extLst>
              </a:tr>
              <a:tr h="23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Drospirenone/ethinyl estradiol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 tablet daily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Age ≥14 y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; Yaz®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3803869909"/>
                  </a:ext>
                </a:extLst>
              </a:tr>
              <a:tr h="37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Drospirenone/ethinyl estradiol/levomefolate calcium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 tablet daily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Age ≥14 y 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after menarche; Beyaz®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2744878302"/>
                  </a:ext>
                </a:extLst>
              </a:tr>
              <a:tr h="37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Ethinyl estradiol/norethindrone acetate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 tablet daily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Age ≥15 y</a:t>
                      </a:r>
                      <a:r>
                        <a:rPr lang="en-US" sz="1100" dirty="0">
                          <a:effectLst/>
                          <a:latin typeface="+mn-lt"/>
                        </a:rPr>
                        <a:t>, after menarche; Tri-Legest®21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89" marR="44889" marT="0" marB="0"/>
                </a:tc>
                <a:extLst>
                  <a:ext uri="{0D108BD9-81ED-4DB2-BD59-A6C34878D82A}">
                    <a16:rowId xmlns:a16="http://schemas.microsoft.com/office/drawing/2014/main" val="423365703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1C5-07AE-0440-35A2-771CFFF02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165" y="4010409"/>
            <a:ext cx="8772088" cy="323660"/>
          </a:xfrm>
        </p:spPr>
        <p:txBody>
          <a:bodyPr>
            <a:normAutofit/>
          </a:bodyPr>
          <a:lstStyle/>
          <a:p>
            <a:r>
              <a:rPr lang="en-US" sz="1600" dirty="0"/>
              <a:t>Both have slow onset of action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03999-0AC9-1197-B48E-CF2609DA7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466" y="4280494"/>
            <a:ext cx="8761558" cy="2035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SBGH, sex hormone binding globulin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A4B602-3C2C-EE17-59B6-7BD1056CD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1127" y="4507706"/>
            <a:ext cx="5829936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1000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1000" u="sng" dirty="0">
              <a:solidFill>
                <a:schemeClr val="bg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53096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7792-2D1D-4319-9BAB-0A93ED71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1" y="131162"/>
            <a:ext cx="8748952" cy="85725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34B72-1B9D-4E7D-A15B-1125D6F7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participating in this CME activity, the learner should be able to: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53C32-E13D-4CB0-B0FC-6908FDFBE753}"/>
              </a:ext>
            </a:extLst>
          </p:cNvPr>
          <p:cNvGrpSpPr/>
          <p:nvPr/>
        </p:nvGrpSpPr>
        <p:grpSpPr>
          <a:xfrm>
            <a:off x="318050" y="1510329"/>
            <a:ext cx="8507900" cy="577123"/>
            <a:chOff x="305686" y="1800851"/>
            <a:chExt cx="11634477" cy="9144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72EF4B-234F-4FE1-A326-2B9E1900F677}"/>
                </a:ext>
              </a:extLst>
            </p:cNvPr>
            <p:cNvSpPr/>
            <p:nvPr/>
          </p:nvSpPr>
          <p:spPr>
            <a:xfrm>
              <a:off x="305686" y="1843333"/>
              <a:ext cx="829436" cy="829436"/>
            </a:xfrm>
            <a:custGeom>
              <a:avLst/>
              <a:gdLst>
                <a:gd name="connsiteX0" fmla="*/ 414717 w 829436"/>
                <a:gd name="connsiteY0" fmla="*/ 140397 h 829436"/>
                <a:gd name="connsiteX1" fmla="*/ 140397 w 829436"/>
                <a:gd name="connsiteY1" fmla="*/ 414717 h 829436"/>
                <a:gd name="connsiteX2" fmla="*/ 414717 w 829436"/>
                <a:gd name="connsiteY2" fmla="*/ 689037 h 829436"/>
                <a:gd name="connsiteX3" fmla="*/ 689037 w 829436"/>
                <a:gd name="connsiteY3" fmla="*/ 414717 h 829436"/>
                <a:gd name="connsiteX4" fmla="*/ 414717 w 829436"/>
                <a:gd name="connsiteY4" fmla="*/ 140397 h 829436"/>
                <a:gd name="connsiteX5" fmla="*/ 414718 w 829436"/>
                <a:gd name="connsiteY5" fmla="*/ 0 h 829436"/>
                <a:gd name="connsiteX6" fmla="*/ 829436 w 829436"/>
                <a:gd name="connsiteY6" fmla="*/ 414718 h 829436"/>
                <a:gd name="connsiteX7" fmla="*/ 414718 w 829436"/>
                <a:gd name="connsiteY7" fmla="*/ 829436 h 829436"/>
                <a:gd name="connsiteX8" fmla="*/ 0 w 829436"/>
                <a:gd name="connsiteY8" fmla="*/ 414718 h 829436"/>
                <a:gd name="connsiteX9" fmla="*/ 414718 w 829436"/>
                <a:gd name="connsiteY9" fmla="*/ 0 h 82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436" h="829436">
                  <a:moveTo>
                    <a:pt x="414717" y="140397"/>
                  </a:moveTo>
                  <a:cubicBezTo>
                    <a:pt x="263214" y="140397"/>
                    <a:pt x="140397" y="263214"/>
                    <a:pt x="140397" y="414717"/>
                  </a:cubicBezTo>
                  <a:cubicBezTo>
                    <a:pt x="140397" y="566220"/>
                    <a:pt x="263214" y="689037"/>
                    <a:pt x="414717" y="689037"/>
                  </a:cubicBezTo>
                  <a:cubicBezTo>
                    <a:pt x="566220" y="689037"/>
                    <a:pt x="689037" y="566220"/>
                    <a:pt x="689037" y="414717"/>
                  </a:cubicBezTo>
                  <a:cubicBezTo>
                    <a:pt x="689037" y="263214"/>
                    <a:pt x="566220" y="140397"/>
                    <a:pt x="414717" y="140397"/>
                  </a:cubicBezTo>
                  <a:close/>
                  <a:moveTo>
                    <a:pt x="414718" y="0"/>
                  </a:moveTo>
                  <a:cubicBezTo>
                    <a:pt x="643760" y="0"/>
                    <a:pt x="829436" y="185676"/>
                    <a:pt x="829436" y="414718"/>
                  </a:cubicBezTo>
                  <a:cubicBezTo>
                    <a:pt x="829436" y="643760"/>
                    <a:pt x="643760" y="829436"/>
                    <a:pt x="414718" y="829436"/>
                  </a:cubicBezTo>
                  <a:cubicBezTo>
                    <a:pt x="185676" y="829436"/>
                    <a:pt x="0" y="643760"/>
                    <a:pt x="0" y="414718"/>
                  </a:cubicBezTo>
                  <a:cubicBezTo>
                    <a:pt x="0" y="185676"/>
                    <a:pt x="185676" y="0"/>
                    <a:pt x="414718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8161348-58B2-4587-B8CE-1B69240008BC}"/>
                </a:ext>
              </a:extLst>
            </p:cNvPr>
            <p:cNvSpPr/>
            <p:nvPr/>
          </p:nvSpPr>
          <p:spPr>
            <a:xfrm>
              <a:off x="723117" y="1800851"/>
              <a:ext cx="11217046" cy="914400"/>
            </a:xfrm>
            <a:custGeom>
              <a:avLst/>
              <a:gdLst>
                <a:gd name="connsiteX0" fmla="*/ 7339504 w 8077689"/>
                <a:gd name="connsiteY0" fmla="*/ 0 h 1005840"/>
                <a:gd name="connsiteX1" fmla="*/ 7930049 w 8077689"/>
                <a:gd name="connsiteY1" fmla="*/ 0 h 1005840"/>
                <a:gd name="connsiteX2" fmla="*/ 8077689 w 8077689"/>
                <a:gd name="connsiteY2" fmla="*/ 147640 h 1005840"/>
                <a:gd name="connsiteX3" fmla="*/ 8077689 w 8077689"/>
                <a:gd name="connsiteY3" fmla="*/ 858200 h 1005840"/>
                <a:gd name="connsiteX4" fmla="*/ 7930049 w 8077689"/>
                <a:gd name="connsiteY4" fmla="*/ 1005840 h 1005840"/>
                <a:gd name="connsiteX5" fmla="*/ 7339504 w 8077689"/>
                <a:gd name="connsiteY5" fmla="*/ 1005840 h 1005840"/>
                <a:gd name="connsiteX6" fmla="*/ 7339498 w 8077689"/>
                <a:gd name="connsiteY6" fmla="*/ 1005839 h 1005840"/>
                <a:gd name="connsiteX7" fmla="*/ 494701 w 8077689"/>
                <a:gd name="connsiteY7" fmla="*/ 1005839 h 1005840"/>
                <a:gd name="connsiteX8" fmla="*/ 0 w 8077689"/>
                <a:gd name="connsiteY8" fmla="*/ 502920 h 1005840"/>
                <a:gd name="connsiteX9" fmla="*/ 494701 w 8077689"/>
                <a:gd name="connsiteY9" fmla="*/ 1 h 1005840"/>
                <a:gd name="connsiteX10" fmla="*/ 7339498 w 8077689"/>
                <a:gd name="connsiteY10" fmla="*/ 1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7689" h="1005840">
                  <a:moveTo>
                    <a:pt x="7339504" y="0"/>
                  </a:moveTo>
                  <a:lnTo>
                    <a:pt x="7930049" y="0"/>
                  </a:lnTo>
                  <a:cubicBezTo>
                    <a:pt x="8011588" y="0"/>
                    <a:pt x="8077689" y="66101"/>
                    <a:pt x="8077689" y="147640"/>
                  </a:cubicBezTo>
                  <a:lnTo>
                    <a:pt x="8077689" y="858200"/>
                  </a:lnTo>
                  <a:cubicBezTo>
                    <a:pt x="8077689" y="939739"/>
                    <a:pt x="8011588" y="1005840"/>
                    <a:pt x="7930049" y="1005840"/>
                  </a:cubicBezTo>
                  <a:lnTo>
                    <a:pt x="7339504" y="1005840"/>
                  </a:lnTo>
                  <a:lnTo>
                    <a:pt x="7339498" y="1005839"/>
                  </a:lnTo>
                  <a:lnTo>
                    <a:pt x="494701" y="1005839"/>
                  </a:lnTo>
                  <a:lnTo>
                    <a:pt x="0" y="502920"/>
                  </a:lnTo>
                  <a:lnTo>
                    <a:pt x="494701" y="1"/>
                  </a:lnTo>
                  <a:lnTo>
                    <a:pt x="7339498" y="1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4000">
                  <a:schemeClr val="bg1"/>
                </a:gs>
              </a:gsLst>
              <a:lin ang="0" scaled="0"/>
            </a:gradFill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srgbClr val="758572">
                  <a:alpha val="5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17" tIns="68581" rIns="128016" bIns="68581" numCol="1" spcCol="1270" anchor="ctr" anchorCtr="0">
              <a:no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Describe the psychological burden associated with pediatric facial and truncal acne </a:t>
              </a:r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41D10-84FA-4A9D-9E7B-F9FE854DA374}"/>
              </a:ext>
            </a:extLst>
          </p:cNvPr>
          <p:cNvGrpSpPr/>
          <p:nvPr/>
        </p:nvGrpSpPr>
        <p:grpSpPr>
          <a:xfrm>
            <a:off x="309765" y="2981663"/>
            <a:ext cx="8507900" cy="577123"/>
            <a:chOff x="305686" y="1800851"/>
            <a:chExt cx="11634477" cy="9144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FC092A-9702-429E-A605-88E7F3DCA669}"/>
                </a:ext>
              </a:extLst>
            </p:cNvPr>
            <p:cNvSpPr/>
            <p:nvPr/>
          </p:nvSpPr>
          <p:spPr>
            <a:xfrm>
              <a:off x="305686" y="1843333"/>
              <a:ext cx="829436" cy="829436"/>
            </a:xfrm>
            <a:custGeom>
              <a:avLst/>
              <a:gdLst>
                <a:gd name="connsiteX0" fmla="*/ 414717 w 829436"/>
                <a:gd name="connsiteY0" fmla="*/ 140397 h 829436"/>
                <a:gd name="connsiteX1" fmla="*/ 140397 w 829436"/>
                <a:gd name="connsiteY1" fmla="*/ 414717 h 829436"/>
                <a:gd name="connsiteX2" fmla="*/ 414717 w 829436"/>
                <a:gd name="connsiteY2" fmla="*/ 689037 h 829436"/>
                <a:gd name="connsiteX3" fmla="*/ 689037 w 829436"/>
                <a:gd name="connsiteY3" fmla="*/ 414717 h 829436"/>
                <a:gd name="connsiteX4" fmla="*/ 414717 w 829436"/>
                <a:gd name="connsiteY4" fmla="*/ 140397 h 829436"/>
                <a:gd name="connsiteX5" fmla="*/ 414718 w 829436"/>
                <a:gd name="connsiteY5" fmla="*/ 0 h 829436"/>
                <a:gd name="connsiteX6" fmla="*/ 829436 w 829436"/>
                <a:gd name="connsiteY6" fmla="*/ 414718 h 829436"/>
                <a:gd name="connsiteX7" fmla="*/ 414718 w 829436"/>
                <a:gd name="connsiteY7" fmla="*/ 829436 h 829436"/>
                <a:gd name="connsiteX8" fmla="*/ 0 w 829436"/>
                <a:gd name="connsiteY8" fmla="*/ 414718 h 829436"/>
                <a:gd name="connsiteX9" fmla="*/ 414718 w 829436"/>
                <a:gd name="connsiteY9" fmla="*/ 0 h 82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436" h="829436">
                  <a:moveTo>
                    <a:pt x="414717" y="140397"/>
                  </a:moveTo>
                  <a:cubicBezTo>
                    <a:pt x="263214" y="140397"/>
                    <a:pt x="140397" y="263214"/>
                    <a:pt x="140397" y="414717"/>
                  </a:cubicBezTo>
                  <a:cubicBezTo>
                    <a:pt x="140397" y="566220"/>
                    <a:pt x="263214" y="689037"/>
                    <a:pt x="414717" y="689037"/>
                  </a:cubicBezTo>
                  <a:cubicBezTo>
                    <a:pt x="566220" y="689037"/>
                    <a:pt x="689037" y="566220"/>
                    <a:pt x="689037" y="414717"/>
                  </a:cubicBezTo>
                  <a:cubicBezTo>
                    <a:pt x="689037" y="263214"/>
                    <a:pt x="566220" y="140397"/>
                    <a:pt x="414717" y="140397"/>
                  </a:cubicBezTo>
                  <a:close/>
                  <a:moveTo>
                    <a:pt x="414718" y="0"/>
                  </a:moveTo>
                  <a:cubicBezTo>
                    <a:pt x="643760" y="0"/>
                    <a:pt x="829436" y="185676"/>
                    <a:pt x="829436" y="414718"/>
                  </a:cubicBezTo>
                  <a:cubicBezTo>
                    <a:pt x="829436" y="643760"/>
                    <a:pt x="643760" y="829436"/>
                    <a:pt x="414718" y="829436"/>
                  </a:cubicBezTo>
                  <a:cubicBezTo>
                    <a:pt x="185676" y="829436"/>
                    <a:pt x="0" y="643760"/>
                    <a:pt x="0" y="414718"/>
                  </a:cubicBezTo>
                  <a:cubicBezTo>
                    <a:pt x="0" y="185676"/>
                    <a:pt x="185676" y="0"/>
                    <a:pt x="414718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067B5E-89ED-4682-A8C8-B711E2147824}"/>
                </a:ext>
              </a:extLst>
            </p:cNvPr>
            <p:cNvSpPr/>
            <p:nvPr/>
          </p:nvSpPr>
          <p:spPr>
            <a:xfrm>
              <a:off x="723117" y="1800851"/>
              <a:ext cx="11217046" cy="914400"/>
            </a:xfrm>
            <a:custGeom>
              <a:avLst/>
              <a:gdLst>
                <a:gd name="connsiteX0" fmla="*/ 7339504 w 8077689"/>
                <a:gd name="connsiteY0" fmla="*/ 0 h 1005840"/>
                <a:gd name="connsiteX1" fmla="*/ 7930049 w 8077689"/>
                <a:gd name="connsiteY1" fmla="*/ 0 h 1005840"/>
                <a:gd name="connsiteX2" fmla="*/ 8077689 w 8077689"/>
                <a:gd name="connsiteY2" fmla="*/ 147640 h 1005840"/>
                <a:gd name="connsiteX3" fmla="*/ 8077689 w 8077689"/>
                <a:gd name="connsiteY3" fmla="*/ 858200 h 1005840"/>
                <a:gd name="connsiteX4" fmla="*/ 7930049 w 8077689"/>
                <a:gd name="connsiteY4" fmla="*/ 1005840 h 1005840"/>
                <a:gd name="connsiteX5" fmla="*/ 7339504 w 8077689"/>
                <a:gd name="connsiteY5" fmla="*/ 1005840 h 1005840"/>
                <a:gd name="connsiteX6" fmla="*/ 7339498 w 8077689"/>
                <a:gd name="connsiteY6" fmla="*/ 1005839 h 1005840"/>
                <a:gd name="connsiteX7" fmla="*/ 494701 w 8077689"/>
                <a:gd name="connsiteY7" fmla="*/ 1005839 h 1005840"/>
                <a:gd name="connsiteX8" fmla="*/ 0 w 8077689"/>
                <a:gd name="connsiteY8" fmla="*/ 502920 h 1005840"/>
                <a:gd name="connsiteX9" fmla="*/ 494701 w 8077689"/>
                <a:gd name="connsiteY9" fmla="*/ 1 h 1005840"/>
                <a:gd name="connsiteX10" fmla="*/ 7339498 w 8077689"/>
                <a:gd name="connsiteY10" fmla="*/ 1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7689" h="1005840">
                  <a:moveTo>
                    <a:pt x="7339504" y="0"/>
                  </a:moveTo>
                  <a:lnTo>
                    <a:pt x="7930049" y="0"/>
                  </a:lnTo>
                  <a:cubicBezTo>
                    <a:pt x="8011588" y="0"/>
                    <a:pt x="8077689" y="66101"/>
                    <a:pt x="8077689" y="147640"/>
                  </a:cubicBezTo>
                  <a:lnTo>
                    <a:pt x="8077689" y="858200"/>
                  </a:lnTo>
                  <a:cubicBezTo>
                    <a:pt x="8077689" y="939739"/>
                    <a:pt x="8011588" y="1005840"/>
                    <a:pt x="7930049" y="1005840"/>
                  </a:cubicBezTo>
                  <a:lnTo>
                    <a:pt x="7339504" y="1005840"/>
                  </a:lnTo>
                  <a:lnTo>
                    <a:pt x="7339498" y="1005839"/>
                  </a:lnTo>
                  <a:lnTo>
                    <a:pt x="494701" y="1005839"/>
                  </a:lnTo>
                  <a:lnTo>
                    <a:pt x="0" y="502920"/>
                  </a:lnTo>
                  <a:lnTo>
                    <a:pt x="494701" y="1"/>
                  </a:lnTo>
                  <a:lnTo>
                    <a:pt x="7339498" y="1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4000">
                  <a:schemeClr val="bg1"/>
                </a:gs>
              </a:gsLst>
              <a:lin ang="0" scaled="0"/>
            </a:gradFill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srgbClr val="758572">
                  <a:alpha val="5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17" tIns="68581" rIns="128016" bIns="68581" numCol="1" spcCol="1270" anchor="ctr" anchorCtr="0">
              <a:no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Create evidence-based treatment plans for pediatric patients with facial and truncal acne, considering the limitations of commonly used therapies and the overuse of antibiotics </a:t>
              </a:r>
              <a:endParaRPr lang="en-US" sz="14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DD2497-473A-4A89-936A-82BD5DF8A87B}"/>
              </a:ext>
            </a:extLst>
          </p:cNvPr>
          <p:cNvGrpSpPr/>
          <p:nvPr/>
        </p:nvGrpSpPr>
        <p:grpSpPr>
          <a:xfrm>
            <a:off x="318050" y="3735813"/>
            <a:ext cx="8507900" cy="577123"/>
            <a:chOff x="305686" y="1800851"/>
            <a:chExt cx="11634477" cy="9144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64D1AA-ED7B-4772-B08A-1FA49AD85054}"/>
                </a:ext>
              </a:extLst>
            </p:cNvPr>
            <p:cNvSpPr/>
            <p:nvPr/>
          </p:nvSpPr>
          <p:spPr>
            <a:xfrm>
              <a:off x="305686" y="1843333"/>
              <a:ext cx="829436" cy="829436"/>
            </a:xfrm>
            <a:custGeom>
              <a:avLst/>
              <a:gdLst>
                <a:gd name="connsiteX0" fmla="*/ 414717 w 829436"/>
                <a:gd name="connsiteY0" fmla="*/ 140397 h 829436"/>
                <a:gd name="connsiteX1" fmla="*/ 140397 w 829436"/>
                <a:gd name="connsiteY1" fmla="*/ 414717 h 829436"/>
                <a:gd name="connsiteX2" fmla="*/ 414717 w 829436"/>
                <a:gd name="connsiteY2" fmla="*/ 689037 h 829436"/>
                <a:gd name="connsiteX3" fmla="*/ 689037 w 829436"/>
                <a:gd name="connsiteY3" fmla="*/ 414717 h 829436"/>
                <a:gd name="connsiteX4" fmla="*/ 414717 w 829436"/>
                <a:gd name="connsiteY4" fmla="*/ 140397 h 829436"/>
                <a:gd name="connsiteX5" fmla="*/ 414718 w 829436"/>
                <a:gd name="connsiteY5" fmla="*/ 0 h 829436"/>
                <a:gd name="connsiteX6" fmla="*/ 829436 w 829436"/>
                <a:gd name="connsiteY6" fmla="*/ 414718 h 829436"/>
                <a:gd name="connsiteX7" fmla="*/ 414718 w 829436"/>
                <a:gd name="connsiteY7" fmla="*/ 829436 h 829436"/>
                <a:gd name="connsiteX8" fmla="*/ 0 w 829436"/>
                <a:gd name="connsiteY8" fmla="*/ 414718 h 829436"/>
                <a:gd name="connsiteX9" fmla="*/ 414718 w 829436"/>
                <a:gd name="connsiteY9" fmla="*/ 0 h 82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436" h="829436">
                  <a:moveTo>
                    <a:pt x="414717" y="140397"/>
                  </a:moveTo>
                  <a:cubicBezTo>
                    <a:pt x="263214" y="140397"/>
                    <a:pt x="140397" y="263214"/>
                    <a:pt x="140397" y="414717"/>
                  </a:cubicBezTo>
                  <a:cubicBezTo>
                    <a:pt x="140397" y="566220"/>
                    <a:pt x="263214" y="689037"/>
                    <a:pt x="414717" y="689037"/>
                  </a:cubicBezTo>
                  <a:cubicBezTo>
                    <a:pt x="566220" y="689037"/>
                    <a:pt x="689037" y="566220"/>
                    <a:pt x="689037" y="414717"/>
                  </a:cubicBezTo>
                  <a:cubicBezTo>
                    <a:pt x="689037" y="263214"/>
                    <a:pt x="566220" y="140397"/>
                    <a:pt x="414717" y="140397"/>
                  </a:cubicBezTo>
                  <a:close/>
                  <a:moveTo>
                    <a:pt x="414718" y="0"/>
                  </a:moveTo>
                  <a:cubicBezTo>
                    <a:pt x="643760" y="0"/>
                    <a:pt x="829436" y="185676"/>
                    <a:pt x="829436" y="414718"/>
                  </a:cubicBezTo>
                  <a:cubicBezTo>
                    <a:pt x="829436" y="643760"/>
                    <a:pt x="643760" y="829436"/>
                    <a:pt x="414718" y="829436"/>
                  </a:cubicBezTo>
                  <a:cubicBezTo>
                    <a:pt x="185676" y="829436"/>
                    <a:pt x="0" y="643760"/>
                    <a:pt x="0" y="414718"/>
                  </a:cubicBezTo>
                  <a:cubicBezTo>
                    <a:pt x="0" y="185676"/>
                    <a:pt x="185676" y="0"/>
                    <a:pt x="414718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04AEFF-025A-4101-AB2A-0320590DEF99}"/>
                </a:ext>
              </a:extLst>
            </p:cNvPr>
            <p:cNvSpPr/>
            <p:nvPr/>
          </p:nvSpPr>
          <p:spPr>
            <a:xfrm>
              <a:off x="723117" y="1800851"/>
              <a:ext cx="11217046" cy="914400"/>
            </a:xfrm>
            <a:custGeom>
              <a:avLst/>
              <a:gdLst>
                <a:gd name="connsiteX0" fmla="*/ 7339504 w 8077689"/>
                <a:gd name="connsiteY0" fmla="*/ 0 h 1005840"/>
                <a:gd name="connsiteX1" fmla="*/ 7930049 w 8077689"/>
                <a:gd name="connsiteY1" fmla="*/ 0 h 1005840"/>
                <a:gd name="connsiteX2" fmla="*/ 8077689 w 8077689"/>
                <a:gd name="connsiteY2" fmla="*/ 147640 h 1005840"/>
                <a:gd name="connsiteX3" fmla="*/ 8077689 w 8077689"/>
                <a:gd name="connsiteY3" fmla="*/ 858200 h 1005840"/>
                <a:gd name="connsiteX4" fmla="*/ 7930049 w 8077689"/>
                <a:gd name="connsiteY4" fmla="*/ 1005840 h 1005840"/>
                <a:gd name="connsiteX5" fmla="*/ 7339504 w 8077689"/>
                <a:gd name="connsiteY5" fmla="*/ 1005840 h 1005840"/>
                <a:gd name="connsiteX6" fmla="*/ 7339498 w 8077689"/>
                <a:gd name="connsiteY6" fmla="*/ 1005839 h 1005840"/>
                <a:gd name="connsiteX7" fmla="*/ 494701 w 8077689"/>
                <a:gd name="connsiteY7" fmla="*/ 1005839 h 1005840"/>
                <a:gd name="connsiteX8" fmla="*/ 0 w 8077689"/>
                <a:gd name="connsiteY8" fmla="*/ 502920 h 1005840"/>
                <a:gd name="connsiteX9" fmla="*/ 494701 w 8077689"/>
                <a:gd name="connsiteY9" fmla="*/ 1 h 1005840"/>
                <a:gd name="connsiteX10" fmla="*/ 7339498 w 8077689"/>
                <a:gd name="connsiteY10" fmla="*/ 1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7689" h="1005840">
                  <a:moveTo>
                    <a:pt x="7339504" y="0"/>
                  </a:moveTo>
                  <a:lnTo>
                    <a:pt x="7930049" y="0"/>
                  </a:lnTo>
                  <a:cubicBezTo>
                    <a:pt x="8011588" y="0"/>
                    <a:pt x="8077689" y="66101"/>
                    <a:pt x="8077689" y="147640"/>
                  </a:cubicBezTo>
                  <a:lnTo>
                    <a:pt x="8077689" y="858200"/>
                  </a:lnTo>
                  <a:cubicBezTo>
                    <a:pt x="8077689" y="939739"/>
                    <a:pt x="8011588" y="1005840"/>
                    <a:pt x="7930049" y="1005840"/>
                  </a:cubicBezTo>
                  <a:lnTo>
                    <a:pt x="7339504" y="1005840"/>
                  </a:lnTo>
                  <a:lnTo>
                    <a:pt x="7339498" y="1005839"/>
                  </a:lnTo>
                  <a:lnTo>
                    <a:pt x="494701" y="1005839"/>
                  </a:lnTo>
                  <a:lnTo>
                    <a:pt x="0" y="502920"/>
                  </a:lnTo>
                  <a:lnTo>
                    <a:pt x="494701" y="1"/>
                  </a:lnTo>
                  <a:lnTo>
                    <a:pt x="7339498" y="1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4000">
                  <a:schemeClr val="bg1"/>
                </a:gs>
              </a:gsLst>
              <a:lin ang="0" scaled="0"/>
            </a:gradFill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srgbClr val="758572">
                  <a:alpha val="5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17" tIns="68581" rIns="128016" bIns="68581" numCol="1" spcCol="1270" anchor="ctr" anchorCtr="0">
              <a:no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Collaborate with pediatric patients and/or caregivers to individualize therapy for facial and truncal acne that encourages treatment adherence, manages treatment expectations, and limits sequelae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E8E6501-5A06-DF10-58FF-D7DC242C3A3F}"/>
              </a:ext>
            </a:extLst>
          </p:cNvPr>
          <p:cNvGrpSpPr/>
          <p:nvPr/>
        </p:nvGrpSpPr>
        <p:grpSpPr>
          <a:xfrm>
            <a:off x="318050" y="2230739"/>
            <a:ext cx="8507900" cy="577123"/>
            <a:chOff x="305686" y="1800851"/>
            <a:chExt cx="11634477" cy="9144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BF475A-A259-3080-AD8B-4157393DB092}"/>
                </a:ext>
              </a:extLst>
            </p:cNvPr>
            <p:cNvSpPr/>
            <p:nvPr/>
          </p:nvSpPr>
          <p:spPr>
            <a:xfrm>
              <a:off x="305686" y="1843333"/>
              <a:ext cx="829436" cy="829436"/>
            </a:xfrm>
            <a:custGeom>
              <a:avLst/>
              <a:gdLst>
                <a:gd name="connsiteX0" fmla="*/ 414717 w 829436"/>
                <a:gd name="connsiteY0" fmla="*/ 140397 h 829436"/>
                <a:gd name="connsiteX1" fmla="*/ 140397 w 829436"/>
                <a:gd name="connsiteY1" fmla="*/ 414717 h 829436"/>
                <a:gd name="connsiteX2" fmla="*/ 414717 w 829436"/>
                <a:gd name="connsiteY2" fmla="*/ 689037 h 829436"/>
                <a:gd name="connsiteX3" fmla="*/ 689037 w 829436"/>
                <a:gd name="connsiteY3" fmla="*/ 414717 h 829436"/>
                <a:gd name="connsiteX4" fmla="*/ 414717 w 829436"/>
                <a:gd name="connsiteY4" fmla="*/ 140397 h 829436"/>
                <a:gd name="connsiteX5" fmla="*/ 414718 w 829436"/>
                <a:gd name="connsiteY5" fmla="*/ 0 h 829436"/>
                <a:gd name="connsiteX6" fmla="*/ 829436 w 829436"/>
                <a:gd name="connsiteY6" fmla="*/ 414718 h 829436"/>
                <a:gd name="connsiteX7" fmla="*/ 414718 w 829436"/>
                <a:gd name="connsiteY7" fmla="*/ 829436 h 829436"/>
                <a:gd name="connsiteX8" fmla="*/ 0 w 829436"/>
                <a:gd name="connsiteY8" fmla="*/ 414718 h 829436"/>
                <a:gd name="connsiteX9" fmla="*/ 414718 w 829436"/>
                <a:gd name="connsiteY9" fmla="*/ 0 h 82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9436" h="829436">
                  <a:moveTo>
                    <a:pt x="414717" y="140397"/>
                  </a:moveTo>
                  <a:cubicBezTo>
                    <a:pt x="263214" y="140397"/>
                    <a:pt x="140397" y="263214"/>
                    <a:pt x="140397" y="414717"/>
                  </a:cubicBezTo>
                  <a:cubicBezTo>
                    <a:pt x="140397" y="566220"/>
                    <a:pt x="263214" y="689037"/>
                    <a:pt x="414717" y="689037"/>
                  </a:cubicBezTo>
                  <a:cubicBezTo>
                    <a:pt x="566220" y="689037"/>
                    <a:pt x="689037" y="566220"/>
                    <a:pt x="689037" y="414717"/>
                  </a:cubicBezTo>
                  <a:cubicBezTo>
                    <a:pt x="689037" y="263214"/>
                    <a:pt x="566220" y="140397"/>
                    <a:pt x="414717" y="140397"/>
                  </a:cubicBezTo>
                  <a:close/>
                  <a:moveTo>
                    <a:pt x="414718" y="0"/>
                  </a:moveTo>
                  <a:cubicBezTo>
                    <a:pt x="643760" y="0"/>
                    <a:pt x="829436" y="185676"/>
                    <a:pt x="829436" y="414718"/>
                  </a:cubicBezTo>
                  <a:cubicBezTo>
                    <a:pt x="829436" y="643760"/>
                    <a:pt x="643760" y="829436"/>
                    <a:pt x="414718" y="829436"/>
                  </a:cubicBezTo>
                  <a:cubicBezTo>
                    <a:pt x="185676" y="829436"/>
                    <a:pt x="0" y="643760"/>
                    <a:pt x="0" y="414718"/>
                  </a:cubicBezTo>
                  <a:cubicBezTo>
                    <a:pt x="0" y="185676"/>
                    <a:pt x="185676" y="0"/>
                    <a:pt x="414718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7DA10AC-B2A0-C5AF-3533-DE7BD1042C8C}"/>
                </a:ext>
              </a:extLst>
            </p:cNvPr>
            <p:cNvSpPr/>
            <p:nvPr/>
          </p:nvSpPr>
          <p:spPr>
            <a:xfrm>
              <a:off x="723117" y="1800851"/>
              <a:ext cx="11217046" cy="914400"/>
            </a:xfrm>
            <a:custGeom>
              <a:avLst/>
              <a:gdLst>
                <a:gd name="connsiteX0" fmla="*/ 7339504 w 8077689"/>
                <a:gd name="connsiteY0" fmla="*/ 0 h 1005840"/>
                <a:gd name="connsiteX1" fmla="*/ 7930049 w 8077689"/>
                <a:gd name="connsiteY1" fmla="*/ 0 h 1005840"/>
                <a:gd name="connsiteX2" fmla="*/ 8077689 w 8077689"/>
                <a:gd name="connsiteY2" fmla="*/ 147640 h 1005840"/>
                <a:gd name="connsiteX3" fmla="*/ 8077689 w 8077689"/>
                <a:gd name="connsiteY3" fmla="*/ 858200 h 1005840"/>
                <a:gd name="connsiteX4" fmla="*/ 7930049 w 8077689"/>
                <a:gd name="connsiteY4" fmla="*/ 1005840 h 1005840"/>
                <a:gd name="connsiteX5" fmla="*/ 7339504 w 8077689"/>
                <a:gd name="connsiteY5" fmla="*/ 1005840 h 1005840"/>
                <a:gd name="connsiteX6" fmla="*/ 7339498 w 8077689"/>
                <a:gd name="connsiteY6" fmla="*/ 1005839 h 1005840"/>
                <a:gd name="connsiteX7" fmla="*/ 494701 w 8077689"/>
                <a:gd name="connsiteY7" fmla="*/ 1005839 h 1005840"/>
                <a:gd name="connsiteX8" fmla="*/ 0 w 8077689"/>
                <a:gd name="connsiteY8" fmla="*/ 502920 h 1005840"/>
                <a:gd name="connsiteX9" fmla="*/ 494701 w 8077689"/>
                <a:gd name="connsiteY9" fmla="*/ 1 h 1005840"/>
                <a:gd name="connsiteX10" fmla="*/ 7339498 w 8077689"/>
                <a:gd name="connsiteY10" fmla="*/ 1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7689" h="1005840">
                  <a:moveTo>
                    <a:pt x="7339504" y="0"/>
                  </a:moveTo>
                  <a:lnTo>
                    <a:pt x="7930049" y="0"/>
                  </a:lnTo>
                  <a:cubicBezTo>
                    <a:pt x="8011588" y="0"/>
                    <a:pt x="8077689" y="66101"/>
                    <a:pt x="8077689" y="147640"/>
                  </a:cubicBezTo>
                  <a:lnTo>
                    <a:pt x="8077689" y="858200"/>
                  </a:lnTo>
                  <a:cubicBezTo>
                    <a:pt x="8077689" y="939739"/>
                    <a:pt x="8011588" y="1005840"/>
                    <a:pt x="7930049" y="1005840"/>
                  </a:cubicBezTo>
                  <a:lnTo>
                    <a:pt x="7339504" y="1005840"/>
                  </a:lnTo>
                  <a:lnTo>
                    <a:pt x="7339498" y="1005839"/>
                  </a:lnTo>
                  <a:lnTo>
                    <a:pt x="494701" y="1005839"/>
                  </a:lnTo>
                  <a:lnTo>
                    <a:pt x="0" y="502920"/>
                  </a:lnTo>
                  <a:lnTo>
                    <a:pt x="494701" y="1"/>
                  </a:lnTo>
                  <a:lnTo>
                    <a:pt x="7339498" y="1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4000">
                  <a:schemeClr val="bg1"/>
                </a:gs>
              </a:gsLst>
              <a:lin ang="0" scaled="0"/>
            </a:gradFill>
            <a:ln w="12700">
              <a:solidFill>
                <a:schemeClr val="tx2"/>
              </a:solidFill>
            </a:ln>
            <a:effectLst>
              <a:outerShdw blurRad="50800" dist="38100" dir="2700000" algn="tl" rotWithShape="0">
                <a:srgbClr val="758572">
                  <a:alpha val="5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3117" tIns="68581" rIns="128016" bIns="68581" numCol="1" spcCol="1270" anchor="ctr" anchorCtr="0">
              <a:no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Discuss new antibiotic-sparing treatment strategies for facial and truncal acne, including recent clinical data</a:t>
              </a:r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450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403" y="17812"/>
            <a:ext cx="8570758" cy="9941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Oral Contraceptive Contraindications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cs typeface="+mj-cs"/>
              </a:rPr>
              <a:t> Take a History!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04750" y="943924"/>
            <a:ext cx="7750250" cy="3263504"/>
          </a:xfrm>
        </p:spPr>
        <p:txBody>
          <a:bodyPr>
            <a:normAutofit/>
          </a:bodyPr>
          <a:lstStyle/>
          <a:p>
            <a:pPr marL="285750" lvl="1" indent="-285750">
              <a:defRPr/>
            </a:pPr>
            <a:r>
              <a:rPr lang="en-US" sz="1600" dirty="0"/>
              <a:t>Pregnancy</a:t>
            </a:r>
          </a:p>
          <a:p>
            <a:pPr marL="285750" lvl="1" indent="-285750">
              <a:defRPr/>
            </a:pPr>
            <a:r>
              <a:rPr lang="en-US" sz="1600" dirty="0"/>
              <a:t>Breast cancer (current)</a:t>
            </a:r>
          </a:p>
          <a:p>
            <a:pPr marL="285750" lvl="1" indent="-285750">
              <a:defRPr/>
            </a:pPr>
            <a:r>
              <a:rPr lang="en-US" sz="1600" dirty="0"/>
              <a:t>Breast feeding &lt;6 weeks postpartum</a:t>
            </a:r>
          </a:p>
          <a:p>
            <a:pPr marL="285750" lvl="1" indent="-285750">
              <a:defRPr/>
            </a:pPr>
            <a:r>
              <a:rPr lang="en-US" sz="1600" dirty="0"/>
              <a:t>Age &gt;35 y and heavy smoker (&gt;15 cigarettes/d)</a:t>
            </a:r>
          </a:p>
          <a:p>
            <a:pPr marL="285750" lvl="1" indent="-285750">
              <a:defRPr/>
            </a:pPr>
            <a:r>
              <a:rPr lang="en-US" sz="1600" dirty="0"/>
              <a:t>Hypertension </a:t>
            </a:r>
          </a:p>
          <a:p>
            <a:pPr marL="285750" lvl="1" indent="-285750">
              <a:defRPr/>
            </a:pPr>
            <a:r>
              <a:rPr lang="en-US" sz="1600" dirty="0"/>
              <a:t>Diabetes mellitus with nephropathy, retinopathy, neuropathy, vascular disease</a:t>
            </a:r>
          </a:p>
          <a:p>
            <a:pPr marL="285750" lvl="1" indent="-285750">
              <a:defRPr/>
            </a:pPr>
            <a:r>
              <a:rPr lang="en-US" sz="1600" dirty="0"/>
              <a:t>Deep vein thrombosis- history or current</a:t>
            </a:r>
          </a:p>
          <a:p>
            <a:pPr marL="285750" lvl="1" indent="-285750">
              <a:defRPr/>
            </a:pPr>
            <a:r>
              <a:rPr lang="en-US" sz="1600" dirty="0"/>
              <a:t>History of heart disease</a:t>
            </a:r>
          </a:p>
          <a:p>
            <a:pPr marL="285750" lvl="1" indent="-285750">
              <a:defRPr/>
            </a:pPr>
            <a:r>
              <a:rPr lang="en-US" sz="1600" dirty="0"/>
              <a:t>History of stroke</a:t>
            </a:r>
          </a:p>
          <a:p>
            <a:pPr marL="285750" lvl="1" indent="-285750">
              <a:defRPr/>
            </a:pPr>
            <a:r>
              <a:rPr lang="en-US" sz="1600" dirty="0"/>
              <a:t>Migraine headaches (with focal neurological symptoms at any age or without focal neurological symptoms but age &gt;35 y)</a:t>
            </a:r>
          </a:p>
          <a:p>
            <a:pPr marL="285750" lvl="1" indent="-285750">
              <a:defRPr/>
            </a:pPr>
            <a:r>
              <a:rPr lang="en-US" sz="1600" dirty="0"/>
              <a:t>Cirrhosis or liver tumor (benign or malignant)</a:t>
            </a:r>
          </a:p>
        </p:txBody>
      </p:sp>
    </p:spTree>
    <p:extLst>
      <p:ext uri="{BB962C8B-B14F-4D97-AF65-F5344CB8AC3E}">
        <p14:creationId xmlns:p14="http://schemas.microsoft.com/office/powerpoint/2010/main" val="895879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522011-7B49-6760-BCF0-58843D83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50697"/>
            <a:ext cx="8761615" cy="857250"/>
          </a:xfrm>
        </p:spPr>
        <p:txBody>
          <a:bodyPr/>
          <a:lstStyle/>
          <a:p>
            <a:r>
              <a:rPr lang="en-US" dirty="0"/>
              <a:t>Spironolactone and Potassium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16033F-BA35-4DD3-E5F2-D9EF4395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1006873"/>
            <a:ext cx="8492920" cy="32326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Retrospective review, 974 healthy 18-45 y women taking spironolactone for acne vs 1165 age-matched controls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13/1802 abnormal measurements (0.72%)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Baseline hyperkalemia in this population 0.76%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Conclusion: Routine monitoring unnecessary for healthy young women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Might be necessary for older women, abnormal renal function, concomitant medications affecting renin-angiotensin-aldosterone system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47FC74-8680-5B13-D11F-8341F1E4B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7850" y="4507706"/>
            <a:ext cx="5843213" cy="548879"/>
          </a:xfrm>
        </p:spPr>
        <p:txBody>
          <a:bodyPr>
            <a:norm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Plovanich M, et al. 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BlinkMacSystemFont"/>
              </a:rPr>
              <a:t>JAMA Dermatol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BlinkMacSystemFont"/>
              </a:rPr>
              <a:t>. 2015;151(9):941-944.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92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4BB6-762B-439B-7F27-1CB44379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90595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</a:rPr>
              <a:t>Isotretinoin 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56AE50-2C6F-9D90-A2D2-622B023F2F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3871092"/>
              </p:ext>
            </p:extLst>
          </p:nvPr>
        </p:nvGraphicFramePr>
        <p:xfrm>
          <a:off x="460858" y="967091"/>
          <a:ext cx="8200338" cy="204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218">
                  <a:extLst>
                    <a:ext uri="{9D8B030D-6E8A-4147-A177-3AD203B41FA5}">
                      <a16:colId xmlns:a16="http://schemas.microsoft.com/office/drawing/2014/main" val="1744238360"/>
                    </a:ext>
                  </a:extLst>
                </a:gridCol>
                <a:gridCol w="1070577">
                  <a:extLst>
                    <a:ext uri="{9D8B030D-6E8A-4147-A177-3AD203B41FA5}">
                      <a16:colId xmlns:a16="http://schemas.microsoft.com/office/drawing/2014/main" val="3712794020"/>
                    </a:ext>
                  </a:extLst>
                </a:gridCol>
                <a:gridCol w="2028361">
                  <a:extLst>
                    <a:ext uri="{9D8B030D-6E8A-4147-A177-3AD203B41FA5}">
                      <a16:colId xmlns:a16="http://schemas.microsoft.com/office/drawing/2014/main" val="2995108310"/>
                    </a:ext>
                  </a:extLst>
                </a:gridCol>
                <a:gridCol w="2425219">
                  <a:extLst>
                    <a:ext uri="{9D8B030D-6E8A-4147-A177-3AD203B41FA5}">
                      <a16:colId xmlns:a16="http://schemas.microsoft.com/office/drawing/2014/main" val="4034324510"/>
                    </a:ext>
                  </a:extLst>
                </a:gridCol>
                <a:gridCol w="1570963">
                  <a:extLst>
                    <a:ext uri="{9D8B030D-6E8A-4147-A177-3AD203B41FA5}">
                      <a16:colId xmlns:a16="http://schemas.microsoft.com/office/drawing/2014/main" val="2262665324"/>
                    </a:ext>
                  </a:extLst>
                </a:gridCol>
              </a:tblGrid>
              <a:tr h="184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Dosing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Cautions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Adverse reactions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FDA approval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142629"/>
                  </a:ext>
                </a:extLst>
              </a:tr>
              <a:tr h="182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Systemic retinoid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0.5-1 mg/kg/d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Teratogenic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REMS prescribing requirements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Pregnancy prevention requirements 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Mucocutaneous changes 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Elevations triglycerides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Elevations in liver enzymes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Arthralgias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Rare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Pseudotumor cerebri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Nodulocystic acne (Severe), Recalcitrant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≥ 12 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35812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54384-800A-8BB1-8ABC-B47A830401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REMS, Risk Evaluation and Mitigation Strategies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6D994-45A1-CA72-2C72-6162D82DD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208" y="4499460"/>
            <a:ext cx="6004172" cy="593700"/>
          </a:xfrm>
        </p:spPr>
        <p:txBody>
          <a:bodyPr>
            <a:normAutofit lnSpcReduction="10000"/>
          </a:bodyPr>
          <a:lstStyle/>
          <a:p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Zaenglein AL, et al.  </a:t>
            </a:r>
            <a:r>
              <a:rPr lang="en-US" sz="10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2016;74(5):945-973.</a:t>
            </a:r>
          </a:p>
          <a:p>
            <a:r>
              <a:rPr lang="en-US" sz="1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1000" u="sng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1000" u="sng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b="0" i="0" dirty="0">
                <a:solidFill>
                  <a:schemeClr val="bg1"/>
                </a:solidFill>
                <a:effectLst/>
              </a:rPr>
              <a:t>Gieler U, et al. 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J Eur Acad Dermatol Venereol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2020;34(6):1131-1133.</a:t>
            </a:r>
            <a:endParaRPr lang="en-US" sz="1000" u="sng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797785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4BC2-E022-79F8-AEF7-53833CFA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2" y="26735"/>
            <a:ext cx="7944764" cy="994172"/>
          </a:xfrm>
        </p:spPr>
        <p:txBody>
          <a:bodyPr/>
          <a:lstStyle/>
          <a:p>
            <a:r>
              <a:rPr lang="en-US" dirty="0"/>
              <a:t>Isotretinoin: Risk of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1068-7C5D-4719-A0A9-980941F0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58" y="1193659"/>
            <a:ext cx="8609990" cy="25444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Meta-analysis of 31 studies of patients receiving isotretinoin</a:t>
            </a:r>
          </a:p>
          <a:p>
            <a:pPr marL="1714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Relative risk of depression significantly declined 0.588 </a:t>
            </a:r>
            <a:br>
              <a:rPr lang="en-US" sz="2200" dirty="0"/>
            </a:br>
            <a:r>
              <a:rPr lang="en-US" sz="2200" dirty="0"/>
              <a:t>(95% CI 0.382-0.904) vs comparators post treatment compared to baseline </a:t>
            </a:r>
          </a:p>
          <a:p>
            <a:pPr marL="17145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Mean depression score decreased -0.335 (95% CI -0.498 to -0.172)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05CE68-6F5F-0F8B-DBC4-7A1E7A9687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0573" y="4506913"/>
            <a:ext cx="6053427" cy="549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Huang Y-C,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Am Acad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2017;76:1068-1076.e9.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4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BFF55F-CFA6-AE66-370F-D8C6F263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47076"/>
            <a:ext cx="8282594" cy="994172"/>
          </a:xfrm>
        </p:spPr>
        <p:txBody>
          <a:bodyPr>
            <a:normAutofit/>
          </a:bodyPr>
          <a:lstStyle/>
          <a:p>
            <a:r>
              <a:rPr lang="en-US" dirty="0"/>
              <a:t>Pseudoacne Fulminans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CB4277-4C01-64CF-6C41-20570E61DC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0251" y="1040013"/>
            <a:ext cx="3107988" cy="233099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7889E-1CAA-6FD4-7667-1EB55C5B1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" y="1063713"/>
            <a:ext cx="4791474" cy="323917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&lt; 200 reports in the literature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Explosive worsening of disease within first month of initiation of therapy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More common in males, severely inflamed acne, truncal involvement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Absence of systemic signs/symptoms of traditional acne fulminans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Scarring guaranteed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43C53-07A4-2AC0-F8B5-6FDE6FDE8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851" y="4507706"/>
            <a:ext cx="5848212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Greywal T, et al.  </a:t>
            </a:r>
            <a:r>
              <a:rPr lang="en-US" sz="1000" i="1" dirty="0">
                <a:solidFill>
                  <a:schemeClr val="bg1"/>
                </a:solidFill>
              </a:rPr>
              <a:t>J Am Acad Dermatol. </a:t>
            </a:r>
            <a:r>
              <a:rPr lang="en-US" sz="1000" dirty="0">
                <a:solidFill>
                  <a:schemeClr val="bg1"/>
                </a:solidFill>
              </a:rPr>
              <a:t>2017;77(1):109-117</a:t>
            </a:r>
          </a:p>
          <a:p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F79CC-804B-E133-666F-A88C7D821AC8}"/>
              </a:ext>
            </a:extLst>
          </p:cNvPr>
          <p:cNvSpPr txBox="1"/>
          <p:nvPr/>
        </p:nvSpPr>
        <p:spPr>
          <a:xfrm>
            <a:off x="4299626" y="3770456"/>
            <a:ext cx="47179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DermNet.org 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ea typeface="Calibri" panose="020F0502020204030204" pitchFamily="34" charset="0"/>
                <a:cs typeface="Calibri" panose="020F0502020204030204" pitchFamily="34" charset="0"/>
              </a:rPr>
              <a:t>and may be accessed from: </a:t>
            </a:r>
            <a:r>
              <a:rPr lang="en-US" sz="1100" b="0" i="0" dirty="0">
                <a:effectLst/>
              </a:rPr>
              <a:t>© DermNet. </a:t>
            </a:r>
            <a:r>
              <a:rPr lang="en-US" sz="1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1100" dirty="0">
                <a:ea typeface="Calibri" panose="020F0502020204030204" pitchFamily="34" charset="0"/>
                <a:cs typeface="Calibri" panose="020F0502020204030204" pitchFamily="34" charset="0"/>
              </a:rPr>
              <a:t>Net. </a:t>
            </a:r>
            <a:r>
              <a:rPr lang="en-US" sz="1100" b="1" i="0" dirty="0">
                <a:effectLst/>
              </a:rPr>
              <a:t>Acne fulminans</a:t>
            </a:r>
            <a:r>
              <a:rPr lang="en-US" sz="1100" dirty="0">
                <a:ea typeface="Calibri" panose="020F0502020204030204" pitchFamily="34" charset="0"/>
                <a:cs typeface="Calibri" panose="020F0502020204030204" pitchFamily="34" charset="0"/>
              </a:rPr>
              <a:t>. April 2014. Accessed September 25, 20222. </a:t>
            </a:r>
            <a:r>
              <a:rPr lang="en-US" sz="110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https://dermnetnz.org/topics/acne-fulminans</a:t>
            </a:r>
            <a:endParaRPr lang="en-US" sz="1100" dirty="0">
              <a:effectLst/>
            </a:endParaRPr>
          </a:p>
          <a:p>
            <a:endParaRPr lang="en-US" sz="1100" dirty="0">
              <a:effectLst/>
              <a:latin typeface="Arial" panose="020B0604020202020204" pitchFamily="34" charset="0"/>
            </a:endParaRPr>
          </a:p>
          <a:p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43D126-94E0-7AF5-6677-AC1ED5AA1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4941217"/>
            <a:ext cx="762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97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1" y="39760"/>
            <a:ext cx="8288579" cy="994172"/>
          </a:xfrm>
        </p:spPr>
        <p:txBody>
          <a:bodyPr>
            <a:normAutofit/>
          </a:bodyPr>
          <a:lstStyle/>
          <a:p>
            <a:r>
              <a:rPr lang="en-US" dirty="0"/>
              <a:t>Pseudoacne Fulminans Treatment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75488" y="1068005"/>
            <a:ext cx="7812634" cy="264795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Avoid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Start high risk patients on low dose (10-20 mg/d) +/- prednisone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 or reduce isotretinoin dose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by 50%, add prednisone 1 mg/kg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Slowly reinstitute isotretinoin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7FB12-A471-28D6-0945-34624FD975C6}"/>
              </a:ext>
            </a:extLst>
          </p:cNvPr>
          <p:cNvSpPr txBox="1"/>
          <p:nvPr/>
        </p:nvSpPr>
        <p:spPr>
          <a:xfrm>
            <a:off x="3065770" y="4509880"/>
            <a:ext cx="4364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Greywal T, et al.  </a:t>
            </a:r>
            <a:r>
              <a:rPr lang="en-US" sz="1000" i="1" dirty="0">
                <a:solidFill>
                  <a:schemeClr val="bg1"/>
                </a:solidFill>
              </a:rPr>
              <a:t>J Am Acad Dermatol. </a:t>
            </a:r>
            <a:r>
              <a:rPr lang="en-US" sz="1000" dirty="0">
                <a:solidFill>
                  <a:schemeClr val="bg1"/>
                </a:solidFill>
              </a:rPr>
              <a:t>2017;77(1):109-117</a:t>
            </a:r>
          </a:p>
        </p:txBody>
      </p:sp>
    </p:spTree>
    <p:extLst>
      <p:ext uri="{BB962C8B-B14F-4D97-AF65-F5344CB8AC3E}">
        <p14:creationId xmlns:p14="http://schemas.microsoft.com/office/powerpoint/2010/main" val="3705468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76EC-00A0-0591-490C-EC266F6C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05" y="72649"/>
            <a:ext cx="7886700" cy="728338"/>
          </a:xfrm>
        </p:spPr>
        <p:txBody>
          <a:bodyPr>
            <a:normAutofit/>
          </a:bodyPr>
          <a:lstStyle/>
          <a:p>
            <a:r>
              <a:rPr lang="en-US" dirty="0"/>
              <a:t>Reassessment and Maintenance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32631-295C-4D72-914E-2A95A5855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858" y="803133"/>
            <a:ext cx="8524392" cy="3239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Reassess as needed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Primary goals: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Maintain clear or almost clear skin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Avoid antibiotics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Maintenance retinoid with or without adjunctive therapy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4D8B17-EEDF-D3CA-A041-A2BF6F15C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6284" y="4508491"/>
            <a:ext cx="6047715" cy="526149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Layton A, et al. </a:t>
            </a:r>
            <a:r>
              <a:rPr lang="en-US" sz="9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JAAD Int</a:t>
            </a:r>
            <a:r>
              <a:rPr lang="en-US" sz="9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2021;5:41-48.</a:t>
            </a:r>
          </a:p>
          <a:p>
            <a:r>
              <a:rPr lang="en-US" sz="900" b="0" i="0" dirty="0">
                <a:solidFill>
                  <a:schemeClr val="bg1"/>
                </a:solidFill>
                <a:effectLst/>
              </a:rPr>
              <a:t>Tan J, et al. </a:t>
            </a:r>
            <a:r>
              <a:rPr lang="en-US" sz="900" b="0" i="1" dirty="0">
                <a:solidFill>
                  <a:schemeClr val="bg1"/>
                </a:solidFill>
                <a:effectLst/>
              </a:rPr>
              <a:t>JAAD Int</a:t>
            </a:r>
            <a:r>
              <a:rPr lang="en-US" sz="900" b="0" i="0" dirty="0">
                <a:solidFill>
                  <a:schemeClr val="bg1"/>
                </a:solidFill>
                <a:effectLst/>
              </a:rPr>
              <a:t>. 2021;5:101-111.</a:t>
            </a:r>
            <a:endParaRPr lang="en-US" sz="9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900" u="sng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900" u="sng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95424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CB92A9-D17D-FF5A-0A63-18A16C9C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Sequelae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13310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3DD9-ED8A-82FC-A4CC-F662417E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7" y="90253"/>
            <a:ext cx="7986597" cy="669817"/>
          </a:xfrm>
        </p:spPr>
        <p:txBody>
          <a:bodyPr/>
          <a:lstStyle/>
          <a:p>
            <a:r>
              <a:rPr lang="en-US" dirty="0"/>
              <a:t>Acne-Induced Pigmentary Alterations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0D1F3-6542-3083-45AC-58D05EBF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14" y="1082339"/>
            <a:ext cx="4304607" cy="2539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Hyperpigmentation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Incidence 45.5%-87.2%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Risk factors: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Darker Fitzpatrick skin phototype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58087-B419-6DD1-92E9-3357CD3FC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2240" y="1082338"/>
            <a:ext cx="4304606" cy="25399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Erythema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Lighter Fitzpatrick skin phototype 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5CB6C0-2750-6159-98BB-AF57BEA1A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3068" y="4507706"/>
            <a:ext cx="5831420" cy="5488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Layton A,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JAAD Int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2021;5:41-48.</a:t>
            </a:r>
          </a:p>
          <a:p>
            <a:pPr>
              <a:lnSpc>
                <a:spcPct val="10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</a:rPr>
              <a:t>Elbuluk N, et al. 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Am J Clin Dermatol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2021;22(6):829-836.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12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B24-D345-27C4-1CAF-06B7C436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6" y="47073"/>
            <a:ext cx="8315844" cy="994172"/>
          </a:xfrm>
        </p:spPr>
        <p:txBody>
          <a:bodyPr/>
          <a:lstStyle/>
          <a:p>
            <a:r>
              <a:rPr lang="en-US" dirty="0"/>
              <a:t>Risk Factors For Scarring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213A-0728-6FC3-5E75-DD2F43B71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194" y="1110374"/>
            <a:ext cx="4304607" cy="2752052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2000" dirty="0"/>
              <a:t>Increased acne severity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Delayed time to effective treatment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Relapse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Family history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Lesion manipulation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Male sex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D093428F-F275-99C7-4D90-A0BC823512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3987530"/>
              </p:ext>
            </p:extLst>
          </p:nvPr>
        </p:nvGraphicFramePr>
        <p:xfrm>
          <a:off x="4648200" y="1000125"/>
          <a:ext cx="4306888" cy="324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B48163-B0FA-6112-EE13-0F3F81624E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SCAR-S, Score for Acne Scar Severity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BF01E6-8838-596E-7D64-517CCA52A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8532" y="4507706"/>
            <a:ext cx="5872531" cy="5488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1. Layton A, et al. </a:t>
            </a:r>
            <a:r>
              <a:rPr lang="en-US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JAAD Int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2021;5:41-48.</a:t>
            </a:r>
          </a:p>
          <a:p>
            <a:pPr>
              <a:lnSpc>
                <a:spcPct val="120000"/>
              </a:lnSpc>
            </a:pPr>
            <a:r>
              <a:rPr lang="en-US" sz="1800" b="0" i="0" dirty="0">
                <a:solidFill>
                  <a:schemeClr val="bg1"/>
                </a:solidFill>
                <a:effectLst/>
              </a:rPr>
              <a:t>2. Connolly D, et al.  </a:t>
            </a:r>
            <a:r>
              <a:rPr lang="en-US" sz="1800" b="0" i="1" dirty="0">
                <a:solidFill>
                  <a:schemeClr val="bg1"/>
                </a:solidFill>
                <a:effectLst/>
              </a:rPr>
              <a:t>J Clin Aesthet Dermatol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. 2017;10(9):12-23.</a:t>
            </a:r>
            <a:endParaRPr lang="en-US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Tan JK, et al. </a:t>
            </a:r>
            <a:r>
              <a:rPr lang="en-US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 Cutan Med Surg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2010;14(4):156-160.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3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28A3-27F1-4C2C-861E-793A7DBF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Acne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E2A84-0325-4DBC-BE59-45173931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006873"/>
            <a:ext cx="8485605" cy="323261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800" dirty="0"/>
              <a:t>Most common skin condition in the United States </a:t>
            </a:r>
            <a:r>
              <a:rPr lang="en-US" sz="1800" b="0" i="0" dirty="0">
                <a:solidFill>
                  <a:srgbClr val="0F2940"/>
                </a:solidFill>
                <a:effectLst/>
              </a:rPr>
              <a:t>affecting up to 50 million annually</a:t>
            </a: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800" dirty="0">
                <a:solidFill>
                  <a:srgbClr val="0F2940"/>
                </a:solidFill>
              </a:rPr>
              <a:t>Affects 40% of patients aged 7-11 years </a:t>
            </a:r>
            <a:endParaRPr lang="en-US" sz="1800" dirty="0"/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800" dirty="0"/>
              <a:t>Affects approximately 85% of people aged 12-24 years</a:t>
            </a: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800" dirty="0"/>
              <a:t>Results in 14% of primary care office visits </a:t>
            </a: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800" dirty="0"/>
              <a:t>Results in 27% of dermatology visits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C0237-F0E7-49C8-AABC-693CC5560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9564" y="4507706"/>
            <a:ext cx="6054436" cy="548879"/>
          </a:xfrm>
        </p:spPr>
        <p:txBody>
          <a:bodyPr>
            <a:no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Eichenfield DZ, et al. </a:t>
            </a:r>
            <a:r>
              <a:rPr lang="en-US" sz="7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JAMA</a:t>
            </a:r>
            <a:r>
              <a:rPr lang="en-US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2021;326:2055-2067.</a:t>
            </a:r>
            <a:endParaRPr lang="en-US" sz="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Academy of Dermatology (AAD). Skin conditions by the numbers: acne. 2022. Accessed August 13,, 2022. https://www.aad.org/media/stats-numbers</a:t>
            </a:r>
            <a:endParaRPr lang="en-US" sz="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Bhate K, Williams HC. Epidemiology of acne vulgaris. </a:t>
            </a:r>
            <a:r>
              <a:rPr lang="en-US" sz="7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 J Dermatol</a:t>
            </a:r>
            <a:r>
              <a:rPr lang="en-US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2013;168:474-485.</a:t>
            </a:r>
            <a:endParaRPr lang="en-US" sz="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Greydanus DE, et al. </a:t>
            </a:r>
            <a:r>
              <a:rPr lang="en-US" sz="7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 Mon</a:t>
            </a:r>
            <a:r>
              <a:rPr lang="en-US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2021;67:101103.</a:t>
            </a:r>
          </a:p>
          <a:p>
            <a:endParaRPr lang="en-US" sz="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55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3DD9-ED8A-82FC-A4CC-F662417E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9" y="61709"/>
            <a:ext cx="7930924" cy="726800"/>
          </a:xfrm>
        </p:spPr>
        <p:txBody>
          <a:bodyPr/>
          <a:lstStyle/>
          <a:p>
            <a:r>
              <a:rPr lang="en-US" dirty="0"/>
              <a:t>Incidence of Scarring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0D1F3-6542-3083-45AC-58D05EBFC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69" y="943717"/>
            <a:ext cx="4304607" cy="27169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Develops in 43%-90.8% of patients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80%-90% of lesions are atrophic 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60%-70% ice pick 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20%-30% boxcar 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15%-25% rolling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Hypertrophic or keloid lesions are less common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5CB6C0-2750-6159-98BB-AF57BEA1A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9643" y="4507706"/>
            <a:ext cx="5831420" cy="5488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Layton A,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JAAD Int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2021;5:41-48.</a:t>
            </a:r>
          </a:p>
          <a:p>
            <a:pPr>
              <a:lnSpc>
                <a:spcPct val="100000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</a:rPr>
              <a:t>Connolly D, et al.  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J Clin Aesthet Dermatol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2017;10(9):12-23.</a:t>
            </a:r>
          </a:p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</a:rPr>
              <a:t>Bhargava, et al.  Am J Clin Dermatol 2018; 19:459-477.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F739A90-3E22-35A2-7A47-B9D67F58B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55" y="3868861"/>
            <a:ext cx="4275401" cy="345413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Images without modification from: DermNet 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and may be accessed at: </a:t>
            </a:r>
            <a:r>
              <a:rPr lang="en-US" sz="4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https://dermnetnz.org/topics/acne-scarring</a:t>
            </a:r>
            <a:endParaRPr lang="en-US" sz="48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800" b="0" i="0" dirty="0">
                <a:solidFill>
                  <a:schemeClr val="tx1"/>
                </a:solidFill>
                <a:effectLst/>
                <a:latin typeface="+mj-lt"/>
              </a:rPr>
              <a:t>© DermNet. </a:t>
            </a:r>
            <a:r>
              <a:rPr lang="en-US" sz="4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Net. Acne scaring. June 2014. Accessed September 25, 2022.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B6F72-A463-5D49-BCB5-A6EC8397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256" y="943717"/>
            <a:ext cx="1582366" cy="1186775"/>
          </a:xfrm>
          <a:prstGeom prst="rect">
            <a:avLst/>
          </a:prstGeom>
        </p:spPr>
      </p:pic>
      <p:pic>
        <p:nvPicPr>
          <p:cNvPr id="2050" name="Picture 2" descr="Acne scarring">
            <a:extLst>
              <a:ext uri="{FF2B5EF4-FFF2-40B4-BE49-F238E27FC236}">
                <a16:creationId xmlns:a16="http://schemas.microsoft.com/office/drawing/2014/main" id="{F763E780-978E-1D68-52B7-C83DF74E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05" y="953310"/>
            <a:ext cx="1582366" cy="11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cne scarring">
            <a:extLst>
              <a:ext uri="{FF2B5EF4-FFF2-40B4-BE49-F238E27FC236}">
                <a16:creationId xmlns:a16="http://schemas.microsoft.com/office/drawing/2014/main" id="{8C6D744B-C268-197B-365D-48EE75EA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51" y="2600329"/>
            <a:ext cx="1681264" cy="12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875ABD-0439-13BA-B607-614C925FE9F8}"/>
              </a:ext>
            </a:extLst>
          </p:cNvPr>
          <p:cNvSpPr txBox="1"/>
          <p:nvPr/>
        </p:nvSpPr>
        <p:spPr>
          <a:xfrm>
            <a:off x="4721632" y="2066549"/>
            <a:ext cx="18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pick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5ED7C-EECB-7FB5-FC42-EFA129A73F0A}"/>
              </a:ext>
            </a:extLst>
          </p:cNvPr>
          <p:cNvSpPr txBox="1"/>
          <p:nvPr/>
        </p:nvSpPr>
        <p:spPr>
          <a:xfrm>
            <a:off x="7199804" y="3896922"/>
            <a:ext cx="9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Keloid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A5E979-41EC-E336-7E24-ED46382FFCA9}"/>
              </a:ext>
            </a:extLst>
          </p:cNvPr>
          <p:cNvSpPr txBox="1"/>
          <p:nvPr/>
        </p:nvSpPr>
        <p:spPr>
          <a:xfrm>
            <a:off x="7371211" y="2079118"/>
            <a:ext cx="127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Box car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3009DE-0DA3-C23F-631D-10BA70B69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671" y="4880773"/>
            <a:ext cx="762000" cy="142875"/>
          </a:xfrm>
          <a:prstGeom prst="rect">
            <a:avLst/>
          </a:prstGeom>
        </p:spPr>
      </p:pic>
      <p:pic>
        <p:nvPicPr>
          <p:cNvPr id="1026" name="Picture 2" descr="Rolling acne scars">
            <a:extLst>
              <a:ext uri="{FF2B5EF4-FFF2-40B4-BE49-F238E27FC236}">
                <a16:creationId xmlns:a16="http://schemas.microsoft.com/office/drawing/2014/main" id="{B0B1B65E-66B7-6256-DD8C-45404600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7" y="2571208"/>
            <a:ext cx="1593454" cy="129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16BED-2F49-D05A-5409-261B4C9EA39B}"/>
              </a:ext>
            </a:extLst>
          </p:cNvPr>
          <p:cNvSpPr txBox="1"/>
          <p:nvPr/>
        </p:nvSpPr>
        <p:spPr>
          <a:xfrm>
            <a:off x="4763192" y="3903741"/>
            <a:ext cx="123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Rolling</a:t>
            </a:r>
            <a:endParaRPr lang="en-US" sz="1000" dirty="0"/>
          </a:p>
          <a:p>
            <a:r>
              <a:rPr lang="en-US" sz="1000" dirty="0"/>
              <a:t>© Dr Ph Abimelec</a:t>
            </a:r>
          </a:p>
        </p:txBody>
      </p:sp>
    </p:spTree>
    <p:extLst>
      <p:ext uri="{BB962C8B-B14F-4D97-AF65-F5344CB8AC3E}">
        <p14:creationId xmlns:p14="http://schemas.microsoft.com/office/powerpoint/2010/main" val="40446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200F-FE6D-C226-5B98-84798CF9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96" y="50340"/>
            <a:ext cx="8761615" cy="1245718"/>
          </a:xfrm>
        </p:spPr>
        <p:txBody>
          <a:bodyPr>
            <a:normAutofit/>
          </a:bodyPr>
          <a:lstStyle/>
          <a:p>
            <a:r>
              <a:rPr lang="en-US" sz="3200" dirty="0"/>
              <a:t>Treatment of Sequelae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200" dirty="0"/>
              <a:t> Postinflammatory Hyperpigmentation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60E9B-7CEE-C683-5320-DCEB6D58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485207"/>
            <a:ext cx="8485605" cy="27542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Topical retinoids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Azelaic acid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Hydroquinone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Superficial chemical peels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Laser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200" dirty="0"/>
              <a:t>Sunscreen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D1E1C3-BE97-A11D-0632-4FA17D9E7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3418" y="4507706"/>
            <a:ext cx="5857645" cy="548879"/>
          </a:xfrm>
        </p:spPr>
        <p:txBody>
          <a:bodyPr>
            <a:norm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</a:rPr>
              <a:t>Connolly D, et al. 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J Clin Aesthet Dermatol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2017;10(9):12-23.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Eichenfield DZ,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JAMA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2021;326:2055-2067.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6024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DF0D-D166-C637-C8F0-E3750FEF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Sequelae – Scarring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DCBD9-921F-9DB6-DB84-3A9393A0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58" y="1006873"/>
            <a:ext cx="8500235" cy="328490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Topical retinoids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Chemical peels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Intralesional trichloroacetic acid application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 Surgical subcision/excision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Fractionated ablative carbon dioxide lasers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Nonablative lasers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Microneedling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Fillers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3F2857-26BD-A745-AB24-C6E503D3A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876" y="4507706"/>
            <a:ext cx="5863187" cy="548879"/>
          </a:xfrm>
        </p:spPr>
        <p:txBody>
          <a:bodyPr>
            <a:norm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effectLst/>
              </a:rPr>
              <a:t>Connolly D, et al. 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J Clin Aesthet Dermatol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2017;10(9):12-23.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Eichenfield DZ,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JAMA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2021;326:2055-2067.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5347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26DC-EB9D-AC10-E482-BCFF220D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Success </a:t>
            </a:r>
          </a:p>
        </p:txBody>
      </p:sp>
    </p:spTree>
    <p:extLst>
      <p:ext uri="{BB962C8B-B14F-4D97-AF65-F5344CB8AC3E}">
        <p14:creationId xmlns:p14="http://schemas.microsoft.com/office/powerpoint/2010/main" val="1439897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1FF9-31B0-7736-9E67-CE4FCAD6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78" y="58012"/>
            <a:ext cx="8761615" cy="857250"/>
          </a:xfrm>
        </p:spPr>
        <p:txBody>
          <a:bodyPr>
            <a:normAutofit/>
          </a:bodyPr>
          <a:lstStyle/>
          <a:p>
            <a:r>
              <a:rPr lang="en-US" dirty="0"/>
              <a:t>Patient Knowledge Base and Satisfaction With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5BA2-550A-D5E2-783C-9DECB8EB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34" y="1006873"/>
            <a:ext cx="8463659" cy="3232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Vast majority (94%) dissatisfied with information received from HCP</a:t>
            </a:r>
            <a:r>
              <a:rPr lang="en-US" sz="2400" baseline="30000" dirty="0"/>
              <a:t>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Overall knowledge of acne is poor</a:t>
            </a:r>
            <a:r>
              <a:rPr lang="en-US" sz="2400" baseline="30000" dirty="0"/>
              <a:t>2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84.6% presume dietary changes will reduce/prevent</a:t>
            </a:r>
            <a:r>
              <a:rPr lang="en-US" sz="2400" baseline="30000" dirty="0"/>
              <a:t>2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Increased water consumption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Increased consumption of fruits and vegetables ameliorative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13AD9-D1B3-F7F0-6FF2-E1782994F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2557" y="4509711"/>
            <a:ext cx="5846561" cy="49566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 J, et al. </a:t>
            </a:r>
            <a:r>
              <a:rPr lang="en-US" sz="1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Drugs Dermatol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2021;20:600-606.</a:t>
            </a:r>
          </a:p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Yrulmaz A,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 Health Sci J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2020;46:111-116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DC834-8B99-87A9-6E3D-510BAA2C91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HCP, healthcare provider </a:t>
            </a:r>
          </a:p>
        </p:txBody>
      </p:sp>
    </p:spTree>
    <p:extLst>
      <p:ext uri="{BB962C8B-B14F-4D97-AF65-F5344CB8AC3E}">
        <p14:creationId xmlns:p14="http://schemas.microsoft.com/office/powerpoint/2010/main" val="1521171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0691-5AD6-3593-5DCE-BEA705CD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4" y="273844"/>
            <a:ext cx="8280016" cy="323613"/>
          </a:xfrm>
        </p:spPr>
        <p:txBody>
          <a:bodyPr>
            <a:normAutofit fontScale="90000"/>
          </a:bodyPr>
          <a:lstStyle/>
          <a:p>
            <a:r>
              <a:rPr lang="en-US" dirty="0"/>
              <a:t>Managing Patient Expectations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796EFB-5742-EAAE-A49A-2602341877D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124371"/>
              </p:ext>
            </p:extLst>
          </p:nvPr>
        </p:nvGraphicFramePr>
        <p:xfrm>
          <a:off x="235334" y="722169"/>
          <a:ext cx="8622916" cy="37442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622916">
                  <a:extLst>
                    <a:ext uri="{9D8B030D-6E8A-4147-A177-3AD203B41FA5}">
                      <a16:colId xmlns:a16="http://schemas.microsoft.com/office/drawing/2014/main" val="1501062536"/>
                    </a:ext>
                  </a:extLst>
                </a:gridCol>
              </a:tblGrid>
              <a:tr h="495462">
                <a:tc>
                  <a:txBody>
                    <a:bodyPr/>
                    <a:lstStyle/>
                    <a:p>
                      <a:pPr marL="117475" marR="0" lvl="1" indent="-15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their concerns about the effect of their disease and treatment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352"/>
                  </a:ext>
                </a:extLst>
              </a:tr>
              <a:tr h="495462">
                <a:tc>
                  <a:txBody>
                    <a:bodyPr/>
                    <a:lstStyle/>
                    <a:p>
                      <a:pPr marL="117475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Highlight that improvement may only be observed in the long term </a:t>
                      </a:r>
                      <a:b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(weeks to months)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320479"/>
                  </a:ext>
                </a:extLst>
              </a:tr>
              <a:tr h="495462">
                <a:tc>
                  <a:txBody>
                    <a:bodyPr/>
                    <a:lstStyle/>
                    <a:p>
                      <a:pPr marL="117475" lvl="1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realistic about outcomes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01487"/>
                  </a:ext>
                </a:extLst>
              </a:tr>
              <a:tr h="495462">
                <a:tc>
                  <a:txBody>
                    <a:bodyPr/>
                    <a:lstStyle/>
                    <a:p>
                      <a:pPr marL="117475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Emphasize the need for control of active acne to reduce the risk of developing sequelae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350666"/>
                  </a:ext>
                </a:extLst>
              </a:tr>
              <a:tr h="855800">
                <a:tc>
                  <a:txBody>
                    <a:bodyPr/>
                    <a:lstStyle/>
                    <a:p>
                      <a:pPr marL="117475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Emphasize the role of modifiable risk factors (eg, lesion excoriation, adherence to medication) in reducing the risk of developing sequelae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56519"/>
                  </a:ext>
                </a:extLst>
              </a:tr>
              <a:tr h="495462">
                <a:tc>
                  <a:txBody>
                    <a:bodyPr/>
                    <a:lstStyle/>
                    <a:p>
                      <a:pPr marL="117475" lvl="1" indent="0">
                        <a:buFont typeface="Arial" panose="020B0604020202020204" pitchFamily="34" charset="0"/>
                        <a:buNone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management options for sequelae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986007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9E4BFE-C215-B70E-9741-C572B5274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699" y="4507706"/>
            <a:ext cx="6016612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Layton A,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JAAD Int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2021;5:41-48.</a:t>
            </a:r>
          </a:p>
          <a:p>
            <a:r>
              <a:rPr lang="en-US" sz="1000" b="0" i="0" dirty="0">
                <a:solidFill>
                  <a:schemeClr val="bg1"/>
                </a:solidFill>
                <a:effectLst/>
              </a:rPr>
              <a:t>Tan J, et al. 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JAAD Int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2021;5:101-111.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18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0691-5AD6-3593-5DCE-BEA705CD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4" y="134859"/>
            <a:ext cx="8427026" cy="566114"/>
          </a:xfrm>
        </p:spPr>
        <p:txBody>
          <a:bodyPr>
            <a:noAutofit/>
          </a:bodyPr>
          <a:lstStyle/>
          <a:p>
            <a:r>
              <a:rPr lang="en-US" dirty="0"/>
              <a:t>Personalizing Acne: Consensus of Expert Panel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9E4BFE-C215-B70E-9741-C572B52748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5140" y="4507706"/>
            <a:ext cx="5875924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Layton A, et al. </a:t>
            </a:r>
            <a:r>
              <a:rPr lang="en-US" sz="10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JAAD Int</a:t>
            </a:r>
            <a:r>
              <a:rPr lang="en-US" sz="1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2021;5:41-48.</a:t>
            </a:r>
          </a:p>
          <a:p>
            <a:r>
              <a:rPr lang="en-US" sz="1000" b="0" i="0" dirty="0">
                <a:solidFill>
                  <a:schemeClr val="bg1"/>
                </a:solidFill>
                <a:effectLst/>
              </a:rPr>
              <a:t>Tan J, et al. </a:t>
            </a:r>
            <a:r>
              <a:rPr lang="en-US" sz="1000" b="0" i="1" dirty="0">
                <a:solidFill>
                  <a:schemeClr val="bg1"/>
                </a:solidFill>
                <a:effectLst/>
              </a:rPr>
              <a:t>JAAD Int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. 2021;5:101-111.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B8D6E-98FB-1269-61CB-70A081FF8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194" y="841248"/>
            <a:ext cx="8503226" cy="36012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ea typeface="Calibri" panose="020F0502020204030204" pitchFamily="34" charset="0"/>
              </a:rPr>
              <a:t>Goals of treatment 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dk1"/>
                </a:solidFill>
              </a:rPr>
              <a:t>C</a:t>
            </a:r>
            <a:r>
              <a:rPr lang="en-US" sz="1800" b="0" i="0" kern="1200" dirty="0">
                <a:solidFill>
                  <a:schemeClr val="dk1"/>
                </a:solidFill>
                <a:effectLst/>
                <a:ea typeface="+mn-ea"/>
                <a:cs typeface="+mn-cs"/>
              </a:rPr>
              <a:t>lear/almost-clear skin with minimal adverse effects </a:t>
            </a:r>
            <a:endParaRPr lang="en-US" sz="1800" dirty="0"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Calibri" panose="020F0502020204030204" pitchFamily="34" charset="0"/>
              </a:rPr>
              <a:t>Prevent sequelae 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Calibri" panose="020F0502020204030204" pitchFamily="34" charset="0"/>
              </a:rPr>
              <a:t>Improve quality of life/Reduce disease burden </a:t>
            </a:r>
          </a:p>
          <a:p>
            <a:pPr marL="342900" lvl="1" indent="0">
              <a:lnSpc>
                <a:spcPct val="100000"/>
              </a:lnSpc>
              <a:buNone/>
            </a:pPr>
            <a:endParaRPr lang="en-US" sz="1800" dirty="0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ea typeface="Calibri" panose="020F0502020204030204" pitchFamily="34" charset="0"/>
              </a:rPr>
              <a:t>Recommendations 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ea typeface="Calibri" panose="020F0502020204030204" pitchFamily="34" charset="0"/>
              </a:rPr>
              <a:t>arly intervention to prevent sequelae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ea typeface="Calibri" panose="020F0502020204030204" pitchFamily="34" charset="0"/>
              </a:rPr>
              <a:t>arly aggressive therapy with combination regimens targeting acne pathophysiology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ffectLst/>
                <a:ea typeface="Calibri" panose="020F0502020204030204" pitchFamily="34" charset="0"/>
              </a:rPr>
              <a:t>Use of topical </a:t>
            </a:r>
            <a:r>
              <a:rPr lang="en-US" sz="1800" dirty="0">
                <a:ea typeface="Calibri" panose="020F0502020204030204" pitchFamily="34" charset="0"/>
              </a:rPr>
              <a:t>retinoids for every patient to prevent scarring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2648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A513-5612-5D2D-4D8B-A42FB679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adherence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6EF76-1039-A0FB-1BAC-B4AD7EFD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58" y="1006873"/>
            <a:ext cx="8500235" cy="323261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/>
              <a:t>Listen to your patient – obtain buy-in for treatment plan</a:t>
            </a:r>
            <a:r>
              <a:rPr lang="en-US" sz="2200" baseline="30000" dirty="0"/>
              <a:t>1,2,3 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KISS – Keep It Simple</a:t>
            </a:r>
            <a:r>
              <a:rPr lang="en-US" sz="2200" baseline="30000" dirty="0"/>
              <a:t>1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Once daily dosing if possible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Fixed combinations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As few administration rules as possible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Rapid onset of action</a:t>
            </a:r>
            <a:r>
              <a:rPr lang="en-US" sz="2200" baseline="30000" dirty="0"/>
              <a:t>1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Good tolerability</a:t>
            </a:r>
            <a:r>
              <a:rPr lang="en-US" sz="2200" baseline="30000" dirty="0"/>
              <a:t>1,2 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Set expectations</a:t>
            </a:r>
            <a:r>
              <a:rPr lang="en-US" sz="2200" baseline="30000" dirty="0"/>
              <a:t>1</a:t>
            </a:r>
            <a:endParaRPr lang="en-US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D92BD-D583-93D7-B05A-374261F23D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2800" y="4500780"/>
            <a:ext cx="5805113" cy="497285"/>
          </a:xfrm>
        </p:spPr>
        <p:txBody>
          <a:bodyPr>
            <a:normAutofit lnSpcReduction="10000"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Snyder S,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J Clin Dermatol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2014;15:87-94.</a:t>
            </a:r>
          </a:p>
          <a:p>
            <a:r>
              <a:rPr lang="en-U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Ip A, Muller I, et al . </a:t>
            </a:r>
            <a:r>
              <a:rPr lang="en-US" sz="100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 J Dermatol</a:t>
            </a:r>
            <a:r>
              <a:rPr lang="en-US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2020;183:349-356.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Ip A, Muller I,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BMJ Open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2021;11:e041794.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28477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9580-FE05-6435-6D46-ED791D79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2" y="43382"/>
            <a:ext cx="9031502" cy="857250"/>
          </a:xfrm>
        </p:spPr>
        <p:txBody>
          <a:bodyPr/>
          <a:lstStyle/>
          <a:p>
            <a:r>
              <a:rPr lang="en-US" dirty="0"/>
              <a:t>Dermatology Referral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CF23-2B65-B40E-B1AD-8F12759C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59" y="889833"/>
            <a:ext cx="7519090" cy="3232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Diagnostic uncertainty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Very severe acne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Acne with scarring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Failing conventional therapy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Impacting mental well-being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70017-E639-393C-995C-BE21D2205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5062" y="4507706"/>
            <a:ext cx="6800475" cy="548879"/>
          </a:xfrm>
        </p:spPr>
        <p:txBody>
          <a:bodyPr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NICE. Clinical knowledge summaries: acne vulgaris management. June 25, 2021.  Accessed August 13, 2022. </a:t>
            </a:r>
            <a:r>
              <a:rPr lang="en-US" sz="1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https://www.nice.org.uk/guidance/ng198/chapter/Recommendations#managing-acne-vulgaris</a:t>
            </a:r>
            <a:endParaRPr lang="en-US" sz="10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700749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C3E9-2820-23F0-621F-34297A28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47" y="36067"/>
            <a:ext cx="8697746" cy="8572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2ECF-E0A1-69C8-7156-EFB4FB05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828849"/>
            <a:ext cx="8492920" cy="34578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Impacts majority of pediatric patients </a:t>
            </a:r>
          </a:p>
          <a:p>
            <a:pPr>
              <a:lnSpc>
                <a:spcPct val="100000"/>
              </a:lnSpc>
            </a:pPr>
            <a:r>
              <a:rPr lang="en-US" dirty="0"/>
              <a:t>Can have significant impact on quality of life</a:t>
            </a:r>
          </a:p>
          <a:p>
            <a:pPr>
              <a:lnSpc>
                <a:spcPct val="100000"/>
              </a:lnSpc>
            </a:pPr>
            <a:r>
              <a:rPr lang="en-US" dirty="0"/>
              <a:t>Antibiotic resistance rates are increasing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for use as monotherapy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Discontinue as soon as possible </a:t>
            </a:r>
          </a:p>
          <a:p>
            <a:pPr>
              <a:lnSpc>
                <a:spcPct val="100000"/>
              </a:lnSpc>
            </a:pPr>
            <a:r>
              <a:rPr lang="en-US" dirty="0"/>
              <a:t>Overall adherence rates are poor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Patient understanding of disease and medication therapy improves adherence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Help anticipate and manage adverse reactions </a:t>
            </a:r>
          </a:p>
          <a:p>
            <a:pPr>
              <a:lnSpc>
                <a:spcPct val="100000"/>
              </a:lnSpc>
            </a:pPr>
            <a:r>
              <a:rPr lang="en-US" dirty="0"/>
              <a:t>Effective treatment can improve mental health </a:t>
            </a:r>
          </a:p>
          <a:p>
            <a:pPr>
              <a:lnSpc>
                <a:spcPct val="100000"/>
              </a:lnSpc>
            </a:pPr>
            <a:r>
              <a:rPr lang="en-US" dirty="0"/>
              <a:t>Prevent sequelae</a:t>
            </a:r>
          </a:p>
          <a:p>
            <a:pPr>
              <a:lnSpc>
                <a:spcPct val="100000"/>
              </a:lnSpc>
            </a:pPr>
            <a:r>
              <a:rPr lang="en-US" dirty="0"/>
              <a:t>Delayed or inadequate treatment can increase risk of scarring</a:t>
            </a:r>
          </a:p>
        </p:txBody>
      </p:sp>
    </p:spTree>
    <p:extLst>
      <p:ext uri="{BB962C8B-B14F-4D97-AF65-F5344CB8AC3E}">
        <p14:creationId xmlns:p14="http://schemas.microsoft.com/office/powerpoint/2010/main" val="302049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C1877-3FD3-20D3-5D8E-F69CCEDE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86" y="76334"/>
            <a:ext cx="8281264" cy="994172"/>
          </a:xfrm>
        </p:spPr>
        <p:txBody>
          <a:bodyPr/>
          <a:lstStyle/>
          <a:p>
            <a:r>
              <a:rPr lang="en-US" dirty="0"/>
              <a:t>Acne Pathophysiology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12AC-CFB1-CEAE-FC25-FBAECF44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73" y="1200972"/>
            <a:ext cx="8047177" cy="2164023"/>
          </a:xfrm>
        </p:spPr>
        <p:txBody>
          <a:bodyPr/>
          <a:lstStyle/>
          <a:p>
            <a:r>
              <a:rPr lang="en-US" dirty="0"/>
              <a:t>Increased sebum production </a:t>
            </a:r>
          </a:p>
          <a:p>
            <a:r>
              <a:rPr lang="en-US" dirty="0"/>
              <a:t>Follicular hyperkeratinization  </a:t>
            </a:r>
          </a:p>
          <a:p>
            <a:r>
              <a:rPr lang="en-US" dirty="0"/>
              <a:t>Skin bacterial colonization</a:t>
            </a:r>
          </a:p>
          <a:p>
            <a:pPr lvl="1"/>
            <a:r>
              <a:rPr lang="en-US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Cutibacterium acnes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/>
              <a:t> </a:t>
            </a:r>
          </a:p>
          <a:p>
            <a:r>
              <a:rPr lang="en-US" dirty="0"/>
              <a:t>Inflammation </a:t>
            </a:r>
          </a:p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7588D98-D6C7-CA1C-2D11-E8B4C61471ED}"/>
              </a:ext>
            </a:extLst>
          </p:cNvPr>
          <p:cNvSpPr txBox="1">
            <a:spLocks/>
          </p:cNvSpPr>
          <p:nvPr/>
        </p:nvSpPr>
        <p:spPr>
          <a:xfrm>
            <a:off x="3089564" y="4507706"/>
            <a:ext cx="5871499" cy="5488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O’Neill AM,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Microbiome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2018;6:1-16.</a:t>
            </a:r>
          </a:p>
          <a:p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Eichenfield DZ, et al. </a:t>
            </a:r>
            <a:r>
              <a:rPr lang="en-US" sz="1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JAMA</a:t>
            </a:r>
            <a:r>
              <a:rPr lang="en-U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2021;326:2055-2067.</a:t>
            </a:r>
            <a:endParaRPr lang="en-US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347D-2854-7F40-ADD6-0787D97C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Lesions of Acne</a:t>
            </a:r>
            <a:r>
              <a:rPr lang="en-US" dirty="0">
                <a:solidFill>
                  <a:schemeClr val="bg1"/>
                </a:solidFill>
              </a:rPr>
              <a:t>s of acne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271D06-4A8D-4AFA-89BD-E2AB249AB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87879"/>
              </p:ext>
            </p:extLst>
          </p:nvPr>
        </p:nvGraphicFramePr>
        <p:xfrm>
          <a:off x="200025" y="683131"/>
          <a:ext cx="8761413" cy="359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152F3-A931-170D-269B-82D742DE9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432" y="4507706"/>
            <a:ext cx="5842631" cy="548879"/>
          </a:xfrm>
        </p:spPr>
        <p:txBody>
          <a:bodyPr>
            <a:normAutofit fontScale="55000" lnSpcReduction="20000"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Ashton R, Weinstein M. Acne vulgaris in the pediatric patient. </a:t>
            </a:r>
            <a:r>
              <a:rPr lang="en-US" sz="180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Pediatr Rev</a:t>
            </a: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2019;40:577-589.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Zaenglein AL, et al.  </a:t>
            </a:r>
            <a:r>
              <a:rPr lang="en-US" sz="180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Am Acad Dermatol</a:t>
            </a:r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2016;74(5):945-973.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Rosso JQ, et al. </a:t>
            </a:r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Drugs Dermatol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2019;18:205-1208.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A23A82-00AA-9989-49F2-A23649278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" y="3193217"/>
            <a:ext cx="8884864" cy="103074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Can be present on face, chest, or 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Approximately 50% have truncal lesions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8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20B0-8BA5-E618-2861-C2FD045B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Lesions of Acne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B7C950-28DB-7BB1-F5AD-AB7E5EEE8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364" y="833085"/>
            <a:ext cx="2082854" cy="1386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4A661-69F3-76B0-F906-E086136E36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9952" y="4481612"/>
            <a:ext cx="6104048" cy="584234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Net. Comedonal Acne. April 2014. Accessed August 26, 2022.  </a:t>
            </a:r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https://dermnetnz.org/topics/comedonal-acne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Net.  Pustular Skin Conditions. September 2021. Accessed August 26, 2022. </a:t>
            </a:r>
            <a:r>
              <a:rPr lang="en-US" sz="9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https://dermnetnz.org/topics/pustular-skin-conditions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Net. Nodulocystic Acne. August 2021.  Accessed August 26, 2022. </a:t>
            </a:r>
            <a:r>
              <a:rPr lang="en-US" sz="9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https://dermnetnz.org/topics/nodulocystic-acne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34A77-189E-7ECC-B5A8-3A54AEF67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0176" y="882358"/>
            <a:ext cx="2648804" cy="198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1ED29-9BA2-E9D8-CE35-E37DD84F16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992" y="434761"/>
            <a:ext cx="2020674" cy="2694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E8826-8FC1-BBB4-D53A-E5DAF5CC7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364" y="2615970"/>
            <a:ext cx="2259260" cy="1694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80FC69-E6CE-383D-72D8-783B132FDD65}"/>
              </a:ext>
            </a:extLst>
          </p:cNvPr>
          <p:cNvSpPr txBox="1"/>
          <p:nvPr/>
        </p:nvSpPr>
        <p:spPr>
          <a:xfrm>
            <a:off x="299626" y="2219485"/>
            <a:ext cx="2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Comedones</a:t>
            </a:r>
            <a:r>
              <a:rPr lang="en-US" baseline="30000" dirty="0"/>
              <a:t>1, 2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D44E5-C9A2-31FE-B6D6-9523CFA0DA06}"/>
              </a:ext>
            </a:extLst>
          </p:cNvPr>
          <p:cNvSpPr txBox="1"/>
          <p:nvPr/>
        </p:nvSpPr>
        <p:spPr>
          <a:xfrm>
            <a:off x="2878731" y="2906921"/>
            <a:ext cx="281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Pustules</a:t>
            </a:r>
            <a:r>
              <a:rPr lang="en-US" baseline="30000" dirty="0"/>
              <a:t>2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89447-0C10-BB80-83EE-73E4EE5AB5C7}"/>
              </a:ext>
            </a:extLst>
          </p:cNvPr>
          <p:cNvSpPr txBox="1"/>
          <p:nvPr/>
        </p:nvSpPr>
        <p:spPr>
          <a:xfrm>
            <a:off x="6231656" y="3128993"/>
            <a:ext cx="281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Papules and nodules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3E7946-187B-7FA8-22E5-8294D6A8D36F}"/>
              </a:ext>
            </a:extLst>
          </p:cNvPr>
          <p:cNvSpPr txBox="1"/>
          <p:nvPr/>
        </p:nvSpPr>
        <p:spPr>
          <a:xfrm>
            <a:off x="2746482" y="3536505"/>
            <a:ext cx="6397518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100" dirty="0"/>
              <a:t>Images from: DermNet.org  </a:t>
            </a:r>
            <a:r>
              <a:rPr lang="en-US" sz="1100" dirty="0">
                <a:ea typeface="Calibri" panose="020F0502020204030204" pitchFamily="34" charset="0"/>
                <a:cs typeface="Calibri" panose="020F0502020204030204" pitchFamily="34" charset="0"/>
              </a:rPr>
              <a:t>may be be accessed from: </a:t>
            </a:r>
          </a:p>
          <a:p>
            <a:r>
              <a:rPr lang="en-US" sz="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700" dirty="0">
                <a:effectLst/>
                <a:ea typeface="Calibri" panose="020F0502020204030204" pitchFamily="34" charset="0"/>
              </a:rPr>
              <a:t>© Professor Raimo Suhonen</a:t>
            </a:r>
            <a:r>
              <a:rPr lang="en-US" sz="700" dirty="0">
                <a:ea typeface="Calibri" panose="020F0502020204030204" pitchFamily="34" charset="0"/>
              </a:rPr>
              <a:t>  </a:t>
            </a:r>
            <a:r>
              <a:rPr lang="en-US" sz="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700" dirty="0">
                <a:ea typeface="Calibri" panose="020F0502020204030204" pitchFamily="34" charset="0"/>
                <a:cs typeface="Calibri" panose="020F0502020204030204" pitchFamily="34" charset="0"/>
              </a:rPr>
              <a:t>Net. Comedonal Acne. April 2014. Accessed August 26, 2022.  </a:t>
            </a:r>
            <a:r>
              <a:rPr lang="en-US" sz="7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https://dermnetnz.org/topics/comedonal-acne</a:t>
            </a:r>
            <a:endParaRPr lang="en-US" sz="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700" b="0" i="0" dirty="0">
                <a:effectLst/>
              </a:rPr>
              <a:t> © DermNet.</a:t>
            </a:r>
            <a:r>
              <a:rPr lang="en-US" sz="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Derm</a:t>
            </a:r>
            <a:r>
              <a:rPr lang="en-US" sz="700" dirty="0">
                <a:ea typeface="Calibri" panose="020F0502020204030204" pitchFamily="34" charset="0"/>
                <a:cs typeface="Calibri" panose="020F0502020204030204" pitchFamily="34" charset="0"/>
              </a:rPr>
              <a:t>Net.  Pustular Skin Conditions. September 2021. Accessed August 26, 2022.. </a:t>
            </a:r>
            <a:r>
              <a:rPr lang="en-US" sz="7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https://dermnetnz.org/topics/pustular-3.  skin-conditions</a:t>
            </a:r>
            <a:endParaRPr lang="en-US" sz="7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700" b="0" i="0" dirty="0">
                <a:effectLst/>
              </a:rPr>
              <a:t>© Dr Richard Ashton</a:t>
            </a:r>
            <a:r>
              <a:rPr lang="en-US" sz="700" b="0" i="0" dirty="0">
                <a:cs typeface="Calibri" panose="020F0502020204030204" pitchFamily="34" charset="0"/>
              </a:rPr>
              <a:t>. </a:t>
            </a:r>
            <a:r>
              <a:rPr lang="en-US" sz="7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700" dirty="0">
                <a:ea typeface="Calibri" panose="020F0502020204030204" pitchFamily="34" charset="0"/>
                <a:cs typeface="Calibri" panose="020F0502020204030204" pitchFamily="34" charset="0"/>
              </a:rPr>
              <a:t>Net. Nodulocystic Acne. August 2021.  Accessed August 26, 2022. </a:t>
            </a:r>
            <a:r>
              <a:rPr lang="en-US" sz="7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https://dermnetnz.org/topics/nodulocystic-acne</a:t>
            </a:r>
            <a:endParaRPr lang="en-US" sz="1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9CB62F-5A2F-8DBE-1CED-1657A7FFFD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4922971"/>
            <a:ext cx="762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DABE98-147A-F59C-1F56-6A9EB0EFE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30" y="647799"/>
            <a:ext cx="1924664" cy="144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5CB5D-FFCA-4922-33EA-861598EC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893" y="219174"/>
            <a:ext cx="8761615" cy="857250"/>
          </a:xfrm>
        </p:spPr>
        <p:txBody>
          <a:bodyPr/>
          <a:lstStyle/>
          <a:p>
            <a:r>
              <a:rPr lang="en-US" dirty="0"/>
              <a:t>Acne Sequelae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098FC-1E6F-F007-C516-5A734B1E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92330" y="2414603"/>
            <a:ext cx="2260157" cy="16951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8C2B-A65A-56F9-5FB0-C53785E1C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9104" y="4545237"/>
            <a:ext cx="5811959" cy="511348"/>
          </a:xfrm>
        </p:spPr>
        <p:txBody>
          <a:bodyPr>
            <a:norm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11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Net. Acne scaring. June 2014. Accessed August 26, 2022. </a:t>
            </a:r>
            <a:r>
              <a:rPr lang="en-US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https://dermnetnz.org/topics/acne-scarring</a:t>
            </a:r>
            <a:endParaRPr lang="en-US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F05B5-6410-82DA-8E47-4EAD0AB10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449" y="4098000"/>
            <a:ext cx="8761615" cy="345413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+mj-lt"/>
              </a:rPr>
              <a:t>Images from: DermNet.org 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may be accessed from: </a:t>
            </a:r>
          </a:p>
          <a:p>
            <a:r>
              <a:rPr lang="en-US" sz="4800" b="0" i="0" dirty="0">
                <a:solidFill>
                  <a:schemeClr val="tx1"/>
                </a:solidFill>
                <a:effectLst/>
                <a:latin typeface="+mj-lt"/>
              </a:rPr>
              <a:t>© DermNet. </a:t>
            </a:r>
            <a:r>
              <a:rPr lang="en-US" sz="4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Derm</a:t>
            </a:r>
            <a:r>
              <a:rPr lang="en-US" sz="4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Net. Acne scaring. June 2014. Accessed August 26, 2022. </a:t>
            </a:r>
            <a:r>
              <a:rPr lang="en-US" sz="4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https://dermnetnz.org/topics/acne-scarring</a:t>
            </a:r>
            <a:endParaRPr lang="en-US" sz="4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81B0E-95C2-2907-B1AF-C82D4F689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494" y="1335628"/>
            <a:ext cx="2777905" cy="2083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5386B-5A8E-F688-5DF0-7DA1ABEB0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93" y="1076424"/>
            <a:ext cx="2885768" cy="2164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ACC03-D206-0BDA-0D7D-3003DAFE413A}"/>
              </a:ext>
            </a:extLst>
          </p:cNvPr>
          <p:cNvSpPr txBox="1"/>
          <p:nvPr/>
        </p:nvSpPr>
        <p:spPr>
          <a:xfrm>
            <a:off x="199449" y="3328412"/>
            <a:ext cx="232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Hyperpigmentation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84F55-1C8D-6063-289D-B4AF31410386}"/>
              </a:ext>
            </a:extLst>
          </p:cNvPr>
          <p:cNvSpPr txBox="1"/>
          <p:nvPr/>
        </p:nvSpPr>
        <p:spPr>
          <a:xfrm>
            <a:off x="3245494" y="3493763"/>
            <a:ext cx="231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Erythema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EF95B-1CD9-0BBF-41D4-E18509B57EE5}"/>
              </a:ext>
            </a:extLst>
          </p:cNvPr>
          <p:cNvSpPr txBox="1"/>
          <p:nvPr/>
        </p:nvSpPr>
        <p:spPr>
          <a:xfrm>
            <a:off x="6494470" y="2047364"/>
            <a:ext cx="23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Scarring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9AF30A-6249-0DBF-433C-8B8952843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627" y="4926065"/>
            <a:ext cx="7620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12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4349</TotalTime>
  <Words>5216</Words>
  <Application>Microsoft Office PowerPoint</Application>
  <PresentationFormat>On-screen Show (16:9)</PresentationFormat>
  <Paragraphs>860</Paragraphs>
  <Slides>59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BlinkMacSystemFont</vt:lpstr>
      <vt:lpstr>Calibri</vt:lpstr>
      <vt:lpstr>Calibri Light</vt:lpstr>
      <vt:lpstr>Segoe UI</vt:lpstr>
      <vt:lpstr>Times New Roman</vt:lpstr>
      <vt:lpstr>Trebuchet MS</vt:lpstr>
      <vt:lpstr>Office Theme</vt:lpstr>
      <vt:lpstr>PowerPoint Presentation</vt:lpstr>
      <vt:lpstr>Faculty</vt:lpstr>
      <vt:lpstr>Disclosure</vt:lpstr>
      <vt:lpstr>Learning Objectives</vt:lpstr>
      <vt:lpstr>Acne Background</vt:lpstr>
      <vt:lpstr>Acne Pathophysiology </vt:lpstr>
      <vt:lpstr>Lesions of Acnes of acne</vt:lpstr>
      <vt:lpstr>Lesions of Acne </vt:lpstr>
      <vt:lpstr>Acne Sequelae </vt:lpstr>
      <vt:lpstr>Impact of Acne on Quality of life </vt:lpstr>
      <vt:lpstr>Impact of Truncal Acne on Quality of Life </vt:lpstr>
      <vt:lpstr>Disease Location and Impact on Quality of Life </vt:lpstr>
      <vt:lpstr>Treatment</vt:lpstr>
      <vt:lpstr>Targeted Treatment</vt:lpstr>
      <vt:lpstr>Patient Assessment – Treatment Considerations </vt:lpstr>
      <vt:lpstr>Treatment Options</vt:lpstr>
      <vt:lpstr>Acute and Maintenance Therapy</vt:lpstr>
      <vt:lpstr>AAD Guideline Treatment</vt:lpstr>
      <vt:lpstr>Topical Retinoids</vt:lpstr>
      <vt:lpstr>Topical Retinoids </vt:lpstr>
      <vt:lpstr>Improving Retinoid Tolerability </vt:lpstr>
      <vt:lpstr>Benzoyl Peroxide</vt:lpstr>
      <vt:lpstr>Benzoyl Peroxide – Dual Purpose</vt:lpstr>
      <vt:lpstr>Clindamycin + BP vs Clindamycin Monotherapy</vt:lpstr>
      <vt:lpstr>Benzoyl Peroxide Adherence</vt:lpstr>
      <vt:lpstr>Topical Antibiotics </vt:lpstr>
      <vt:lpstr>Sebum Inhibitor</vt:lpstr>
      <vt:lpstr>Anti-inflammatory </vt:lpstr>
      <vt:lpstr>Anti-inflammatory (continued)</vt:lpstr>
      <vt:lpstr>Topical Combination therapy </vt:lpstr>
      <vt:lpstr>Fixed Combination Therapy </vt:lpstr>
      <vt:lpstr>Oral Antibiotics </vt:lpstr>
      <vt:lpstr>PowerPoint Presentation</vt:lpstr>
      <vt:lpstr>Tetracycline Class </vt:lpstr>
      <vt:lpstr>Extended-Release Minocycline</vt:lpstr>
      <vt:lpstr>Alternative Systemic Antibiotics </vt:lpstr>
      <vt:lpstr>Antibiotic Use in Acne - US</vt:lpstr>
      <vt:lpstr>Antibiotic Resistance</vt:lpstr>
      <vt:lpstr>Hormonal Acne Treatment </vt:lpstr>
      <vt:lpstr>Oral Contraceptive Contraindications – Take a History! </vt:lpstr>
      <vt:lpstr>Spironolactone and Potassium</vt:lpstr>
      <vt:lpstr>Isotretinoin </vt:lpstr>
      <vt:lpstr>Isotretinoin: Risk of Depression</vt:lpstr>
      <vt:lpstr>Pseudoacne Fulminans</vt:lpstr>
      <vt:lpstr>Pseudoacne Fulminans Treatment</vt:lpstr>
      <vt:lpstr>Reassessment and Maintenance </vt:lpstr>
      <vt:lpstr>Acne Sequelae and Management</vt:lpstr>
      <vt:lpstr>Acne-Induced Pigmentary Alterations </vt:lpstr>
      <vt:lpstr>Risk Factors For Scarring </vt:lpstr>
      <vt:lpstr>Incidence of Scarring</vt:lpstr>
      <vt:lpstr>Treatment of Sequelae – Postinflammatory Hyperpigmentation</vt:lpstr>
      <vt:lpstr>Treatment of Sequelae – Scarring </vt:lpstr>
      <vt:lpstr>Ensuring Success </vt:lpstr>
      <vt:lpstr>Patient Knowledge Base and Satisfaction With Care</vt:lpstr>
      <vt:lpstr>Managing Patient Expectations </vt:lpstr>
      <vt:lpstr>Personalizing Acne: Consensus of Expert Panel</vt:lpstr>
      <vt:lpstr>Optimizing adherence</vt:lpstr>
      <vt:lpstr>Dermatology Referral Considerations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82</cp:revision>
  <dcterms:created xsi:type="dcterms:W3CDTF">2022-01-24T01:22:44Z</dcterms:created>
  <dcterms:modified xsi:type="dcterms:W3CDTF">2022-11-14T18:32:45Z</dcterms:modified>
</cp:coreProperties>
</file>