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78"/>
  </p:normalViewPr>
  <p:slideViewPr>
    <p:cSldViewPr snapToGrid="0" snapToObjects="1">
      <p:cViewPr varScale="1">
        <p:scale>
          <a:sx n="145" d="100"/>
          <a:sy n="145"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5344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392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5"/>
            <a:ext cx="1971675" cy="41814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5"/>
            <a:ext cx="5800725" cy="41814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999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7743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971021"/>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130815"/>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659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014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014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7422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566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566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802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769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2970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8288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8606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0471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80830" y="4501378"/>
            <a:ext cx="6063170" cy="595916"/>
          </a:xfrm>
          <a:prstGeom prst="rect">
            <a:avLst/>
          </a:prstGeom>
        </p:spPr>
        <p:txBody>
          <a:bodyPr vert="horz" lIns="91440" tIns="45720" rIns="91440" bIns="45720" rtlCol="0" anchor="t"/>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3700875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8F43-1FFA-D74D-8BB1-29631E64A42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A0ED295-FD44-A244-A21E-07122FC35259}"/>
              </a:ext>
            </a:extLst>
          </p:cNvPr>
          <p:cNvSpPr>
            <a:spLocks noGrp="1"/>
          </p:cNvSpPr>
          <p:nvPr>
            <p:ph type="subTitle" idx="1"/>
          </p:nvPr>
        </p:nvSpPr>
        <p:spPr/>
        <p:txBody>
          <a:bodyPr/>
          <a:lstStyle/>
          <a:p>
            <a:endParaRPr lang="en-US"/>
          </a:p>
        </p:txBody>
      </p:sp>
      <p:pic>
        <p:nvPicPr>
          <p:cNvPr id="5" name="Picture 4" descr="Graphical user interface, website&#10;&#10;Description automatically generated">
            <a:extLst>
              <a:ext uri="{FF2B5EF4-FFF2-40B4-BE49-F238E27FC236}">
                <a16:creationId xmlns:a16="http://schemas.microsoft.com/office/drawing/2014/main" id="{D7AF83AD-85F8-054D-A228-94AC248E67A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03761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2876-C0F4-4192-A8E5-02EC5490A3BB}"/>
              </a:ext>
            </a:extLst>
          </p:cNvPr>
          <p:cNvSpPr>
            <a:spLocks noGrp="1"/>
          </p:cNvSpPr>
          <p:nvPr>
            <p:ph type="title"/>
          </p:nvPr>
        </p:nvSpPr>
        <p:spPr>
          <a:xfrm>
            <a:off x="628650" y="10373"/>
            <a:ext cx="7886700" cy="994172"/>
          </a:xfrm>
        </p:spPr>
        <p:txBody>
          <a:bodyPr>
            <a:normAutofit fontScale="90000"/>
          </a:bodyPr>
          <a:lstStyle/>
          <a:p>
            <a:r>
              <a:rPr lang="en-US" b="1" dirty="0"/>
              <a:t>Safety and Efficacy of Emerging Treatments for Patients with EPP and XLP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48901524"/>
              </p:ext>
            </p:extLst>
          </p:nvPr>
        </p:nvGraphicFramePr>
        <p:xfrm>
          <a:off x="225286" y="1120567"/>
          <a:ext cx="8693428" cy="2739912"/>
        </p:xfrm>
        <a:graphic>
          <a:graphicData uri="http://schemas.openxmlformats.org/drawingml/2006/table">
            <a:tbl>
              <a:tblPr>
                <a:tableStyleId>{5C22544A-7EE6-4342-B048-85BDC9FD1C3A}</a:tableStyleId>
              </a:tblPr>
              <a:tblGrid>
                <a:gridCol w="845231">
                  <a:extLst>
                    <a:ext uri="{9D8B030D-6E8A-4147-A177-3AD203B41FA5}">
                      <a16:colId xmlns:a16="http://schemas.microsoft.com/office/drawing/2014/main" val="2679907170"/>
                    </a:ext>
                  </a:extLst>
                </a:gridCol>
                <a:gridCol w="1144859">
                  <a:extLst>
                    <a:ext uri="{9D8B030D-6E8A-4147-A177-3AD203B41FA5}">
                      <a16:colId xmlns:a16="http://schemas.microsoft.com/office/drawing/2014/main" val="3229744895"/>
                    </a:ext>
                  </a:extLst>
                </a:gridCol>
                <a:gridCol w="1582154">
                  <a:extLst>
                    <a:ext uri="{9D8B030D-6E8A-4147-A177-3AD203B41FA5}">
                      <a16:colId xmlns:a16="http://schemas.microsoft.com/office/drawing/2014/main" val="2938362504"/>
                    </a:ext>
                  </a:extLst>
                </a:gridCol>
                <a:gridCol w="1548940">
                  <a:extLst>
                    <a:ext uri="{9D8B030D-6E8A-4147-A177-3AD203B41FA5}">
                      <a16:colId xmlns:a16="http://schemas.microsoft.com/office/drawing/2014/main" val="2063477800"/>
                    </a:ext>
                  </a:extLst>
                </a:gridCol>
                <a:gridCol w="2197559">
                  <a:extLst>
                    <a:ext uri="{9D8B030D-6E8A-4147-A177-3AD203B41FA5}">
                      <a16:colId xmlns:a16="http://schemas.microsoft.com/office/drawing/2014/main" val="4082717571"/>
                    </a:ext>
                  </a:extLst>
                </a:gridCol>
                <a:gridCol w="1374685">
                  <a:extLst>
                    <a:ext uri="{9D8B030D-6E8A-4147-A177-3AD203B41FA5}">
                      <a16:colId xmlns:a16="http://schemas.microsoft.com/office/drawing/2014/main" val="3429538531"/>
                    </a:ext>
                  </a:extLst>
                </a:gridCol>
              </a:tblGrid>
              <a:tr h="295407">
                <a:tc>
                  <a:txBody>
                    <a:bodyPr/>
                    <a:lstStyle/>
                    <a:p>
                      <a:pPr marL="0" marR="0" algn="ctr">
                        <a:lnSpc>
                          <a:spcPct val="115000"/>
                        </a:lnSpc>
                        <a:spcBef>
                          <a:spcPts val="0"/>
                        </a:spcBef>
                        <a:spcAft>
                          <a:spcPts val="0"/>
                        </a:spcAft>
                      </a:pPr>
                      <a:r>
                        <a:rPr lang="en-US" sz="1050" b="1" dirty="0">
                          <a:solidFill>
                            <a:schemeClr val="bg1"/>
                          </a:solidFill>
                          <a:effectLst/>
                          <a:latin typeface="+mn-lt"/>
                        </a:rPr>
                        <a:t>Treatment/ Study </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tc>
                  <a:txBody>
                    <a:bodyPr/>
                    <a:lstStyle/>
                    <a:p>
                      <a:pPr marL="0" marR="0" algn="ctr">
                        <a:lnSpc>
                          <a:spcPct val="115000"/>
                        </a:lnSpc>
                        <a:spcBef>
                          <a:spcPts val="0"/>
                        </a:spcBef>
                        <a:spcAft>
                          <a:spcPts val="0"/>
                        </a:spcAft>
                      </a:pPr>
                      <a:r>
                        <a:rPr lang="en-US" sz="1050" b="1" dirty="0">
                          <a:solidFill>
                            <a:schemeClr val="bg1"/>
                          </a:solidFill>
                          <a:effectLst/>
                          <a:latin typeface="+mn-lt"/>
                        </a:rPr>
                        <a:t>Study Design</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tc>
                  <a:txBody>
                    <a:bodyPr/>
                    <a:lstStyle/>
                    <a:p>
                      <a:pPr marL="0" marR="0" algn="ctr">
                        <a:lnSpc>
                          <a:spcPct val="115000"/>
                        </a:lnSpc>
                        <a:spcBef>
                          <a:spcPts val="0"/>
                        </a:spcBef>
                        <a:spcAft>
                          <a:spcPts val="0"/>
                        </a:spcAft>
                      </a:pPr>
                      <a:r>
                        <a:rPr lang="en-US" sz="1050" b="1" dirty="0">
                          <a:solidFill>
                            <a:schemeClr val="bg1"/>
                          </a:solidFill>
                          <a:effectLst/>
                          <a:latin typeface="+mn-lt"/>
                        </a:rPr>
                        <a:t>Intervention</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tc>
                  <a:txBody>
                    <a:bodyPr/>
                    <a:lstStyle/>
                    <a:p>
                      <a:pPr marL="0" marR="0" algn="ctr">
                        <a:lnSpc>
                          <a:spcPct val="115000"/>
                        </a:lnSpc>
                        <a:spcBef>
                          <a:spcPts val="0"/>
                        </a:spcBef>
                        <a:spcAft>
                          <a:spcPts val="0"/>
                        </a:spcAft>
                      </a:pPr>
                      <a:r>
                        <a:rPr lang="en-US" sz="1050" b="1" dirty="0">
                          <a:solidFill>
                            <a:schemeClr val="bg1"/>
                          </a:solidFill>
                          <a:effectLst/>
                          <a:latin typeface="+mn-lt"/>
                        </a:rPr>
                        <a:t>Primary Outcome</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tc>
                  <a:txBody>
                    <a:bodyPr/>
                    <a:lstStyle/>
                    <a:p>
                      <a:pPr marL="0" marR="0" algn="ctr">
                        <a:lnSpc>
                          <a:spcPct val="115000"/>
                        </a:lnSpc>
                        <a:spcBef>
                          <a:spcPts val="0"/>
                        </a:spcBef>
                        <a:spcAft>
                          <a:spcPts val="0"/>
                        </a:spcAft>
                      </a:pPr>
                      <a:r>
                        <a:rPr lang="en-US" sz="1050" b="1" dirty="0">
                          <a:solidFill>
                            <a:schemeClr val="bg1"/>
                          </a:solidFill>
                          <a:effectLst/>
                          <a:latin typeface="+mn-lt"/>
                        </a:rPr>
                        <a:t>Secondary Outcomes</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tc>
                  <a:txBody>
                    <a:bodyPr/>
                    <a:lstStyle/>
                    <a:p>
                      <a:pPr marL="0" marR="0" algn="ctr">
                        <a:lnSpc>
                          <a:spcPct val="115000"/>
                        </a:lnSpc>
                        <a:spcBef>
                          <a:spcPts val="0"/>
                        </a:spcBef>
                        <a:spcAft>
                          <a:spcPts val="0"/>
                        </a:spcAft>
                      </a:pPr>
                      <a:r>
                        <a:rPr lang="en-US" sz="1050" b="1" dirty="0">
                          <a:solidFill>
                            <a:schemeClr val="bg1"/>
                          </a:solidFill>
                          <a:effectLst/>
                          <a:latin typeface="+mn-lt"/>
                        </a:rPr>
                        <a:t>Conclusion </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extLst>
                  <a:ext uri="{0D108BD9-81ED-4DB2-BD59-A6C34878D82A}">
                    <a16:rowId xmlns:a16="http://schemas.microsoft.com/office/drawing/2014/main" val="4170561238"/>
                  </a:ext>
                </a:extLst>
              </a:tr>
              <a:tr h="1921958">
                <a:tc>
                  <a:txBody>
                    <a:bodyPr/>
                    <a:lstStyle/>
                    <a:p>
                      <a:pPr marL="0" marR="0">
                        <a:lnSpc>
                          <a:spcPct val="115000"/>
                        </a:lnSpc>
                        <a:spcBef>
                          <a:spcPts val="0"/>
                        </a:spcBef>
                        <a:spcAft>
                          <a:spcPts val="0"/>
                        </a:spcAft>
                      </a:pPr>
                      <a:r>
                        <a:rPr lang="en-US" sz="900" b="1" dirty="0" err="1">
                          <a:effectLst/>
                          <a:latin typeface="+mn-lt"/>
                        </a:rPr>
                        <a:t>Dersimelagon</a:t>
                      </a:r>
                      <a:r>
                        <a:rPr lang="en-US" sz="900" b="1" dirty="0">
                          <a:effectLst/>
                          <a:latin typeface="+mn-lt"/>
                        </a:rPr>
                        <a:t> (MT-7117) ENDEAVOR Trial</a:t>
                      </a:r>
                    </a:p>
                    <a:p>
                      <a:pPr marL="0" marR="0">
                        <a:lnSpc>
                          <a:spcPct val="115000"/>
                        </a:lnSpc>
                        <a:spcBef>
                          <a:spcPts val="0"/>
                        </a:spcBef>
                        <a:spcAft>
                          <a:spcPts val="0"/>
                        </a:spcAft>
                      </a:pPr>
                      <a:r>
                        <a:rPr lang="en-US" sz="900" b="1" dirty="0">
                          <a:effectLst/>
                          <a:latin typeface="+mn-lt"/>
                        </a:rPr>
                        <a:t>MT-7117-A01</a:t>
                      </a:r>
                    </a:p>
                    <a:p>
                      <a:pPr marL="0" marR="0">
                        <a:lnSpc>
                          <a:spcPct val="115000"/>
                        </a:lnSpc>
                        <a:spcBef>
                          <a:spcPts val="0"/>
                        </a:spcBef>
                        <a:spcAft>
                          <a:spcPts val="0"/>
                        </a:spcAft>
                      </a:pPr>
                      <a:r>
                        <a:rPr lang="en-US" sz="900" b="1" dirty="0">
                          <a:effectLst/>
                          <a:latin typeface="+mn-lt"/>
                        </a:rPr>
                        <a:t>(N=102)</a:t>
                      </a:r>
                      <a:endParaRPr lang="en-US" sz="900" b="1" dirty="0">
                        <a:effectLst/>
                        <a:latin typeface="+mn-lt"/>
                        <a:ea typeface="Arial" panose="020B0604020202020204" pitchFamily="34" charset="0"/>
                      </a:endParaRPr>
                    </a:p>
                  </a:txBody>
                  <a:tcPr marL="45914" marR="45914" marT="45914" marB="45914"/>
                </a:tc>
                <a:tc>
                  <a:txBody>
                    <a:bodyPr/>
                    <a:lstStyle/>
                    <a:p>
                      <a:pPr marL="0" marR="0">
                        <a:lnSpc>
                          <a:spcPct val="115000"/>
                        </a:lnSpc>
                        <a:spcBef>
                          <a:spcPts val="0"/>
                        </a:spcBef>
                        <a:spcAft>
                          <a:spcPts val="0"/>
                        </a:spcAft>
                      </a:pPr>
                      <a:r>
                        <a:rPr lang="en-US" sz="900" dirty="0">
                          <a:effectLst/>
                          <a:latin typeface="+mn-lt"/>
                        </a:rPr>
                        <a:t>Phase 2, multi-center, randomized, placebo-controlled study (16-week double blind treatment period)</a:t>
                      </a:r>
                      <a:endParaRPr lang="en-US" sz="900" dirty="0">
                        <a:effectLst/>
                        <a:latin typeface="+mn-lt"/>
                        <a:ea typeface="Arial" panose="020B0604020202020204" pitchFamily="34" charset="0"/>
                      </a:endParaRPr>
                    </a:p>
                  </a:txBody>
                  <a:tcPr marL="45914" marR="45914" marT="45914" marB="45914"/>
                </a:tc>
                <a:tc>
                  <a:txBody>
                    <a:bodyPr/>
                    <a:lstStyle/>
                    <a:p>
                      <a:pPr marL="0" marR="0" algn="l" defTabSz="685800" rtl="0" eaLnBrk="1" latinLnBrk="0" hangingPunct="1">
                        <a:lnSpc>
                          <a:spcPct val="115000"/>
                        </a:lnSpc>
                        <a:spcBef>
                          <a:spcPts val="0"/>
                        </a:spcBef>
                        <a:spcAft>
                          <a:spcPts val="0"/>
                        </a:spcAft>
                      </a:pPr>
                      <a:r>
                        <a:rPr lang="en-US" sz="900" kern="1200" dirty="0">
                          <a:solidFill>
                            <a:schemeClr val="dk1"/>
                          </a:solidFill>
                          <a:effectLst/>
                          <a:latin typeface="+mn-lt"/>
                          <a:ea typeface="+mn-ea"/>
                          <a:cs typeface="+mn-cs"/>
                        </a:rPr>
                        <a:t>Treatment groups: </a:t>
                      </a:r>
                    </a:p>
                    <a:p>
                      <a:pPr marL="228600" marR="0" indent="-228600" algn="l" defTabSz="685800" rtl="0" eaLnBrk="1" latinLnBrk="0" hangingPunct="1">
                        <a:lnSpc>
                          <a:spcPct val="115000"/>
                        </a:lnSpc>
                        <a:spcBef>
                          <a:spcPts val="0"/>
                        </a:spcBef>
                        <a:spcAft>
                          <a:spcPts val="0"/>
                        </a:spcAft>
                        <a:buFont typeface="+mj-lt"/>
                        <a:buAutoNum type="arabicPeriod"/>
                      </a:pPr>
                      <a:r>
                        <a:rPr lang="en-US" sz="900" kern="1200" dirty="0">
                          <a:solidFill>
                            <a:schemeClr val="dk1"/>
                          </a:solidFill>
                          <a:effectLst/>
                          <a:latin typeface="+mn-lt"/>
                          <a:ea typeface="+mn-ea"/>
                          <a:cs typeface="+mn-cs"/>
                        </a:rPr>
                        <a:t>Placebo once daily (n=35)</a:t>
                      </a:r>
                    </a:p>
                    <a:p>
                      <a:pPr marL="228600" marR="0" indent="-228600" algn="l" defTabSz="685800" rtl="0" eaLnBrk="1" latinLnBrk="0" hangingPunct="1">
                        <a:lnSpc>
                          <a:spcPct val="115000"/>
                        </a:lnSpc>
                        <a:spcBef>
                          <a:spcPts val="0"/>
                        </a:spcBef>
                        <a:spcAft>
                          <a:spcPts val="0"/>
                        </a:spcAft>
                        <a:buFont typeface="+mj-lt"/>
                        <a:buAutoNum type="arabicPeriod"/>
                      </a:pPr>
                      <a:r>
                        <a:rPr lang="en-US" sz="900" kern="1200" dirty="0">
                          <a:solidFill>
                            <a:schemeClr val="dk1"/>
                          </a:solidFill>
                          <a:effectLst/>
                          <a:latin typeface="+mn-lt"/>
                          <a:ea typeface="+mn-ea"/>
                          <a:cs typeface="+mn-cs"/>
                        </a:rPr>
                        <a:t>MT-7117 100mg once daily (n=33)</a:t>
                      </a:r>
                    </a:p>
                    <a:p>
                      <a:pPr marL="228600" marR="0" indent="-228600" algn="l" defTabSz="685800" rtl="0" eaLnBrk="1" latinLnBrk="0" hangingPunct="1">
                        <a:lnSpc>
                          <a:spcPct val="115000"/>
                        </a:lnSpc>
                        <a:spcBef>
                          <a:spcPts val="0"/>
                        </a:spcBef>
                        <a:spcAft>
                          <a:spcPts val="0"/>
                        </a:spcAft>
                        <a:buFont typeface="+mj-lt"/>
                        <a:buAutoNum type="arabicPeriod"/>
                      </a:pPr>
                      <a:r>
                        <a:rPr lang="en-US" sz="900" kern="1200" dirty="0">
                          <a:solidFill>
                            <a:schemeClr val="dk1"/>
                          </a:solidFill>
                          <a:effectLst/>
                          <a:latin typeface="+mn-lt"/>
                          <a:ea typeface="+mn-ea"/>
                          <a:cs typeface="+mn-cs"/>
                        </a:rPr>
                        <a:t>MT-7117 300mg once daily (n=34)</a:t>
                      </a:r>
                    </a:p>
                  </a:txBody>
                  <a:tcPr marL="45914" marR="45914" marT="45914" marB="45914"/>
                </a:tc>
                <a:tc>
                  <a:txBody>
                    <a:bodyPr/>
                    <a:lstStyle/>
                    <a:p>
                      <a:pPr marL="0" marR="0" algn="l" defTabSz="685800" rtl="0" eaLnBrk="1" latinLnBrk="0" hangingPunct="1">
                        <a:lnSpc>
                          <a:spcPct val="115000"/>
                        </a:lnSpc>
                        <a:spcBef>
                          <a:spcPts val="0"/>
                        </a:spcBef>
                        <a:spcAft>
                          <a:spcPts val="0"/>
                        </a:spcAft>
                      </a:pPr>
                      <a:r>
                        <a:rPr lang="en-US" sz="900" kern="1200" dirty="0">
                          <a:solidFill>
                            <a:schemeClr val="dk1"/>
                          </a:solidFill>
                          <a:effectLst/>
                          <a:latin typeface="+mn-lt"/>
                          <a:ea typeface="+mn-ea"/>
                          <a:cs typeface="+mn-cs"/>
                        </a:rPr>
                        <a:t>Increase in the average daily time (min) to first prodromal symptom during sunlight exposure </a:t>
                      </a:r>
                    </a:p>
                    <a:p>
                      <a:pPr marL="171450" marR="0" indent="-171450" algn="l" defTabSz="685800" rtl="0" eaLnBrk="1" latinLnBrk="0" hangingPunct="1">
                        <a:lnSpc>
                          <a:spcPct val="115000"/>
                        </a:lnSpc>
                        <a:spcBef>
                          <a:spcPts val="0"/>
                        </a:spcBef>
                        <a:spcAft>
                          <a:spcPts val="0"/>
                        </a:spcAft>
                        <a:buFont typeface="Arial" panose="020B0604020202020204" pitchFamily="34" charset="0"/>
                        <a:buChar char="•"/>
                      </a:pPr>
                      <a:r>
                        <a:rPr lang="en-US" sz="900" kern="1200" dirty="0">
                          <a:solidFill>
                            <a:schemeClr val="dk1"/>
                          </a:solidFill>
                          <a:effectLst/>
                          <a:latin typeface="+mn-lt"/>
                          <a:ea typeface="+mn-ea"/>
                          <a:cs typeface="+mn-cs"/>
                        </a:rPr>
                        <a:t>Significant improvement in average daily time (&gt; 50 min) to first prodromal symptom in subjects treated with MT-7117 100mg </a:t>
                      </a:r>
                      <a:r>
                        <a:rPr lang="en-US" sz="900" i="1" kern="1200" dirty="0">
                          <a:solidFill>
                            <a:schemeClr val="dk1"/>
                          </a:solidFill>
                          <a:effectLst/>
                          <a:latin typeface="+mn-lt"/>
                          <a:ea typeface="+mn-ea"/>
                          <a:cs typeface="+mn-cs"/>
                        </a:rPr>
                        <a:t>(P=</a:t>
                      </a:r>
                      <a:r>
                        <a:rPr lang="en-US" sz="900" kern="1200" dirty="0">
                          <a:solidFill>
                            <a:schemeClr val="dk1"/>
                          </a:solidFill>
                          <a:effectLst/>
                          <a:latin typeface="+mn-lt"/>
                          <a:ea typeface="+mn-ea"/>
                          <a:cs typeface="+mn-cs"/>
                        </a:rPr>
                        <a:t>0.008) or 300mg </a:t>
                      </a:r>
                      <a:r>
                        <a:rPr lang="en-US" sz="900" i="1" kern="1200" dirty="0">
                          <a:solidFill>
                            <a:schemeClr val="dk1"/>
                          </a:solidFill>
                          <a:effectLst/>
                          <a:latin typeface="+mn-lt"/>
                          <a:ea typeface="+mn-ea"/>
                          <a:cs typeface="+mn-cs"/>
                        </a:rPr>
                        <a:t>(P=</a:t>
                      </a:r>
                      <a:r>
                        <a:rPr lang="en-US" sz="900" kern="1200" dirty="0">
                          <a:solidFill>
                            <a:schemeClr val="dk1"/>
                          </a:solidFill>
                          <a:effectLst/>
                          <a:latin typeface="+mn-lt"/>
                          <a:ea typeface="+mn-ea"/>
                          <a:cs typeface="+mn-cs"/>
                        </a:rPr>
                        <a:t>0.003) at week 16</a:t>
                      </a:r>
                    </a:p>
                  </a:txBody>
                  <a:tcPr marL="45914" marR="45914" marT="45914" marB="45914"/>
                </a:tc>
                <a:tc>
                  <a:txBody>
                    <a:bodyPr/>
                    <a:lstStyle/>
                    <a:p>
                      <a:pPr marL="227013" marR="0" lvl="0" indent="-227013">
                        <a:lnSpc>
                          <a:spcPct val="115000"/>
                        </a:lnSpc>
                        <a:spcBef>
                          <a:spcPts val="0"/>
                        </a:spcBef>
                        <a:spcAft>
                          <a:spcPts val="0"/>
                        </a:spcAft>
                        <a:buFont typeface="+mj-lt"/>
                        <a:buAutoNum type="arabicPeriod"/>
                      </a:pPr>
                      <a:r>
                        <a:rPr lang="en-US" sz="900" u="none" strike="noStrike" dirty="0">
                          <a:effectLst/>
                          <a:latin typeface="+mn-lt"/>
                        </a:rPr>
                        <a:t>Average daily duration of sunlight exposure without prodromal symptoms</a:t>
                      </a:r>
                    </a:p>
                    <a:p>
                      <a:pPr marL="460375" marR="0" lvl="1" indent="-230188">
                        <a:lnSpc>
                          <a:spcPct val="115000"/>
                        </a:lnSpc>
                        <a:spcBef>
                          <a:spcPts val="0"/>
                        </a:spcBef>
                        <a:spcAft>
                          <a:spcPts val="0"/>
                        </a:spcAft>
                        <a:buFont typeface="+mj-lt"/>
                        <a:buAutoNum type="alphaLcPeriod"/>
                      </a:pPr>
                      <a:r>
                        <a:rPr lang="en-US" sz="900" u="none" strike="noStrike" dirty="0">
                          <a:effectLst/>
                          <a:latin typeface="+mn-lt"/>
                        </a:rPr>
                        <a:t>Significant increase in MT-7117 groups at week 16 </a:t>
                      </a:r>
                      <a:r>
                        <a:rPr lang="en-US" sz="900" i="1" u="none" strike="noStrike" dirty="0">
                          <a:effectLst/>
                          <a:latin typeface="+mn-lt"/>
                        </a:rPr>
                        <a:t>(P&lt;</a:t>
                      </a:r>
                      <a:r>
                        <a:rPr lang="en-US" sz="900" u="none" strike="noStrike" dirty="0">
                          <a:effectLst/>
                          <a:latin typeface="+mn-lt"/>
                        </a:rPr>
                        <a:t>0.05) compared to placebo</a:t>
                      </a:r>
                    </a:p>
                    <a:p>
                      <a:pPr marL="227013" marR="0" lvl="0" indent="-227013">
                        <a:lnSpc>
                          <a:spcPct val="115000"/>
                        </a:lnSpc>
                        <a:spcBef>
                          <a:spcPts val="0"/>
                        </a:spcBef>
                        <a:spcAft>
                          <a:spcPts val="0"/>
                        </a:spcAft>
                        <a:buFont typeface="+mj-lt"/>
                        <a:buAutoNum type="arabicPeriod"/>
                      </a:pPr>
                      <a:r>
                        <a:rPr lang="en-US" sz="900" u="none" strike="noStrike" dirty="0">
                          <a:effectLst/>
                          <a:latin typeface="+mn-lt"/>
                        </a:rPr>
                        <a:t>Total number of sunlight exposure episodes with prodromal symptoms </a:t>
                      </a:r>
                    </a:p>
                    <a:p>
                      <a:pPr marL="460375" marR="0" lvl="1" indent="-230188">
                        <a:lnSpc>
                          <a:spcPct val="115000"/>
                        </a:lnSpc>
                        <a:spcBef>
                          <a:spcPts val="0"/>
                        </a:spcBef>
                        <a:spcAft>
                          <a:spcPts val="0"/>
                        </a:spcAft>
                        <a:buFont typeface="+mj-lt"/>
                        <a:buAutoNum type="alphaLcPeriod"/>
                      </a:pPr>
                      <a:r>
                        <a:rPr lang="en-US" sz="900" u="none" strike="noStrike" dirty="0">
                          <a:effectLst/>
                          <a:latin typeface="+mn-lt"/>
                        </a:rPr>
                        <a:t>40% reduction 100mg </a:t>
                      </a:r>
                      <a:r>
                        <a:rPr lang="en-US" sz="900" i="1" u="none" strike="noStrike" dirty="0">
                          <a:effectLst/>
                          <a:latin typeface="+mn-lt"/>
                        </a:rPr>
                        <a:t>(P=</a:t>
                      </a:r>
                      <a:r>
                        <a:rPr lang="en-US" sz="900" u="none" strike="noStrike" dirty="0">
                          <a:effectLst/>
                          <a:latin typeface="+mn-lt"/>
                        </a:rPr>
                        <a:t>0.019) and 300mg </a:t>
                      </a:r>
                      <a:r>
                        <a:rPr lang="en-US" sz="900" i="1" u="none" strike="noStrike" dirty="0">
                          <a:effectLst/>
                          <a:latin typeface="+mn-lt"/>
                        </a:rPr>
                        <a:t>(P=</a:t>
                      </a:r>
                      <a:r>
                        <a:rPr lang="en-US" sz="900" u="none" strike="noStrike" dirty="0">
                          <a:effectLst/>
                          <a:latin typeface="+mn-lt"/>
                        </a:rPr>
                        <a:t>0.006) compared to placebo</a:t>
                      </a:r>
                    </a:p>
                    <a:p>
                      <a:pPr marL="227013" marR="0" lvl="0" indent="-227013">
                        <a:lnSpc>
                          <a:spcPct val="115000"/>
                        </a:lnSpc>
                        <a:spcBef>
                          <a:spcPts val="0"/>
                        </a:spcBef>
                        <a:spcAft>
                          <a:spcPts val="0"/>
                        </a:spcAft>
                        <a:buFont typeface="+mj-lt"/>
                        <a:buAutoNum type="arabicPeriod"/>
                      </a:pPr>
                      <a:r>
                        <a:rPr lang="en-US" sz="900" u="none" strike="noStrike" dirty="0">
                          <a:effectLst/>
                          <a:latin typeface="+mn-lt"/>
                        </a:rPr>
                        <a:t>Total number of pain events </a:t>
                      </a:r>
                    </a:p>
                    <a:p>
                      <a:pPr marL="460375" marR="0" lvl="1" indent="-230188">
                        <a:lnSpc>
                          <a:spcPct val="115000"/>
                        </a:lnSpc>
                        <a:spcBef>
                          <a:spcPts val="0"/>
                        </a:spcBef>
                        <a:spcAft>
                          <a:spcPts val="0"/>
                        </a:spcAft>
                        <a:buFont typeface="+mj-lt"/>
                        <a:buAutoNum type="alphaLcPeriod"/>
                      </a:pPr>
                      <a:r>
                        <a:rPr lang="en-US" sz="900" u="none" strike="noStrike" dirty="0">
                          <a:effectLst/>
                          <a:latin typeface="+mn-lt"/>
                        </a:rPr>
                        <a:t>60% reduction in 100mg </a:t>
                      </a:r>
                      <a:r>
                        <a:rPr lang="en-US" sz="900" i="1" u="none" strike="noStrike" dirty="0">
                          <a:effectLst/>
                          <a:latin typeface="+mn-lt"/>
                        </a:rPr>
                        <a:t>(P=</a:t>
                      </a:r>
                      <a:r>
                        <a:rPr lang="en-US" sz="900" u="none" strike="noStrike" dirty="0">
                          <a:effectLst/>
                          <a:latin typeface="+mn-lt"/>
                        </a:rPr>
                        <a:t>0.027) and 50% reduction in 300mg </a:t>
                      </a:r>
                      <a:r>
                        <a:rPr lang="en-US" sz="900" i="1" u="none" strike="noStrike" dirty="0">
                          <a:effectLst/>
                          <a:latin typeface="+mn-lt"/>
                        </a:rPr>
                        <a:t>(P=</a:t>
                      </a:r>
                      <a:r>
                        <a:rPr lang="en-US" sz="900" u="none" strike="noStrike" dirty="0">
                          <a:effectLst/>
                          <a:latin typeface="+mn-lt"/>
                        </a:rPr>
                        <a:t>0.028) compared to placebo</a:t>
                      </a:r>
                      <a:endParaRPr lang="en-US" sz="900" u="none" strike="noStrike" dirty="0">
                        <a:effectLst/>
                        <a:latin typeface="+mn-lt"/>
                        <a:ea typeface="Arial" panose="020B0604020202020204" pitchFamily="34" charset="0"/>
                      </a:endParaRPr>
                    </a:p>
                  </a:txBody>
                  <a:tcPr marL="45914" marR="45914" marT="45914" marB="45914"/>
                </a:tc>
                <a:tc>
                  <a:txBody>
                    <a:bodyPr/>
                    <a:lstStyle/>
                    <a:p>
                      <a:pPr marL="0" marR="0">
                        <a:lnSpc>
                          <a:spcPct val="115000"/>
                        </a:lnSpc>
                        <a:spcBef>
                          <a:spcPts val="0"/>
                        </a:spcBef>
                        <a:spcAft>
                          <a:spcPts val="0"/>
                        </a:spcAft>
                      </a:pPr>
                      <a:r>
                        <a:rPr lang="en-US" sz="900" dirty="0">
                          <a:effectLst/>
                          <a:latin typeface="+mn-lt"/>
                        </a:rPr>
                        <a:t>The oral MC1R agonist </a:t>
                      </a:r>
                      <a:r>
                        <a:rPr lang="en-US" sz="900" dirty="0" err="1">
                          <a:effectLst/>
                          <a:latin typeface="+mn-lt"/>
                        </a:rPr>
                        <a:t>dersimelagon</a:t>
                      </a:r>
                      <a:r>
                        <a:rPr lang="en-US" sz="900" dirty="0">
                          <a:effectLst/>
                          <a:latin typeface="+mn-lt"/>
                        </a:rPr>
                        <a:t> was effective in increasing symptom-free light exposure in patients with EPP or XLP at doses of 100mg or 300mg once daily after 16 weeks of treatment compared to placebo. There was also an acceptable safety and tolerability profile. </a:t>
                      </a:r>
                      <a:endParaRPr lang="en-US" sz="900" dirty="0">
                        <a:effectLst/>
                        <a:latin typeface="+mn-lt"/>
                        <a:ea typeface="Arial" panose="020B0604020202020204" pitchFamily="34" charset="0"/>
                      </a:endParaRPr>
                    </a:p>
                  </a:txBody>
                  <a:tcPr marL="45914" marR="45914" marT="45914" marB="45914"/>
                </a:tc>
                <a:extLst>
                  <a:ext uri="{0D108BD9-81ED-4DB2-BD59-A6C34878D82A}">
                    <a16:rowId xmlns:a16="http://schemas.microsoft.com/office/drawing/2014/main" val="4219011087"/>
                  </a:ext>
                </a:extLst>
              </a:tr>
            </a:tbl>
          </a:graphicData>
        </a:graphic>
      </p:graphicFrame>
      <p:sp>
        <p:nvSpPr>
          <p:cNvPr id="3" name="Rectangle 2"/>
          <p:cNvSpPr/>
          <p:nvPr/>
        </p:nvSpPr>
        <p:spPr>
          <a:xfrm>
            <a:off x="3142609" y="4493399"/>
            <a:ext cx="3711901" cy="201850"/>
          </a:xfrm>
          <a:prstGeom prst="rect">
            <a:avLst/>
          </a:prstGeom>
        </p:spPr>
        <p:txBody>
          <a:bodyPr wrap="square">
            <a:spAutoFit/>
          </a:bodyPr>
          <a:lstStyle/>
          <a:p>
            <a:pPr marR="0" lvl="0">
              <a:lnSpc>
                <a:spcPct val="107000"/>
              </a:lnSpc>
              <a:spcBef>
                <a:spcPts val="0"/>
              </a:spcBef>
              <a:spcAft>
                <a:spcPts val="800"/>
              </a:spcAft>
            </a:pPr>
            <a:r>
              <a:rPr lang="en-US" sz="700" dirty="0" err="1">
                <a:solidFill>
                  <a:schemeClr val="bg1"/>
                </a:solidFill>
                <a:latin typeface="Calibri" panose="020F0502020204030204" pitchFamily="34" charset="0"/>
                <a:ea typeface="Cambria" panose="02040503050406030204" pitchFamily="18" charset="0"/>
                <a:cs typeface="Times New Roman" panose="02020603050405020304" pitchFamily="18" charset="0"/>
              </a:rPr>
              <a:t>Balwani</a:t>
            </a:r>
            <a:r>
              <a:rPr lang="en-US" sz="700" dirty="0">
                <a:solidFill>
                  <a:schemeClr val="bg1"/>
                </a:solidFill>
                <a:latin typeface="Calibri" panose="020F0502020204030204" pitchFamily="34" charset="0"/>
                <a:ea typeface="Cambria" panose="02040503050406030204" pitchFamily="18" charset="0"/>
                <a:cs typeface="Times New Roman" panose="02020603050405020304" pitchFamily="18" charset="0"/>
              </a:rPr>
              <a:t> M, et al. </a:t>
            </a:r>
            <a:r>
              <a:rPr lang="en-US" sz="700" i="1" dirty="0">
                <a:solidFill>
                  <a:schemeClr val="bg1"/>
                </a:solidFill>
                <a:latin typeface="Calibri" panose="020F0502020204030204" pitchFamily="34" charset="0"/>
                <a:ea typeface="Cambria" panose="02040503050406030204" pitchFamily="18" charset="0"/>
                <a:cs typeface="Times New Roman" panose="02020603050405020304" pitchFamily="18" charset="0"/>
              </a:rPr>
              <a:t>Blood</a:t>
            </a:r>
            <a:r>
              <a:rPr lang="en-US" sz="700" dirty="0">
                <a:solidFill>
                  <a:schemeClr val="bg1"/>
                </a:solidFill>
                <a:latin typeface="Calibri" panose="020F0502020204030204" pitchFamily="34" charset="0"/>
                <a:ea typeface="Cambria" panose="02040503050406030204" pitchFamily="18" charset="0"/>
                <a:cs typeface="Times New Roman" panose="02020603050405020304" pitchFamily="18" charset="0"/>
              </a:rPr>
              <a:t>. 2020;136(Suppl 1):51. </a:t>
            </a:r>
            <a:endParaRPr lang="en-US" sz="7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3156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2876-C0F4-4192-A8E5-02EC5490A3BB}"/>
              </a:ext>
            </a:extLst>
          </p:cNvPr>
          <p:cNvSpPr>
            <a:spLocks noGrp="1"/>
          </p:cNvSpPr>
          <p:nvPr>
            <p:ph type="title"/>
          </p:nvPr>
        </p:nvSpPr>
        <p:spPr>
          <a:xfrm>
            <a:off x="602307" y="0"/>
            <a:ext cx="7886700" cy="994172"/>
          </a:xfrm>
        </p:spPr>
        <p:txBody>
          <a:bodyPr>
            <a:normAutofit fontScale="90000"/>
          </a:bodyPr>
          <a:lstStyle/>
          <a:p>
            <a:r>
              <a:rPr lang="en-US" b="1" dirty="0"/>
              <a:t>Safety and Efficacy of Emerging Treatments for Patients with EPP and XLP</a:t>
            </a:r>
            <a:r>
              <a:rPr lang="en-US" sz="1800" b="1" dirty="0"/>
              <a:t> (</a:t>
            </a:r>
            <a:r>
              <a:rPr lang="en-US" sz="1800" b="1" dirty="0" err="1"/>
              <a:t>cont</a:t>
            </a:r>
            <a:r>
              <a:rPr lang="en-US" sz="1800" b="1" dirty="0"/>
              <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90867900"/>
              </p:ext>
            </p:extLst>
          </p:nvPr>
        </p:nvGraphicFramePr>
        <p:xfrm>
          <a:off x="99553" y="922109"/>
          <a:ext cx="8892208" cy="3508340"/>
        </p:xfrm>
        <a:graphic>
          <a:graphicData uri="http://schemas.openxmlformats.org/drawingml/2006/table">
            <a:tbl>
              <a:tblPr>
                <a:tableStyleId>{5C22544A-7EE6-4342-B048-85BDC9FD1C3A}</a:tableStyleId>
              </a:tblPr>
              <a:tblGrid>
                <a:gridCol w="1046922">
                  <a:extLst>
                    <a:ext uri="{9D8B030D-6E8A-4147-A177-3AD203B41FA5}">
                      <a16:colId xmlns:a16="http://schemas.microsoft.com/office/drawing/2014/main" val="2863761015"/>
                    </a:ext>
                  </a:extLst>
                </a:gridCol>
                <a:gridCol w="987125">
                  <a:extLst>
                    <a:ext uri="{9D8B030D-6E8A-4147-A177-3AD203B41FA5}">
                      <a16:colId xmlns:a16="http://schemas.microsoft.com/office/drawing/2014/main" val="1565723211"/>
                    </a:ext>
                  </a:extLst>
                </a:gridCol>
                <a:gridCol w="1613210">
                  <a:extLst>
                    <a:ext uri="{9D8B030D-6E8A-4147-A177-3AD203B41FA5}">
                      <a16:colId xmlns:a16="http://schemas.microsoft.com/office/drawing/2014/main" val="1605512750"/>
                    </a:ext>
                  </a:extLst>
                </a:gridCol>
                <a:gridCol w="1709854">
                  <a:extLst>
                    <a:ext uri="{9D8B030D-6E8A-4147-A177-3AD203B41FA5}">
                      <a16:colId xmlns:a16="http://schemas.microsoft.com/office/drawing/2014/main" val="4018577536"/>
                    </a:ext>
                  </a:extLst>
                </a:gridCol>
                <a:gridCol w="1568604">
                  <a:extLst>
                    <a:ext uri="{9D8B030D-6E8A-4147-A177-3AD203B41FA5}">
                      <a16:colId xmlns:a16="http://schemas.microsoft.com/office/drawing/2014/main" val="58451571"/>
                    </a:ext>
                  </a:extLst>
                </a:gridCol>
                <a:gridCol w="1966493">
                  <a:extLst>
                    <a:ext uri="{9D8B030D-6E8A-4147-A177-3AD203B41FA5}">
                      <a16:colId xmlns:a16="http://schemas.microsoft.com/office/drawing/2014/main" val="1531009666"/>
                    </a:ext>
                  </a:extLst>
                </a:gridCol>
              </a:tblGrid>
              <a:tr h="672501">
                <a:tc>
                  <a:txBody>
                    <a:bodyPr/>
                    <a:lstStyle/>
                    <a:p>
                      <a:pPr marL="0" marR="0" algn="ctr">
                        <a:lnSpc>
                          <a:spcPct val="115000"/>
                        </a:lnSpc>
                        <a:spcBef>
                          <a:spcPts val="0"/>
                        </a:spcBef>
                        <a:spcAft>
                          <a:spcPts val="0"/>
                        </a:spcAft>
                      </a:pPr>
                      <a:r>
                        <a:rPr lang="en-US" sz="1050" b="1" dirty="0">
                          <a:solidFill>
                            <a:schemeClr val="bg1"/>
                          </a:solidFill>
                          <a:effectLst/>
                          <a:latin typeface="+mn-lt"/>
                        </a:rPr>
                        <a:t>Treatment/ Study </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tc>
                  <a:txBody>
                    <a:bodyPr/>
                    <a:lstStyle/>
                    <a:p>
                      <a:pPr marL="0" marR="0" algn="ctr">
                        <a:lnSpc>
                          <a:spcPct val="115000"/>
                        </a:lnSpc>
                        <a:spcBef>
                          <a:spcPts val="0"/>
                        </a:spcBef>
                        <a:spcAft>
                          <a:spcPts val="0"/>
                        </a:spcAft>
                      </a:pPr>
                      <a:r>
                        <a:rPr lang="en-US" sz="1050" b="1" dirty="0">
                          <a:solidFill>
                            <a:schemeClr val="bg1"/>
                          </a:solidFill>
                          <a:effectLst/>
                          <a:latin typeface="+mn-lt"/>
                        </a:rPr>
                        <a:t>Study Design</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tc>
                  <a:txBody>
                    <a:bodyPr/>
                    <a:lstStyle/>
                    <a:p>
                      <a:pPr marL="0" marR="0" algn="ctr">
                        <a:lnSpc>
                          <a:spcPct val="115000"/>
                        </a:lnSpc>
                        <a:spcBef>
                          <a:spcPts val="0"/>
                        </a:spcBef>
                        <a:spcAft>
                          <a:spcPts val="0"/>
                        </a:spcAft>
                      </a:pPr>
                      <a:r>
                        <a:rPr lang="en-US" sz="1050" b="1" dirty="0">
                          <a:solidFill>
                            <a:schemeClr val="bg1"/>
                          </a:solidFill>
                          <a:effectLst/>
                          <a:latin typeface="+mn-lt"/>
                        </a:rPr>
                        <a:t>Intervention</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tc>
                  <a:txBody>
                    <a:bodyPr/>
                    <a:lstStyle/>
                    <a:p>
                      <a:pPr marL="0" marR="0" algn="ctr">
                        <a:lnSpc>
                          <a:spcPct val="115000"/>
                        </a:lnSpc>
                        <a:spcBef>
                          <a:spcPts val="0"/>
                        </a:spcBef>
                        <a:spcAft>
                          <a:spcPts val="0"/>
                        </a:spcAft>
                      </a:pPr>
                      <a:r>
                        <a:rPr lang="en-US" sz="1050" b="1" dirty="0">
                          <a:solidFill>
                            <a:schemeClr val="bg1"/>
                          </a:solidFill>
                          <a:effectLst/>
                          <a:latin typeface="+mn-lt"/>
                        </a:rPr>
                        <a:t>Primary Outcome</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tc>
                  <a:txBody>
                    <a:bodyPr/>
                    <a:lstStyle/>
                    <a:p>
                      <a:pPr marL="0" marR="0" algn="ctr">
                        <a:lnSpc>
                          <a:spcPct val="115000"/>
                        </a:lnSpc>
                        <a:spcBef>
                          <a:spcPts val="0"/>
                        </a:spcBef>
                        <a:spcAft>
                          <a:spcPts val="0"/>
                        </a:spcAft>
                      </a:pPr>
                      <a:r>
                        <a:rPr lang="en-US" sz="1050" b="1" dirty="0">
                          <a:solidFill>
                            <a:schemeClr val="bg1"/>
                          </a:solidFill>
                          <a:effectLst/>
                          <a:latin typeface="+mn-lt"/>
                        </a:rPr>
                        <a:t>Secondary Outcomes</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tc>
                  <a:txBody>
                    <a:bodyPr/>
                    <a:lstStyle/>
                    <a:p>
                      <a:pPr marL="0" marR="0" algn="ctr">
                        <a:lnSpc>
                          <a:spcPct val="115000"/>
                        </a:lnSpc>
                        <a:spcBef>
                          <a:spcPts val="0"/>
                        </a:spcBef>
                        <a:spcAft>
                          <a:spcPts val="0"/>
                        </a:spcAft>
                      </a:pPr>
                      <a:r>
                        <a:rPr lang="en-US" sz="1050" b="1" dirty="0">
                          <a:solidFill>
                            <a:schemeClr val="bg1"/>
                          </a:solidFill>
                          <a:effectLst/>
                          <a:latin typeface="+mn-lt"/>
                        </a:rPr>
                        <a:t>Conclusion </a:t>
                      </a:r>
                      <a:endParaRPr lang="en-US" sz="1050" b="1" dirty="0">
                        <a:solidFill>
                          <a:schemeClr val="bg1"/>
                        </a:solidFill>
                        <a:effectLst/>
                        <a:latin typeface="+mn-lt"/>
                        <a:ea typeface="Arial" panose="020B0604020202020204" pitchFamily="34" charset="0"/>
                      </a:endParaRPr>
                    </a:p>
                  </a:txBody>
                  <a:tcPr marL="45914" marR="45914" marT="45914" marB="45914" anchor="ctr">
                    <a:solidFill>
                      <a:srgbClr val="00524D"/>
                    </a:solidFill>
                  </a:tcPr>
                </a:tc>
                <a:extLst>
                  <a:ext uri="{0D108BD9-81ED-4DB2-BD59-A6C34878D82A}">
                    <a16:rowId xmlns:a16="http://schemas.microsoft.com/office/drawing/2014/main" val="3247397964"/>
                  </a:ext>
                </a:extLst>
              </a:tr>
              <a:tr h="672501">
                <a:tc>
                  <a:txBody>
                    <a:bodyPr/>
                    <a:lstStyle/>
                    <a:p>
                      <a:pPr marL="0" marR="0" algn="ctr">
                        <a:lnSpc>
                          <a:spcPct val="115000"/>
                        </a:lnSpc>
                        <a:spcBef>
                          <a:spcPts val="0"/>
                        </a:spcBef>
                        <a:spcAft>
                          <a:spcPts val="0"/>
                        </a:spcAft>
                      </a:pPr>
                      <a:r>
                        <a:rPr lang="en-US" sz="1000" b="1" dirty="0" err="1">
                          <a:solidFill>
                            <a:schemeClr val="tx1"/>
                          </a:solidFill>
                          <a:effectLst/>
                        </a:rPr>
                        <a:t>Dersimelagon</a:t>
                      </a:r>
                      <a:r>
                        <a:rPr lang="en-US" sz="1000" b="1" dirty="0">
                          <a:solidFill>
                            <a:schemeClr val="tx1"/>
                          </a:solidFill>
                          <a:effectLst/>
                        </a:rPr>
                        <a:t> (MT-7117)</a:t>
                      </a:r>
                      <a:endParaRPr lang="en-US" sz="1000" b="1" baseline="30000" dirty="0">
                        <a:solidFill>
                          <a:schemeClr val="tx1"/>
                        </a:solidFill>
                        <a:effectLst/>
                      </a:endParaRPr>
                    </a:p>
                    <a:p>
                      <a:pPr marL="0" marR="0" algn="ctr">
                        <a:lnSpc>
                          <a:spcPct val="115000"/>
                        </a:lnSpc>
                        <a:spcBef>
                          <a:spcPts val="0"/>
                        </a:spcBef>
                        <a:spcAft>
                          <a:spcPts val="0"/>
                        </a:spcAft>
                      </a:pPr>
                      <a:r>
                        <a:rPr lang="en-US" sz="1000" b="1" dirty="0">
                          <a:solidFill>
                            <a:schemeClr val="tx1"/>
                          </a:solidFill>
                          <a:effectLst/>
                        </a:rPr>
                        <a:t> NCT04402489</a:t>
                      </a:r>
                      <a:endParaRPr lang="en-US" sz="1050" b="1" dirty="0">
                        <a:solidFill>
                          <a:schemeClr val="tx1"/>
                        </a:solidFill>
                        <a:effectLst/>
                        <a:latin typeface="Arial" panose="020B0604020202020204" pitchFamily="34" charset="0"/>
                        <a:ea typeface="Arial" panose="020B0604020202020204" pitchFamily="34" charset="0"/>
                      </a:endParaRPr>
                    </a:p>
                  </a:txBody>
                  <a:tcPr marL="32881" marR="32881" marT="32881" marB="32881">
                    <a:solidFill>
                      <a:schemeClr val="bg1"/>
                    </a:solidFill>
                  </a:tcPr>
                </a:tc>
                <a:tc>
                  <a:txBody>
                    <a:bodyPr/>
                    <a:lstStyle/>
                    <a:p>
                      <a:pPr marL="0" marR="0">
                        <a:lnSpc>
                          <a:spcPct val="115000"/>
                        </a:lnSpc>
                        <a:spcBef>
                          <a:spcPts val="0"/>
                        </a:spcBef>
                        <a:spcAft>
                          <a:spcPts val="0"/>
                        </a:spcAft>
                      </a:pPr>
                      <a:r>
                        <a:rPr lang="en-US" sz="800" dirty="0">
                          <a:effectLst/>
                        </a:rPr>
                        <a:t>Phase 3, multicenter, randomized, placebo-controlled, double blind study</a:t>
                      </a:r>
                      <a:endParaRPr lang="en-US" sz="900" dirty="0">
                        <a:effectLst/>
                        <a:latin typeface="Arial" panose="020B0604020202020204" pitchFamily="34" charset="0"/>
                        <a:ea typeface="Arial" panose="020B0604020202020204" pitchFamily="34" charset="0"/>
                      </a:endParaRPr>
                    </a:p>
                  </a:txBody>
                  <a:tcPr marL="32881" marR="32881" marT="32881" marB="32881"/>
                </a:tc>
                <a:tc>
                  <a:txBody>
                    <a:bodyPr/>
                    <a:lstStyle/>
                    <a:p>
                      <a:pPr marL="0" marR="0" algn="l" defTabSz="685800" rtl="0" eaLnBrk="1" latinLnBrk="0" hangingPunct="1">
                        <a:lnSpc>
                          <a:spcPct val="115000"/>
                        </a:lnSpc>
                        <a:spcBef>
                          <a:spcPts val="0"/>
                        </a:spcBef>
                        <a:spcAft>
                          <a:spcPts val="0"/>
                        </a:spcAft>
                      </a:pPr>
                      <a:r>
                        <a:rPr lang="en-US" sz="800" kern="1200" dirty="0">
                          <a:solidFill>
                            <a:schemeClr val="dk1"/>
                          </a:solidFill>
                          <a:effectLst/>
                          <a:latin typeface="+mn-lt"/>
                          <a:ea typeface="+mn-ea"/>
                          <a:cs typeface="+mn-cs"/>
                        </a:rPr>
                        <a:t>Treatment groups</a:t>
                      </a:r>
                    </a:p>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Placebo once daily</a:t>
                      </a:r>
                    </a:p>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MT-7117 low dose once daily</a:t>
                      </a:r>
                    </a:p>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MT-7117 high dose once daily</a:t>
                      </a:r>
                    </a:p>
                  </a:txBody>
                  <a:tcPr marL="32881" marR="32881" marT="32881" marB="32881"/>
                </a:tc>
                <a:tc>
                  <a:txBody>
                    <a:bodyPr/>
                    <a:lstStyle/>
                    <a:p>
                      <a:pPr marL="0" marR="0" algn="l" defTabSz="685800" rtl="0" eaLnBrk="1" latinLnBrk="0" hangingPunct="1">
                        <a:lnSpc>
                          <a:spcPct val="115000"/>
                        </a:lnSpc>
                        <a:spcBef>
                          <a:spcPts val="0"/>
                        </a:spcBef>
                        <a:spcAft>
                          <a:spcPts val="0"/>
                        </a:spcAft>
                      </a:pPr>
                      <a:r>
                        <a:rPr lang="en-US" sz="800" kern="1200" dirty="0">
                          <a:solidFill>
                            <a:schemeClr val="dk1"/>
                          </a:solidFill>
                          <a:effectLst/>
                          <a:latin typeface="+mn-lt"/>
                          <a:ea typeface="+mn-ea"/>
                          <a:cs typeface="+mn-cs"/>
                        </a:rPr>
                        <a:t>Change from baseline in average daily sunlight exposure time (minutes) to first prodromal symptom (burning, tingling, itching, or stinging) associated with sunlight exposure between 1 hour post sunrise and 1 hour pre-sunset at week 26. </a:t>
                      </a:r>
                    </a:p>
                  </a:txBody>
                  <a:tcPr marL="32881" marR="32881" marT="32881" marB="32881"/>
                </a:tc>
                <a:tc>
                  <a:txBody>
                    <a:bodyPr/>
                    <a:lstStyle/>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Patient Global Impression of Change (PGIC)</a:t>
                      </a:r>
                    </a:p>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Total number of sunlight-induced pain events with pain rating of 1-10 on the Likert scale during the 26-week double-blind treatment period.</a:t>
                      </a:r>
                    </a:p>
                  </a:txBody>
                  <a:tcPr marL="32881" marR="32881" marT="32881" marB="32881"/>
                </a:tc>
                <a:tc>
                  <a:txBody>
                    <a:bodyPr/>
                    <a:lstStyle/>
                    <a:p>
                      <a:pPr marL="0" marR="0">
                        <a:lnSpc>
                          <a:spcPct val="115000"/>
                        </a:lnSpc>
                        <a:spcBef>
                          <a:spcPts val="0"/>
                        </a:spcBef>
                        <a:spcAft>
                          <a:spcPts val="0"/>
                        </a:spcAft>
                      </a:pPr>
                      <a:r>
                        <a:rPr lang="en-US" sz="800" dirty="0">
                          <a:effectLst/>
                        </a:rPr>
                        <a:t>Pending results </a:t>
                      </a:r>
                      <a:endParaRPr lang="en-US" sz="900" dirty="0">
                        <a:effectLst/>
                        <a:latin typeface="Arial" panose="020B0604020202020204" pitchFamily="34" charset="0"/>
                        <a:ea typeface="Arial" panose="020B0604020202020204" pitchFamily="34" charset="0"/>
                      </a:endParaRPr>
                    </a:p>
                  </a:txBody>
                  <a:tcPr marL="32881" marR="32881" marT="32881" marB="32881"/>
                </a:tc>
                <a:extLst>
                  <a:ext uri="{0D108BD9-81ED-4DB2-BD59-A6C34878D82A}">
                    <a16:rowId xmlns:a16="http://schemas.microsoft.com/office/drawing/2014/main" val="2649988940"/>
                  </a:ext>
                </a:extLst>
              </a:tr>
              <a:tr h="497889">
                <a:tc>
                  <a:txBody>
                    <a:bodyPr/>
                    <a:lstStyle/>
                    <a:p>
                      <a:pPr marL="0" marR="0" algn="ctr">
                        <a:lnSpc>
                          <a:spcPct val="115000"/>
                        </a:lnSpc>
                        <a:spcBef>
                          <a:spcPts val="0"/>
                        </a:spcBef>
                        <a:spcAft>
                          <a:spcPts val="0"/>
                        </a:spcAft>
                      </a:pPr>
                      <a:r>
                        <a:rPr lang="en-US" sz="1000" b="1" dirty="0">
                          <a:solidFill>
                            <a:schemeClr val="tx1"/>
                          </a:solidFill>
                          <a:effectLst/>
                        </a:rPr>
                        <a:t>Cimetidine</a:t>
                      </a:r>
                      <a:endParaRPr lang="en-US" sz="1000" b="1" baseline="30000" dirty="0">
                        <a:solidFill>
                          <a:schemeClr val="tx1"/>
                        </a:solidFill>
                        <a:effectLst/>
                      </a:endParaRPr>
                    </a:p>
                    <a:p>
                      <a:pPr marL="0" marR="0" algn="ctr">
                        <a:lnSpc>
                          <a:spcPct val="115000"/>
                        </a:lnSpc>
                        <a:spcBef>
                          <a:spcPts val="0"/>
                        </a:spcBef>
                        <a:spcAft>
                          <a:spcPts val="0"/>
                        </a:spcAft>
                      </a:pPr>
                      <a:r>
                        <a:rPr lang="en-US" sz="1000" b="1" dirty="0">
                          <a:solidFill>
                            <a:schemeClr val="tx1"/>
                          </a:solidFill>
                          <a:effectLst/>
                        </a:rPr>
                        <a:t>NCT05020184</a:t>
                      </a:r>
                      <a:endParaRPr lang="en-US" sz="1050" b="1" dirty="0">
                        <a:solidFill>
                          <a:schemeClr val="tx1"/>
                        </a:solidFill>
                        <a:effectLst/>
                        <a:latin typeface="Arial" panose="020B0604020202020204" pitchFamily="34" charset="0"/>
                        <a:ea typeface="Arial" panose="020B0604020202020204" pitchFamily="34" charset="0"/>
                      </a:endParaRPr>
                    </a:p>
                  </a:txBody>
                  <a:tcPr marL="32881" marR="32881" marT="32881" marB="32881">
                    <a:solidFill>
                      <a:schemeClr val="bg1"/>
                    </a:solidFill>
                  </a:tcPr>
                </a:tc>
                <a:tc>
                  <a:txBody>
                    <a:bodyPr/>
                    <a:lstStyle/>
                    <a:p>
                      <a:pPr marL="0" marR="0" algn="l" defTabSz="685800" rtl="0" eaLnBrk="1" latinLnBrk="0" hangingPunct="1">
                        <a:lnSpc>
                          <a:spcPct val="115000"/>
                        </a:lnSpc>
                        <a:spcBef>
                          <a:spcPts val="0"/>
                        </a:spcBef>
                        <a:spcAft>
                          <a:spcPts val="0"/>
                        </a:spcAft>
                      </a:pPr>
                      <a:r>
                        <a:rPr lang="en-US" sz="800" dirty="0">
                          <a:effectLst/>
                        </a:rPr>
                        <a:t> </a:t>
                      </a:r>
                      <a:r>
                        <a:rPr lang="en-US" sz="800" kern="1200" dirty="0">
                          <a:solidFill>
                            <a:schemeClr val="dk1"/>
                          </a:solidFill>
                          <a:effectLst/>
                          <a:latin typeface="+mn-lt"/>
                          <a:ea typeface="+mn-ea"/>
                          <a:cs typeface="+mn-cs"/>
                        </a:rPr>
                        <a:t>Phase 2, prospective, blinded, randomized, 2x2 cross-over study</a:t>
                      </a:r>
                    </a:p>
                  </a:txBody>
                  <a:tcPr marL="32881" marR="32881" marT="32881" marB="32881"/>
                </a:tc>
                <a:tc>
                  <a:txBody>
                    <a:bodyPr/>
                    <a:lstStyle/>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Sequence 1: placebo twice daily (3 months)</a:t>
                      </a:r>
                    </a:p>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Washout period: 3 months </a:t>
                      </a:r>
                    </a:p>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Sequence 2: cimetidine 800mg twice daily (3 months)</a:t>
                      </a:r>
                    </a:p>
                  </a:txBody>
                  <a:tcPr marL="32881" marR="32881" marT="32881" marB="32881"/>
                </a:tc>
                <a:tc>
                  <a:txBody>
                    <a:bodyPr/>
                    <a:lstStyle/>
                    <a:p>
                      <a:pPr marL="0" marR="0" lvl="0" indent="0" algn="l" defTabSz="685800" rtl="0" eaLnBrk="1" latinLnBrk="0" hangingPunct="1">
                        <a:lnSpc>
                          <a:spcPct val="115000"/>
                        </a:lnSpc>
                        <a:spcBef>
                          <a:spcPts val="0"/>
                        </a:spcBef>
                        <a:spcAft>
                          <a:spcPts val="0"/>
                        </a:spcAft>
                        <a:buFont typeface="+mj-lt"/>
                        <a:buNone/>
                      </a:pPr>
                      <a:r>
                        <a:rPr lang="en-US" sz="800" kern="1200" dirty="0">
                          <a:solidFill>
                            <a:schemeClr val="dk1"/>
                          </a:solidFill>
                          <a:effectLst/>
                          <a:latin typeface="+mn-lt"/>
                          <a:ea typeface="+mn-ea"/>
                          <a:cs typeface="+mn-cs"/>
                        </a:rPr>
                        <a:t>Erythrocyte total </a:t>
                      </a:r>
                      <a:r>
                        <a:rPr lang="en-US" sz="800" kern="1200" dirty="0" err="1">
                          <a:solidFill>
                            <a:schemeClr val="dk1"/>
                          </a:solidFill>
                          <a:effectLst/>
                          <a:latin typeface="+mn-lt"/>
                          <a:ea typeface="+mn-ea"/>
                          <a:cs typeface="+mn-cs"/>
                        </a:rPr>
                        <a:t>protoporphyrin</a:t>
                      </a:r>
                      <a:r>
                        <a:rPr lang="en-US" sz="800" kern="1200" dirty="0">
                          <a:solidFill>
                            <a:schemeClr val="dk1"/>
                          </a:solidFill>
                          <a:effectLst/>
                          <a:latin typeface="+mn-lt"/>
                          <a:ea typeface="+mn-ea"/>
                          <a:cs typeface="+mn-cs"/>
                        </a:rPr>
                        <a:t> level</a:t>
                      </a:r>
                    </a:p>
                  </a:txBody>
                  <a:tcPr marL="32881" marR="32881" marT="32881" marB="32881"/>
                </a:tc>
                <a:tc>
                  <a:txBody>
                    <a:bodyPr/>
                    <a:lstStyle/>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Time to </a:t>
                      </a:r>
                      <a:r>
                        <a:rPr lang="en-US" sz="800" kern="1200" dirty="0" err="1">
                          <a:solidFill>
                            <a:schemeClr val="dk1"/>
                          </a:solidFill>
                          <a:effectLst/>
                          <a:latin typeface="+mn-lt"/>
                          <a:ea typeface="+mn-ea"/>
                          <a:cs typeface="+mn-cs"/>
                        </a:rPr>
                        <a:t>prodrome</a:t>
                      </a:r>
                      <a:endParaRPr lang="en-US" sz="800" kern="1200" dirty="0">
                        <a:solidFill>
                          <a:schemeClr val="dk1"/>
                        </a:solidFill>
                        <a:effectLst/>
                        <a:latin typeface="+mn-lt"/>
                        <a:ea typeface="+mn-ea"/>
                        <a:cs typeface="+mn-cs"/>
                      </a:endParaRPr>
                    </a:p>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Patient-reported quality of life </a:t>
                      </a:r>
                    </a:p>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Phototoxic episodes</a:t>
                      </a:r>
                    </a:p>
                    <a:p>
                      <a:pPr marL="228600" marR="0" lvl="0" indent="-228600" algn="l" defTabSz="685800" rtl="0" eaLnBrk="1" latinLnBrk="0" hangingPunct="1">
                        <a:lnSpc>
                          <a:spcPct val="115000"/>
                        </a:lnSpc>
                        <a:spcBef>
                          <a:spcPts val="0"/>
                        </a:spcBef>
                        <a:spcAft>
                          <a:spcPts val="0"/>
                        </a:spcAft>
                        <a:buFont typeface="+mj-lt"/>
                        <a:buAutoNum type="arabicPeriod"/>
                      </a:pPr>
                      <a:r>
                        <a:rPr lang="en-US" sz="800" kern="1200" dirty="0">
                          <a:solidFill>
                            <a:schemeClr val="dk1"/>
                          </a:solidFill>
                          <a:effectLst/>
                          <a:latin typeface="+mn-lt"/>
                          <a:ea typeface="+mn-ea"/>
                          <a:cs typeface="+mn-cs"/>
                        </a:rPr>
                        <a:t>Light dose </a:t>
                      </a:r>
                    </a:p>
                  </a:txBody>
                  <a:tcPr marL="32881" marR="32881" marT="32881" marB="32881"/>
                </a:tc>
                <a:tc>
                  <a:txBody>
                    <a:bodyPr/>
                    <a:lstStyle/>
                    <a:p>
                      <a:pPr marL="0" marR="0">
                        <a:lnSpc>
                          <a:spcPct val="115000"/>
                        </a:lnSpc>
                        <a:spcBef>
                          <a:spcPts val="0"/>
                        </a:spcBef>
                        <a:spcAft>
                          <a:spcPts val="0"/>
                        </a:spcAft>
                      </a:pPr>
                      <a:r>
                        <a:rPr lang="en-US" sz="800" dirty="0">
                          <a:effectLst/>
                        </a:rPr>
                        <a:t> Pending results</a:t>
                      </a:r>
                      <a:endParaRPr lang="en-US" sz="900" dirty="0">
                        <a:effectLst/>
                        <a:latin typeface="Arial" panose="020B0604020202020204" pitchFamily="34" charset="0"/>
                        <a:ea typeface="Arial" panose="020B0604020202020204" pitchFamily="34" charset="0"/>
                      </a:endParaRPr>
                    </a:p>
                  </a:txBody>
                  <a:tcPr marL="32881" marR="32881" marT="32881" marB="32881"/>
                </a:tc>
                <a:extLst>
                  <a:ext uri="{0D108BD9-81ED-4DB2-BD59-A6C34878D82A}">
                    <a16:rowId xmlns:a16="http://schemas.microsoft.com/office/drawing/2014/main" val="2413455137"/>
                  </a:ext>
                </a:extLst>
              </a:tr>
              <a:tr h="587825">
                <a:tc>
                  <a:txBody>
                    <a:bodyPr/>
                    <a:lstStyle/>
                    <a:p>
                      <a:pPr marL="0" marR="0" algn="ctr">
                        <a:lnSpc>
                          <a:spcPct val="115000"/>
                        </a:lnSpc>
                        <a:spcBef>
                          <a:spcPts val="0"/>
                        </a:spcBef>
                        <a:spcAft>
                          <a:spcPts val="0"/>
                        </a:spcAft>
                      </a:pPr>
                      <a:r>
                        <a:rPr lang="en-US" sz="1000" b="1" dirty="0">
                          <a:solidFill>
                            <a:schemeClr val="tx1"/>
                          </a:solidFill>
                          <a:effectLst/>
                        </a:rPr>
                        <a:t>Oral Iron</a:t>
                      </a:r>
                      <a:endParaRPr lang="en-US" sz="1000" b="1" baseline="30000" dirty="0">
                        <a:solidFill>
                          <a:schemeClr val="tx1"/>
                        </a:solidFill>
                        <a:effectLst/>
                      </a:endParaRPr>
                    </a:p>
                    <a:p>
                      <a:pPr marL="0" marR="0" algn="ctr">
                        <a:lnSpc>
                          <a:spcPct val="115000"/>
                        </a:lnSpc>
                        <a:spcBef>
                          <a:spcPts val="0"/>
                        </a:spcBef>
                        <a:spcAft>
                          <a:spcPts val="0"/>
                        </a:spcAft>
                      </a:pPr>
                      <a:r>
                        <a:rPr lang="en-US" sz="1000" b="1" dirty="0">
                          <a:solidFill>
                            <a:schemeClr val="tx1"/>
                          </a:solidFill>
                          <a:effectLst/>
                        </a:rPr>
                        <a:t> NCT02979249</a:t>
                      </a:r>
                      <a:endParaRPr lang="en-US" sz="1050" b="1" dirty="0">
                        <a:solidFill>
                          <a:schemeClr val="tx1"/>
                        </a:solidFill>
                        <a:effectLst/>
                        <a:latin typeface="Arial" panose="020B0604020202020204" pitchFamily="34" charset="0"/>
                        <a:ea typeface="Arial" panose="020B0604020202020204" pitchFamily="34" charset="0"/>
                      </a:endParaRPr>
                    </a:p>
                  </a:txBody>
                  <a:tcPr marL="32881" marR="32881" marT="32881" marB="32881">
                    <a:solidFill>
                      <a:schemeClr val="bg1"/>
                    </a:solidFill>
                  </a:tcPr>
                </a:tc>
                <a:tc>
                  <a:txBody>
                    <a:bodyPr/>
                    <a:lstStyle/>
                    <a:p>
                      <a:pPr marL="0" marR="0">
                        <a:lnSpc>
                          <a:spcPct val="115000"/>
                        </a:lnSpc>
                        <a:spcBef>
                          <a:spcPts val="0"/>
                        </a:spcBef>
                        <a:spcAft>
                          <a:spcPts val="0"/>
                        </a:spcAft>
                      </a:pPr>
                      <a:r>
                        <a:rPr lang="en-US" sz="800">
                          <a:effectLst/>
                        </a:rPr>
                        <a:t> Open-label </a:t>
                      </a:r>
                      <a:endParaRPr lang="en-US" sz="900">
                        <a:effectLst/>
                        <a:latin typeface="Arial" panose="020B0604020202020204" pitchFamily="34" charset="0"/>
                        <a:ea typeface="Arial" panose="020B0604020202020204" pitchFamily="34" charset="0"/>
                      </a:endParaRPr>
                    </a:p>
                  </a:txBody>
                  <a:tcPr marL="32881" marR="32881" marT="32881" marB="32881"/>
                </a:tc>
                <a:tc>
                  <a:txBody>
                    <a:bodyPr/>
                    <a:lstStyle/>
                    <a:p>
                      <a:pPr marL="0" marR="0">
                        <a:lnSpc>
                          <a:spcPct val="115000"/>
                        </a:lnSpc>
                        <a:spcBef>
                          <a:spcPts val="0"/>
                        </a:spcBef>
                        <a:spcAft>
                          <a:spcPts val="0"/>
                        </a:spcAft>
                      </a:pPr>
                      <a:r>
                        <a:rPr lang="en-US" sz="800">
                          <a:effectLst/>
                        </a:rPr>
                        <a:t>Ferrous sulfate 325 mg orally twice daily for 12 months </a:t>
                      </a:r>
                      <a:endParaRPr lang="en-US" sz="900">
                        <a:effectLst/>
                        <a:latin typeface="Arial" panose="020B0604020202020204" pitchFamily="34" charset="0"/>
                        <a:ea typeface="Arial" panose="020B0604020202020204" pitchFamily="34" charset="0"/>
                      </a:endParaRPr>
                    </a:p>
                  </a:txBody>
                  <a:tcPr marL="32881" marR="32881" marT="32881" marB="32881"/>
                </a:tc>
                <a:tc>
                  <a:txBody>
                    <a:bodyPr/>
                    <a:lstStyle/>
                    <a:p>
                      <a:pPr marL="0" marR="0">
                        <a:lnSpc>
                          <a:spcPct val="115000"/>
                        </a:lnSpc>
                        <a:spcBef>
                          <a:spcPts val="0"/>
                        </a:spcBef>
                        <a:spcAft>
                          <a:spcPts val="0"/>
                        </a:spcAft>
                      </a:pPr>
                      <a:r>
                        <a:rPr lang="en-US" sz="800" dirty="0">
                          <a:effectLst/>
                        </a:rPr>
                        <a:t>Relative difference in erythrocyte </a:t>
                      </a:r>
                      <a:r>
                        <a:rPr lang="en-US" sz="800" dirty="0" err="1">
                          <a:effectLst/>
                        </a:rPr>
                        <a:t>protoporphyrin</a:t>
                      </a:r>
                      <a:r>
                        <a:rPr lang="en-US" sz="800" dirty="0">
                          <a:effectLst/>
                        </a:rPr>
                        <a:t> levels between baseline and 12 months after treatment </a:t>
                      </a:r>
                      <a:endParaRPr lang="en-US" sz="900" dirty="0">
                        <a:effectLst/>
                        <a:latin typeface="Arial" panose="020B0604020202020204" pitchFamily="34" charset="0"/>
                        <a:ea typeface="Arial" panose="020B0604020202020204" pitchFamily="34" charset="0"/>
                      </a:endParaRPr>
                    </a:p>
                  </a:txBody>
                  <a:tcPr marL="32881" marR="32881" marT="32881" marB="32881"/>
                </a:tc>
                <a:tc>
                  <a:txBody>
                    <a:bodyPr/>
                    <a:lstStyle/>
                    <a:p>
                      <a:pPr marL="227013" marR="0" lvl="0" indent="-227013">
                        <a:lnSpc>
                          <a:spcPct val="115000"/>
                        </a:lnSpc>
                        <a:spcBef>
                          <a:spcPts val="0"/>
                        </a:spcBef>
                        <a:spcAft>
                          <a:spcPts val="0"/>
                        </a:spcAft>
                        <a:buFont typeface="+mj-lt"/>
                        <a:buAutoNum type="arabicPeriod"/>
                      </a:pPr>
                      <a:r>
                        <a:rPr lang="en-US" sz="800" u="none" strike="noStrike" dirty="0">
                          <a:effectLst/>
                        </a:rPr>
                        <a:t>Erythrocyte protoporphyrin over time</a:t>
                      </a:r>
                      <a:endParaRPr lang="en-US" sz="900" u="none" strike="noStrike" dirty="0">
                        <a:effectLst/>
                      </a:endParaRPr>
                    </a:p>
                    <a:p>
                      <a:pPr marL="227013" marR="0" lvl="0" indent="-227013">
                        <a:lnSpc>
                          <a:spcPct val="115000"/>
                        </a:lnSpc>
                        <a:spcBef>
                          <a:spcPts val="0"/>
                        </a:spcBef>
                        <a:spcAft>
                          <a:spcPts val="0"/>
                        </a:spcAft>
                        <a:buFont typeface="+mj-lt"/>
                        <a:buAutoNum type="arabicPeriod"/>
                      </a:pPr>
                      <a:r>
                        <a:rPr lang="en-US" sz="800" u="none" strike="noStrike" dirty="0">
                          <a:effectLst/>
                        </a:rPr>
                        <a:t>EPP specific quality of life</a:t>
                      </a:r>
                      <a:endParaRPr lang="en-US" sz="900" u="none" strike="noStrike" dirty="0">
                        <a:effectLst/>
                      </a:endParaRPr>
                    </a:p>
                    <a:p>
                      <a:pPr marL="227013" marR="0" lvl="0" indent="-227013">
                        <a:lnSpc>
                          <a:spcPct val="115000"/>
                        </a:lnSpc>
                        <a:spcBef>
                          <a:spcPts val="0"/>
                        </a:spcBef>
                        <a:spcAft>
                          <a:spcPts val="0"/>
                        </a:spcAft>
                        <a:buFont typeface="+mj-lt"/>
                        <a:buAutoNum type="arabicPeriod"/>
                      </a:pPr>
                      <a:r>
                        <a:rPr lang="en-US" sz="800" u="none" strike="noStrike" dirty="0">
                          <a:effectLst/>
                        </a:rPr>
                        <a:t>Safety events </a:t>
                      </a:r>
                      <a:endParaRPr lang="en-US" sz="900" u="none" strike="noStrike" dirty="0">
                        <a:effectLst/>
                        <a:latin typeface="Arial" panose="020B0604020202020204" pitchFamily="34" charset="0"/>
                        <a:ea typeface="Arial" panose="020B0604020202020204" pitchFamily="34" charset="0"/>
                      </a:endParaRPr>
                    </a:p>
                  </a:txBody>
                  <a:tcPr marL="32881" marR="32881" marT="32881" marB="32881"/>
                </a:tc>
                <a:tc>
                  <a:txBody>
                    <a:bodyPr/>
                    <a:lstStyle/>
                    <a:p>
                      <a:pPr marL="111125" marR="0" indent="-111125">
                        <a:lnSpc>
                          <a:spcPct val="115000"/>
                        </a:lnSpc>
                        <a:spcBef>
                          <a:spcPts val="0"/>
                        </a:spcBef>
                        <a:spcAft>
                          <a:spcPts val="0"/>
                        </a:spcAft>
                      </a:pPr>
                      <a:r>
                        <a:rPr lang="en-US" sz="800" dirty="0">
                          <a:effectLst/>
                        </a:rPr>
                        <a:t> 1. Mean (± std. deviation) EPP levels were 2314.6 (±1820.3) µg/</a:t>
                      </a:r>
                      <a:r>
                        <a:rPr lang="en-US" sz="800" dirty="0" err="1">
                          <a:effectLst/>
                        </a:rPr>
                        <a:t>dL</a:t>
                      </a:r>
                      <a:r>
                        <a:rPr lang="en-US" sz="800" dirty="0">
                          <a:effectLst/>
                        </a:rPr>
                        <a:t> at baseline and 2240.4 (±2312.6) µg/</a:t>
                      </a:r>
                      <a:r>
                        <a:rPr lang="en-US" sz="800" dirty="0" err="1">
                          <a:effectLst/>
                        </a:rPr>
                        <a:t>dL</a:t>
                      </a:r>
                      <a:r>
                        <a:rPr lang="en-US" sz="800" dirty="0">
                          <a:effectLst/>
                        </a:rPr>
                        <a:t> at 12 months</a:t>
                      </a:r>
                      <a:endParaRPr lang="en-US" sz="900" dirty="0">
                        <a:effectLst/>
                      </a:endParaRPr>
                    </a:p>
                    <a:p>
                      <a:pPr marL="111125" marR="0" indent="-111125">
                        <a:lnSpc>
                          <a:spcPct val="115000"/>
                        </a:lnSpc>
                        <a:spcBef>
                          <a:spcPts val="0"/>
                        </a:spcBef>
                        <a:spcAft>
                          <a:spcPts val="0"/>
                        </a:spcAft>
                      </a:pPr>
                      <a:r>
                        <a:rPr lang="en-US" sz="800" dirty="0">
                          <a:effectLst/>
                        </a:rPr>
                        <a:t>2. Mean change in EPP QoL score of 3.3 </a:t>
                      </a:r>
                      <a:endParaRPr lang="en-US" sz="900" dirty="0">
                        <a:effectLst/>
                      </a:endParaRPr>
                    </a:p>
                    <a:p>
                      <a:pPr marL="111125" marR="0" indent="-111125">
                        <a:lnSpc>
                          <a:spcPct val="115000"/>
                        </a:lnSpc>
                        <a:spcBef>
                          <a:spcPts val="0"/>
                        </a:spcBef>
                        <a:spcAft>
                          <a:spcPts val="0"/>
                        </a:spcAft>
                      </a:pPr>
                      <a:r>
                        <a:rPr lang="en-US" sz="800" dirty="0">
                          <a:effectLst/>
                        </a:rPr>
                        <a:t>3. 30% (3/10) of patients had serious adverse events</a:t>
                      </a:r>
                      <a:endParaRPr lang="en-US" sz="900" dirty="0">
                        <a:effectLst/>
                        <a:latin typeface="Arial" panose="020B0604020202020204" pitchFamily="34" charset="0"/>
                        <a:ea typeface="Arial" panose="020B0604020202020204" pitchFamily="34" charset="0"/>
                      </a:endParaRPr>
                    </a:p>
                  </a:txBody>
                  <a:tcPr marL="32881" marR="32881" marT="32881" marB="32881"/>
                </a:tc>
                <a:extLst>
                  <a:ext uri="{0D108BD9-81ED-4DB2-BD59-A6C34878D82A}">
                    <a16:rowId xmlns:a16="http://schemas.microsoft.com/office/drawing/2014/main" val="882126348"/>
                  </a:ext>
                </a:extLst>
              </a:tr>
            </a:tbl>
          </a:graphicData>
        </a:graphic>
      </p:graphicFrame>
      <p:sp>
        <p:nvSpPr>
          <p:cNvPr id="4" name="Rectangle 3"/>
          <p:cNvSpPr/>
          <p:nvPr/>
        </p:nvSpPr>
        <p:spPr>
          <a:xfrm>
            <a:off x="3036848" y="4506575"/>
            <a:ext cx="5688343" cy="461665"/>
          </a:xfrm>
          <a:prstGeom prst="rect">
            <a:avLst/>
          </a:prstGeom>
        </p:spPr>
        <p:txBody>
          <a:bodyPr wrap="square">
            <a:spAutoFit/>
          </a:bodyPr>
          <a:lstStyle/>
          <a:p>
            <a:pPr marR="0" lvl="0"/>
            <a:r>
              <a:rPr lang="en-US" sz="800" dirty="0">
                <a:solidFill>
                  <a:schemeClr val="bg1"/>
                </a:solidFill>
                <a:ea typeface="Cambria" panose="02040503050406030204" pitchFamily="18" charset="0"/>
                <a:cs typeface="Times New Roman" panose="02020603050405020304" pitchFamily="18" charset="0"/>
              </a:rPr>
              <a:t>ClinicalTrials.gov. Updated April 25, 2022. https://clinicaltrials.gov/ct2/show/NCT04402489</a:t>
            </a:r>
          </a:p>
          <a:p>
            <a:pPr marR="0" lvl="0"/>
            <a:r>
              <a:rPr lang="en-US" sz="800" dirty="0">
                <a:solidFill>
                  <a:schemeClr val="bg1"/>
                </a:solidFill>
              </a:rPr>
              <a:t>ClinicalTrials.gov. Updated May 16, 2022. https://clinicaltrials.gov/ct2/show/NCT05020184</a:t>
            </a:r>
          </a:p>
          <a:p>
            <a:pPr lvl="0"/>
            <a:r>
              <a:rPr lang="en-US" sz="800" dirty="0">
                <a:solidFill>
                  <a:schemeClr val="bg1"/>
                </a:solidFill>
              </a:rPr>
              <a:t>ClinicalTrials.gov. Updated September 11, 2020. https://clinicaltrials.gov/ct2/show/NCT02979249</a:t>
            </a:r>
          </a:p>
        </p:txBody>
      </p:sp>
    </p:spTree>
    <p:extLst>
      <p:ext uri="{BB962C8B-B14F-4D97-AF65-F5344CB8AC3E}">
        <p14:creationId xmlns:p14="http://schemas.microsoft.com/office/powerpoint/2010/main" val="3372376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624</Words>
  <Application>Microsoft Macintosh PowerPoint</Application>
  <PresentationFormat>On-screen Show (16:9)</PresentationFormat>
  <Paragraphs>69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Cambria</vt:lpstr>
      <vt:lpstr>Office Theme</vt:lpstr>
      <vt:lpstr>PowerPoint Presentation</vt:lpstr>
      <vt:lpstr>Safety and Efficacy of Emerging Treatments for Patients with EPP and XLP</vt:lpstr>
      <vt:lpstr>Safety and Efficacy of Emerging Treatments for Patients with EPP and XLP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Judy Seraphine</cp:lastModifiedBy>
  <cp:revision>19</cp:revision>
  <dcterms:created xsi:type="dcterms:W3CDTF">2022-01-24T01:22:44Z</dcterms:created>
  <dcterms:modified xsi:type="dcterms:W3CDTF">2022-08-17T18:41:20Z</dcterms:modified>
</cp:coreProperties>
</file>