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6" r:id="rId3"/>
    <p:sldId id="265" r:id="rId4"/>
    <p:sldId id="266" r:id="rId5"/>
    <p:sldId id="267" r:id="rId6"/>
    <p:sldId id="276" r:id="rId7"/>
    <p:sldId id="257" r:id="rId8"/>
    <p:sldId id="275" r:id="rId9"/>
    <p:sldId id="278" r:id="rId10"/>
    <p:sldId id="280" r:id="rId11"/>
    <p:sldId id="279" r:id="rId12"/>
    <p:sldId id="262" r:id="rId13"/>
    <p:sldId id="270" r:id="rId14"/>
    <p:sldId id="271" r:id="rId15"/>
    <p:sldId id="272" r:id="rId16"/>
    <p:sldId id="273" r:id="rId17"/>
    <p:sldId id="274" r:id="rId18"/>
    <p:sldId id="263" r:id="rId19"/>
    <p:sldId id="26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3F6C6-7367-B243-1BDB-4BF18FD85BFE}" name="Lat, Ishaq" initials="LI" userId="S::Ishaq.Lat@cpspharm.com::f896cb45-4a8b-4147-af60-b48ce24f61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374" autoAdjust="0"/>
    <p:restoredTop sz="94694"/>
  </p:normalViewPr>
  <p:slideViewPr>
    <p:cSldViewPr snapToGrid="0" snapToObjects="1">
      <p:cViewPr varScale="1">
        <p:scale>
          <a:sx n="137" d="100"/>
          <a:sy n="137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FDFB8-5060-42C3-8FA0-0E2DFE833B9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D73AA-F226-45E2-8E51-01264E29BF72}">
      <dgm:prSet phldrT="[Text]"/>
      <dgm:spPr/>
      <dgm:t>
        <a:bodyPr/>
        <a:lstStyle/>
        <a:p>
          <a:r>
            <a:rPr lang="en-US" dirty="0"/>
            <a:t>Splanchnic vasodilation</a:t>
          </a:r>
        </a:p>
      </dgm:t>
    </dgm:pt>
    <dgm:pt modelId="{F56BA1FA-6C0E-4A43-9180-ACD3CCF6619F}" type="parTrans" cxnId="{C144194A-1CEB-4A97-982B-ACC52329B72C}">
      <dgm:prSet/>
      <dgm:spPr/>
      <dgm:t>
        <a:bodyPr/>
        <a:lstStyle/>
        <a:p>
          <a:endParaRPr lang="en-US"/>
        </a:p>
      </dgm:t>
    </dgm:pt>
    <dgm:pt modelId="{679E83E0-773E-4E05-BB1B-836A03BBEA74}" type="sibTrans" cxnId="{C144194A-1CEB-4A97-982B-ACC52329B72C}">
      <dgm:prSet/>
      <dgm:spPr/>
      <dgm:t>
        <a:bodyPr/>
        <a:lstStyle/>
        <a:p>
          <a:endParaRPr lang="en-US"/>
        </a:p>
      </dgm:t>
    </dgm:pt>
    <dgm:pt modelId="{B188462B-CC24-4F79-A33C-5BF83A682250}">
      <dgm:prSet phldrT="[Text]" custT="1"/>
      <dgm:spPr/>
      <dgm:t>
        <a:bodyPr/>
        <a:lstStyle/>
        <a:p>
          <a:r>
            <a:rPr lang="en-US" sz="1500" dirty="0"/>
            <a:t>Systemic inflammatory reaction</a:t>
          </a:r>
        </a:p>
      </dgm:t>
    </dgm:pt>
    <dgm:pt modelId="{39B31C29-0AD6-43EC-9775-D2126B51E237}" type="parTrans" cxnId="{55B8D805-A2B3-4F7F-BC6F-21318DACE500}">
      <dgm:prSet/>
      <dgm:spPr/>
      <dgm:t>
        <a:bodyPr/>
        <a:lstStyle/>
        <a:p>
          <a:endParaRPr lang="en-US"/>
        </a:p>
      </dgm:t>
    </dgm:pt>
    <dgm:pt modelId="{57032F82-B662-4731-91A2-32B3D9CD57D9}" type="sibTrans" cxnId="{55B8D805-A2B3-4F7F-BC6F-21318DACE500}">
      <dgm:prSet/>
      <dgm:spPr/>
      <dgm:t>
        <a:bodyPr/>
        <a:lstStyle/>
        <a:p>
          <a:endParaRPr lang="en-US"/>
        </a:p>
      </dgm:t>
    </dgm:pt>
    <dgm:pt modelId="{0202F167-0EC0-4FBF-99CD-22529F48A038}">
      <dgm:prSet phldrT="[Text]"/>
      <dgm:spPr/>
      <dgm:t>
        <a:bodyPr/>
        <a:lstStyle/>
        <a:p>
          <a:r>
            <a:rPr lang="en-US" dirty="0"/>
            <a:t>RAAS activation</a:t>
          </a:r>
        </a:p>
      </dgm:t>
    </dgm:pt>
    <dgm:pt modelId="{C416374A-D4AF-4D85-9A4B-95146434F50F}" type="parTrans" cxnId="{6F1B5189-B3B8-47A5-9917-4E8A2110F6D8}">
      <dgm:prSet/>
      <dgm:spPr/>
      <dgm:t>
        <a:bodyPr/>
        <a:lstStyle/>
        <a:p>
          <a:endParaRPr lang="en-US"/>
        </a:p>
      </dgm:t>
    </dgm:pt>
    <dgm:pt modelId="{BAD0197F-0391-4779-8559-F2B2A034EC43}" type="sibTrans" cxnId="{6F1B5189-B3B8-47A5-9917-4E8A2110F6D8}">
      <dgm:prSet/>
      <dgm:spPr/>
      <dgm:t>
        <a:bodyPr/>
        <a:lstStyle/>
        <a:p>
          <a:endParaRPr lang="en-US"/>
        </a:p>
      </dgm:t>
    </dgm:pt>
    <dgm:pt modelId="{95B2FE96-C4E9-4812-B0DE-FD3B5300F441}">
      <dgm:prSet phldrT="[Text]"/>
      <dgm:spPr/>
      <dgm:t>
        <a:bodyPr/>
        <a:lstStyle/>
        <a:p>
          <a:r>
            <a:rPr lang="en-US" dirty="0"/>
            <a:t>Decreased end organ perfusion</a:t>
          </a:r>
        </a:p>
      </dgm:t>
    </dgm:pt>
    <dgm:pt modelId="{3C43D156-A520-439A-8E7E-84C3304DC6E4}" type="parTrans" cxnId="{27CCC008-5BFC-4AAC-9C45-C4A6F0EDC0DB}">
      <dgm:prSet/>
      <dgm:spPr/>
      <dgm:t>
        <a:bodyPr/>
        <a:lstStyle/>
        <a:p>
          <a:endParaRPr lang="en-US"/>
        </a:p>
      </dgm:t>
    </dgm:pt>
    <dgm:pt modelId="{76E7EBB9-BDDD-44DF-8370-CDF30A9F3279}" type="sibTrans" cxnId="{27CCC008-5BFC-4AAC-9C45-C4A6F0EDC0DB}">
      <dgm:prSet/>
      <dgm:spPr/>
      <dgm:t>
        <a:bodyPr/>
        <a:lstStyle/>
        <a:p>
          <a:endParaRPr lang="en-US"/>
        </a:p>
      </dgm:t>
    </dgm:pt>
    <dgm:pt modelId="{6C3F89A9-5AB3-4358-85D1-DA777F108379}">
      <dgm:prSet phldrT="[Text]"/>
      <dgm:spPr/>
      <dgm:t>
        <a:bodyPr/>
        <a:lstStyle/>
        <a:p>
          <a:r>
            <a:rPr lang="en-US" dirty="0"/>
            <a:t>Decreased circulatory volume</a:t>
          </a:r>
        </a:p>
      </dgm:t>
    </dgm:pt>
    <dgm:pt modelId="{78D50F37-72A3-4E77-9F31-D3391F5CD39D}" type="parTrans" cxnId="{B478AD50-BB66-46D8-8507-06EA858723D4}">
      <dgm:prSet/>
      <dgm:spPr/>
      <dgm:t>
        <a:bodyPr/>
        <a:lstStyle/>
        <a:p>
          <a:endParaRPr lang="en-US"/>
        </a:p>
      </dgm:t>
    </dgm:pt>
    <dgm:pt modelId="{999ED0A1-AF5A-4969-AC0F-7C4ABD5717C6}" type="sibTrans" cxnId="{B478AD50-BB66-46D8-8507-06EA858723D4}">
      <dgm:prSet/>
      <dgm:spPr/>
      <dgm:t>
        <a:bodyPr/>
        <a:lstStyle/>
        <a:p>
          <a:endParaRPr lang="en-US"/>
        </a:p>
      </dgm:t>
    </dgm:pt>
    <dgm:pt modelId="{2B0F0A6A-F22C-46EF-BF85-E241E8B4B2C0}">
      <dgm:prSet phldrT="[Text]"/>
      <dgm:spPr/>
      <dgm:t>
        <a:bodyPr/>
        <a:lstStyle/>
        <a:p>
          <a:r>
            <a:rPr lang="en-US" dirty="0"/>
            <a:t>HRS-AKI</a:t>
          </a:r>
        </a:p>
      </dgm:t>
    </dgm:pt>
    <dgm:pt modelId="{9D36DF10-DEFD-464F-BED1-9751ED2EFF97}" type="parTrans" cxnId="{E77B5479-FF21-4B8B-893B-7920147642CB}">
      <dgm:prSet/>
      <dgm:spPr/>
      <dgm:t>
        <a:bodyPr/>
        <a:lstStyle/>
        <a:p>
          <a:endParaRPr lang="en-US"/>
        </a:p>
      </dgm:t>
    </dgm:pt>
    <dgm:pt modelId="{DB55A817-74DA-4CA4-89DA-CB7381FD69CB}" type="sibTrans" cxnId="{E77B5479-FF21-4B8B-893B-7920147642CB}">
      <dgm:prSet/>
      <dgm:spPr/>
      <dgm:t>
        <a:bodyPr/>
        <a:lstStyle/>
        <a:p>
          <a:endParaRPr lang="en-US"/>
        </a:p>
      </dgm:t>
    </dgm:pt>
    <dgm:pt modelId="{ED1B9C49-392E-4F66-9791-EC3A7987AF3D}">
      <dgm:prSet phldrT="[Text]"/>
      <dgm:spPr/>
      <dgm:t>
        <a:bodyPr/>
        <a:lstStyle/>
        <a:p>
          <a:r>
            <a:rPr lang="en-US" dirty="0"/>
            <a:t>Renal vasoconstriction</a:t>
          </a:r>
        </a:p>
      </dgm:t>
    </dgm:pt>
    <dgm:pt modelId="{F9590C0D-C1FC-49D4-A265-EA9626B0D0AF}" type="parTrans" cxnId="{EBD24CFA-ABC2-4188-BD5F-187F8E4B9529}">
      <dgm:prSet/>
      <dgm:spPr/>
      <dgm:t>
        <a:bodyPr/>
        <a:lstStyle/>
        <a:p>
          <a:endParaRPr lang="en-US"/>
        </a:p>
      </dgm:t>
    </dgm:pt>
    <dgm:pt modelId="{AEDECBE5-989F-4AC8-B7C5-5AB4A1616248}" type="sibTrans" cxnId="{EBD24CFA-ABC2-4188-BD5F-187F8E4B9529}">
      <dgm:prSet/>
      <dgm:spPr/>
      <dgm:t>
        <a:bodyPr/>
        <a:lstStyle/>
        <a:p>
          <a:endParaRPr lang="en-US"/>
        </a:p>
      </dgm:t>
    </dgm:pt>
    <dgm:pt modelId="{F3C30BAC-F3BF-4DFF-8F79-9096B0FBADFE}">
      <dgm:prSet phldrT="[Text]" custT="1"/>
      <dgm:spPr/>
      <dgm:t>
        <a:bodyPr/>
        <a:lstStyle/>
        <a:p>
          <a:r>
            <a:rPr lang="en-US" sz="1500" dirty="0"/>
            <a:t>Increased blood volume</a:t>
          </a:r>
        </a:p>
      </dgm:t>
    </dgm:pt>
    <dgm:pt modelId="{A2C42B32-69B0-4A12-8876-0CB6010EC6EE}" type="sibTrans" cxnId="{A7471774-E376-445C-BF74-38CB5C0E0493}">
      <dgm:prSet/>
      <dgm:spPr/>
      <dgm:t>
        <a:bodyPr/>
        <a:lstStyle/>
        <a:p>
          <a:endParaRPr lang="en-US"/>
        </a:p>
      </dgm:t>
    </dgm:pt>
    <dgm:pt modelId="{D31C01C6-7AA1-43C6-B737-51E73563D064}" type="parTrans" cxnId="{A7471774-E376-445C-BF74-38CB5C0E0493}">
      <dgm:prSet/>
      <dgm:spPr/>
      <dgm:t>
        <a:bodyPr/>
        <a:lstStyle/>
        <a:p>
          <a:endParaRPr lang="en-US"/>
        </a:p>
      </dgm:t>
    </dgm:pt>
    <dgm:pt modelId="{921021EB-E0DA-45A5-94C5-109E00266DF9}" type="pres">
      <dgm:prSet presAssocID="{0C9FDFB8-5060-42C3-8FA0-0E2DFE833B9D}" presName="Name0" presStyleCnt="0">
        <dgm:presLayoutVars>
          <dgm:dir/>
          <dgm:animLvl val="lvl"/>
          <dgm:resizeHandles val="exact"/>
        </dgm:presLayoutVars>
      </dgm:prSet>
      <dgm:spPr/>
    </dgm:pt>
    <dgm:pt modelId="{9A19B24F-9115-4605-90B0-9019789F1498}" type="pres">
      <dgm:prSet presAssocID="{0C9FDFB8-5060-42C3-8FA0-0E2DFE833B9D}" presName="tSp" presStyleCnt="0"/>
      <dgm:spPr/>
    </dgm:pt>
    <dgm:pt modelId="{032110DA-B98D-4319-B8D9-173E5D19FAD1}" type="pres">
      <dgm:prSet presAssocID="{0C9FDFB8-5060-42C3-8FA0-0E2DFE833B9D}" presName="bSp" presStyleCnt="0"/>
      <dgm:spPr/>
    </dgm:pt>
    <dgm:pt modelId="{10DDCA50-9FCB-4618-B989-0F30A6D4AE9A}" type="pres">
      <dgm:prSet presAssocID="{0C9FDFB8-5060-42C3-8FA0-0E2DFE833B9D}" presName="process" presStyleCnt="0"/>
      <dgm:spPr/>
    </dgm:pt>
    <dgm:pt modelId="{F7392E0A-7BE2-48FB-ABD5-2F35431938CC}" type="pres">
      <dgm:prSet presAssocID="{010D73AA-F226-45E2-8E51-01264E29BF72}" presName="composite1" presStyleCnt="0"/>
      <dgm:spPr/>
    </dgm:pt>
    <dgm:pt modelId="{766A20B4-179B-4D4F-A2D3-60C9B6848619}" type="pres">
      <dgm:prSet presAssocID="{010D73AA-F226-45E2-8E51-01264E29BF72}" presName="dummyNode1" presStyleLbl="node1" presStyleIdx="0" presStyleCnt="3"/>
      <dgm:spPr/>
    </dgm:pt>
    <dgm:pt modelId="{652CA95F-5CD1-47EC-B8A7-776FB198DEC9}" type="pres">
      <dgm:prSet presAssocID="{010D73AA-F226-45E2-8E51-01264E29BF72}" presName="childNode1" presStyleLbl="bgAcc1" presStyleIdx="0" presStyleCnt="3">
        <dgm:presLayoutVars>
          <dgm:bulletEnabled val="1"/>
        </dgm:presLayoutVars>
      </dgm:prSet>
      <dgm:spPr/>
    </dgm:pt>
    <dgm:pt modelId="{CCC0F78A-01E6-4387-9908-707EEE22A5C5}" type="pres">
      <dgm:prSet presAssocID="{010D73AA-F226-45E2-8E51-01264E29BF72}" presName="childNode1tx" presStyleLbl="bgAcc1" presStyleIdx="0" presStyleCnt="3">
        <dgm:presLayoutVars>
          <dgm:bulletEnabled val="1"/>
        </dgm:presLayoutVars>
      </dgm:prSet>
      <dgm:spPr/>
    </dgm:pt>
    <dgm:pt modelId="{B8F72464-0F6B-4230-8291-F67AC2EDFE79}" type="pres">
      <dgm:prSet presAssocID="{010D73AA-F226-45E2-8E51-01264E29BF7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58FE63F-F8C9-4946-BDC3-4D83115BE51C}" type="pres">
      <dgm:prSet presAssocID="{010D73AA-F226-45E2-8E51-01264E29BF72}" presName="connSite1" presStyleCnt="0"/>
      <dgm:spPr/>
    </dgm:pt>
    <dgm:pt modelId="{A8A262D2-E623-4017-BBFF-A9D7607BBA3C}" type="pres">
      <dgm:prSet presAssocID="{679E83E0-773E-4E05-BB1B-836A03BBEA74}" presName="Name9" presStyleLbl="sibTrans2D1" presStyleIdx="0" presStyleCnt="2"/>
      <dgm:spPr/>
    </dgm:pt>
    <dgm:pt modelId="{A577CBD2-F1CB-433A-9729-3B7FBDBBD2CA}" type="pres">
      <dgm:prSet presAssocID="{0202F167-0EC0-4FBF-99CD-22529F48A038}" presName="composite2" presStyleCnt="0"/>
      <dgm:spPr/>
    </dgm:pt>
    <dgm:pt modelId="{DA649CD8-92DA-4109-8295-E9C97A45D019}" type="pres">
      <dgm:prSet presAssocID="{0202F167-0EC0-4FBF-99CD-22529F48A038}" presName="dummyNode2" presStyleLbl="node1" presStyleIdx="0" presStyleCnt="3"/>
      <dgm:spPr/>
    </dgm:pt>
    <dgm:pt modelId="{24A770C1-4D40-4086-83EF-359EC1BC7F8E}" type="pres">
      <dgm:prSet presAssocID="{0202F167-0EC0-4FBF-99CD-22529F48A038}" presName="childNode2" presStyleLbl="bgAcc1" presStyleIdx="1" presStyleCnt="3">
        <dgm:presLayoutVars>
          <dgm:bulletEnabled val="1"/>
        </dgm:presLayoutVars>
      </dgm:prSet>
      <dgm:spPr/>
    </dgm:pt>
    <dgm:pt modelId="{2CC72D84-CB1C-479D-A7A8-C6CEC2F6A8BE}" type="pres">
      <dgm:prSet presAssocID="{0202F167-0EC0-4FBF-99CD-22529F48A038}" presName="childNode2tx" presStyleLbl="bgAcc1" presStyleIdx="1" presStyleCnt="3">
        <dgm:presLayoutVars>
          <dgm:bulletEnabled val="1"/>
        </dgm:presLayoutVars>
      </dgm:prSet>
      <dgm:spPr/>
    </dgm:pt>
    <dgm:pt modelId="{701C7CE7-F61B-4AB7-962B-A9CEE458B3FD}" type="pres">
      <dgm:prSet presAssocID="{0202F167-0EC0-4FBF-99CD-22529F48A03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E8D9FFC-557A-4575-867A-0B2EEB7A2664}" type="pres">
      <dgm:prSet presAssocID="{0202F167-0EC0-4FBF-99CD-22529F48A038}" presName="connSite2" presStyleCnt="0"/>
      <dgm:spPr/>
    </dgm:pt>
    <dgm:pt modelId="{BC9DE430-5638-4CE4-AC90-2F21AA48DA5B}" type="pres">
      <dgm:prSet presAssocID="{BAD0197F-0391-4779-8559-F2B2A034EC43}" presName="Name18" presStyleLbl="sibTrans2D1" presStyleIdx="1" presStyleCnt="2"/>
      <dgm:spPr/>
    </dgm:pt>
    <dgm:pt modelId="{C7B353E2-87F7-4497-A414-CCEAC27D13F2}" type="pres">
      <dgm:prSet presAssocID="{2B0F0A6A-F22C-46EF-BF85-E241E8B4B2C0}" presName="composite1" presStyleCnt="0"/>
      <dgm:spPr/>
    </dgm:pt>
    <dgm:pt modelId="{BC9156C0-A322-4FF9-B277-65F69FC5867E}" type="pres">
      <dgm:prSet presAssocID="{2B0F0A6A-F22C-46EF-BF85-E241E8B4B2C0}" presName="dummyNode1" presStyleLbl="node1" presStyleIdx="1" presStyleCnt="3"/>
      <dgm:spPr/>
    </dgm:pt>
    <dgm:pt modelId="{D6E14BE9-B404-4546-9CB2-0AEEDB0A7C6B}" type="pres">
      <dgm:prSet presAssocID="{2B0F0A6A-F22C-46EF-BF85-E241E8B4B2C0}" presName="childNode1" presStyleLbl="bgAcc1" presStyleIdx="2" presStyleCnt="3">
        <dgm:presLayoutVars>
          <dgm:bulletEnabled val="1"/>
        </dgm:presLayoutVars>
      </dgm:prSet>
      <dgm:spPr/>
    </dgm:pt>
    <dgm:pt modelId="{3892F244-FDC8-4718-A206-3BF640279E80}" type="pres">
      <dgm:prSet presAssocID="{2B0F0A6A-F22C-46EF-BF85-E241E8B4B2C0}" presName="childNode1tx" presStyleLbl="bgAcc1" presStyleIdx="2" presStyleCnt="3">
        <dgm:presLayoutVars>
          <dgm:bulletEnabled val="1"/>
        </dgm:presLayoutVars>
      </dgm:prSet>
      <dgm:spPr/>
    </dgm:pt>
    <dgm:pt modelId="{6A9A3FF3-9B96-48D7-9B68-98877371FE74}" type="pres">
      <dgm:prSet presAssocID="{2B0F0A6A-F22C-46EF-BF85-E241E8B4B2C0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304FEEF-F936-4284-9028-6723154007F1}" type="pres">
      <dgm:prSet presAssocID="{2B0F0A6A-F22C-46EF-BF85-E241E8B4B2C0}" presName="connSite1" presStyleCnt="0"/>
      <dgm:spPr/>
    </dgm:pt>
  </dgm:ptLst>
  <dgm:cxnLst>
    <dgm:cxn modelId="{55B8D805-A2B3-4F7F-BC6F-21318DACE500}" srcId="{010D73AA-F226-45E2-8E51-01264E29BF72}" destId="{B188462B-CC24-4F79-A33C-5BF83A682250}" srcOrd="0" destOrd="0" parTransId="{39B31C29-0AD6-43EC-9775-D2126B51E237}" sibTransId="{57032F82-B662-4731-91A2-32B3D9CD57D9}"/>
    <dgm:cxn modelId="{27CCC008-5BFC-4AAC-9C45-C4A6F0EDC0DB}" srcId="{0202F167-0EC0-4FBF-99CD-22529F48A038}" destId="{95B2FE96-C4E9-4812-B0DE-FD3B5300F441}" srcOrd="0" destOrd="0" parTransId="{3C43D156-A520-439A-8E7E-84C3304DC6E4}" sibTransId="{76E7EBB9-BDDD-44DF-8370-CDF30A9F3279}"/>
    <dgm:cxn modelId="{3BB28010-F6A8-44D6-9414-68EA9D499D35}" type="presOf" srcId="{679E83E0-773E-4E05-BB1B-836A03BBEA74}" destId="{A8A262D2-E623-4017-BBFF-A9D7607BBA3C}" srcOrd="0" destOrd="0" presId="urn:microsoft.com/office/officeart/2005/8/layout/hProcess4"/>
    <dgm:cxn modelId="{894C6929-0E73-49B5-8DE7-ECE159948524}" type="presOf" srcId="{B188462B-CC24-4F79-A33C-5BF83A682250}" destId="{652CA95F-5CD1-47EC-B8A7-776FB198DEC9}" srcOrd="0" destOrd="0" presId="urn:microsoft.com/office/officeart/2005/8/layout/hProcess4"/>
    <dgm:cxn modelId="{7540A629-2324-48F8-9915-28E40DF30FFF}" type="presOf" srcId="{6C3F89A9-5AB3-4358-85D1-DA777F108379}" destId="{24A770C1-4D40-4086-83EF-359EC1BC7F8E}" srcOrd="0" destOrd="1" presId="urn:microsoft.com/office/officeart/2005/8/layout/hProcess4"/>
    <dgm:cxn modelId="{7E0EAD29-C332-4555-9664-451278895BEA}" type="presOf" srcId="{6C3F89A9-5AB3-4358-85D1-DA777F108379}" destId="{2CC72D84-CB1C-479D-A7A8-C6CEC2F6A8BE}" srcOrd="1" destOrd="1" presId="urn:microsoft.com/office/officeart/2005/8/layout/hProcess4"/>
    <dgm:cxn modelId="{EC38C938-DC8E-46DA-ABB8-7CB59895D868}" type="presOf" srcId="{B188462B-CC24-4F79-A33C-5BF83A682250}" destId="{CCC0F78A-01E6-4387-9908-707EEE22A5C5}" srcOrd="1" destOrd="0" presId="urn:microsoft.com/office/officeart/2005/8/layout/hProcess4"/>
    <dgm:cxn modelId="{2791004A-A907-4A49-9C02-EF0215DFAE95}" type="presOf" srcId="{ED1B9C49-392E-4F66-9791-EC3A7987AF3D}" destId="{D6E14BE9-B404-4546-9CB2-0AEEDB0A7C6B}" srcOrd="0" destOrd="0" presId="urn:microsoft.com/office/officeart/2005/8/layout/hProcess4"/>
    <dgm:cxn modelId="{C144194A-1CEB-4A97-982B-ACC52329B72C}" srcId="{0C9FDFB8-5060-42C3-8FA0-0E2DFE833B9D}" destId="{010D73AA-F226-45E2-8E51-01264E29BF72}" srcOrd="0" destOrd="0" parTransId="{F56BA1FA-6C0E-4A43-9180-ACD3CCF6619F}" sibTransId="{679E83E0-773E-4E05-BB1B-836A03BBEA74}"/>
    <dgm:cxn modelId="{D569786E-557F-4287-973A-07CBE13FB7A6}" type="presOf" srcId="{95B2FE96-C4E9-4812-B0DE-FD3B5300F441}" destId="{2CC72D84-CB1C-479D-A7A8-C6CEC2F6A8BE}" srcOrd="1" destOrd="0" presId="urn:microsoft.com/office/officeart/2005/8/layout/hProcess4"/>
    <dgm:cxn modelId="{B478AD50-BB66-46D8-8507-06EA858723D4}" srcId="{0202F167-0EC0-4FBF-99CD-22529F48A038}" destId="{6C3F89A9-5AB3-4358-85D1-DA777F108379}" srcOrd="1" destOrd="0" parTransId="{78D50F37-72A3-4E77-9F31-D3391F5CD39D}" sibTransId="{999ED0A1-AF5A-4969-AC0F-7C4ABD5717C6}"/>
    <dgm:cxn modelId="{AEB3FD51-A2F4-45B2-952B-60F5099B34BD}" type="presOf" srcId="{F3C30BAC-F3BF-4DFF-8F79-9096B0FBADFE}" destId="{652CA95F-5CD1-47EC-B8A7-776FB198DEC9}" srcOrd="0" destOrd="1" presId="urn:microsoft.com/office/officeart/2005/8/layout/hProcess4"/>
    <dgm:cxn modelId="{A7471774-E376-445C-BF74-38CB5C0E0493}" srcId="{010D73AA-F226-45E2-8E51-01264E29BF72}" destId="{F3C30BAC-F3BF-4DFF-8F79-9096B0FBADFE}" srcOrd="1" destOrd="0" parTransId="{D31C01C6-7AA1-43C6-B737-51E73563D064}" sibTransId="{A2C42B32-69B0-4A12-8876-0CB6010EC6EE}"/>
    <dgm:cxn modelId="{A6CED556-6452-496F-9228-12EC54D52ACD}" type="presOf" srcId="{BAD0197F-0391-4779-8559-F2B2A034EC43}" destId="{BC9DE430-5638-4CE4-AC90-2F21AA48DA5B}" srcOrd="0" destOrd="0" presId="urn:microsoft.com/office/officeart/2005/8/layout/hProcess4"/>
    <dgm:cxn modelId="{E77B5479-FF21-4B8B-893B-7920147642CB}" srcId="{0C9FDFB8-5060-42C3-8FA0-0E2DFE833B9D}" destId="{2B0F0A6A-F22C-46EF-BF85-E241E8B4B2C0}" srcOrd="2" destOrd="0" parTransId="{9D36DF10-DEFD-464F-BED1-9751ED2EFF97}" sibTransId="{DB55A817-74DA-4CA4-89DA-CB7381FD69CB}"/>
    <dgm:cxn modelId="{6648F585-F17D-4130-8B1D-1F02EE901CCC}" type="presOf" srcId="{ED1B9C49-392E-4F66-9791-EC3A7987AF3D}" destId="{3892F244-FDC8-4718-A206-3BF640279E80}" srcOrd="1" destOrd="0" presId="urn:microsoft.com/office/officeart/2005/8/layout/hProcess4"/>
    <dgm:cxn modelId="{6F1B5189-B3B8-47A5-9917-4E8A2110F6D8}" srcId="{0C9FDFB8-5060-42C3-8FA0-0E2DFE833B9D}" destId="{0202F167-0EC0-4FBF-99CD-22529F48A038}" srcOrd="1" destOrd="0" parTransId="{C416374A-D4AF-4D85-9A4B-95146434F50F}" sibTransId="{BAD0197F-0391-4779-8559-F2B2A034EC43}"/>
    <dgm:cxn modelId="{0BD87D94-CC3E-454C-9BFC-287BECF5752A}" type="presOf" srcId="{2B0F0A6A-F22C-46EF-BF85-E241E8B4B2C0}" destId="{6A9A3FF3-9B96-48D7-9B68-98877371FE74}" srcOrd="0" destOrd="0" presId="urn:microsoft.com/office/officeart/2005/8/layout/hProcess4"/>
    <dgm:cxn modelId="{ECF4AA99-DCE6-4E50-ADD9-18FA9FE8978E}" type="presOf" srcId="{010D73AA-F226-45E2-8E51-01264E29BF72}" destId="{B8F72464-0F6B-4230-8291-F67AC2EDFE79}" srcOrd="0" destOrd="0" presId="urn:microsoft.com/office/officeart/2005/8/layout/hProcess4"/>
    <dgm:cxn modelId="{D484AA9E-B4B8-4C1C-AAD1-4BE0B0ABF282}" type="presOf" srcId="{95B2FE96-C4E9-4812-B0DE-FD3B5300F441}" destId="{24A770C1-4D40-4086-83EF-359EC1BC7F8E}" srcOrd="0" destOrd="0" presId="urn:microsoft.com/office/officeart/2005/8/layout/hProcess4"/>
    <dgm:cxn modelId="{C74F6B9F-BB08-48B4-B8B2-4507B2D2C97A}" type="presOf" srcId="{0202F167-0EC0-4FBF-99CD-22529F48A038}" destId="{701C7CE7-F61B-4AB7-962B-A9CEE458B3FD}" srcOrd="0" destOrd="0" presId="urn:microsoft.com/office/officeart/2005/8/layout/hProcess4"/>
    <dgm:cxn modelId="{DE50DCD1-2680-4A02-82DB-7EE6D45B9262}" type="presOf" srcId="{0C9FDFB8-5060-42C3-8FA0-0E2DFE833B9D}" destId="{921021EB-E0DA-45A5-94C5-109E00266DF9}" srcOrd="0" destOrd="0" presId="urn:microsoft.com/office/officeart/2005/8/layout/hProcess4"/>
    <dgm:cxn modelId="{921BC5E8-37BF-4D78-A652-827B491384FB}" type="presOf" srcId="{F3C30BAC-F3BF-4DFF-8F79-9096B0FBADFE}" destId="{CCC0F78A-01E6-4387-9908-707EEE22A5C5}" srcOrd="1" destOrd="1" presId="urn:microsoft.com/office/officeart/2005/8/layout/hProcess4"/>
    <dgm:cxn modelId="{EBD24CFA-ABC2-4188-BD5F-187F8E4B9529}" srcId="{2B0F0A6A-F22C-46EF-BF85-E241E8B4B2C0}" destId="{ED1B9C49-392E-4F66-9791-EC3A7987AF3D}" srcOrd="0" destOrd="0" parTransId="{F9590C0D-C1FC-49D4-A265-EA9626B0D0AF}" sibTransId="{AEDECBE5-989F-4AC8-B7C5-5AB4A1616248}"/>
    <dgm:cxn modelId="{F4C963DE-487C-4598-B4AA-71232739B8E1}" type="presParOf" srcId="{921021EB-E0DA-45A5-94C5-109E00266DF9}" destId="{9A19B24F-9115-4605-90B0-9019789F1498}" srcOrd="0" destOrd="0" presId="urn:microsoft.com/office/officeart/2005/8/layout/hProcess4"/>
    <dgm:cxn modelId="{8732E409-B1BC-4E58-8B69-AF1D8173EB2B}" type="presParOf" srcId="{921021EB-E0DA-45A5-94C5-109E00266DF9}" destId="{032110DA-B98D-4319-B8D9-173E5D19FAD1}" srcOrd="1" destOrd="0" presId="urn:microsoft.com/office/officeart/2005/8/layout/hProcess4"/>
    <dgm:cxn modelId="{F3AA8994-8FB0-4784-984D-69E607D12970}" type="presParOf" srcId="{921021EB-E0DA-45A5-94C5-109E00266DF9}" destId="{10DDCA50-9FCB-4618-B989-0F30A6D4AE9A}" srcOrd="2" destOrd="0" presId="urn:microsoft.com/office/officeart/2005/8/layout/hProcess4"/>
    <dgm:cxn modelId="{4FF84733-D3AD-4B47-A9B7-F01FC4A1B6E8}" type="presParOf" srcId="{10DDCA50-9FCB-4618-B989-0F30A6D4AE9A}" destId="{F7392E0A-7BE2-48FB-ABD5-2F35431938CC}" srcOrd="0" destOrd="0" presId="urn:microsoft.com/office/officeart/2005/8/layout/hProcess4"/>
    <dgm:cxn modelId="{35AEF605-801C-461F-AA7E-9656D88FE90B}" type="presParOf" srcId="{F7392E0A-7BE2-48FB-ABD5-2F35431938CC}" destId="{766A20B4-179B-4D4F-A2D3-60C9B6848619}" srcOrd="0" destOrd="0" presId="urn:microsoft.com/office/officeart/2005/8/layout/hProcess4"/>
    <dgm:cxn modelId="{0F647A9E-50BF-492C-87D5-6533352AE3A2}" type="presParOf" srcId="{F7392E0A-7BE2-48FB-ABD5-2F35431938CC}" destId="{652CA95F-5CD1-47EC-B8A7-776FB198DEC9}" srcOrd="1" destOrd="0" presId="urn:microsoft.com/office/officeart/2005/8/layout/hProcess4"/>
    <dgm:cxn modelId="{140E0388-C152-4F94-A4BE-57D610FD421D}" type="presParOf" srcId="{F7392E0A-7BE2-48FB-ABD5-2F35431938CC}" destId="{CCC0F78A-01E6-4387-9908-707EEE22A5C5}" srcOrd="2" destOrd="0" presId="urn:microsoft.com/office/officeart/2005/8/layout/hProcess4"/>
    <dgm:cxn modelId="{136DD785-50D7-4402-A7AF-E1B9DE25F305}" type="presParOf" srcId="{F7392E0A-7BE2-48FB-ABD5-2F35431938CC}" destId="{B8F72464-0F6B-4230-8291-F67AC2EDFE79}" srcOrd="3" destOrd="0" presId="urn:microsoft.com/office/officeart/2005/8/layout/hProcess4"/>
    <dgm:cxn modelId="{293BA49F-83BD-48F7-BC92-5A0695E3201B}" type="presParOf" srcId="{F7392E0A-7BE2-48FB-ABD5-2F35431938CC}" destId="{458FE63F-F8C9-4946-BDC3-4D83115BE51C}" srcOrd="4" destOrd="0" presId="urn:microsoft.com/office/officeart/2005/8/layout/hProcess4"/>
    <dgm:cxn modelId="{4B3D911C-0841-4F75-9F14-37661E8955B2}" type="presParOf" srcId="{10DDCA50-9FCB-4618-B989-0F30A6D4AE9A}" destId="{A8A262D2-E623-4017-BBFF-A9D7607BBA3C}" srcOrd="1" destOrd="0" presId="urn:microsoft.com/office/officeart/2005/8/layout/hProcess4"/>
    <dgm:cxn modelId="{E1C87B6A-683C-4453-8114-D31FFB2448B3}" type="presParOf" srcId="{10DDCA50-9FCB-4618-B989-0F30A6D4AE9A}" destId="{A577CBD2-F1CB-433A-9729-3B7FBDBBD2CA}" srcOrd="2" destOrd="0" presId="urn:microsoft.com/office/officeart/2005/8/layout/hProcess4"/>
    <dgm:cxn modelId="{3B55329B-D29F-4CE2-B304-26B083D45837}" type="presParOf" srcId="{A577CBD2-F1CB-433A-9729-3B7FBDBBD2CA}" destId="{DA649CD8-92DA-4109-8295-E9C97A45D019}" srcOrd="0" destOrd="0" presId="urn:microsoft.com/office/officeart/2005/8/layout/hProcess4"/>
    <dgm:cxn modelId="{A33F21EA-719B-4778-A23B-B1F7FE6351AB}" type="presParOf" srcId="{A577CBD2-F1CB-433A-9729-3B7FBDBBD2CA}" destId="{24A770C1-4D40-4086-83EF-359EC1BC7F8E}" srcOrd="1" destOrd="0" presId="urn:microsoft.com/office/officeart/2005/8/layout/hProcess4"/>
    <dgm:cxn modelId="{5D715A47-C411-4A8E-BB68-DACF835661A8}" type="presParOf" srcId="{A577CBD2-F1CB-433A-9729-3B7FBDBBD2CA}" destId="{2CC72D84-CB1C-479D-A7A8-C6CEC2F6A8BE}" srcOrd="2" destOrd="0" presId="urn:microsoft.com/office/officeart/2005/8/layout/hProcess4"/>
    <dgm:cxn modelId="{765F66A8-B884-4771-9AD3-039EAB65E989}" type="presParOf" srcId="{A577CBD2-F1CB-433A-9729-3B7FBDBBD2CA}" destId="{701C7CE7-F61B-4AB7-962B-A9CEE458B3FD}" srcOrd="3" destOrd="0" presId="urn:microsoft.com/office/officeart/2005/8/layout/hProcess4"/>
    <dgm:cxn modelId="{E8F78EBB-B635-4118-8F37-1C9E1672CFDC}" type="presParOf" srcId="{A577CBD2-F1CB-433A-9729-3B7FBDBBD2CA}" destId="{0E8D9FFC-557A-4575-867A-0B2EEB7A2664}" srcOrd="4" destOrd="0" presId="urn:microsoft.com/office/officeart/2005/8/layout/hProcess4"/>
    <dgm:cxn modelId="{F158979C-B3CA-42FC-938B-47A5AB6F7B65}" type="presParOf" srcId="{10DDCA50-9FCB-4618-B989-0F30A6D4AE9A}" destId="{BC9DE430-5638-4CE4-AC90-2F21AA48DA5B}" srcOrd="3" destOrd="0" presId="urn:microsoft.com/office/officeart/2005/8/layout/hProcess4"/>
    <dgm:cxn modelId="{07A08ABC-2DAA-4C93-AD39-5F29DD6964AE}" type="presParOf" srcId="{10DDCA50-9FCB-4618-B989-0F30A6D4AE9A}" destId="{C7B353E2-87F7-4497-A414-CCEAC27D13F2}" srcOrd="4" destOrd="0" presId="urn:microsoft.com/office/officeart/2005/8/layout/hProcess4"/>
    <dgm:cxn modelId="{614944C6-1F29-4618-B4E1-0BC3B486464A}" type="presParOf" srcId="{C7B353E2-87F7-4497-A414-CCEAC27D13F2}" destId="{BC9156C0-A322-4FF9-B277-65F69FC5867E}" srcOrd="0" destOrd="0" presId="urn:microsoft.com/office/officeart/2005/8/layout/hProcess4"/>
    <dgm:cxn modelId="{F3704BE2-D327-431A-B655-4D1A2143FE49}" type="presParOf" srcId="{C7B353E2-87F7-4497-A414-CCEAC27D13F2}" destId="{D6E14BE9-B404-4546-9CB2-0AEEDB0A7C6B}" srcOrd="1" destOrd="0" presId="urn:microsoft.com/office/officeart/2005/8/layout/hProcess4"/>
    <dgm:cxn modelId="{3A9479F8-55F2-49E3-AAF8-9577AF7A8962}" type="presParOf" srcId="{C7B353E2-87F7-4497-A414-CCEAC27D13F2}" destId="{3892F244-FDC8-4718-A206-3BF640279E80}" srcOrd="2" destOrd="0" presId="urn:microsoft.com/office/officeart/2005/8/layout/hProcess4"/>
    <dgm:cxn modelId="{F0D96559-C741-48B8-97B4-DD662091DFD4}" type="presParOf" srcId="{C7B353E2-87F7-4497-A414-CCEAC27D13F2}" destId="{6A9A3FF3-9B96-48D7-9B68-98877371FE74}" srcOrd="3" destOrd="0" presId="urn:microsoft.com/office/officeart/2005/8/layout/hProcess4"/>
    <dgm:cxn modelId="{543ED134-D9A9-4F98-BBA9-D38B8AA68B77}" type="presParOf" srcId="{C7B353E2-87F7-4497-A414-CCEAC27D13F2}" destId="{E304FEEF-F936-4284-9028-6723154007F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6144C-6CFB-49C6-98CD-315619766A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0A123D-D613-41CD-B312-1D0C8E304128}">
      <dgm:prSet phldrT="[Text]"/>
      <dgm:spPr/>
      <dgm:t>
        <a:bodyPr/>
        <a:lstStyle/>
        <a:p>
          <a:r>
            <a:rPr lang="en-US" dirty="0"/>
            <a:t>Alpha-agonist</a:t>
          </a:r>
        </a:p>
        <a:p>
          <a:r>
            <a:rPr lang="en-US" dirty="0"/>
            <a:t>(Norepinephrine, midodrine)</a:t>
          </a:r>
        </a:p>
      </dgm:t>
    </dgm:pt>
    <dgm:pt modelId="{9B9CE12E-341C-4716-ADF9-E631E53C466D}" type="parTrans" cxnId="{7CB8EF37-9BAC-4EA5-826D-C1183548E3A6}">
      <dgm:prSet/>
      <dgm:spPr/>
      <dgm:t>
        <a:bodyPr/>
        <a:lstStyle/>
        <a:p>
          <a:endParaRPr lang="en-US"/>
        </a:p>
      </dgm:t>
    </dgm:pt>
    <dgm:pt modelId="{730CE3F3-E7BB-4E02-B0ED-48DDFD9FBE9C}" type="sibTrans" cxnId="{7CB8EF37-9BAC-4EA5-826D-C1183548E3A6}">
      <dgm:prSet/>
      <dgm:spPr/>
      <dgm:t>
        <a:bodyPr/>
        <a:lstStyle/>
        <a:p>
          <a:endParaRPr lang="en-US"/>
        </a:p>
      </dgm:t>
    </dgm:pt>
    <dgm:pt modelId="{DFE3BD70-AF1E-43C1-A090-11C437E3E2A6}">
      <dgm:prSet phldrT="[Text]"/>
      <dgm:spPr/>
      <dgm:t>
        <a:bodyPr/>
        <a:lstStyle/>
        <a:p>
          <a:r>
            <a:rPr lang="en-US" dirty="0"/>
            <a:t>Somatostatin analog</a:t>
          </a:r>
        </a:p>
        <a:p>
          <a:r>
            <a:rPr lang="en-US" dirty="0"/>
            <a:t>(Octreotide)</a:t>
          </a:r>
        </a:p>
      </dgm:t>
    </dgm:pt>
    <dgm:pt modelId="{C7CF902A-DB24-457F-9D82-3B07C5F2AF41}" type="parTrans" cxnId="{44904289-561E-4433-A2E6-5D95E973A066}">
      <dgm:prSet/>
      <dgm:spPr/>
      <dgm:t>
        <a:bodyPr/>
        <a:lstStyle/>
        <a:p>
          <a:endParaRPr lang="en-US"/>
        </a:p>
      </dgm:t>
    </dgm:pt>
    <dgm:pt modelId="{8CDF2432-4241-4333-A09C-D662CD4F4FFA}" type="sibTrans" cxnId="{44904289-561E-4433-A2E6-5D95E973A066}">
      <dgm:prSet/>
      <dgm:spPr/>
      <dgm:t>
        <a:bodyPr/>
        <a:lstStyle/>
        <a:p>
          <a:endParaRPr lang="en-US"/>
        </a:p>
      </dgm:t>
    </dgm:pt>
    <dgm:pt modelId="{40AF7E90-A318-4B58-9303-1B3379F7C384}">
      <dgm:prSet phldrT="[Text]"/>
      <dgm:spPr/>
      <dgm:t>
        <a:bodyPr/>
        <a:lstStyle/>
        <a:p>
          <a:r>
            <a:rPr lang="en-US" dirty="0"/>
            <a:t>Vasopressin analog</a:t>
          </a:r>
        </a:p>
        <a:p>
          <a:r>
            <a:rPr lang="en-US" dirty="0"/>
            <a:t>(Terlipressin) </a:t>
          </a:r>
        </a:p>
      </dgm:t>
    </dgm:pt>
    <dgm:pt modelId="{2DF8D33F-FCD6-45FF-9DB8-F93EC7CED110}" type="parTrans" cxnId="{2EFFDD64-CFEF-4B5F-9975-A0149B0FAA6A}">
      <dgm:prSet/>
      <dgm:spPr/>
      <dgm:t>
        <a:bodyPr/>
        <a:lstStyle/>
        <a:p>
          <a:endParaRPr lang="en-US"/>
        </a:p>
      </dgm:t>
    </dgm:pt>
    <dgm:pt modelId="{C675D2B7-0E98-4AFB-9B72-3CB68B40CF67}" type="sibTrans" cxnId="{2EFFDD64-CFEF-4B5F-9975-A0149B0FAA6A}">
      <dgm:prSet/>
      <dgm:spPr/>
      <dgm:t>
        <a:bodyPr/>
        <a:lstStyle/>
        <a:p>
          <a:endParaRPr lang="en-US"/>
        </a:p>
      </dgm:t>
    </dgm:pt>
    <dgm:pt modelId="{835DEB53-5830-4994-B7B2-E3B79F340CF7}" type="pres">
      <dgm:prSet presAssocID="{BC66144C-6CFB-49C6-98CD-315619766AE1}" presName="Name0" presStyleCnt="0">
        <dgm:presLayoutVars>
          <dgm:chMax val="7"/>
          <dgm:chPref val="7"/>
          <dgm:dir/>
        </dgm:presLayoutVars>
      </dgm:prSet>
      <dgm:spPr/>
    </dgm:pt>
    <dgm:pt modelId="{E9C7A995-9A85-414A-A0DF-DF3697438FDE}" type="pres">
      <dgm:prSet presAssocID="{BC66144C-6CFB-49C6-98CD-315619766AE1}" presName="Name1" presStyleCnt="0"/>
      <dgm:spPr/>
    </dgm:pt>
    <dgm:pt modelId="{E61030BF-E7A1-403D-AC2F-C7590D2141E1}" type="pres">
      <dgm:prSet presAssocID="{BC66144C-6CFB-49C6-98CD-315619766AE1}" presName="cycle" presStyleCnt="0"/>
      <dgm:spPr/>
    </dgm:pt>
    <dgm:pt modelId="{F6A8C174-EABD-431F-BCC5-497BC820A1EA}" type="pres">
      <dgm:prSet presAssocID="{BC66144C-6CFB-49C6-98CD-315619766AE1}" presName="srcNode" presStyleLbl="node1" presStyleIdx="0" presStyleCnt="3"/>
      <dgm:spPr/>
    </dgm:pt>
    <dgm:pt modelId="{A5518D27-AC65-4757-9149-73B4DDFF70CD}" type="pres">
      <dgm:prSet presAssocID="{BC66144C-6CFB-49C6-98CD-315619766AE1}" presName="conn" presStyleLbl="parChTrans1D2" presStyleIdx="0" presStyleCnt="1"/>
      <dgm:spPr/>
    </dgm:pt>
    <dgm:pt modelId="{9C08AFDB-BDFE-4E79-8B9D-42737676E756}" type="pres">
      <dgm:prSet presAssocID="{BC66144C-6CFB-49C6-98CD-315619766AE1}" presName="extraNode" presStyleLbl="node1" presStyleIdx="0" presStyleCnt="3"/>
      <dgm:spPr/>
    </dgm:pt>
    <dgm:pt modelId="{0FA9E4C1-B389-4530-802E-380109EC64B3}" type="pres">
      <dgm:prSet presAssocID="{BC66144C-6CFB-49C6-98CD-315619766AE1}" presName="dstNode" presStyleLbl="node1" presStyleIdx="0" presStyleCnt="3"/>
      <dgm:spPr/>
    </dgm:pt>
    <dgm:pt modelId="{51FDDD79-2124-4999-B2CC-0A2FEF4D1B76}" type="pres">
      <dgm:prSet presAssocID="{3F0A123D-D613-41CD-B312-1D0C8E304128}" presName="text_1" presStyleLbl="node1" presStyleIdx="0" presStyleCnt="3">
        <dgm:presLayoutVars>
          <dgm:bulletEnabled val="1"/>
        </dgm:presLayoutVars>
      </dgm:prSet>
      <dgm:spPr/>
    </dgm:pt>
    <dgm:pt modelId="{53373129-F46A-4BD0-A83B-070D865D6F6E}" type="pres">
      <dgm:prSet presAssocID="{3F0A123D-D613-41CD-B312-1D0C8E304128}" presName="accent_1" presStyleCnt="0"/>
      <dgm:spPr/>
    </dgm:pt>
    <dgm:pt modelId="{E8BE7F73-4804-4737-887A-454106765121}" type="pres">
      <dgm:prSet presAssocID="{3F0A123D-D613-41CD-B312-1D0C8E304128}" presName="accentRepeatNode" presStyleLbl="solidFgAcc1" presStyleIdx="0" presStyleCnt="3"/>
      <dgm:spPr/>
    </dgm:pt>
    <dgm:pt modelId="{A10F9C4C-A331-4FF1-9B6D-123BD534BD70}" type="pres">
      <dgm:prSet presAssocID="{DFE3BD70-AF1E-43C1-A090-11C437E3E2A6}" presName="text_2" presStyleLbl="node1" presStyleIdx="1" presStyleCnt="3" custLinFactNeighborX="1065" custLinFactNeighborY="0">
        <dgm:presLayoutVars>
          <dgm:bulletEnabled val="1"/>
        </dgm:presLayoutVars>
      </dgm:prSet>
      <dgm:spPr/>
    </dgm:pt>
    <dgm:pt modelId="{1A37778E-6447-4AEA-9E23-FC598E8C3666}" type="pres">
      <dgm:prSet presAssocID="{DFE3BD70-AF1E-43C1-A090-11C437E3E2A6}" presName="accent_2" presStyleCnt="0"/>
      <dgm:spPr/>
    </dgm:pt>
    <dgm:pt modelId="{564D8C9C-F4E8-4DB0-A478-372A12C14406}" type="pres">
      <dgm:prSet presAssocID="{DFE3BD70-AF1E-43C1-A090-11C437E3E2A6}" presName="accentRepeatNode" presStyleLbl="solidFgAcc1" presStyleIdx="1" presStyleCnt="3"/>
      <dgm:spPr/>
    </dgm:pt>
    <dgm:pt modelId="{5B996442-184A-4FF9-AB9A-625DCA83A057}" type="pres">
      <dgm:prSet presAssocID="{40AF7E90-A318-4B58-9303-1B3379F7C384}" presName="text_3" presStyleLbl="node1" presStyleIdx="2" presStyleCnt="3">
        <dgm:presLayoutVars>
          <dgm:bulletEnabled val="1"/>
        </dgm:presLayoutVars>
      </dgm:prSet>
      <dgm:spPr/>
    </dgm:pt>
    <dgm:pt modelId="{8B673761-5703-4F91-BCAA-2FC5C45D05C5}" type="pres">
      <dgm:prSet presAssocID="{40AF7E90-A318-4B58-9303-1B3379F7C384}" presName="accent_3" presStyleCnt="0"/>
      <dgm:spPr/>
    </dgm:pt>
    <dgm:pt modelId="{D5A9BB85-7FE1-4091-8FE8-F2F5E879A36E}" type="pres">
      <dgm:prSet presAssocID="{40AF7E90-A318-4B58-9303-1B3379F7C384}" presName="accentRepeatNode" presStyleLbl="solidFgAcc1" presStyleIdx="2" presStyleCnt="3"/>
      <dgm:spPr/>
    </dgm:pt>
  </dgm:ptLst>
  <dgm:cxnLst>
    <dgm:cxn modelId="{7639302C-E554-4FFD-915F-2950B6639B3D}" type="presOf" srcId="{BC66144C-6CFB-49C6-98CD-315619766AE1}" destId="{835DEB53-5830-4994-B7B2-E3B79F340CF7}" srcOrd="0" destOrd="0" presId="urn:microsoft.com/office/officeart/2008/layout/VerticalCurvedList"/>
    <dgm:cxn modelId="{7CB8EF37-9BAC-4EA5-826D-C1183548E3A6}" srcId="{BC66144C-6CFB-49C6-98CD-315619766AE1}" destId="{3F0A123D-D613-41CD-B312-1D0C8E304128}" srcOrd="0" destOrd="0" parTransId="{9B9CE12E-341C-4716-ADF9-E631E53C466D}" sibTransId="{730CE3F3-E7BB-4E02-B0ED-48DDFD9FBE9C}"/>
    <dgm:cxn modelId="{2EFFDD64-CFEF-4B5F-9975-A0149B0FAA6A}" srcId="{BC66144C-6CFB-49C6-98CD-315619766AE1}" destId="{40AF7E90-A318-4B58-9303-1B3379F7C384}" srcOrd="2" destOrd="0" parTransId="{2DF8D33F-FCD6-45FF-9DB8-F93EC7CED110}" sibTransId="{C675D2B7-0E98-4AFB-9B72-3CB68B40CF67}"/>
    <dgm:cxn modelId="{44904289-561E-4433-A2E6-5D95E973A066}" srcId="{BC66144C-6CFB-49C6-98CD-315619766AE1}" destId="{DFE3BD70-AF1E-43C1-A090-11C437E3E2A6}" srcOrd="1" destOrd="0" parTransId="{C7CF902A-DB24-457F-9D82-3B07C5F2AF41}" sibTransId="{8CDF2432-4241-4333-A09C-D662CD4F4FFA}"/>
    <dgm:cxn modelId="{C852BE94-CB6A-4A57-BB17-542955B4B238}" type="presOf" srcId="{DFE3BD70-AF1E-43C1-A090-11C437E3E2A6}" destId="{A10F9C4C-A331-4FF1-9B6D-123BD534BD70}" srcOrd="0" destOrd="0" presId="urn:microsoft.com/office/officeart/2008/layout/VerticalCurvedList"/>
    <dgm:cxn modelId="{B050D69B-9A94-437A-B048-2A6678D74041}" type="presOf" srcId="{730CE3F3-E7BB-4E02-B0ED-48DDFD9FBE9C}" destId="{A5518D27-AC65-4757-9149-73B4DDFF70CD}" srcOrd="0" destOrd="0" presId="urn:microsoft.com/office/officeart/2008/layout/VerticalCurvedList"/>
    <dgm:cxn modelId="{AE4D5AA3-3DED-4499-916E-56F8331F124B}" type="presOf" srcId="{40AF7E90-A318-4B58-9303-1B3379F7C384}" destId="{5B996442-184A-4FF9-AB9A-625DCA83A057}" srcOrd="0" destOrd="0" presId="urn:microsoft.com/office/officeart/2008/layout/VerticalCurvedList"/>
    <dgm:cxn modelId="{618393B0-076C-4563-A7AA-7113F272AE22}" type="presOf" srcId="{3F0A123D-D613-41CD-B312-1D0C8E304128}" destId="{51FDDD79-2124-4999-B2CC-0A2FEF4D1B76}" srcOrd="0" destOrd="0" presId="urn:microsoft.com/office/officeart/2008/layout/VerticalCurvedList"/>
    <dgm:cxn modelId="{0976900A-D37A-4472-BFC5-BA31D30D863F}" type="presParOf" srcId="{835DEB53-5830-4994-B7B2-E3B79F340CF7}" destId="{E9C7A995-9A85-414A-A0DF-DF3697438FDE}" srcOrd="0" destOrd="0" presId="urn:microsoft.com/office/officeart/2008/layout/VerticalCurvedList"/>
    <dgm:cxn modelId="{C2A8632E-AE08-45D5-AA1E-DA866D62D847}" type="presParOf" srcId="{E9C7A995-9A85-414A-A0DF-DF3697438FDE}" destId="{E61030BF-E7A1-403D-AC2F-C7590D2141E1}" srcOrd="0" destOrd="0" presId="urn:microsoft.com/office/officeart/2008/layout/VerticalCurvedList"/>
    <dgm:cxn modelId="{A760D94F-61E1-43D1-A29D-D8DF52E2ACE5}" type="presParOf" srcId="{E61030BF-E7A1-403D-AC2F-C7590D2141E1}" destId="{F6A8C174-EABD-431F-BCC5-497BC820A1EA}" srcOrd="0" destOrd="0" presId="urn:microsoft.com/office/officeart/2008/layout/VerticalCurvedList"/>
    <dgm:cxn modelId="{8398C39C-8FFB-42DD-8F84-1EC94A854607}" type="presParOf" srcId="{E61030BF-E7A1-403D-AC2F-C7590D2141E1}" destId="{A5518D27-AC65-4757-9149-73B4DDFF70CD}" srcOrd="1" destOrd="0" presId="urn:microsoft.com/office/officeart/2008/layout/VerticalCurvedList"/>
    <dgm:cxn modelId="{DF733D7A-080D-4652-8E6A-90B007464B85}" type="presParOf" srcId="{E61030BF-E7A1-403D-AC2F-C7590D2141E1}" destId="{9C08AFDB-BDFE-4E79-8B9D-42737676E756}" srcOrd="2" destOrd="0" presId="urn:microsoft.com/office/officeart/2008/layout/VerticalCurvedList"/>
    <dgm:cxn modelId="{47A16236-E6A3-4CD2-AC8C-BCACDAEF89CB}" type="presParOf" srcId="{E61030BF-E7A1-403D-AC2F-C7590D2141E1}" destId="{0FA9E4C1-B389-4530-802E-380109EC64B3}" srcOrd="3" destOrd="0" presId="urn:microsoft.com/office/officeart/2008/layout/VerticalCurvedList"/>
    <dgm:cxn modelId="{9F1B3653-C386-4C81-9DD2-9E24CD198E96}" type="presParOf" srcId="{E9C7A995-9A85-414A-A0DF-DF3697438FDE}" destId="{51FDDD79-2124-4999-B2CC-0A2FEF4D1B76}" srcOrd="1" destOrd="0" presId="urn:microsoft.com/office/officeart/2008/layout/VerticalCurvedList"/>
    <dgm:cxn modelId="{E4463C11-6FBD-4BDF-B474-D454C548EB91}" type="presParOf" srcId="{E9C7A995-9A85-414A-A0DF-DF3697438FDE}" destId="{53373129-F46A-4BD0-A83B-070D865D6F6E}" srcOrd="2" destOrd="0" presId="urn:microsoft.com/office/officeart/2008/layout/VerticalCurvedList"/>
    <dgm:cxn modelId="{D8C1E7E6-5B81-47A2-9216-E91EE123E469}" type="presParOf" srcId="{53373129-F46A-4BD0-A83B-070D865D6F6E}" destId="{E8BE7F73-4804-4737-887A-454106765121}" srcOrd="0" destOrd="0" presId="urn:microsoft.com/office/officeart/2008/layout/VerticalCurvedList"/>
    <dgm:cxn modelId="{EA721451-99BF-4EF6-8923-40BE6B6B7451}" type="presParOf" srcId="{E9C7A995-9A85-414A-A0DF-DF3697438FDE}" destId="{A10F9C4C-A331-4FF1-9B6D-123BD534BD70}" srcOrd="3" destOrd="0" presId="urn:microsoft.com/office/officeart/2008/layout/VerticalCurvedList"/>
    <dgm:cxn modelId="{21CEE8CD-2C9A-4BCC-AC80-AD64089D2D4F}" type="presParOf" srcId="{E9C7A995-9A85-414A-A0DF-DF3697438FDE}" destId="{1A37778E-6447-4AEA-9E23-FC598E8C3666}" srcOrd="4" destOrd="0" presId="urn:microsoft.com/office/officeart/2008/layout/VerticalCurvedList"/>
    <dgm:cxn modelId="{8051C1B7-082F-4A10-AD62-285CAE86BC3B}" type="presParOf" srcId="{1A37778E-6447-4AEA-9E23-FC598E8C3666}" destId="{564D8C9C-F4E8-4DB0-A478-372A12C14406}" srcOrd="0" destOrd="0" presId="urn:microsoft.com/office/officeart/2008/layout/VerticalCurvedList"/>
    <dgm:cxn modelId="{739D2627-025B-404E-8791-B8CF36A9AB03}" type="presParOf" srcId="{E9C7A995-9A85-414A-A0DF-DF3697438FDE}" destId="{5B996442-184A-4FF9-AB9A-625DCA83A057}" srcOrd="5" destOrd="0" presId="urn:microsoft.com/office/officeart/2008/layout/VerticalCurvedList"/>
    <dgm:cxn modelId="{C4118449-FC1B-4D2A-8805-A0529FB149CF}" type="presParOf" srcId="{E9C7A995-9A85-414A-A0DF-DF3697438FDE}" destId="{8B673761-5703-4F91-BCAA-2FC5C45D05C5}" srcOrd="6" destOrd="0" presId="urn:microsoft.com/office/officeart/2008/layout/VerticalCurvedList"/>
    <dgm:cxn modelId="{94D85E7C-7A23-44E0-868D-36EF5861D412}" type="presParOf" srcId="{8B673761-5703-4F91-BCAA-2FC5C45D05C5}" destId="{D5A9BB85-7FE1-4091-8FE8-F2F5E879A3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A95F-5CD1-47EC-B8A7-776FB198DEC9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Systemic inflammatory reaction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Increased blood volume</a:t>
          </a:r>
        </a:p>
      </dsp:txBody>
      <dsp:txXfrm>
        <a:off x="32373" y="1363207"/>
        <a:ext cx="1635435" cy="1037131"/>
      </dsp:txXfrm>
    </dsp:sp>
    <dsp:sp modelId="{A8A262D2-E623-4017-BBFF-A9D7607BBA3C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72464-0F6B-4230-8291-F67AC2EDFE79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Splanchnic vasodilation</a:t>
          </a:r>
        </a:p>
      </dsp:txBody>
      <dsp:txXfrm>
        <a:off x="395477" y="2450205"/>
        <a:ext cx="1475884" cy="565708"/>
      </dsp:txXfrm>
    </dsp:sp>
    <dsp:sp modelId="{24A770C1-4D40-4086-83EF-359EC1BC7F8E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Decreased end organ perfusion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Decreased circulatory volume</a:t>
          </a:r>
        </a:p>
      </dsp:txBody>
      <dsp:txXfrm>
        <a:off x="2135839" y="1663661"/>
        <a:ext cx="1635435" cy="1037131"/>
      </dsp:txXfrm>
    </dsp:sp>
    <dsp:sp modelId="{BC9DE430-5638-4CE4-AC90-2F21AA48DA5B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C7CE7-F61B-4AB7-962B-A9CEE458B3FD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RAAS activation</a:t>
          </a:r>
        </a:p>
      </dsp:txBody>
      <dsp:txXfrm>
        <a:off x="2498943" y="1048085"/>
        <a:ext cx="1475884" cy="565708"/>
      </dsp:txXfrm>
    </dsp:sp>
    <dsp:sp modelId="{D6E14BE9-B404-4546-9CB2-0AEEDB0A7C6B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Renal vasoconstriction</a:t>
          </a:r>
        </a:p>
      </dsp:txBody>
      <dsp:txXfrm>
        <a:off x="4239304" y="1363207"/>
        <a:ext cx="1635435" cy="1037131"/>
      </dsp:txXfrm>
    </dsp:sp>
    <dsp:sp modelId="{6A9A3FF3-9B96-48D7-9B68-98877371FE74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HRS-AKI</a:t>
          </a:r>
        </a:p>
      </dsp:txBody>
      <dsp:txXfrm>
        <a:off x="4602409" y="2450205"/>
        <a:ext cx="1475884" cy="565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18D27-AC65-4757-9149-73B4DDFF70CD}">
      <dsp:nvSpPr>
        <dsp:cNvPr id="0" name=""/>
        <dsp:cNvSpPr/>
      </dsp:nvSpPr>
      <dsp:spPr>
        <a:xfrm>
          <a:off x="-3134110" y="-482415"/>
          <a:ext cx="3738174" cy="3738174"/>
        </a:xfrm>
        <a:prstGeom prst="blockArc">
          <a:avLst>
            <a:gd name="adj1" fmla="val 18900000"/>
            <a:gd name="adj2" fmla="val 2700000"/>
            <a:gd name="adj3" fmla="val 57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DDD79-2124-4999-B2CC-0A2FEF4D1B76}">
      <dsp:nvSpPr>
        <dsp:cNvPr id="0" name=""/>
        <dsp:cNvSpPr/>
      </dsp:nvSpPr>
      <dsp:spPr>
        <a:xfrm>
          <a:off x="388410" y="277334"/>
          <a:ext cx="4974518" cy="554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Alpha-agonist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(Norepinephrine, midodrine)</a:t>
          </a:r>
        </a:p>
      </dsp:txBody>
      <dsp:txXfrm>
        <a:off x="388410" y="277334"/>
        <a:ext cx="4974518" cy="554668"/>
      </dsp:txXfrm>
    </dsp:sp>
    <dsp:sp modelId="{E8BE7F73-4804-4737-887A-454106765121}">
      <dsp:nvSpPr>
        <dsp:cNvPr id="0" name=""/>
        <dsp:cNvSpPr/>
      </dsp:nvSpPr>
      <dsp:spPr>
        <a:xfrm>
          <a:off x="41742" y="208000"/>
          <a:ext cx="693336" cy="693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F9C4C-A331-4FF1-9B6D-123BD534BD70}">
      <dsp:nvSpPr>
        <dsp:cNvPr id="0" name=""/>
        <dsp:cNvSpPr/>
      </dsp:nvSpPr>
      <dsp:spPr>
        <a:xfrm>
          <a:off x="624834" y="1109337"/>
          <a:ext cx="4772896" cy="554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Somatostatin analog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(Octreotide)</a:t>
          </a:r>
        </a:p>
      </dsp:txBody>
      <dsp:txXfrm>
        <a:off x="624834" y="1109337"/>
        <a:ext cx="4772896" cy="554668"/>
      </dsp:txXfrm>
    </dsp:sp>
    <dsp:sp modelId="{564D8C9C-F4E8-4DB0-A478-372A12C14406}">
      <dsp:nvSpPr>
        <dsp:cNvPr id="0" name=""/>
        <dsp:cNvSpPr/>
      </dsp:nvSpPr>
      <dsp:spPr>
        <a:xfrm>
          <a:off x="243364" y="1040004"/>
          <a:ext cx="693336" cy="693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96442-184A-4FF9-AB9A-625DCA83A057}">
      <dsp:nvSpPr>
        <dsp:cNvPr id="0" name=""/>
        <dsp:cNvSpPr/>
      </dsp:nvSpPr>
      <dsp:spPr>
        <a:xfrm>
          <a:off x="388410" y="1941340"/>
          <a:ext cx="4974518" cy="554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26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Vasopressin analog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(Terlipressin) </a:t>
          </a:r>
        </a:p>
      </dsp:txBody>
      <dsp:txXfrm>
        <a:off x="388410" y="1941340"/>
        <a:ext cx="4974518" cy="554668"/>
      </dsp:txXfrm>
    </dsp:sp>
    <dsp:sp modelId="{D5A9BB85-7FE1-4091-8FE8-F2F5E879A36E}">
      <dsp:nvSpPr>
        <dsp:cNvPr id="0" name=""/>
        <dsp:cNvSpPr/>
      </dsp:nvSpPr>
      <dsp:spPr>
        <a:xfrm>
          <a:off x="41742" y="1872007"/>
          <a:ext cx="693336" cy="693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3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9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2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F76C-0B76-FC43-AF39-FEC483FBD768}" type="datetimeFigureOut">
              <a:rPr lang="en-US" smtClean="0"/>
              <a:t>7/15/2022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0EBD-859F-7040-8B02-2CF32441D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9A698-0656-1548-B91B-C61D936FF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EFDFB9-5602-854D-9D98-75FFC2BD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A0CAB9-46CC-FD78-0BA4-E806FCF8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CONFIRM Trial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3CE7CE-4673-9FBD-5080-B3EA5F935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785973"/>
              </p:ext>
            </p:extLst>
          </p:nvPr>
        </p:nvGraphicFramePr>
        <p:xfrm>
          <a:off x="552449" y="2873684"/>
          <a:ext cx="78867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54669329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72583199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61940559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66981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Terlipressin (n=199)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 (n=101)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16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Verified reversal of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(32%)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6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HRS reversal with no RRT at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 (34%)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Respiratory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―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626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215512-A9B4-D4DE-CA48-51D0448EA84D}"/>
              </a:ext>
            </a:extLst>
          </p:cNvPr>
          <p:cNvSpPr txBox="1"/>
          <p:nvPr/>
        </p:nvSpPr>
        <p:spPr>
          <a:xfrm>
            <a:off x="552449" y="1110347"/>
            <a:ext cx="78867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Inclusion</a:t>
            </a:r>
            <a:r>
              <a:rPr lang="en-US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Hepatorenal syndrome, cirrhosis, ascites, and rapidly progressing renal failure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Doubling of serum creatinine to at least 2.25 mg/dL (199 μmol/L)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BB0DA-283C-D18F-D3A3-13911BE7B05B}"/>
              </a:ext>
            </a:extLst>
          </p:cNvPr>
          <p:cNvSpPr txBox="1"/>
          <p:nvPr/>
        </p:nvSpPr>
        <p:spPr>
          <a:xfrm>
            <a:off x="552449" y="2031487"/>
            <a:ext cx="342083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Efficacy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Reversal of HRS (two SCr ≤ 1.5 mg/dL) up to 14 days and survival without RRT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AD067-F4E6-07D1-C7DE-88303281E546}"/>
              </a:ext>
            </a:extLst>
          </p:cNvPr>
          <p:cNvSpPr txBox="1"/>
          <p:nvPr/>
        </p:nvSpPr>
        <p:spPr>
          <a:xfrm>
            <a:off x="4773385" y="2034972"/>
            <a:ext cx="3665764" cy="735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Failure </a:t>
            </a:r>
            <a:r>
              <a:rPr lang="en-US" sz="1400" dirty="0"/>
              <a:t> Receipt of the following:</a:t>
            </a:r>
          </a:p>
          <a:p>
            <a:r>
              <a:rPr lang="en-US" sz="1400" dirty="0"/>
              <a:t>RRT, TIPS placement, open-label vasopressor therapy before day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2E7B9-C032-447A-4CC1-7DFAD3ADDFC6}"/>
              </a:ext>
            </a:extLst>
          </p:cNvPr>
          <p:cNvSpPr txBox="1"/>
          <p:nvPr/>
        </p:nvSpPr>
        <p:spPr>
          <a:xfrm>
            <a:off x="3096731" y="4509781"/>
            <a:ext cx="2885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Wong F, et al.</a:t>
            </a:r>
            <a:r>
              <a:rPr lang="en-US" sz="1000" i="1" dirty="0">
                <a:solidFill>
                  <a:schemeClr val="bg1"/>
                </a:solidFill>
              </a:rPr>
              <a:t> N Engl J Med</a:t>
            </a:r>
            <a:r>
              <a:rPr lang="en-US" sz="1000" dirty="0">
                <a:solidFill>
                  <a:schemeClr val="bg1"/>
                </a:solidFill>
              </a:rPr>
              <a:t>. 2021;384(9): 818-828.</a:t>
            </a:r>
          </a:p>
        </p:txBody>
      </p:sp>
    </p:spTree>
    <p:extLst>
      <p:ext uri="{BB962C8B-B14F-4D97-AF65-F5344CB8AC3E}">
        <p14:creationId xmlns:p14="http://schemas.microsoft.com/office/powerpoint/2010/main" val="232994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EB3E-DE57-4EB9-440C-857C9F12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Vasoconstrictor Treatments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2DA3FA-E8E9-9A82-299A-930DAA07B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155215"/>
              </p:ext>
            </p:extLst>
          </p:nvPr>
        </p:nvGraphicFramePr>
        <p:xfrm>
          <a:off x="698269" y="1015801"/>
          <a:ext cx="5397731" cy="277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7B66DF-C1D7-D641-4489-589934299448}"/>
              </a:ext>
            </a:extLst>
          </p:cNvPr>
          <p:cNvSpPr txBox="1"/>
          <p:nvPr/>
        </p:nvSpPr>
        <p:spPr>
          <a:xfrm>
            <a:off x="6304285" y="2136317"/>
            <a:ext cx="22630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↓Portal blood 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08617-2B50-C10A-7EB2-584D5CD9093A}"/>
              </a:ext>
            </a:extLst>
          </p:cNvPr>
          <p:cNvSpPr txBox="1"/>
          <p:nvPr/>
        </p:nvSpPr>
        <p:spPr>
          <a:xfrm>
            <a:off x="6304285" y="1319222"/>
            <a:ext cx="2263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Vasoconstriction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↑ End-organ perfusion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98D3D-6361-CAE6-74F9-898E3AC7EA71}"/>
              </a:ext>
            </a:extLst>
          </p:cNvPr>
          <p:cNvSpPr txBox="1"/>
          <p:nvPr/>
        </p:nvSpPr>
        <p:spPr>
          <a:xfrm>
            <a:off x="6304285" y="2947116"/>
            <a:ext cx="226305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↓ Splanchnic blood flow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↑ Renal perfusion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FC3EC-ACCE-3EFB-155D-03AE9137BB20}"/>
              </a:ext>
            </a:extLst>
          </p:cNvPr>
          <p:cNvSpPr txBox="1"/>
          <p:nvPr/>
        </p:nvSpPr>
        <p:spPr>
          <a:xfrm>
            <a:off x="3433305" y="3580362"/>
            <a:ext cx="27668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Factors influencing vasoconstrictor choice</a:t>
            </a:r>
          </a:p>
          <a:p>
            <a:pPr marL="342900" indent="-342900">
              <a:buAutoNum type="arabicPeriod"/>
            </a:pPr>
            <a:r>
              <a:rPr lang="en-US" sz="1200" dirty="0"/>
              <a:t>Venous access</a:t>
            </a:r>
          </a:p>
          <a:p>
            <a:pPr marL="342900" indent="-342900">
              <a:buAutoNum type="arabicPeriod"/>
            </a:pPr>
            <a:r>
              <a:rPr lang="en-US" sz="1200" dirty="0"/>
              <a:t>Patient geography</a:t>
            </a:r>
          </a:p>
          <a:p>
            <a:pPr marL="342900" indent="-342900">
              <a:buAutoNum type="arabicPeriod"/>
            </a:pPr>
            <a:r>
              <a:rPr lang="en-US" sz="1200" dirty="0"/>
              <a:t>Personnel expertise </a:t>
            </a:r>
          </a:p>
        </p:txBody>
      </p:sp>
    </p:spTree>
    <p:extLst>
      <p:ext uri="{BB962C8B-B14F-4D97-AF65-F5344CB8AC3E}">
        <p14:creationId xmlns:p14="http://schemas.microsoft.com/office/powerpoint/2010/main" val="48600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56D9-9FF3-BC32-A5D5-958DD65D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Late-Stage Therapy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33207-7C66-2E25-C9DC-8EC01C1C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patients not responding to initial therapies, treatment strategies vary around the world</a:t>
            </a:r>
          </a:p>
          <a:p>
            <a:pPr lvl="1"/>
            <a:r>
              <a:rPr lang="en-US" dirty="0"/>
              <a:t>Renal replacement</a:t>
            </a:r>
          </a:p>
          <a:p>
            <a:pPr lvl="1"/>
            <a:r>
              <a:rPr lang="en-US" dirty="0"/>
              <a:t>TIPS placement</a:t>
            </a:r>
          </a:p>
          <a:p>
            <a:pPr lvl="1"/>
            <a:r>
              <a:rPr lang="en-US" dirty="0"/>
              <a:t>Liver transplant.</a:t>
            </a:r>
          </a:p>
        </p:txBody>
      </p:sp>
    </p:spTree>
    <p:extLst>
      <p:ext uri="{BB962C8B-B14F-4D97-AF65-F5344CB8AC3E}">
        <p14:creationId xmlns:p14="http://schemas.microsoft.com/office/powerpoint/2010/main" val="412406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F57-5668-876E-93EB-C30D9F5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Mr. Jenkins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0B74-C7D8-0D55-EC71-C7211CB7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60-year-old male.</a:t>
            </a:r>
          </a:p>
          <a:p>
            <a:r>
              <a:rPr lang="en-US" dirty="0"/>
              <a:t>Presents to the ED for increasing fatigue and weakness over the past 3 days.</a:t>
            </a:r>
          </a:p>
          <a:p>
            <a:r>
              <a:rPr lang="en-US" dirty="0"/>
              <a:t>History includes</a:t>
            </a:r>
          </a:p>
          <a:p>
            <a:pPr lvl="1"/>
            <a:r>
              <a:rPr lang="en-US" dirty="0"/>
              <a:t>Complications of liver disease, ie, fluid retention, ascites, and grade 2 esophageal varices</a:t>
            </a:r>
          </a:p>
          <a:p>
            <a:pPr lvl="1"/>
            <a:r>
              <a:rPr lang="en-US" dirty="0"/>
              <a:t>Type 2 diabetes x 20 y</a:t>
            </a:r>
          </a:p>
          <a:p>
            <a:pPr lvl="1"/>
            <a:r>
              <a:rPr lang="en-US" dirty="0"/>
              <a:t>Chronic kidney disease (baseline serum creatinine 1.4 – 1.6 mg/dL).</a:t>
            </a:r>
          </a:p>
        </p:txBody>
      </p:sp>
    </p:spTree>
    <p:extLst>
      <p:ext uri="{BB962C8B-B14F-4D97-AF65-F5344CB8AC3E}">
        <p14:creationId xmlns:p14="http://schemas.microsoft.com/office/powerpoint/2010/main" val="392504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F57-5668-876E-93EB-C30D9F5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Mr. Jenkins</a:t>
            </a:r>
            <a:r>
              <a:rPr lang="en-US" sz="1800" dirty="0"/>
              <a:t>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0B74-C7D8-0D55-EC71-C7211CB7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Serum creatinine</a:t>
            </a:r>
          </a:p>
          <a:p>
            <a:pPr lvl="1"/>
            <a:r>
              <a:rPr lang="en-US" dirty="0"/>
              <a:t>Baseline: 1.4 to 1.6 mg/dL</a:t>
            </a:r>
          </a:p>
          <a:p>
            <a:pPr lvl="1"/>
            <a:r>
              <a:rPr lang="en-US" dirty="0"/>
              <a:t>Today on presentation to the ED: 3.5 mg/dL.</a:t>
            </a:r>
          </a:p>
        </p:txBody>
      </p:sp>
    </p:spTree>
    <p:extLst>
      <p:ext uri="{BB962C8B-B14F-4D97-AF65-F5344CB8AC3E}">
        <p14:creationId xmlns:p14="http://schemas.microsoft.com/office/powerpoint/2010/main" val="199481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F57-5668-876E-93EB-C30D9F5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Mr. Jenkins</a:t>
            </a:r>
            <a:r>
              <a:rPr lang="en-US" sz="1800" dirty="0"/>
              <a:t>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0B74-C7D8-0D55-EC71-C7211CB7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Vital signs:</a:t>
            </a:r>
          </a:p>
          <a:p>
            <a:pPr lvl="1"/>
            <a:r>
              <a:rPr lang="en-US" dirty="0"/>
              <a:t>BP 108/60  mmHg</a:t>
            </a:r>
          </a:p>
          <a:p>
            <a:pPr lvl="1"/>
            <a:r>
              <a:rPr lang="en-US" dirty="0"/>
              <a:t>HR 62 beats/min</a:t>
            </a:r>
          </a:p>
          <a:p>
            <a:pPr lvl="1"/>
            <a:r>
              <a:rPr lang="en-US" dirty="0"/>
              <a:t>RR 18 breaths/min</a:t>
            </a:r>
          </a:p>
          <a:p>
            <a:pPr lvl="1"/>
            <a:r>
              <a:rPr lang="en-US" dirty="0"/>
              <a:t>Temperature 36.9</a:t>
            </a:r>
            <a:r>
              <a:rPr lang="en-US" dirty="0">
                <a:sym typeface="Symbol" panose="05050102010706020507" pitchFamily="18" charset="2"/>
              </a:rPr>
              <a:t>C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/>
              <a:t>sat 96%.</a:t>
            </a:r>
          </a:p>
        </p:txBody>
      </p:sp>
    </p:spTree>
    <p:extLst>
      <p:ext uri="{BB962C8B-B14F-4D97-AF65-F5344CB8AC3E}">
        <p14:creationId xmlns:p14="http://schemas.microsoft.com/office/powerpoint/2010/main" val="206452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F57-5668-876E-93EB-C30D9F5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Mr. Jenkins</a:t>
            </a:r>
            <a:r>
              <a:rPr lang="en-US" sz="1800" dirty="0"/>
              <a:t>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0B74-C7D8-0D55-EC71-C7211CB7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medications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Propranolol 20 mg BID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Spironolactone 200 mg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Omeprazole 20 mg QD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Metformin 1 g BID</a:t>
            </a:r>
          </a:p>
        </p:txBody>
      </p:sp>
    </p:spTree>
    <p:extLst>
      <p:ext uri="{BB962C8B-B14F-4D97-AF65-F5344CB8AC3E}">
        <p14:creationId xmlns:p14="http://schemas.microsoft.com/office/powerpoint/2010/main" val="116748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EF57-5668-876E-93EB-C30D9F5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Case: Mr. Jenkins</a:t>
            </a:r>
            <a:r>
              <a:rPr lang="en-US" sz="1800" dirty="0"/>
              <a:t>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A0B74-C7D8-0D55-EC71-C7211CB7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Physical examination</a:t>
            </a:r>
          </a:p>
          <a:p>
            <a:r>
              <a:rPr lang="en-US" dirty="0"/>
              <a:t>Jaundiced with a tense abdomen and normal bowel sounds.</a:t>
            </a:r>
          </a:p>
          <a:p>
            <a:r>
              <a:rPr lang="en-US" dirty="0"/>
              <a:t>Follows commands though lethargic.</a:t>
            </a:r>
          </a:p>
          <a:p>
            <a:r>
              <a:rPr lang="en-US" dirty="0"/>
              <a:t>4+ lower extremity pitting edema.</a:t>
            </a:r>
          </a:p>
          <a:p>
            <a:r>
              <a:rPr lang="en-US" dirty="0"/>
              <a:t>Urine output is scant and appears concentrated.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4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16BC-D7E4-D77B-AC95-1AE04174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Perspectives on HRS-AKI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0D452-AD40-A282-3446-39D23BC14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multidisciplinary care</a:t>
            </a:r>
          </a:p>
          <a:p>
            <a:r>
              <a:rPr lang="en-US" dirty="0"/>
              <a:t>Assessing causes for HRS-AKI is central to determining appropriate treatment approaches</a:t>
            </a:r>
          </a:p>
          <a:p>
            <a:r>
              <a:rPr lang="en-US" dirty="0"/>
              <a:t>Where available, terlipressin as a vasoconstrictor is preferred according to international guidelines</a:t>
            </a:r>
          </a:p>
          <a:p>
            <a:r>
              <a:rPr lang="en-US" dirty="0"/>
              <a:t>In the U.S., vasoconstrictor selection largely determined by patient acuity: </a:t>
            </a:r>
          </a:p>
          <a:p>
            <a:pPr lvl="1"/>
            <a:r>
              <a:rPr lang="en-US" dirty="0"/>
              <a:t>Octreotide and midodrine are used for ward patients </a:t>
            </a:r>
          </a:p>
          <a:p>
            <a:pPr lvl="1"/>
            <a:r>
              <a:rPr lang="en-US" dirty="0"/>
              <a:t>Norepinephrine in critical care settings</a:t>
            </a:r>
          </a:p>
        </p:txBody>
      </p:sp>
    </p:spTree>
    <p:extLst>
      <p:ext uri="{BB962C8B-B14F-4D97-AF65-F5344CB8AC3E}">
        <p14:creationId xmlns:p14="http://schemas.microsoft.com/office/powerpoint/2010/main" val="249407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0EBD-859F-7040-8B02-2CF32441D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9A698-0656-1548-B91B-C61D936FF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EFDFB9-5602-854D-9D98-75FFC2BDB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749EE-0EFE-0056-C7FD-E8C2EE7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AF0E6-E2E4-DB58-7532-181B17917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Paolo Angeli, MD; University of Padova (Italy)</a:t>
            </a:r>
          </a:p>
          <a:p>
            <a:r>
              <a:rPr lang="en-US" dirty="0"/>
              <a:t>Amanda Chaney, DNP, APRN; Mayo Clinic (Florida, US)</a:t>
            </a:r>
          </a:p>
          <a:p>
            <a:r>
              <a:rPr lang="en-US" dirty="0"/>
              <a:t>Kevin Moore, MD; University College (UK)</a:t>
            </a:r>
          </a:p>
          <a:p>
            <a:r>
              <a:rPr lang="en-US" dirty="0"/>
              <a:t>Mitra Nadim, MD; University of Southern California (California, US)</a:t>
            </a:r>
          </a:p>
          <a:p>
            <a:r>
              <a:rPr lang="en-US" dirty="0"/>
              <a:t>Rahul Nanchal, MD; Medical College of Wisconsin (Wisconsin, US)</a:t>
            </a:r>
          </a:p>
          <a:p>
            <a:r>
              <a:rPr lang="en-US" dirty="0"/>
              <a:t>Ram Subramanian, MD; Emory University (Georgia, US)</a:t>
            </a:r>
          </a:p>
        </p:txBody>
      </p:sp>
    </p:spTree>
    <p:extLst>
      <p:ext uri="{BB962C8B-B14F-4D97-AF65-F5344CB8AC3E}">
        <p14:creationId xmlns:p14="http://schemas.microsoft.com/office/powerpoint/2010/main" val="390774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3B498E-A594-3729-3282-A908AE2B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91"/>
            <a:ext cx="7886700" cy="994172"/>
          </a:xfrm>
        </p:spPr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85C70-EA8B-D017-9F7F-623BC1A7B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39998"/>
            <a:ext cx="3886200" cy="35177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Presenting symptoms</a:t>
            </a:r>
          </a:p>
          <a:p>
            <a:r>
              <a:rPr lang="en-US" dirty="0"/>
              <a:t>54-yo woman admitted to hospital with hepatic encephalopathy.</a:t>
            </a:r>
          </a:p>
          <a:p>
            <a:r>
              <a:rPr lang="en-US" dirty="0"/>
              <a:t>She experienced diarrhea x 3 d.</a:t>
            </a:r>
          </a:p>
          <a:p>
            <a:r>
              <a:rPr lang="en-US" dirty="0"/>
              <a:t>In the ED, a CT scan of the head was normal with no evidence of intracerebral hemorrhage or ischemia.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B20A74-00CF-0DA0-5A35-A719FB94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939998"/>
            <a:ext cx="4036219" cy="35177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Past medical history</a:t>
            </a:r>
          </a:p>
          <a:p>
            <a:r>
              <a:rPr lang="en-US" dirty="0"/>
              <a:t>7 y ago: infiltrating ductal carcinoma of right breast.</a:t>
            </a:r>
          </a:p>
          <a:p>
            <a:r>
              <a:rPr lang="en-US" dirty="0"/>
              <a:t>4 y ago: decompensated liver cirrhosis with primary sclerosing cholangitis.</a:t>
            </a:r>
          </a:p>
          <a:p>
            <a:pPr lvl="1"/>
            <a:r>
              <a:rPr lang="en-US" dirty="0"/>
              <a:t>Grade 2 ascites controlled with Na</a:t>
            </a:r>
            <a:r>
              <a:rPr lang="en-US" baseline="30000" dirty="0"/>
              <a:t>+</a:t>
            </a:r>
            <a:r>
              <a:rPr lang="en-US" dirty="0"/>
              <a:t> restriction, diuretics</a:t>
            </a:r>
          </a:p>
          <a:p>
            <a:pPr lvl="1"/>
            <a:r>
              <a:rPr lang="en-US" dirty="0"/>
              <a:t>2 episodes of hepatic encephalopathy</a:t>
            </a:r>
          </a:p>
          <a:p>
            <a:pPr lvl="1"/>
            <a:r>
              <a:rPr lang="en-US" dirty="0"/>
              <a:t>Endoscopy: large F2 esophageal varices</a:t>
            </a:r>
          </a:p>
          <a:p>
            <a:pPr lvl="1"/>
            <a:r>
              <a:rPr lang="en-US" dirty="0"/>
              <a:t>Abdominal ultrasound: no evidence of hepatocellular carcinoma, portal vein thrombosis.</a:t>
            </a:r>
          </a:p>
        </p:txBody>
      </p:sp>
    </p:spTree>
    <p:extLst>
      <p:ext uri="{BB962C8B-B14F-4D97-AF65-F5344CB8AC3E}">
        <p14:creationId xmlns:p14="http://schemas.microsoft.com/office/powerpoint/2010/main" val="320628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70AD-DAAB-9BAA-E59F-6B9F1A30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/>
          <a:lstStyle/>
          <a:p>
            <a:r>
              <a:rPr lang="en-US" dirty="0"/>
              <a:t>Case</a:t>
            </a:r>
            <a:r>
              <a:rPr lang="en-US" sz="1800" dirty="0"/>
              <a:t> (cont)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DA422-F0AF-3DD0-8639-5F7FC4102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828565"/>
            <a:ext cx="3886200" cy="34826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Current medications</a:t>
            </a:r>
          </a:p>
          <a:p>
            <a:r>
              <a:rPr lang="en-US" sz="2900" dirty="0"/>
              <a:t>Spironolactone 300 mg QD</a:t>
            </a:r>
          </a:p>
          <a:p>
            <a:r>
              <a:rPr lang="en-US" sz="2900" dirty="0"/>
              <a:t>Furosemide 25 mg BID</a:t>
            </a:r>
          </a:p>
          <a:p>
            <a:r>
              <a:rPr lang="en-US" sz="2900" dirty="0"/>
              <a:t>Propranolol 20 mg BID</a:t>
            </a:r>
          </a:p>
          <a:p>
            <a:r>
              <a:rPr lang="en-US" sz="2900" dirty="0"/>
              <a:t>Ursodeoxycholic acid 300 mg TID</a:t>
            </a:r>
          </a:p>
          <a:p>
            <a:r>
              <a:rPr lang="en-US" sz="2900" dirty="0"/>
              <a:t>Rifaximin 200 mg TID</a:t>
            </a:r>
          </a:p>
          <a:p>
            <a:r>
              <a:rPr lang="en-US" sz="2900" dirty="0"/>
              <a:t>Exemestane 25 mg QID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41C3E-6F93-9F7B-576F-4C6E7327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816678"/>
            <a:ext cx="4144902" cy="3671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Physical exam</a:t>
            </a:r>
          </a:p>
          <a:p>
            <a:r>
              <a:rPr lang="en-US" sz="2900" dirty="0"/>
              <a:t>Vital signs</a:t>
            </a:r>
          </a:p>
          <a:p>
            <a:pPr lvl="1"/>
            <a:r>
              <a:rPr lang="en-US" sz="2600" dirty="0"/>
              <a:t>BP 120/50 mmHg</a:t>
            </a:r>
          </a:p>
          <a:p>
            <a:pPr lvl="1"/>
            <a:r>
              <a:rPr lang="en-US" sz="2600" dirty="0"/>
              <a:t>HR 60 beats/min</a:t>
            </a:r>
          </a:p>
          <a:p>
            <a:pPr lvl="1"/>
            <a:r>
              <a:rPr lang="en-US" sz="2600" dirty="0"/>
              <a:t>SpO</a:t>
            </a:r>
            <a:r>
              <a:rPr lang="en-US" sz="2600" baseline="-25000" dirty="0"/>
              <a:t>2</a:t>
            </a:r>
            <a:r>
              <a:rPr lang="en-US" sz="2600" dirty="0"/>
              <a:t> 99% in AA</a:t>
            </a:r>
          </a:p>
          <a:p>
            <a:pPr lvl="1"/>
            <a:r>
              <a:rPr lang="en-US" sz="2600" dirty="0"/>
              <a:t>RR 20 breaths/min</a:t>
            </a:r>
          </a:p>
          <a:p>
            <a:pPr lvl="1"/>
            <a:r>
              <a:rPr lang="en-US" sz="2600" dirty="0"/>
              <a:t>T 36.8</a:t>
            </a:r>
            <a:r>
              <a:rPr lang="en-US" sz="2600" dirty="0">
                <a:sym typeface="Symbol" panose="05050102010706020507" pitchFamily="18" charset="2"/>
              </a:rPr>
              <a:t>C.</a:t>
            </a:r>
            <a:endParaRPr lang="en-US" sz="2600" dirty="0"/>
          </a:p>
          <a:p>
            <a:r>
              <a:rPr lang="en-US" sz="2900" dirty="0"/>
              <a:t>Skin</a:t>
            </a:r>
          </a:p>
          <a:p>
            <a:pPr lvl="1"/>
            <a:r>
              <a:rPr lang="en-US" sz="2600" dirty="0"/>
              <a:t>Jaundice, dehydration.</a:t>
            </a:r>
          </a:p>
          <a:p>
            <a:r>
              <a:rPr lang="en-US" sz="2900" dirty="0"/>
              <a:t>CNS</a:t>
            </a:r>
          </a:p>
          <a:p>
            <a:pPr lvl="1"/>
            <a:r>
              <a:rPr lang="en-US" sz="2600" dirty="0"/>
              <a:t>Awake, oriented in time &amp; space, flapping tremor.</a:t>
            </a:r>
          </a:p>
          <a:p>
            <a:r>
              <a:rPr lang="en-US" sz="2900" dirty="0"/>
              <a:t>Abdomen</a:t>
            </a:r>
          </a:p>
          <a:p>
            <a:pPr lvl="1"/>
            <a:r>
              <a:rPr lang="en-US" sz="2600" dirty="0"/>
              <a:t>Painless ascites w/superficial collateral vessels easily visible.</a:t>
            </a:r>
          </a:p>
        </p:txBody>
      </p:sp>
    </p:spTree>
    <p:extLst>
      <p:ext uri="{BB962C8B-B14F-4D97-AF65-F5344CB8AC3E}">
        <p14:creationId xmlns:p14="http://schemas.microsoft.com/office/powerpoint/2010/main" val="39452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8ED8-276D-7C37-B732-36BA4C3B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58"/>
            <a:ext cx="7886700" cy="994172"/>
          </a:xfrm>
        </p:spPr>
        <p:txBody>
          <a:bodyPr/>
          <a:lstStyle/>
          <a:p>
            <a:r>
              <a:rPr lang="en-US" dirty="0"/>
              <a:t>Case</a:t>
            </a:r>
            <a:r>
              <a:rPr lang="en-US" sz="3600" dirty="0"/>
              <a:t> </a:t>
            </a:r>
            <a:r>
              <a:rPr lang="en-US" sz="1800" dirty="0"/>
              <a:t>(cont)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C204C5B-ED5C-6E29-3C8A-392522D814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0624" y="802718"/>
          <a:ext cx="6986698" cy="352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531">
                  <a:extLst>
                    <a:ext uri="{9D8B030D-6E8A-4147-A177-3AD203B41FA5}">
                      <a16:colId xmlns:a16="http://schemas.microsoft.com/office/drawing/2014/main" val="4206900408"/>
                    </a:ext>
                  </a:extLst>
                </a:gridCol>
                <a:gridCol w="1665531">
                  <a:extLst>
                    <a:ext uri="{9D8B030D-6E8A-4147-A177-3AD203B41FA5}">
                      <a16:colId xmlns:a16="http://schemas.microsoft.com/office/drawing/2014/main" val="2144998471"/>
                    </a:ext>
                  </a:extLst>
                </a:gridCol>
                <a:gridCol w="219925">
                  <a:extLst>
                    <a:ext uri="{9D8B030D-6E8A-4147-A177-3AD203B41FA5}">
                      <a16:colId xmlns:a16="http://schemas.microsoft.com/office/drawing/2014/main" val="1888722514"/>
                    </a:ext>
                  </a:extLst>
                </a:gridCol>
                <a:gridCol w="1733144">
                  <a:extLst>
                    <a:ext uri="{9D8B030D-6E8A-4147-A177-3AD203B41FA5}">
                      <a16:colId xmlns:a16="http://schemas.microsoft.com/office/drawing/2014/main" val="1557151130"/>
                    </a:ext>
                  </a:extLst>
                </a:gridCol>
                <a:gridCol w="1702567">
                  <a:extLst>
                    <a:ext uri="{9D8B030D-6E8A-4147-A177-3AD203B41FA5}">
                      <a16:colId xmlns:a16="http://schemas.microsoft.com/office/drawing/2014/main" val="3087821169"/>
                    </a:ext>
                  </a:extLst>
                </a:gridCol>
              </a:tblGrid>
              <a:tr h="39088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WBC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4.03 x 10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C-reactive protein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 mg/L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4764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 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Ammonia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157 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mol/L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55988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Platelets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 x 10</a:t>
                      </a:r>
                      <a:r>
                        <a:rPr lang="en-US" sz="1600" baseline="30000" dirty="0"/>
                        <a:t>9</a:t>
                      </a:r>
                      <a:r>
                        <a:rPr lang="en-US" sz="1600" baseline="0" dirty="0"/>
                        <a:t>/L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PMN on ascites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 el/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L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20893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4.8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65963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INR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 (PT 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20 s)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Chest x-ray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0028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 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35055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Creatinine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 mg/dL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87260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132 mEq/L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13385"/>
                  </a:ext>
                </a:extLst>
              </a:tr>
              <a:tr h="391423">
                <a:tc>
                  <a:txBody>
                    <a:bodyPr/>
                    <a:lstStyle/>
                    <a:p>
                      <a:r>
                        <a:rPr lang="en-US" sz="1600" dirty="0"/>
                        <a:t>Potassium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3.1 mEq/L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662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52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5C7F0-2A89-B704-D31F-54D1592B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 and Clinical Features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FFD668E-2AC1-C000-2CB8-52A520860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53644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03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2657-4D88-B6A5-0D4B-9EE32DD5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HRS-AKI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5840-63B7-7733-C7F0-4669D269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definition of HRS-AKI has evolved over time, but is largely a clinical diagnosis incorporating:</a:t>
            </a:r>
          </a:p>
          <a:p>
            <a:pPr lvl="1"/>
            <a:r>
              <a:rPr lang="en-US" dirty="0"/>
              <a:t>Patient status </a:t>
            </a:r>
          </a:p>
          <a:p>
            <a:pPr lvl="1"/>
            <a:r>
              <a:rPr lang="en-US" dirty="0"/>
              <a:t>Serum creatinine (timing)</a:t>
            </a:r>
          </a:p>
          <a:p>
            <a:pPr lvl="1"/>
            <a:r>
              <a:rPr lang="en-US" dirty="0"/>
              <a:t>Absence of parenchymal damage (proteinuria)</a:t>
            </a:r>
          </a:p>
          <a:p>
            <a:pPr lvl="1"/>
            <a:r>
              <a:rPr lang="en-US" dirty="0"/>
              <a:t>Exclusion of other causes.</a:t>
            </a:r>
          </a:p>
          <a:p>
            <a:r>
              <a:rPr lang="en-US" dirty="0"/>
              <a:t>Current definitions of HRS-AKI are limited by de-emphasizing urine output as a distinguishing variable of AKI.</a:t>
            </a:r>
          </a:p>
        </p:txBody>
      </p:sp>
    </p:spTree>
    <p:extLst>
      <p:ext uri="{BB962C8B-B14F-4D97-AF65-F5344CB8AC3E}">
        <p14:creationId xmlns:p14="http://schemas.microsoft.com/office/powerpoint/2010/main" val="181819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C08B-77AD-0D59-5E2E-A4892CA5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Strategies</a:t>
            </a:r>
          </a:p>
        </p:txBody>
      </p:sp>
      <p:pic>
        <p:nvPicPr>
          <p:cNvPr id="1026" name="Picture 2" descr="Sand Bucket Clipart Black And White">
            <a:extLst>
              <a:ext uri="{FF2B5EF4-FFF2-40B4-BE49-F238E27FC236}">
                <a16:creationId xmlns:a16="http://schemas.microsoft.com/office/drawing/2014/main" id="{8B3EE75D-19B3-F422-91A7-01AB0C0C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42" y="2146950"/>
            <a:ext cx="1173915" cy="1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and Bucket Clipart Black And White">
            <a:extLst>
              <a:ext uri="{FF2B5EF4-FFF2-40B4-BE49-F238E27FC236}">
                <a16:creationId xmlns:a16="http://schemas.microsoft.com/office/drawing/2014/main" id="{D5741B3E-0B11-E373-94DC-ED5C8442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42" y="2146950"/>
            <a:ext cx="1173915" cy="1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nd Bucket Clipart Black And White">
            <a:extLst>
              <a:ext uri="{FF2B5EF4-FFF2-40B4-BE49-F238E27FC236}">
                <a16:creationId xmlns:a16="http://schemas.microsoft.com/office/drawing/2014/main" id="{C3301CA5-1808-7A96-2CA1-BC58FCE2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43" y="2146950"/>
            <a:ext cx="1173915" cy="1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7A057-2D6E-7B52-8207-73F17C510CB7}"/>
              </a:ext>
            </a:extLst>
          </p:cNvPr>
          <p:cNvSpPr txBox="1"/>
          <p:nvPr/>
        </p:nvSpPr>
        <p:spPr>
          <a:xfrm>
            <a:off x="3326399" y="1159200"/>
            <a:ext cx="24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Maintain adequate blood pressure to preserve renal perfusion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DE3BD-0643-8222-9A36-3E8AD306BBFA}"/>
              </a:ext>
            </a:extLst>
          </p:cNvPr>
          <p:cNvSpPr txBox="1"/>
          <p:nvPr/>
        </p:nvSpPr>
        <p:spPr>
          <a:xfrm>
            <a:off x="5910824" y="1268016"/>
            <a:ext cx="24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Avoid iatrogenic causes of kidney injury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BB096-3054-6789-0277-460FCC9F0F27}"/>
              </a:ext>
            </a:extLst>
          </p:cNvPr>
          <p:cNvSpPr txBox="1"/>
          <p:nvPr/>
        </p:nvSpPr>
        <p:spPr>
          <a:xfrm>
            <a:off x="706799" y="1436199"/>
            <a:ext cx="24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Avoid dehydration</a:t>
            </a:r>
          </a:p>
        </p:txBody>
      </p:sp>
    </p:spTree>
    <p:extLst>
      <p:ext uri="{BB962C8B-B14F-4D97-AF65-F5344CB8AC3E}">
        <p14:creationId xmlns:p14="http://schemas.microsoft.com/office/powerpoint/2010/main" val="81446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956D-21D2-3592-F186-8A5E6E85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Pharmacological Treatments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587153B5-5DA4-AF99-D1A2-154681666A29}"/>
              </a:ext>
            </a:extLst>
          </p:cNvPr>
          <p:cNvSpPr/>
          <p:nvPr/>
        </p:nvSpPr>
        <p:spPr>
          <a:xfrm>
            <a:off x="2877760" y="1423326"/>
            <a:ext cx="3640975" cy="64391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Albumin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84620AD7-7958-161B-A9EC-B94638BDFBC7}"/>
              </a:ext>
            </a:extLst>
          </p:cNvPr>
          <p:cNvSpPr/>
          <p:nvPr/>
        </p:nvSpPr>
        <p:spPr>
          <a:xfrm>
            <a:off x="6700578" y="2485263"/>
            <a:ext cx="1978429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Norepinephrine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BC7CA3-B3D3-50BB-8E94-CE0990F493A6}"/>
              </a:ext>
            </a:extLst>
          </p:cNvPr>
          <p:cNvCxnSpPr/>
          <p:nvPr/>
        </p:nvCxnSpPr>
        <p:spPr>
          <a:xfrm flipH="1">
            <a:off x="2533822" y="2110062"/>
            <a:ext cx="282633" cy="35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B6B1DC-51F8-A9C6-4B27-D98AF5F52B78}"/>
              </a:ext>
            </a:extLst>
          </p:cNvPr>
          <p:cNvCxnSpPr>
            <a:cxnSpLocks/>
          </p:cNvCxnSpPr>
          <p:nvPr/>
        </p:nvCxnSpPr>
        <p:spPr>
          <a:xfrm flipH="1">
            <a:off x="4713314" y="2110063"/>
            <a:ext cx="1" cy="350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9CFF2B-4A25-6D67-AA7E-4D07B6659B9A}"/>
              </a:ext>
            </a:extLst>
          </p:cNvPr>
          <p:cNvCxnSpPr>
            <a:cxnSpLocks/>
          </p:cNvCxnSpPr>
          <p:nvPr/>
        </p:nvCxnSpPr>
        <p:spPr>
          <a:xfrm>
            <a:off x="6571728" y="2136128"/>
            <a:ext cx="216130" cy="349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1075B72-F6DA-5C77-BE20-8FA184346481}"/>
              </a:ext>
            </a:extLst>
          </p:cNvPr>
          <p:cNvSpPr/>
          <p:nvPr/>
        </p:nvSpPr>
        <p:spPr>
          <a:xfrm>
            <a:off x="2868410" y="2604044"/>
            <a:ext cx="672291" cy="64391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FCE8EC-C5C0-E05F-6ECD-3EF094B6D159}"/>
              </a:ext>
            </a:extLst>
          </p:cNvPr>
          <p:cNvSpPr/>
          <p:nvPr/>
        </p:nvSpPr>
        <p:spPr>
          <a:xfrm>
            <a:off x="5899437" y="2604045"/>
            <a:ext cx="672291" cy="64391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F466C4-ECF6-62C4-D8F4-3BCB0B2C34F9}"/>
              </a:ext>
            </a:extLst>
          </p:cNvPr>
          <p:cNvSpPr txBox="1"/>
          <p:nvPr/>
        </p:nvSpPr>
        <p:spPr>
          <a:xfrm>
            <a:off x="3200918" y="3604468"/>
            <a:ext cx="3031027" cy="842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Factors influencing vasoconstrictor choice</a:t>
            </a:r>
          </a:p>
          <a:p>
            <a:pPr marL="342900" indent="-342900">
              <a:buAutoNum type="arabicPeriod"/>
            </a:pPr>
            <a:r>
              <a:rPr lang="en-US" sz="1200" dirty="0"/>
              <a:t>Venous access</a:t>
            </a:r>
          </a:p>
          <a:p>
            <a:pPr marL="342900" indent="-342900">
              <a:buAutoNum type="arabicPeriod"/>
            </a:pPr>
            <a:r>
              <a:rPr lang="en-US" sz="1200" dirty="0"/>
              <a:t>Patient geography</a:t>
            </a:r>
          </a:p>
          <a:p>
            <a:pPr marL="342900" indent="-342900">
              <a:buAutoNum type="arabicPeriod"/>
            </a:pPr>
            <a:r>
              <a:rPr lang="en-US" sz="1200" dirty="0"/>
              <a:t>Personnel expertise 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4A9ACC8F-D0CB-974D-CF0D-1FC6B5A8D850}"/>
              </a:ext>
            </a:extLst>
          </p:cNvPr>
          <p:cNvSpPr/>
          <p:nvPr/>
        </p:nvSpPr>
        <p:spPr>
          <a:xfrm>
            <a:off x="555393" y="2488945"/>
            <a:ext cx="1978429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Terlipressin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5B940B99-4596-9D8C-DA2A-30C72D145715}"/>
              </a:ext>
            </a:extLst>
          </p:cNvPr>
          <p:cNvSpPr/>
          <p:nvPr/>
        </p:nvSpPr>
        <p:spPr>
          <a:xfrm>
            <a:off x="3742283" y="2485263"/>
            <a:ext cx="1978429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Midodrine + octreotide</a:t>
            </a:r>
          </a:p>
        </p:txBody>
      </p:sp>
    </p:spTree>
    <p:extLst>
      <p:ext uri="{BB962C8B-B14F-4D97-AF65-F5344CB8AC3E}">
        <p14:creationId xmlns:p14="http://schemas.microsoft.com/office/powerpoint/2010/main" val="7313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</TotalTime>
  <Words>910</Words>
  <Application>Microsoft Office PowerPoint</Application>
  <PresentationFormat>On-screen Show (16:9)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PowerPoint Presentation</vt:lpstr>
      <vt:lpstr>Faculty</vt:lpstr>
      <vt:lpstr>Case</vt:lpstr>
      <vt:lpstr>Case (cont)</vt:lpstr>
      <vt:lpstr>Case (cont)</vt:lpstr>
      <vt:lpstr>Pathogenesis and Clinical Features</vt:lpstr>
      <vt:lpstr>Recognizing HRS-AKI</vt:lpstr>
      <vt:lpstr>Prevention Strategies</vt:lpstr>
      <vt:lpstr>Pharmacological Treatments</vt:lpstr>
      <vt:lpstr>Summary of CONFIRM Trial</vt:lpstr>
      <vt:lpstr>Vasoconstrictor Treatments</vt:lpstr>
      <vt:lpstr>Late-Stage Therapy Approaches</vt:lpstr>
      <vt:lpstr>Case: Mr. Jenkins</vt:lpstr>
      <vt:lpstr>Case: Mr. Jenkins (cont)</vt:lpstr>
      <vt:lpstr>Case: Mr. Jenkins (cont)</vt:lpstr>
      <vt:lpstr>Case: Mr. Jenkins (cont)</vt:lpstr>
      <vt:lpstr>Case: Mr. Jenkins (cont)</vt:lpstr>
      <vt:lpstr>Global Perspectives on HRS-AKI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Gregory Scott</cp:lastModifiedBy>
  <cp:revision>9</cp:revision>
  <dcterms:created xsi:type="dcterms:W3CDTF">2022-01-24T01:22:44Z</dcterms:created>
  <dcterms:modified xsi:type="dcterms:W3CDTF">2022-07-15T17:14:32Z</dcterms:modified>
</cp:coreProperties>
</file>