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719" r:id="rId2"/>
    <p:sldId id="714" r:id="rId3"/>
    <p:sldId id="713" r:id="rId4"/>
    <p:sldId id="261" r:id="rId5"/>
    <p:sldId id="260" r:id="rId6"/>
    <p:sldId id="270" r:id="rId7"/>
    <p:sldId id="315" r:id="rId8"/>
    <p:sldId id="316" r:id="rId9"/>
    <p:sldId id="317" r:id="rId10"/>
    <p:sldId id="360" r:id="rId11"/>
    <p:sldId id="318" r:id="rId12"/>
    <p:sldId id="273" r:id="rId13"/>
    <p:sldId id="319" r:id="rId14"/>
    <p:sldId id="322" r:id="rId15"/>
    <p:sldId id="320" r:id="rId16"/>
    <p:sldId id="321" r:id="rId17"/>
    <p:sldId id="323" r:id="rId18"/>
    <p:sldId id="330" r:id="rId19"/>
    <p:sldId id="707" r:id="rId20"/>
    <p:sldId id="331" r:id="rId21"/>
    <p:sldId id="332" r:id="rId22"/>
    <p:sldId id="328" r:id="rId23"/>
    <p:sldId id="334" r:id="rId24"/>
    <p:sldId id="335" r:id="rId25"/>
    <p:sldId id="353" r:id="rId26"/>
    <p:sldId id="362" r:id="rId27"/>
    <p:sldId id="268" r:id="rId28"/>
    <p:sldId id="708" r:id="rId29"/>
    <p:sldId id="710" r:id="rId30"/>
    <p:sldId id="339" r:id="rId31"/>
    <p:sldId id="340" r:id="rId32"/>
    <p:sldId id="343" r:id="rId33"/>
    <p:sldId id="342" r:id="rId34"/>
    <p:sldId id="344" r:id="rId35"/>
    <p:sldId id="345" r:id="rId36"/>
    <p:sldId id="346" r:id="rId37"/>
    <p:sldId id="350" r:id="rId38"/>
    <p:sldId id="349" r:id="rId39"/>
    <p:sldId id="329" r:id="rId40"/>
    <p:sldId id="717" r:id="rId41"/>
    <p:sldId id="305" r:id="rId42"/>
    <p:sldId id="306" r:id="rId43"/>
    <p:sldId id="308" r:id="rId44"/>
    <p:sldId id="715" r:id="rId45"/>
    <p:sldId id="309" r:id="rId46"/>
    <p:sldId id="716" r:id="rId47"/>
    <p:sldId id="718" r:id="rId48"/>
    <p:sldId id="359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FB18B-0513-82C0-C8E7-F5DF794993DC}" name="Jessica Martin" initials="JM" userId="fe87a7f0c5a1ff1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artin" initials="" lastIdx="0" clrIdx="0"/>
  <p:cmAuthor id="2" name="Gregory Scott" initials="GS" lastIdx="20" clrIdx="1">
    <p:extLst>
      <p:ext uri="{19B8F6BF-5375-455C-9EA6-DF929625EA0E}">
        <p15:presenceInfo xmlns:p15="http://schemas.microsoft.com/office/powerpoint/2012/main" userId="Gregory Scott" providerId="None"/>
      </p:ext>
    </p:extLst>
  </p:cmAuthor>
  <p:cmAuthor id="3" name="Andrea Nicole Sikora" initials="ANS" lastIdx="11" clrIdx="2">
    <p:extLst>
      <p:ext uri="{19B8F6BF-5375-455C-9EA6-DF929625EA0E}">
        <p15:presenceInfo xmlns:p15="http://schemas.microsoft.com/office/powerpoint/2012/main" userId="S::sikora@uga.edu::ecb9001b-b5df-437b-9fc3-738c471642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A98"/>
    <a:srgbClr val="CC66FF"/>
    <a:srgbClr val="E7E7E7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86320" autoAdjust="0"/>
  </p:normalViewPr>
  <p:slideViewPr>
    <p:cSldViewPr snapToGrid="0" snapToObjects="1">
      <p:cViewPr varScale="1">
        <p:scale>
          <a:sx n="124" d="100"/>
          <a:sy n="12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0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8863B-E149-BA49-AB3D-0C7A4E641539}" type="doc">
      <dgm:prSet loTypeId="urn:microsoft.com/office/officeart/2005/8/layout/vProcess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EEA545A-9085-7A4E-9487-AC4F753ACAE8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IgAn</a:t>
          </a:r>
          <a:r>
            <a:rPr lang="en-US" sz="1600" dirty="0">
              <a:solidFill>
                <a:schemeClr val="bg1"/>
              </a:solidFill>
            </a:rPr>
            <a:t> diagnosis is based on kidney biopsy</a:t>
          </a:r>
        </a:p>
      </dgm:t>
    </dgm:pt>
    <dgm:pt modelId="{6836A331-931D-B04F-9BD1-8E2381B28B87}" type="parTrans" cxnId="{930B99FC-0F7F-2E44-87ED-908557FE41B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7566401-AC49-3B4C-9880-24B0A1EACDD9}" type="sibTrans" cxnId="{930B99FC-0F7F-2E44-87ED-908557FE41B6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63D0FA-FAF0-0C42-9620-AC6FB87AF5DB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Access to kidney biopsy often associated with higher socioeconomic class countries and populations</a:t>
          </a:r>
        </a:p>
      </dgm:t>
    </dgm:pt>
    <dgm:pt modelId="{EFF5CCC4-A2AD-334B-96F7-89B3ABF1A31F}" type="parTrans" cxnId="{674C6AD3-D55E-9144-A92C-7C004315541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6ED793B-FF27-4A4D-9D84-F06C7FCAD146}" type="sibTrans" cxnId="{674C6AD3-D55E-9144-A92C-7C0043155416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9C10CF4-C200-3A4A-B10C-95E1E5D85755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Prevalence is under-represented in developing countries and populations with less access to healthcare </a:t>
          </a:r>
          <a:endParaRPr lang="en-US" sz="1600" dirty="0">
            <a:solidFill>
              <a:schemeClr val="tx1"/>
            </a:solidFill>
          </a:endParaRPr>
        </a:p>
      </dgm:t>
    </dgm:pt>
    <dgm:pt modelId="{CC9FD272-F4B4-7A4B-BD1C-F2D407DE0FC0}" type="parTrans" cxnId="{E0FAD9B5-D340-0E47-A579-67BFC037E1A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39CF241-F7F9-AE4C-B9BE-BB92CE870CEA}" type="sibTrans" cxnId="{E0FAD9B5-D340-0E47-A579-67BFC037E1AD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4A876D9-E2A4-5D44-941D-0D100E13AB53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Incidence often higher in children/young adults and in the elderly but this may be due to screening urinalysis carried out most commonly in these populations</a:t>
          </a:r>
        </a:p>
      </dgm:t>
    </dgm:pt>
    <dgm:pt modelId="{A95637B3-94B5-334D-BD75-BB03E1C35D19}" type="parTrans" cxnId="{7BD346CD-017E-C24B-ABC7-927B46FB545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A02738F-F541-6D4B-A1FC-7A902DC05989}" type="sibTrans" cxnId="{7BD346CD-017E-C24B-ABC7-927B46FB545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C13E9EC-AFA2-8442-80D1-4087C0C513E9}" type="pres">
      <dgm:prSet presAssocID="{33E8863B-E149-BA49-AB3D-0C7A4E641539}" presName="outerComposite" presStyleCnt="0">
        <dgm:presLayoutVars>
          <dgm:chMax val="5"/>
          <dgm:dir/>
          <dgm:resizeHandles val="exact"/>
        </dgm:presLayoutVars>
      </dgm:prSet>
      <dgm:spPr/>
    </dgm:pt>
    <dgm:pt modelId="{3E87EA77-3DFD-CF4F-B5BA-C28ED5713C98}" type="pres">
      <dgm:prSet presAssocID="{33E8863B-E149-BA49-AB3D-0C7A4E641539}" presName="dummyMaxCanvas" presStyleCnt="0">
        <dgm:presLayoutVars/>
      </dgm:prSet>
      <dgm:spPr/>
    </dgm:pt>
    <dgm:pt modelId="{12681F7D-9629-1B4F-AAB4-056CF1E4E376}" type="pres">
      <dgm:prSet presAssocID="{33E8863B-E149-BA49-AB3D-0C7A4E641539}" presName="FourNodes_1" presStyleLbl="node1" presStyleIdx="0" presStyleCnt="4">
        <dgm:presLayoutVars>
          <dgm:bulletEnabled val="1"/>
        </dgm:presLayoutVars>
      </dgm:prSet>
      <dgm:spPr/>
    </dgm:pt>
    <dgm:pt modelId="{E9DDFAA4-0F99-084D-A9C5-B7C5AE7A97A4}" type="pres">
      <dgm:prSet presAssocID="{33E8863B-E149-BA49-AB3D-0C7A4E641539}" presName="FourNodes_2" presStyleLbl="node1" presStyleIdx="1" presStyleCnt="4">
        <dgm:presLayoutVars>
          <dgm:bulletEnabled val="1"/>
        </dgm:presLayoutVars>
      </dgm:prSet>
      <dgm:spPr/>
    </dgm:pt>
    <dgm:pt modelId="{88DE1F47-FACE-DF4D-8178-01BCCD3FB2F0}" type="pres">
      <dgm:prSet presAssocID="{33E8863B-E149-BA49-AB3D-0C7A4E641539}" presName="FourNodes_3" presStyleLbl="node1" presStyleIdx="2" presStyleCnt="4">
        <dgm:presLayoutVars>
          <dgm:bulletEnabled val="1"/>
        </dgm:presLayoutVars>
      </dgm:prSet>
      <dgm:spPr/>
    </dgm:pt>
    <dgm:pt modelId="{FD3A922A-88CC-3946-B53C-63C59885A9EC}" type="pres">
      <dgm:prSet presAssocID="{33E8863B-E149-BA49-AB3D-0C7A4E641539}" presName="FourNodes_4" presStyleLbl="node1" presStyleIdx="3" presStyleCnt="4" custScaleY="115925">
        <dgm:presLayoutVars>
          <dgm:bulletEnabled val="1"/>
        </dgm:presLayoutVars>
      </dgm:prSet>
      <dgm:spPr/>
    </dgm:pt>
    <dgm:pt modelId="{B84CB9AB-3672-A64E-838F-7AFC681CA307}" type="pres">
      <dgm:prSet presAssocID="{33E8863B-E149-BA49-AB3D-0C7A4E641539}" presName="FourConn_1-2" presStyleLbl="fgAccFollowNode1" presStyleIdx="0" presStyleCnt="3">
        <dgm:presLayoutVars>
          <dgm:bulletEnabled val="1"/>
        </dgm:presLayoutVars>
      </dgm:prSet>
      <dgm:spPr/>
    </dgm:pt>
    <dgm:pt modelId="{1FD66689-96DE-034C-A91B-2EDB0179CF20}" type="pres">
      <dgm:prSet presAssocID="{33E8863B-E149-BA49-AB3D-0C7A4E641539}" presName="FourConn_2-3" presStyleLbl="fgAccFollowNode1" presStyleIdx="1" presStyleCnt="3">
        <dgm:presLayoutVars>
          <dgm:bulletEnabled val="1"/>
        </dgm:presLayoutVars>
      </dgm:prSet>
      <dgm:spPr/>
    </dgm:pt>
    <dgm:pt modelId="{3460F1AE-FBA5-6F4D-9226-2511E558CB1A}" type="pres">
      <dgm:prSet presAssocID="{33E8863B-E149-BA49-AB3D-0C7A4E641539}" presName="FourConn_3-4" presStyleLbl="fgAccFollowNode1" presStyleIdx="2" presStyleCnt="3">
        <dgm:presLayoutVars>
          <dgm:bulletEnabled val="1"/>
        </dgm:presLayoutVars>
      </dgm:prSet>
      <dgm:spPr/>
    </dgm:pt>
    <dgm:pt modelId="{FD229539-2573-B147-B2E8-BB1AD2540D4E}" type="pres">
      <dgm:prSet presAssocID="{33E8863B-E149-BA49-AB3D-0C7A4E641539}" presName="FourNodes_1_text" presStyleLbl="node1" presStyleIdx="3" presStyleCnt="4">
        <dgm:presLayoutVars>
          <dgm:bulletEnabled val="1"/>
        </dgm:presLayoutVars>
      </dgm:prSet>
      <dgm:spPr/>
    </dgm:pt>
    <dgm:pt modelId="{71551281-D18F-5642-AF1C-033A23B68406}" type="pres">
      <dgm:prSet presAssocID="{33E8863B-E149-BA49-AB3D-0C7A4E641539}" presName="FourNodes_2_text" presStyleLbl="node1" presStyleIdx="3" presStyleCnt="4">
        <dgm:presLayoutVars>
          <dgm:bulletEnabled val="1"/>
        </dgm:presLayoutVars>
      </dgm:prSet>
      <dgm:spPr/>
    </dgm:pt>
    <dgm:pt modelId="{292D6DE9-D97A-1840-B996-77F258090018}" type="pres">
      <dgm:prSet presAssocID="{33E8863B-E149-BA49-AB3D-0C7A4E641539}" presName="FourNodes_3_text" presStyleLbl="node1" presStyleIdx="3" presStyleCnt="4">
        <dgm:presLayoutVars>
          <dgm:bulletEnabled val="1"/>
        </dgm:presLayoutVars>
      </dgm:prSet>
      <dgm:spPr/>
    </dgm:pt>
    <dgm:pt modelId="{05F895EB-A9FC-7C46-A2EA-B1554F1CAC2B}" type="pres">
      <dgm:prSet presAssocID="{33E8863B-E149-BA49-AB3D-0C7A4E64153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AACE06-0DBB-2445-ACF7-3DF95DEF4022}" type="presOf" srcId="{BEEA545A-9085-7A4E-9487-AC4F753ACAE8}" destId="{FD229539-2573-B147-B2E8-BB1AD2540D4E}" srcOrd="1" destOrd="0" presId="urn:microsoft.com/office/officeart/2005/8/layout/vProcess5"/>
    <dgm:cxn modelId="{E9C9121D-5EBA-7448-B034-8C2E85610768}" type="presOf" srcId="{1B63D0FA-FAF0-0C42-9620-AC6FB87AF5DB}" destId="{71551281-D18F-5642-AF1C-033A23B68406}" srcOrd="1" destOrd="0" presId="urn:microsoft.com/office/officeart/2005/8/layout/vProcess5"/>
    <dgm:cxn modelId="{AD2D9534-2D08-8E46-BB33-EB965E15FEDA}" type="presOf" srcId="{16ED793B-FF27-4A4D-9D84-F06C7FCAD146}" destId="{1FD66689-96DE-034C-A91B-2EDB0179CF20}" srcOrd="0" destOrd="0" presId="urn:microsoft.com/office/officeart/2005/8/layout/vProcess5"/>
    <dgm:cxn modelId="{0F8AF15B-1B4D-3A49-8DD7-0D29949A2B7C}" type="presOf" srcId="{C7566401-AC49-3B4C-9880-24B0A1EACDD9}" destId="{B84CB9AB-3672-A64E-838F-7AFC681CA307}" srcOrd="0" destOrd="0" presId="urn:microsoft.com/office/officeart/2005/8/layout/vProcess5"/>
    <dgm:cxn modelId="{F2CB1441-8780-254A-9F91-740EED6B1910}" type="presOf" srcId="{BEEA545A-9085-7A4E-9487-AC4F753ACAE8}" destId="{12681F7D-9629-1B4F-AAB4-056CF1E4E376}" srcOrd="0" destOrd="0" presId="urn:microsoft.com/office/officeart/2005/8/layout/vProcess5"/>
    <dgm:cxn modelId="{ADDF8359-9522-9840-8B8E-F8BEBBDD9DC0}" type="presOf" srcId="{49C10CF4-C200-3A4A-B10C-95E1E5D85755}" destId="{88DE1F47-FACE-DF4D-8178-01BCCD3FB2F0}" srcOrd="0" destOrd="0" presId="urn:microsoft.com/office/officeart/2005/8/layout/vProcess5"/>
    <dgm:cxn modelId="{417B6696-A8C6-C343-85CF-619A94A1DD0C}" type="presOf" srcId="{33E8863B-E149-BA49-AB3D-0C7A4E641539}" destId="{DC13E9EC-AFA2-8442-80D1-4087C0C513E9}" srcOrd="0" destOrd="0" presId="urn:microsoft.com/office/officeart/2005/8/layout/vProcess5"/>
    <dgm:cxn modelId="{87C554AC-6E4F-AF42-999F-E0DAD5B28F97}" type="presOf" srcId="{D4A876D9-E2A4-5D44-941D-0D100E13AB53}" destId="{05F895EB-A9FC-7C46-A2EA-B1554F1CAC2B}" srcOrd="1" destOrd="0" presId="urn:microsoft.com/office/officeart/2005/8/layout/vProcess5"/>
    <dgm:cxn modelId="{E0FAD9B5-D340-0E47-A579-67BFC037E1AD}" srcId="{33E8863B-E149-BA49-AB3D-0C7A4E641539}" destId="{49C10CF4-C200-3A4A-B10C-95E1E5D85755}" srcOrd="2" destOrd="0" parTransId="{CC9FD272-F4B4-7A4B-BD1C-F2D407DE0FC0}" sibTransId="{839CF241-F7F9-AE4C-B9BE-BB92CE870CEA}"/>
    <dgm:cxn modelId="{7BD346CD-017E-C24B-ABC7-927B46FB5456}" srcId="{33E8863B-E149-BA49-AB3D-0C7A4E641539}" destId="{D4A876D9-E2A4-5D44-941D-0D100E13AB53}" srcOrd="3" destOrd="0" parTransId="{A95637B3-94B5-334D-BD75-BB03E1C35D19}" sibTransId="{0A02738F-F541-6D4B-A1FC-7A902DC05989}"/>
    <dgm:cxn modelId="{98147FCF-4629-1042-AD6C-7C999A899C0A}" type="presOf" srcId="{1B63D0FA-FAF0-0C42-9620-AC6FB87AF5DB}" destId="{E9DDFAA4-0F99-084D-A9C5-B7C5AE7A97A4}" srcOrd="0" destOrd="0" presId="urn:microsoft.com/office/officeart/2005/8/layout/vProcess5"/>
    <dgm:cxn modelId="{674C6AD3-D55E-9144-A92C-7C0043155416}" srcId="{33E8863B-E149-BA49-AB3D-0C7A4E641539}" destId="{1B63D0FA-FAF0-0C42-9620-AC6FB87AF5DB}" srcOrd="1" destOrd="0" parTransId="{EFF5CCC4-A2AD-334B-96F7-89B3ABF1A31F}" sibTransId="{16ED793B-FF27-4A4D-9D84-F06C7FCAD146}"/>
    <dgm:cxn modelId="{1C3A49DB-F7A1-CC41-A221-995221CCDA29}" type="presOf" srcId="{D4A876D9-E2A4-5D44-941D-0D100E13AB53}" destId="{FD3A922A-88CC-3946-B53C-63C59885A9EC}" srcOrd="0" destOrd="0" presId="urn:microsoft.com/office/officeart/2005/8/layout/vProcess5"/>
    <dgm:cxn modelId="{5011FBEA-71A7-DF40-B482-2A3432579005}" type="presOf" srcId="{839CF241-F7F9-AE4C-B9BE-BB92CE870CEA}" destId="{3460F1AE-FBA5-6F4D-9226-2511E558CB1A}" srcOrd="0" destOrd="0" presId="urn:microsoft.com/office/officeart/2005/8/layout/vProcess5"/>
    <dgm:cxn modelId="{930B99FC-0F7F-2E44-87ED-908557FE41B6}" srcId="{33E8863B-E149-BA49-AB3D-0C7A4E641539}" destId="{BEEA545A-9085-7A4E-9487-AC4F753ACAE8}" srcOrd="0" destOrd="0" parTransId="{6836A331-931D-B04F-9BD1-8E2381B28B87}" sibTransId="{C7566401-AC49-3B4C-9880-24B0A1EACDD9}"/>
    <dgm:cxn modelId="{3A670EFD-3DD1-B741-B755-5989EFF155E0}" type="presOf" srcId="{49C10CF4-C200-3A4A-B10C-95E1E5D85755}" destId="{292D6DE9-D97A-1840-B996-77F258090018}" srcOrd="1" destOrd="0" presId="urn:microsoft.com/office/officeart/2005/8/layout/vProcess5"/>
    <dgm:cxn modelId="{C04D0813-34BB-4B49-B4AE-A0456EC31579}" type="presParOf" srcId="{DC13E9EC-AFA2-8442-80D1-4087C0C513E9}" destId="{3E87EA77-3DFD-CF4F-B5BA-C28ED5713C98}" srcOrd="0" destOrd="0" presId="urn:microsoft.com/office/officeart/2005/8/layout/vProcess5"/>
    <dgm:cxn modelId="{9515469F-2B02-9149-94E4-8A1AAFBC1E79}" type="presParOf" srcId="{DC13E9EC-AFA2-8442-80D1-4087C0C513E9}" destId="{12681F7D-9629-1B4F-AAB4-056CF1E4E376}" srcOrd="1" destOrd="0" presId="urn:microsoft.com/office/officeart/2005/8/layout/vProcess5"/>
    <dgm:cxn modelId="{7662E99B-D304-F144-A326-58D545A88CD2}" type="presParOf" srcId="{DC13E9EC-AFA2-8442-80D1-4087C0C513E9}" destId="{E9DDFAA4-0F99-084D-A9C5-B7C5AE7A97A4}" srcOrd="2" destOrd="0" presId="urn:microsoft.com/office/officeart/2005/8/layout/vProcess5"/>
    <dgm:cxn modelId="{1278A3B3-2474-7E49-BAAD-AA7B40DBA481}" type="presParOf" srcId="{DC13E9EC-AFA2-8442-80D1-4087C0C513E9}" destId="{88DE1F47-FACE-DF4D-8178-01BCCD3FB2F0}" srcOrd="3" destOrd="0" presId="urn:microsoft.com/office/officeart/2005/8/layout/vProcess5"/>
    <dgm:cxn modelId="{2EF46EBC-EF15-5D43-8B96-3F5AEFD3E34F}" type="presParOf" srcId="{DC13E9EC-AFA2-8442-80D1-4087C0C513E9}" destId="{FD3A922A-88CC-3946-B53C-63C59885A9EC}" srcOrd="4" destOrd="0" presId="urn:microsoft.com/office/officeart/2005/8/layout/vProcess5"/>
    <dgm:cxn modelId="{F4F2288E-FA5C-A54D-822F-294187BD6C35}" type="presParOf" srcId="{DC13E9EC-AFA2-8442-80D1-4087C0C513E9}" destId="{B84CB9AB-3672-A64E-838F-7AFC681CA307}" srcOrd="5" destOrd="0" presId="urn:microsoft.com/office/officeart/2005/8/layout/vProcess5"/>
    <dgm:cxn modelId="{7DE0A7E5-C956-FC4C-9845-F6D380212654}" type="presParOf" srcId="{DC13E9EC-AFA2-8442-80D1-4087C0C513E9}" destId="{1FD66689-96DE-034C-A91B-2EDB0179CF20}" srcOrd="6" destOrd="0" presId="urn:microsoft.com/office/officeart/2005/8/layout/vProcess5"/>
    <dgm:cxn modelId="{2C5D1B4A-31CE-294C-8E64-EAED7B2ED262}" type="presParOf" srcId="{DC13E9EC-AFA2-8442-80D1-4087C0C513E9}" destId="{3460F1AE-FBA5-6F4D-9226-2511E558CB1A}" srcOrd="7" destOrd="0" presId="urn:microsoft.com/office/officeart/2005/8/layout/vProcess5"/>
    <dgm:cxn modelId="{01595332-B685-E441-BBCE-4307C011CDB2}" type="presParOf" srcId="{DC13E9EC-AFA2-8442-80D1-4087C0C513E9}" destId="{FD229539-2573-B147-B2E8-BB1AD2540D4E}" srcOrd="8" destOrd="0" presId="urn:microsoft.com/office/officeart/2005/8/layout/vProcess5"/>
    <dgm:cxn modelId="{EADA4874-21C1-A34B-92D6-27D482F792A9}" type="presParOf" srcId="{DC13E9EC-AFA2-8442-80D1-4087C0C513E9}" destId="{71551281-D18F-5642-AF1C-033A23B68406}" srcOrd="9" destOrd="0" presId="urn:microsoft.com/office/officeart/2005/8/layout/vProcess5"/>
    <dgm:cxn modelId="{4FAD317F-9160-6D49-9D1A-3BAFA88584E2}" type="presParOf" srcId="{DC13E9EC-AFA2-8442-80D1-4087C0C513E9}" destId="{292D6DE9-D97A-1840-B996-77F258090018}" srcOrd="10" destOrd="0" presId="urn:microsoft.com/office/officeart/2005/8/layout/vProcess5"/>
    <dgm:cxn modelId="{218501B6-B873-8946-A2F5-36369F68CBF4}" type="presParOf" srcId="{DC13E9EC-AFA2-8442-80D1-4087C0C513E9}" destId="{05F895EB-A9FC-7C46-A2EA-B1554F1CAC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08357-D0B0-814D-9A9D-70167CB2D79C}" type="doc">
      <dgm:prSet loTypeId="urn:microsoft.com/office/officeart/2005/8/layout/h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BAB350-C3E8-2C46-ADF3-287C6B993AA3}">
      <dgm:prSet phldrT="[Text]" custT="1"/>
      <dgm:spPr/>
      <dgm:t>
        <a:bodyPr/>
        <a:lstStyle/>
        <a:p>
          <a:pPr algn="ctr"/>
          <a:r>
            <a:rPr lang="en-US" sz="1600" dirty="0"/>
            <a:t>Demographics</a:t>
          </a:r>
        </a:p>
      </dgm:t>
    </dgm:pt>
    <dgm:pt modelId="{976E46B2-3D34-AB4F-81D7-62689F837CB7}" type="parTrans" cxnId="{866998CF-0FD4-3540-A9ED-6BFB735B1C9A}">
      <dgm:prSet/>
      <dgm:spPr/>
      <dgm:t>
        <a:bodyPr/>
        <a:lstStyle/>
        <a:p>
          <a:endParaRPr lang="en-US"/>
        </a:p>
      </dgm:t>
    </dgm:pt>
    <dgm:pt modelId="{0B4D77D8-CEE7-B949-AD07-63ED0DD8E747}" type="sibTrans" cxnId="{866998CF-0FD4-3540-A9ED-6BFB735B1C9A}">
      <dgm:prSet/>
      <dgm:spPr/>
      <dgm:t>
        <a:bodyPr/>
        <a:lstStyle/>
        <a:p>
          <a:endParaRPr lang="en-US"/>
        </a:p>
      </dgm:t>
    </dgm:pt>
    <dgm:pt modelId="{D4782B73-73B6-E641-8432-07EB8170B4D0}">
      <dgm:prSet phldrT="[Text]" custT="1"/>
      <dgm:spPr/>
      <dgm:t>
        <a:bodyPr/>
        <a:lstStyle/>
        <a:p>
          <a:r>
            <a:rPr lang="en-US" sz="1400" dirty="0"/>
            <a:t>Male sex</a:t>
          </a:r>
        </a:p>
      </dgm:t>
    </dgm:pt>
    <dgm:pt modelId="{00C65B45-F435-1941-A25F-BE541E6827F2}" type="parTrans" cxnId="{DDB5D985-3655-F64C-9309-FAA04CB97727}">
      <dgm:prSet/>
      <dgm:spPr/>
      <dgm:t>
        <a:bodyPr/>
        <a:lstStyle/>
        <a:p>
          <a:endParaRPr lang="en-US"/>
        </a:p>
      </dgm:t>
    </dgm:pt>
    <dgm:pt modelId="{F4C6FB18-C18C-5F42-AD72-31C152BE7F5C}" type="sibTrans" cxnId="{DDB5D985-3655-F64C-9309-FAA04CB97727}">
      <dgm:prSet/>
      <dgm:spPr/>
      <dgm:t>
        <a:bodyPr/>
        <a:lstStyle/>
        <a:p>
          <a:endParaRPr lang="en-US"/>
        </a:p>
      </dgm:t>
    </dgm:pt>
    <dgm:pt modelId="{A3256C02-162E-1046-A6F6-7C9D8C6099F6}">
      <dgm:prSet phldrT="[Text]" custT="1"/>
      <dgm:spPr/>
      <dgm:t>
        <a:bodyPr/>
        <a:lstStyle/>
        <a:p>
          <a:r>
            <a:rPr lang="en-US" sz="1400" dirty="0"/>
            <a:t>Older age at diagnosis (&gt; 60 yrs.)</a:t>
          </a:r>
        </a:p>
      </dgm:t>
    </dgm:pt>
    <dgm:pt modelId="{D79D642D-CFD1-6041-B340-5B28F6726FD8}" type="parTrans" cxnId="{D32EAFB8-7634-2C41-8BF8-F6361CCC72B2}">
      <dgm:prSet/>
      <dgm:spPr/>
      <dgm:t>
        <a:bodyPr/>
        <a:lstStyle/>
        <a:p>
          <a:endParaRPr lang="en-US"/>
        </a:p>
      </dgm:t>
    </dgm:pt>
    <dgm:pt modelId="{118D7DDD-0A1F-5349-BB07-0F80DC999D86}" type="sibTrans" cxnId="{D32EAFB8-7634-2C41-8BF8-F6361CCC72B2}">
      <dgm:prSet/>
      <dgm:spPr/>
      <dgm:t>
        <a:bodyPr/>
        <a:lstStyle/>
        <a:p>
          <a:endParaRPr lang="en-US"/>
        </a:p>
      </dgm:t>
    </dgm:pt>
    <dgm:pt modelId="{B2878932-C175-0C4D-A626-FE8489C3EC36}">
      <dgm:prSet phldrT="[Text]" custT="1"/>
      <dgm:spPr/>
      <dgm:t>
        <a:bodyPr/>
        <a:lstStyle/>
        <a:p>
          <a:r>
            <a:rPr lang="en-US" sz="1400" dirty="0"/>
            <a:t>Obesity</a:t>
          </a:r>
        </a:p>
      </dgm:t>
    </dgm:pt>
    <dgm:pt modelId="{38D4DFF5-E596-CE41-8F6B-DB974B9F7B5F}" type="parTrans" cxnId="{78084FDC-6E43-EC42-B7A6-874CD740D433}">
      <dgm:prSet/>
      <dgm:spPr/>
      <dgm:t>
        <a:bodyPr/>
        <a:lstStyle/>
        <a:p>
          <a:endParaRPr lang="en-US"/>
        </a:p>
      </dgm:t>
    </dgm:pt>
    <dgm:pt modelId="{17CE1DD3-5FF9-F642-ADE9-11B0A4472F8E}" type="sibTrans" cxnId="{78084FDC-6E43-EC42-B7A6-874CD740D433}">
      <dgm:prSet/>
      <dgm:spPr/>
      <dgm:t>
        <a:bodyPr/>
        <a:lstStyle/>
        <a:p>
          <a:endParaRPr lang="en-US"/>
        </a:p>
      </dgm:t>
    </dgm:pt>
    <dgm:pt modelId="{5B3BFD8F-F6BE-2D4F-9100-B3E125C16755}">
      <dgm:prSet phldrT="[Text]" custT="1"/>
      <dgm:spPr/>
      <dgm:t>
        <a:bodyPr/>
        <a:lstStyle/>
        <a:p>
          <a:pPr algn="ctr"/>
          <a:r>
            <a:rPr lang="en-US" sz="1600" dirty="0"/>
            <a:t>Clinical</a:t>
          </a:r>
        </a:p>
      </dgm:t>
    </dgm:pt>
    <dgm:pt modelId="{35EF4961-A584-9443-9EC6-8D817214EE8B}" type="parTrans" cxnId="{CF95042A-A244-BF40-BEA4-011913B7E4CA}">
      <dgm:prSet/>
      <dgm:spPr/>
      <dgm:t>
        <a:bodyPr/>
        <a:lstStyle/>
        <a:p>
          <a:endParaRPr lang="en-US"/>
        </a:p>
      </dgm:t>
    </dgm:pt>
    <dgm:pt modelId="{85634D50-F5F4-7941-BBF2-24ABBC0C66B6}" type="sibTrans" cxnId="{CF95042A-A244-BF40-BEA4-011913B7E4CA}">
      <dgm:prSet/>
      <dgm:spPr/>
      <dgm:t>
        <a:bodyPr/>
        <a:lstStyle/>
        <a:p>
          <a:endParaRPr lang="en-US"/>
        </a:p>
      </dgm:t>
    </dgm:pt>
    <dgm:pt modelId="{3DB475D9-B280-4345-8CAF-DCFABF87D98E}">
      <dgm:prSet phldrT="[Text]" custT="1"/>
      <dgm:spPr/>
      <dgm:t>
        <a:bodyPr/>
        <a:lstStyle/>
        <a:p>
          <a:r>
            <a:rPr lang="en-US" sz="1400" dirty="0"/>
            <a:t>No history of macroscopic hematuria</a:t>
          </a:r>
        </a:p>
      </dgm:t>
    </dgm:pt>
    <dgm:pt modelId="{5AFEF056-D721-9443-9375-003593663E31}" type="parTrans" cxnId="{D84532EB-84B9-1442-9AAD-E9896EA4C9BB}">
      <dgm:prSet/>
      <dgm:spPr/>
      <dgm:t>
        <a:bodyPr/>
        <a:lstStyle/>
        <a:p>
          <a:endParaRPr lang="en-US"/>
        </a:p>
      </dgm:t>
    </dgm:pt>
    <dgm:pt modelId="{6533170A-5715-124C-A3C2-988EDFDC8411}" type="sibTrans" cxnId="{D84532EB-84B9-1442-9AAD-E9896EA4C9BB}">
      <dgm:prSet/>
      <dgm:spPr/>
      <dgm:t>
        <a:bodyPr/>
        <a:lstStyle/>
        <a:p>
          <a:endParaRPr lang="en-US"/>
        </a:p>
      </dgm:t>
    </dgm:pt>
    <dgm:pt modelId="{D3DC16DF-97D2-8849-A458-34E8A6BEA2F5}">
      <dgm:prSet phldrT="[Text]" custT="1"/>
      <dgm:spPr/>
      <dgm:t>
        <a:bodyPr/>
        <a:lstStyle/>
        <a:p>
          <a:r>
            <a:rPr lang="en-US" sz="1400" dirty="0"/>
            <a:t>Persistent hypertension</a:t>
          </a:r>
        </a:p>
      </dgm:t>
    </dgm:pt>
    <dgm:pt modelId="{B02DF684-9757-4145-BD01-C9068292CCDB}" type="parTrans" cxnId="{6A48C2C5-4361-4144-9EB5-52F0777E5B9C}">
      <dgm:prSet/>
      <dgm:spPr/>
      <dgm:t>
        <a:bodyPr/>
        <a:lstStyle/>
        <a:p>
          <a:endParaRPr lang="en-US"/>
        </a:p>
      </dgm:t>
    </dgm:pt>
    <dgm:pt modelId="{3F79DDC1-A51E-0840-B63C-E536A3F3CECB}" type="sibTrans" cxnId="{6A48C2C5-4361-4144-9EB5-52F0777E5B9C}">
      <dgm:prSet/>
      <dgm:spPr/>
      <dgm:t>
        <a:bodyPr/>
        <a:lstStyle/>
        <a:p>
          <a:endParaRPr lang="en-US"/>
        </a:p>
      </dgm:t>
    </dgm:pt>
    <dgm:pt modelId="{1C6083A9-5AEC-8145-AE81-A2F7A58FB50C}">
      <dgm:prSet phldrT="[Text]" custT="1"/>
      <dgm:spPr/>
      <dgm:t>
        <a:bodyPr/>
        <a:lstStyle/>
        <a:p>
          <a:r>
            <a:rPr lang="en-US" sz="1400" dirty="0"/>
            <a:t>Increased </a:t>
          </a:r>
          <a:r>
            <a:rPr lang="en-US" sz="1400" dirty="0" err="1"/>
            <a:t>SCr</a:t>
          </a:r>
          <a:r>
            <a:rPr lang="en-US" sz="1400" dirty="0"/>
            <a:t> levels at presentation</a:t>
          </a:r>
        </a:p>
      </dgm:t>
    </dgm:pt>
    <dgm:pt modelId="{581F62E5-65FA-7041-90EA-9B2581A2A209}" type="parTrans" cxnId="{7B228BD3-8B94-C742-A798-BD5D205AB068}">
      <dgm:prSet/>
      <dgm:spPr/>
      <dgm:t>
        <a:bodyPr/>
        <a:lstStyle/>
        <a:p>
          <a:endParaRPr lang="en-US"/>
        </a:p>
      </dgm:t>
    </dgm:pt>
    <dgm:pt modelId="{5BF1C57E-90AA-E74C-A38B-0761C22BD505}" type="sibTrans" cxnId="{7B228BD3-8B94-C742-A798-BD5D205AB068}">
      <dgm:prSet/>
      <dgm:spPr/>
      <dgm:t>
        <a:bodyPr/>
        <a:lstStyle/>
        <a:p>
          <a:endParaRPr lang="en-US"/>
        </a:p>
      </dgm:t>
    </dgm:pt>
    <dgm:pt modelId="{449217B5-CAFC-BF41-8498-CE8C37339621}">
      <dgm:prSet phldrT="[Text]" custT="1"/>
      <dgm:spPr/>
      <dgm:t>
        <a:bodyPr/>
        <a:lstStyle/>
        <a:p>
          <a:pPr algn="ctr"/>
          <a:r>
            <a:rPr lang="en-US" sz="1600" dirty="0"/>
            <a:t>Pathology</a:t>
          </a:r>
        </a:p>
      </dgm:t>
    </dgm:pt>
    <dgm:pt modelId="{EE20A5AE-B5BF-2444-8370-8013FC20D490}" type="parTrans" cxnId="{5864D7A6-21A5-F445-BFED-CFB544E2BFA9}">
      <dgm:prSet/>
      <dgm:spPr/>
      <dgm:t>
        <a:bodyPr/>
        <a:lstStyle/>
        <a:p>
          <a:endParaRPr lang="en-US"/>
        </a:p>
      </dgm:t>
    </dgm:pt>
    <dgm:pt modelId="{C9723079-7A9C-AB44-A76B-18662CB71604}" type="sibTrans" cxnId="{5864D7A6-21A5-F445-BFED-CFB544E2BFA9}">
      <dgm:prSet/>
      <dgm:spPr/>
      <dgm:t>
        <a:bodyPr/>
        <a:lstStyle/>
        <a:p>
          <a:endParaRPr lang="en-US"/>
        </a:p>
      </dgm:t>
    </dgm:pt>
    <dgm:pt modelId="{F5296877-F32E-C941-8711-D8A563B9D393}">
      <dgm:prSet phldrT="[Text]" custT="1"/>
      <dgm:spPr/>
      <dgm:t>
        <a:bodyPr/>
        <a:lstStyle/>
        <a:p>
          <a:pPr algn="ctr"/>
          <a:r>
            <a:rPr lang="en-US" sz="1600" dirty="0"/>
            <a:t>Laboratory</a:t>
          </a:r>
        </a:p>
      </dgm:t>
    </dgm:pt>
    <dgm:pt modelId="{F384FBF6-100C-2147-9B90-35464BFBCCDE}" type="parTrans" cxnId="{62484FA9-6E58-784D-9228-0D2341C4FE4A}">
      <dgm:prSet/>
      <dgm:spPr/>
      <dgm:t>
        <a:bodyPr/>
        <a:lstStyle/>
        <a:p>
          <a:endParaRPr lang="en-US"/>
        </a:p>
      </dgm:t>
    </dgm:pt>
    <dgm:pt modelId="{2AC55710-9DEE-4D49-9F09-08306AED9384}" type="sibTrans" cxnId="{62484FA9-6E58-784D-9228-0D2341C4FE4A}">
      <dgm:prSet/>
      <dgm:spPr/>
      <dgm:t>
        <a:bodyPr/>
        <a:lstStyle/>
        <a:p>
          <a:endParaRPr lang="en-US"/>
        </a:p>
      </dgm:t>
    </dgm:pt>
    <dgm:pt modelId="{04545D10-5DEE-9F42-85C6-E19075956780}">
      <dgm:prSet phldrT="[Text]" custT="1"/>
      <dgm:spPr/>
      <dgm:t>
        <a:bodyPr/>
        <a:lstStyle/>
        <a:p>
          <a:r>
            <a:rPr lang="en-US" sz="1400" dirty="0"/>
            <a:t>Persistent proteinuria ( &gt; 1000 mg/day)</a:t>
          </a:r>
        </a:p>
      </dgm:t>
    </dgm:pt>
    <dgm:pt modelId="{802CBD6F-FE3F-7D46-A011-FE7651A3A3E3}" type="parTrans" cxnId="{CA7D71D5-BDF8-0540-A1D4-3B4DE42B6E85}">
      <dgm:prSet/>
      <dgm:spPr/>
      <dgm:t>
        <a:bodyPr/>
        <a:lstStyle/>
        <a:p>
          <a:endParaRPr lang="en-US"/>
        </a:p>
      </dgm:t>
    </dgm:pt>
    <dgm:pt modelId="{FD68B4CE-1CD4-F84B-BB40-2F63CE28F4DA}" type="sibTrans" cxnId="{CA7D71D5-BDF8-0540-A1D4-3B4DE42B6E85}">
      <dgm:prSet/>
      <dgm:spPr/>
      <dgm:t>
        <a:bodyPr/>
        <a:lstStyle/>
        <a:p>
          <a:endParaRPr lang="en-US"/>
        </a:p>
      </dgm:t>
    </dgm:pt>
    <dgm:pt modelId="{278E663E-BE33-1549-9E9B-9FAAA7A7A9AD}">
      <dgm:prSet phldrT="[Text]" custT="1"/>
      <dgm:spPr/>
      <dgm:t>
        <a:bodyPr/>
        <a:lstStyle/>
        <a:p>
          <a:r>
            <a:rPr lang="en-US" sz="1400" dirty="0"/>
            <a:t>Hyperuricemia</a:t>
          </a:r>
        </a:p>
      </dgm:t>
    </dgm:pt>
    <dgm:pt modelId="{34752819-85AC-084B-802A-4E79DAD6EA2E}" type="parTrans" cxnId="{F95A5C33-A793-4A4D-9292-24DF019288A8}">
      <dgm:prSet/>
      <dgm:spPr/>
      <dgm:t>
        <a:bodyPr/>
        <a:lstStyle/>
        <a:p>
          <a:endParaRPr lang="en-US"/>
        </a:p>
      </dgm:t>
    </dgm:pt>
    <dgm:pt modelId="{6F2D8592-CE12-DA41-81B0-36F555DDA3DD}" type="sibTrans" cxnId="{F95A5C33-A793-4A4D-9292-24DF019288A8}">
      <dgm:prSet/>
      <dgm:spPr/>
      <dgm:t>
        <a:bodyPr/>
        <a:lstStyle/>
        <a:p>
          <a:endParaRPr lang="en-US"/>
        </a:p>
      </dgm:t>
    </dgm:pt>
    <dgm:pt modelId="{28A70B8D-D6FB-0D4D-8FB9-444E23A03F16}">
      <dgm:prSet phldrT="[Text]" custT="1"/>
      <dgm:spPr/>
      <dgm:t>
        <a:bodyPr/>
        <a:lstStyle/>
        <a:p>
          <a:r>
            <a:rPr lang="en-US" sz="1400" dirty="0"/>
            <a:t>Hypertriglyceridemia</a:t>
          </a:r>
        </a:p>
      </dgm:t>
    </dgm:pt>
    <dgm:pt modelId="{63ACF7DD-72EA-AE46-8488-C38449D2E620}" type="parTrans" cxnId="{A3C8CCC8-12E2-6A43-A0E6-B3977772BD38}">
      <dgm:prSet/>
      <dgm:spPr/>
      <dgm:t>
        <a:bodyPr/>
        <a:lstStyle/>
        <a:p>
          <a:endParaRPr lang="en-US"/>
        </a:p>
      </dgm:t>
    </dgm:pt>
    <dgm:pt modelId="{B99DF258-C60E-5344-BB68-E9AEC12E9DD5}" type="sibTrans" cxnId="{A3C8CCC8-12E2-6A43-A0E6-B3977772BD38}">
      <dgm:prSet/>
      <dgm:spPr/>
      <dgm:t>
        <a:bodyPr/>
        <a:lstStyle/>
        <a:p>
          <a:endParaRPr lang="en-US"/>
        </a:p>
      </dgm:t>
    </dgm:pt>
    <dgm:pt modelId="{CA33DEEB-39CE-274E-8089-97318FFA1672}">
      <dgm:prSet phldrT="[Text]" custT="1"/>
      <dgm:spPr/>
      <dgm:t>
        <a:bodyPr/>
        <a:lstStyle/>
        <a:p>
          <a:r>
            <a:rPr lang="en-US" sz="1400" dirty="0"/>
            <a:t>Angiotensin-converting enzyme DD genotype</a:t>
          </a:r>
        </a:p>
      </dgm:t>
    </dgm:pt>
    <dgm:pt modelId="{8FF7C21B-51D5-8946-901D-8D1179A883C9}" type="parTrans" cxnId="{640011CF-4A7E-9F41-8B55-8790D7809856}">
      <dgm:prSet/>
      <dgm:spPr/>
      <dgm:t>
        <a:bodyPr/>
        <a:lstStyle/>
        <a:p>
          <a:endParaRPr lang="en-US"/>
        </a:p>
      </dgm:t>
    </dgm:pt>
    <dgm:pt modelId="{7276D933-A0FA-7444-9527-DD035C77B1C7}" type="sibTrans" cxnId="{640011CF-4A7E-9F41-8B55-8790D7809856}">
      <dgm:prSet/>
      <dgm:spPr/>
      <dgm:t>
        <a:bodyPr/>
        <a:lstStyle/>
        <a:p>
          <a:endParaRPr lang="en-US"/>
        </a:p>
      </dgm:t>
    </dgm:pt>
    <dgm:pt modelId="{ABF5AEF0-24EC-A34D-982B-AC77E56EACD5}">
      <dgm:prSet phldrT="[Text]" custT="1"/>
      <dgm:spPr/>
      <dgm:t>
        <a:bodyPr/>
        <a:lstStyle/>
        <a:p>
          <a:r>
            <a:rPr lang="en-US" sz="1400" dirty="0"/>
            <a:t>Glomerular sclerosis</a:t>
          </a:r>
        </a:p>
      </dgm:t>
    </dgm:pt>
    <dgm:pt modelId="{5F3590D5-59FF-3D4C-9171-D95EEFFB1FF1}" type="parTrans" cxnId="{79E0A33A-75E0-4D45-B94E-DE11069B260E}">
      <dgm:prSet/>
      <dgm:spPr/>
      <dgm:t>
        <a:bodyPr/>
        <a:lstStyle/>
        <a:p>
          <a:endParaRPr lang="en-US"/>
        </a:p>
      </dgm:t>
    </dgm:pt>
    <dgm:pt modelId="{A14BEA95-8EFF-FC48-BCB1-98963E11E8DD}" type="sibTrans" cxnId="{79E0A33A-75E0-4D45-B94E-DE11069B260E}">
      <dgm:prSet/>
      <dgm:spPr/>
      <dgm:t>
        <a:bodyPr/>
        <a:lstStyle/>
        <a:p>
          <a:endParaRPr lang="en-US"/>
        </a:p>
      </dgm:t>
    </dgm:pt>
    <dgm:pt modelId="{810690F4-079D-7843-9BCE-CBD19CB7DA2B}">
      <dgm:prSet phldrT="[Text]" custT="1"/>
      <dgm:spPr/>
      <dgm:t>
        <a:bodyPr/>
        <a:lstStyle/>
        <a:p>
          <a:r>
            <a:rPr lang="en-US" sz="1400" dirty="0"/>
            <a:t>Endocapillary proliferation</a:t>
          </a:r>
        </a:p>
      </dgm:t>
    </dgm:pt>
    <dgm:pt modelId="{EB085CD1-D492-9B47-B74E-0B799CE79232}" type="parTrans" cxnId="{0F392023-FCE3-5242-9A66-3A38F4232DEB}">
      <dgm:prSet/>
      <dgm:spPr/>
      <dgm:t>
        <a:bodyPr/>
        <a:lstStyle/>
        <a:p>
          <a:endParaRPr lang="en-US"/>
        </a:p>
      </dgm:t>
    </dgm:pt>
    <dgm:pt modelId="{FB6E09D4-0F8F-144E-9248-BE8CB4493118}" type="sibTrans" cxnId="{0F392023-FCE3-5242-9A66-3A38F4232DEB}">
      <dgm:prSet/>
      <dgm:spPr/>
      <dgm:t>
        <a:bodyPr/>
        <a:lstStyle/>
        <a:p>
          <a:endParaRPr lang="en-US"/>
        </a:p>
      </dgm:t>
    </dgm:pt>
    <dgm:pt modelId="{B5FCD0CC-EA5D-E742-AAAF-E0F4E8333BB0}">
      <dgm:prSet phldrT="[Text]" custT="1"/>
      <dgm:spPr/>
      <dgm:t>
        <a:bodyPr/>
        <a:lstStyle/>
        <a:p>
          <a:r>
            <a:rPr lang="en-US" sz="1400" dirty="0"/>
            <a:t>Interstitial fibrosis</a:t>
          </a:r>
        </a:p>
      </dgm:t>
    </dgm:pt>
    <dgm:pt modelId="{D8578220-C0CF-A44A-8E63-D527153855DE}" type="parTrans" cxnId="{3E614315-33D2-C54C-99F6-77D1BF5808C5}">
      <dgm:prSet/>
      <dgm:spPr/>
      <dgm:t>
        <a:bodyPr/>
        <a:lstStyle/>
        <a:p>
          <a:endParaRPr lang="en-US"/>
        </a:p>
      </dgm:t>
    </dgm:pt>
    <dgm:pt modelId="{F0CD04C2-1F3A-B346-9E06-6534F6ACDC99}" type="sibTrans" cxnId="{3E614315-33D2-C54C-99F6-77D1BF5808C5}">
      <dgm:prSet/>
      <dgm:spPr/>
      <dgm:t>
        <a:bodyPr/>
        <a:lstStyle/>
        <a:p>
          <a:endParaRPr lang="en-US"/>
        </a:p>
      </dgm:t>
    </dgm:pt>
    <dgm:pt modelId="{FB729C1A-99BF-5B45-8916-E0752B1DD467}">
      <dgm:prSet phldrT="[Text]" custT="1"/>
      <dgm:spPr/>
      <dgm:t>
        <a:bodyPr/>
        <a:lstStyle/>
        <a:p>
          <a:r>
            <a:rPr lang="en-US" sz="1400" dirty="0"/>
            <a:t>Thrombotic microangiopathy</a:t>
          </a:r>
        </a:p>
      </dgm:t>
    </dgm:pt>
    <dgm:pt modelId="{C2CFBFE2-9A12-5642-9AF7-268C7CC23181}" type="parTrans" cxnId="{7420C6ED-FA66-564F-88D7-AB34064D340B}">
      <dgm:prSet/>
      <dgm:spPr/>
      <dgm:t>
        <a:bodyPr/>
        <a:lstStyle/>
        <a:p>
          <a:endParaRPr lang="en-US"/>
        </a:p>
      </dgm:t>
    </dgm:pt>
    <dgm:pt modelId="{ABE42ABF-85B4-8743-9CBE-E59540234C41}" type="sibTrans" cxnId="{7420C6ED-FA66-564F-88D7-AB34064D340B}">
      <dgm:prSet/>
      <dgm:spPr/>
      <dgm:t>
        <a:bodyPr/>
        <a:lstStyle/>
        <a:p>
          <a:endParaRPr lang="en-US"/>
        </a:p>
      </dgm:t>
    </dgm:pt>
    <dgm:pt modelId="{3C9CC9AE-3D50-144B-8391-95EA68001AB7}">
      <dgm:prSet phldrT="[Text]" custT="1"/>
      <dgm:spPr/>
      <dgm:t>
        <a:bodyPr/>
        <a:lstStyle/>
        <a:p>
          <a:r>
            <a:rPr lang="en-US" sz="1400" dirty="0"/>
            <a:t>Loss of podocytes</a:t>
          </a:r>
        </a:p>
      </dgm:t>
    </dgm:pt>
    <dgm:pt modelId="{84A7E1FF-35FC-154A-901A-9DE74F1042D4}" type="parTrans" cxnId="{8B60E016-2682-204F-91C7-A79D95F016FF}">
      <dgm:prSet/>
      <dgm:spPr/>
      <dgm:t>
        <a:bodyPr/>
        <a:lstStyle/>
        <a:p>
          <a:endParaRPr lang="en-US"/>
        </a:p>
      </dgm:t>
    </dgm:pt>
    <dgm:pt modelId="{1A60F90B-85BC-F443-B258-C19A078CE40F}" type="sibTrans" cxnId="{8B60E016-2682-204F-91C7-A79D95F016FF}">
      <dgm:prSet/>
      <dgm:spPr/>
      <dgm:t>
        <a:bodyPr/>
        <a:lstStyle/>
        <a:p>
          <a:endParaRPr lang="en-US"/>
        </a:p>
      </dgm:t>
    </dgm:pt>
    <dgm:pt modelId="{86FA523C-790D-CE42-8534-23C96F80359B}">
      <dgm:prSet phldrT="[Text]" custT="1"/>
      <dgm:spPr/>
      <dgm:t>
        <a:bodyPr/>
        <a:lstStyle/>
        <a:p>
          <a:r>
            <a:rPr lang="en-US" sz="1400" dirty="0"/>
            <a:t>Collectively increased Oxford-MEST scores</a:t>
          </a:r>
        </a:p>
      </dgm:t>
    </dgm:pt>
    <dgm:pt modelId="{830D2895-191E-B54E-8E7A-D438D37D6EBA}" type="parTrans" cxnId="{D921B6E4-5D3C-9B4F-A77C-1322B523AAD3}">
      <dgm:prSet/>
      <dgm:spPr/>
      <dgm:t>
        <a:bodyPr/>
        <a:lstStyle/>
        <a:p>
          <a:endParaRPr lang="en-US"/>
        </a:p>
      </dgm:t>
    </dgm:pt>
    <dgm:pt modelId="{8E343AF3-48B5-B041-8EF9-D996338DAF7D}" type="sibTrans" cxnId="{D921B6E4-5D3C-9B4F-A77C-1322B523AAD3}">
      <dgm:prSet/>
      <dgm:spPr/>
      <dgm:t>
        <a:bodyPr/>
        <a:lstStyle/>
        <a:p>
          <a:endParaRPr lang="en-US"/>
        </a:p>
      </dgm:t>
    </dgm:pt>
    <dgm:pt modelId="{3DFCB010-B8DC-C240-8BF7-182C9B019646}">
      <dgm:prSet phldrT="[Text]" custT="1"/>
      <dgm:spPr/>
      <dgm:t>
        <a:bodyPr/>
        <a:lstStyle/>
        <a:p>
          <a:r>
            <a:rPr lang="en-US" sz="1400" dirty="0"/>
            <a:t>Persistent microscopic hematuria</a:t>
          </a:r>
        </a:p>
      </dgm:t>
    </dgm:pt>
    <dgm:pt modelId="{1447184F-7481-1C43-BE7E-A9007792873F}" type="parTrans" cxnId="{26E4322F-657B-1F4F-A7CE-CB8DBACA6B2A}">
      <dgm:prSet/>
      <dgm:spPr/>
      <dgm:t>
        <a:bodyPr/>
        <a:lstStyle/>
        <a:p>
          <a:endParaRPr lang="en-US"/>
        </a:p>
      </dgm:t>
    </dgm:pt>
    <dgm:pt modelId="{304020B7-3661-1443-8A24-47124333D4AF}" type="sibTrans" cxnId="{26E4322F-657B-1F4F-A7CE-CB8DBACA6B2A}">
      <dgm:prSet/>
      <dgm:spPr/>
      <dgm:t>
        <a:bodyPr/>
        <a:lstStyle/>
        <a:p>
          <a:endParaRPr lang="en-US"/>
        </a:p>
      </dgm:t>
    </dgm:pt>
    <dgm:pt modelId="{FC33FEE7-1520-C148-9650-AC0C54EA3683}">
      <dgm:prSet phldrT="[Text]" custT="1"/>
      <dgm:spPr/>
      <dgm:t>
        <a:bodyPr/>
        <a:lstStyle/>
        <a:p>
          <a:r>
            <a:rPr lang="en-US" sz="1400" dirty="0"/>
            <a:t>Mesangial IgG co-staining</a:t>
          </a:r>
        </a:p>
      </dgm:t>
    </dgm:pt>
    <dgm:pt modelId="{096BC552-F629-2147-9EFA-67DF665A8A64}" type="parTrans" cxnId="{7CBD6978-8C03-924B-B855-AD551FAE7288}">
      <dgm:prSet/>
      <dgm:spPr/>
      <dgm:t>
        <a:bodyPr/>
        <a:lstStyle/>
        <a:p>
          <a:endParaRPr lang="en-US"/>
        </a:p>
      </dgm:t>
    </dgm:pt>
    <dgm:pt modelId="{7223465B-972F-7240-9BD0-F366D84F67DF}" type="sibTrans" cxnId="{7CBD6978-8C03-924B-B855-AD551FAE7288}">
      <dgm:prSet/>
      <dgm:spPr/>
      <dgm:t>
        <a:bodyPr/>
        <a:lstStyle/>
        <a:p>
          <a:endParaRPr lang="en-US"/>
        </a:p>
      </dgm:t>
    </dgm:pt>
    <dgm:pt modelId="{930D2A03-F1F6-7C4B-972D-73BDF324375D}" type="pres">
      <dgm:prSet presAssocID="{79D08357-D0B0-814D-9A9D-70167CB2D79C}" presName="Name0" presStyleCnt="0">
        <dgm:presLayoutVars>
          <dgm:dir/>
          <dgm:animLvl val="lvl"/>
          <dgm:resizeHandles val="exact"/>
        </dgm:presLayoutVars>
      </dgm:prSet>
      <dgm:spPr/>
    </dgm:pt>
    <dgm:pt modelId="{8F7DC04A-5993-4C41-9359-B6D1CF9D6667}" type="pres">
      <dgm:prSet presAssocID="{D0BAB350-C3E8-2C46-ADF3-287C6B993AA3}" presName="composite" presStyleCnt="0"/>
      <dgm:spPr/>
    </dgm:pt>
    <dgm:pt modelId="{D46542D7-928D-0A45-964B-E31B9B4D78B8}" type="pres">
      <dgm:prSet presAssocID="{D0BAB350-C3E8-2C46-ADF3-287C6B993AA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8173D17-E3F4-4F46-8757-882258DD6F6A}" type="pres">
      <dgm:prSet presAssocID="{D0BAB350-C3E8-2C46-ADF3-287C6B993AA3}" presName="desTx" presStyleLbl="alignAccFollowNode1" presStyleIdx="0" presStyleCnt="4">
        <dgm:presLayoutVars>
          <dgm:bulletEnabled val="1"/>
        </dgm:presLayoutVars>
      </dgm:prSet>
      <dgm:spPr/>
    </dgm:pt>
    <dgm:pt modelId="{E3CEB5B7-B3F6-A646-9689-6ECB47162CA6}" type="pres">
      <dgm:prSet presAssocID="{0B4D77D8-CEE7-B949-AD07-63ED0DD8E747}" presName="space" presStyleCnt="0"/>
      <dgm:spPr/>
    </dgm:pt>
    <dgm:pt modelId="{0D01557C-CD93-E248-A79B-257B61B2FB14}" type="pres">
      <dgm:prSet presAssocID="{5B3BFD8F-F6BE-2D4F-9100-B3E125C16755}" presName="composite" presStyleCnt="0"/>
      <dgm:spPr/>
    </dgm:pt>
    <dgm:pt modelId="{BC7E14AC-2194-8D4B-88F5-C7C79DDE2D30}" type="pres">
      <dgm:prSet presAssocID="{5B3BFD8F-F6BE-2D4F-9100-B3E125C1675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586BBF9-BE6D-024F-999D-EFA16341EFD4}" type="pres">
      <dgm:prSet presAssocID="{5B3BFD8F-F6BE-2D4F-9100-B3E125C16755}" presName="desTx" presStyleLbl="alignAccFollowNode1" presStyleIdx="1" presStyleCnt="4">
        <dgm:presLayoutVars>
          <dgm:bulletEnabled val="1"/>
        </dgm:presLayoutVars>
      </dgm:prSet>
      <dgm:spPr/>
    </dgm:pt>
    <dgm:pt modelId="{E57893F3-D9DA-A64E-B289-F7F4D2BBE617}" type="pres">
      <dgm:prSet presAssocID="{85634D50-F5F4-7941-BBF2-24ABBC0C66B6}" presName="space" presStyleCnt="0"/>
      <dgm:spPr/>
    </dgm:pt>
    <dgm:pt modelId="{0DC8DCE5-20DC-6845-ACF3-1BF1565E1785}" type="pres">
      <dgm:prSet presAssocID="{F5296877-F32E-C941-8711-D8A563B9D393}" presName="composite" presStyleCnt="0"/>
      <dgm:spPr/>
    </dgm:pt>
    <dgm:pt modelId="{AC177259-5455-BB45-85F2-4F4BE8141269}" type="pres">
      <dgm:prSet presAssocID="{F5296877-F32E-C941-8711-D8A563B9D39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3C0A5CE-D6B4-C04E-882E-1532901E400C}" type="pres">
      <dgm:prSet presAssocID="{F5296877-F32E-C941-8711-D8A563B9D393}" presName="desTx" presStyleLbl="alignAccFollowNode1" presStyleIdx="2" presStyleCnt="4">
        <dgm:presLayoutVars>
          <dgm:bulletEnabled val="1"/>
        </dgm:presLayoutVars>
      </dgm:prSet>
      <dgm:spPr/>
    </dgm:pt>
    <dgm:pt modelId="{AE74F115-E4E3-164B-BC0A-9F00E9B07CDB}" type="pres">
      <dgm:prSet presAssocID="{2AC55710-9DEE-4D49-9F09-08306AED9384}" presName="space" presStyleCnt="0"/>
      <dgm:spPr/>
    </dgm:pt>
    <dgm:pt modelId="{A801A7BF-B62F-FC45-ACA6-5312CF0FE702}" type="pres">
      <dgm:prSet presAssocID="{449217B5-CAFC-BF41-8498-CE8C37339621}" presName="composite" presStyleCnt="0"/>
      <dgm:spPr/>
    </dgm:pt>
    <dgm:pt modelId="{385F3DCA-A44A-094D-80F9-469971590078}" type="pres">
      <dgm:prSet presAssocID="{449217B5-CAFC-BF41-8498-CE8C3733962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3862B1D-E476-894C-8BD5-CEF011FB9AA2}" type="pres">
      <dgm:prSet presAssocID="{449217B5-CAFC-BF41-8498-CE8C3733962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CA61306-E2CD-E345-9496-F97FCAEF99EE}" type="presOf" srcId="{FB729C1A-99BF-5B45-8916-E0752B1DD467}" destId="{A3862B1D-E476-894C-8BD5-CEF011FB9AA2}" srcOrd="0" destOrd="3" presId="urn:microsoft.com/office/officeart/2005/8/layout/hList1"/>
    <dgm:cxn modelId="{0023E606-C56B-6148-B5EE-AFCEE47C777B}" type="presOf" srcId="{449217B5-CAFC-BF41-8498-CE8C37339621}" destId="{385F3DCA-A44A-094D-80F9-469971590078}" srcOrd="0" destOrd="0" presId="urn:microsoft.com/office/officeart/2005/8/layout/hList1"/>
    <dgm:cxn modelId="{0935E50A-47A8-7642-8927-7ABF6A968DD4}" type="presOf" srcId="{FC33FEE7-1520-C148-9650-AC0C54EA3683}" destId="{A3862B1D-E476-894C-8BD5-CEF011FB9AA2}" srcOrd="0" destOrd="6" presId="urn:microsoft.com/office/officeart/2005/8/layout/hList1"/>
    <dgm:cxn modelId="{F4877B0B-73F3-634A-BD97-9D01D75E340D}" type="presOf" srcId="{04545D10-5DEE-9F42-85C6-E19075956780}" destId="{A3C0A5CE-D6B4-C04E-882E-1532901E400C}" srcOrd="0" destOrd="0" presId="urn:microsoft.com/office/officeart/2005/8/layout/hList1"/>
    <dgm:cxn modelId="{3E614315-33D2-C54C-99F6-77D1BF5808C5}" srcId="{449217B5-CAFC-BF41-8498-CE8C37339621}" destId="{B5FCD0CC-EA5D-E742-AAAF-E0F4E8333BB0}" srcOrd="2" destOrd="0" parTransId="{D8578220-C0CF-A44A-8E63-D527153855DE}" sibTransId="{F0CD04C2-1F3A-B346-9E06-6534F6ACDC99}"/>
    <dgm:cxn modelId="{8B60E016-2682-204F-91C7-A79D95F016FF}" srcId="{449217B5-CAFC-BF41-8498-CE8C37339621}" destId="{3C9CC9AE-3D50-144B-8391-95EA68001AB7}" srcOrd="4" destOrd="0" parTransId="{84A7E1FF-35FC-154A-901A-9DE74F1042D4}" sibTransId="{1A60F90B-85BC-F443-B258-C19A078CE40F}"/>
    <dgm:cxn modelId="{90B09C22-53BB-8647-8C2C-721B053E9A98}" type="presOf" srcId="{D3DC16DF-97D2-8849-A458-34E8A6BEA2F5}" destId="{6586BBF9-BE6D-024F-999D-EFA16341EFD4}" srcOrd="0" destOrd="1" presId="urn:microsoft.com/office/officeart/2005/8/layout/hList1"/>
    <dgm:cxn modelId="{0F392023-FCE3-5242-9A66-3A38F4232DEB}" srcId="{449217B5-CAFC-BF41-8498-CE8C37339621}" destId="{810690F4-079D-7843-9BCE-CBD19CB7DA2B}" srcOrd="1" destOrd="0" parTransId="{EB085CD1-D492-9B47-B74E-0B799CE79232}" sibTransId="{FB6E09D4-0F8F-144E-9248-BE8CB4493118}"/>
    <dgm:cxn modelId="{CF95042A-A244-BF40-BEA4-011913B7E4CA}" srcId="{79D08357-D0B0-814D-9A9D-70167CB2D79C}" destId="{5B3BFD8F-F6BE-2D4F-9100-B3E125C16755}" srcOrd="1" destOrd="0" parTransId="{35EF4961-A584-9443-9EC6-8D817214EE8B}" sibTransId="{85634D50-F5F4-7941-BBF2-24ABBC0C66B6}"/>
    <dgm:cxn modelId="{26E4322F-657B-1F4F-A7CE-CB8DBACA6B2A}" srcId="{5B3BFD8F-F6BE-2D4F-9100-B3E125C16755}" destId="{3DFCB010-B8DC-C240-8BF7-182C9B019646}" srcOrd="3" destOrd="0" parTransId="{1447184F-7481-1C43-BE7E-A9007792873F}" sibTransId="{304020B7-3661-1443-8A24-47124333D4AF}"/>
    <dgm:cxn modelId="{42566032-139B-DF4B-A4AC-D3BE6CA2172D}" type="presOf" srcId="{86FA523C-790D-CE42-8534-23C96F80359B}" destId="{A3862B1D-E476-894C-8BD5-CEF011FB9AA2}" srcOrd="0" destOrd="5" presId="urn:microsoft.com/office/officeart/2005/8/layout/hList1"/>
    <dgm:cxn modelId="{F95A5C33-A793-4A4D-9292-24DF019288A8}" srcId="{F5296877-F32E-C941-8711-D8A563B9D393}" destId="{278E663E-BE33-1549-9E9B-9FAAA7A7A9AD}" srcOrd="1" destOrd="0" parTransId="{34752819-85AC-084B-802A-4E79DAD6EA2E}" sibTransId="{6F2D8592-CE12-DA41-81B0-36F555DDA3DD}"/>
    <dgm:cxn modelId="{79E0A33A-75E0-4D45-B94E-DE11069B260E}" srcId="{449217B5-CAFC-BF41-8498-CE8C37339621}" destId="{ABF5AEF0-24EC-A34D-982B-AC77E56EACD5}" srcOrd="0" destOrd="0" parTransId="{5F3590D5-59FF-3D4C-9171-D95EEFFB1FF1}" sibTransId="{A14BEA95-8EFF-FC48-BCB1-98963E11E8DD}"/>
    <dgm:cxn modelId="{4C5C1E5C-8BE1-6244-B17E-7DBFDBACBDBA}" type="presOf" srcId="{79D08357-D0B0-814D-9A9D-70167CB2D79C}" destId="{930D2A03-F1F6-7C4B-972D-73BDF324375D}" srcOrd="0" destOrd="0" presId="urn:microsoft.com/office/officeart/2005/8/layout/hList1"/>
    <dgm:cxn modelId="{C051965F-AC46-8140-A8AF-F311FF44BBF5}" type="presOf" srcId="{B2878932-C175-0C4D-A626-FE8489C3EC36}" destId="{28173D17-E3F4-4F46-8757-882258DD6F6A}" srcOrd="0" destOrd="2" presId="urn:microsoft.com/office/officeart/2005/8/layout/hList1"/>
    <dgm:cxn modelId="{A2648364-0E13-4E44-A4E4-B1544F6B8029}" type="presOf" srcId="{3C9CC9AE-3D50-144B-8391-95EA68001AB7}" destId="{A3862B1D-E476-894C-8BD5-CEF011FB9AA2}" srcOrd="0" destOrd="4" presId="urn:microsoft.com/office/officeart/2005/8/layout/hList1"/>
    <dgm:cxn modelId="{6C30DC46-609A-C04A-A333-931C49908022}" type="presOf" srcId="{F5296877-F32E-C941-8711-D8A563B9D393}" destId="{AC177259-5455-BB45-85F2-4F4BE8141269}" srcOrd="0" destOrd="0" presId="urn:microsoft.com/office/officeart/2005/8/layout/hList1"/>
    <dgm:cxn modelId="{4E83BD4E-4DBC-9346-AF27-738CDCB49240}" type="presOf" srcId="{3DFCB010-B8DC-C240-8BF7-182C9B019646}" destId="{6586BBF9-BE6D-024F-999D-EFA16341EFD4}" srcOrd="0" destOrd="3" presId="urn:microsoft.com/office/officeart/2005/8/layout/hList1"/>
    <dgm:cxn modelId="{E681C052-2580-304F-ABC9-819774965DDE}" type="presOf" srcId="{D0BAB350-C3E8-2C46-ADF3-287C6B993AA3}" destId="{D46542D7-928D-0A45-964B-E31B9B4D78B8}" srcOrd="0" destOrd="0" presId="urn:microsoft.com/office/officeart/2005/8/layout/hList1"/>
    <dgm:cxn modelId="{7CBD6978-8C03-924B-B855-AD551FAE7288}" srcId="{449217B5-CAFC-BF41-8498-CE8C37339621}" destId="{FC33FEE7-1520-C148-9650-AC0C54EA3683}" srcOrd="6" destOrd="0" parTransId="{096BC552-F629-2147-9EFA-67DF665A8A64}" sibTransId="{7223465B-972F-7240-9BD0-F366D84F67DF}"/>
    <dgm:cxn modelId="{F850757D-588A-9841-B920-7ABF9C01DDB5}" type="presOf" srcId="{5B3BFD8F-F6BE-2D4F-9100-B3E125C16755}" destId="{BC7E14AC-2194-8D4B-88F5-C7C79DDE2D30}" srcOrd="0" destOrd="0" presId="urn:microsoft.com/office/officeart/2005/8/layout/hList1"/>
    <dgm:cxn modelId="{DDB5D985-3655-F64C-9309-FAA04CB97727}" srcId="{D0BAB350-C3E8-2C46-ADF3-287C6B993AA3}" destId="{D4782B73-73B6-E641-8432-07EB8170B4D0}" srcOrd="0" destOrd="0" parTransId="{00C65B45-F435-1941-A25F-BE541E6827F2}" sibTransId="{F4C6FB18-C18C-5F42-AD72-31C152BE7F5C}"/>
    <dgm:cxn modelId="{2D6F5691-9BF3-244E-A3E8-D320309BE31D}" type="presOf" srcId="{810690F4-079D-7843-9BCE-CBD19CB7DA2B}" destId="{A3862B1D-E476-894C-8BD5-CEF011FB9AA2}" srcOrd="0" destOrd="1" presId="urn:microsoft.com/office/officeart/2005/8/layout/hList1"/>
    <dgm:cxn modelId="{D58A2796-4E1A-5C41-8BBA-53632E3573E0}" type="presOf" srcId="{1C6083A9-5AEC-8145-AE81-A2F7A58FB50C}" destId="{6586BBF9-BE6D-024F-999D-EFA16341EFD4}" srcOrd="0" destOrd="2" presId="urn:microsoft.com/office/officeart/2005/8/layout/hList1"/>
    <dgm:cxn modelId="{CD2252A1-D14B-C94E-8885-49DBB495E854}" type="presOf" srcId="{ABF5AEF0-24EC-A34D-982B-AC77E56EACD5}" destId="{A3862B1D-E476-894C-8BD5-CEF011FB9AA2}" srcOrd="0" destOrd="0" presId="urn:microsoft.com/office/officeart/2005/8/layout/hList1"/>
    <dgm:cxn modelId="{5864D7A6-21A5-F445-BFED-CFB544E2BFA9}" srcId="{79D08357-D0B0-814D-9A9D-70167CB2D79C}" destId="{449217B5-CAFC-BF41-8498-CE8C37339621}" srcOrd="3" destOrd="0" parTransId="{EE20A5AE-B5BF-2444-8370-8013FC20D490}" sibTransId="{C9723079-7A9C-AB44-A76B-18662CB71604}"/>
    <dgm:cxn modelId="{62484FA9-6E58-784D-9228-0D2341C4FE4A}" srcId="{79D08357-D0B0-814D-9A9D-70167CB2D79C}" destId="{F5296877-F32E-C941-8711-D8A563B9D393}" srcOrd="2" destOrd="0" parTransId="{F384FBF6-100C-2147-9B90-35464BFBCCDE}" sibTransId="{2AC55710-9DEE-4D49-9F09-08306AED9384}"/>
    <dgm:cxn modelId="{D32EAFB8-7634-2C41-8BF8-F6361CCC72B2}" srcId="{D0BAB350-C3E8-2C46-ADF3-287C6B993AA3}" destId="{A3256C02-162E-1046-A6F6-7C9D8C6099F6}" srcOrd="1" destOrd="0" parTransId="{D79D642D-CFD1-6041-B340-5B28F6726FD8}" sibTransId="{118D7DDD-0A1F-5349-BB07-0F80DC999D86}"/>
    <dgm:cxn modelId="{4218E9BA-472B-BB4F-BABA-B228A2156780}" type="presOf" srcId="{3DB475D9-B280-4345-8CAF-DCFABF87D98E}" destId="{6586BBF9-BE6D-024F-999D-EFA16341EFD4}" srcOrd="0" destOrd="0" presId="urn:microsoft.com/office/officeart/2005/8/layout/hList1"/>
    <dgm:cxn modelId="{6A48C2C5-4361-4144-9EB5-52F0777E5B9C}" srcId="{5B3BFD8F-F6BE-2D4F-9100-B3E125C16755}" destId="{D3DC16DF-97D2-8849-A458-34E8A6BEA2F5}" srcOrd="1" destOrd="0" parTransId="{B02DF684-9757-4145-BD01-C9068292CCDB}" sibTransId="{3F79DDC1-A51E-0840-B63C-E536A3F3CECB}"/>
    <dgm:cxn modelId="{A3C8CCC8-12E2-6A43-A0E6-B3977772BD38}" srcId="{F5296877-F32E-C941-8711-D8A563B9D393}" destId="{28A70B8D-D6FB-0D4D-8FB9-444E23A03F16}" srcOrd="2" destOrd="0" parTransId="{63ACF7DD-72EA-AE46-8488-C38449D2E620}" sibTransId="{B99DF258-C60E-5344-BB68-E9AEC12E9DD5}"/>
    <dgm:cxn modelId="{640011CF-4A7E-9F41-8B55-8790D7809856}" srcId="{F5296877-F32E-C941-8711-D8A563B9D393}" destId="{CA33DEEB-39CE-274E-8089-97318FFA1672}" srcOrd="3" destOrd="0" parTransId="{8FF7C21B-51D5-8946-901D-8D1179A883C9}" sibTransId="{7276D933-A0FA-7444-9527-DD035C77B1C7}"/>
    <dgm:cxn modelId="{866998CF-0FD4-3540-A9ED-6BFB735B1C9A}" srcId="{79D08357-D0B0-814D-9A9D-70167CB2D79C}" destId="{D0BAB350-C3E8-2C46-ADF3-287C6B993AA3}" srcOrd="0" destOrd="0" parTransId="{976E46B2-3D34-AB4F-81D7-62689F837CB7}" sibTransId="{0B4D77D8-CEE7-B949-AD07-63ED0DD8E747}"/>
    <dgm:cxn modelId="{7EBCD2CF-00E6-D747-B9EF-41CEAC13B2DD}" type="presOf" srcId="{B5FCD0CC-EA5D-E742-AAAF-E0F4E8333BB0}" destId="{A3862B1D-E476-894C-8BD5-CEF011FB9AA2}" srcOrd="0" destOrd="2" presId="urn:microsoft.com/office/officeart/2005/8/layout/hList1"/>
    <dgm:cxn modelId="{7B228BD3-8B94-C742-A798-BD5D205AB068}" srcId="{5B3BFD8F-F6BE-2D4F-9100-B3E125C16755}" destId="{1C6083A9-5AEC-8145-AE81-A2F7A58FB50C}" srcOrd="2" destOrd="0" parTransId="{581F62E5-65FA-7041-90EA-9B2581A2A209}" sibTransId="{5BF1C57E-90AA-E74C-A38B-0761C22BD505}"/>
    <dgm:cxn modelId="{A10405D4-7F79-A245-8C6C-AD5970EC32FF}" type="presOf" srcId="{CA33DEEB-39CE-274E-8089-97318FFA1672}" destId="{A3C0A5CE-D6B4-C04E-882E-1532901E400C}" srcOrd="0" destOrd="3" presId="urn:microsoft.com/office/officeart/2005/8/layout/hList1"/>
    <dgm:cxn modelId="{CA7D71D5-BDF8-0540-A1D4-3B4DE42B6E85}" srcId="{F5296877-F32E-C941-8711-D8A563B9D393}" destId="{04545D10-5DEE-9F42-85C6-E19075956780}" srcOrd="0" destOrd="0" parTransId="{802CBD6F-FE3F-7D46-A011-FE7651A3A3E3}" sibTransId="{FD68B4CE-1CD4-F84B-BB40-2F63CE28F4DA}"/>
    <dgm:cxn modelId="{E44136D7-E631-FD42-9FF9-1DA1C4CFB209}" type="presOf" srcId="{28A70B8D-D6FB-0D4D-8FB9-444E23A03F16}" destId="{A3C0A5CE-D6B4-C04E-882E-1532901E400C}" srcOrd="0" destOrd="2" presId="urn:microsoft.com/office/officeart/2005/8/layout/hList1"/>
    <dgm:cxn modelId="{78084FDC-6E43-EC42-B7A6-874CD740D433}" srcId="{D0BAB350-C3E8-2C46-ADF3-287C6B993AA3}" destId="{B2878932-C175-0C4D-A626-FE8489C3EC36}" srcOrd="2" destOrd="0" parTransId="{38D4DFF5-E596-CE41-8F6B-DB974B9F7B5F}" sibTransId="{17CE1DD3-5FF9-F642-ADE9-11B0A4472F8E}"/>
    <dgm:cxn modelId="{01DCCFE0-9395-4F41-9794-5AFCBC2F69CC}" type="presOf" srcId="{A3256C02-162E-1046-A6F6-7C9D8C6099F6}" destId="{28173D17-E3F4-4F46-8757-882258DD6F6A}" srcOrd="0" destOrd="1" presId="urn:microsoft.com/office/officeart/2005/8/layout/hList1"/>
    <dgm:cxn modelId="{D921B6E4-5D3C-9B4F-A77C-1322B523AAD3}" srcId="{449217B5-CAFC-BF41-8498-CE8C37339621}" destId="{86FA523C-790D-CE42-8534-23C96F80359B}" srcOrd="5" destOrd="0" parTransId="{830D2895-191E-B54E-8E7A-D438D37D6EBA}" sibTransId="{8E343AF3-48B5-B041-8EF9-D996338DAF7D}"/>
    <dgm:cxn modelId="{BE33A4E6-55A9-C84B-A173-92326AA00483}" type="presOf" srcId="{D4782B73-73B6-E641-8432-07EB8170B4D0}" destId="{28173D17-E3F4-4F46-8757-882258DD6F6A}" srcOrd="0" destOrd="0" presId="urn:microsoft.com/office/officeart/2005/8/layout/hList1"/>
    <dgm:cxn modelId="{C55ABCE6-EF0E-FD43-B3A3-3CD923C74B3F}" type="presOf" srcId="{278E663E-BE33-1549-9E9B-9FAAA7A7A9AD}" destId="{A3C0A5CE-D6B4-C04E-882E-1532901E400C}" srcOrd="0" destOrd="1" presId="urn:microsoft.com/office/officeart/2005/8/layout/hList1"/>
    <dgm:cxn modelId="{D84532EB-84B9-1442-9AAD-E9896EA4C9BB}" srcId="{5B3BFD8F-F6BE-2D4F-9100-B3E125C16755}" destId="{3DB475D9-B280-4345-8CAF-DCFABF87D98E}" srcOrd="0" destOrd="0" parTransId="{5AFEF056-D721-9443-9375-003593663E31}" sibTransId="{6533170A-5715-124C-A3C2-988EDFDC8411}"/>
    <dgm:cxn modelId="{7420C6ED-FA66-564F-88D7-AB34064D340B}" srcId="{449217B5-CAFC-BF41-8498-CE8C37339621}" destId="{FB729C1A-99BF-5B45-8916-E0752B1DD467}" srcOrd="3" destOrd="0" parTransId="{C2CFBFE2-9A12-5642-9AF7-268C7CC23181}" sibTransId="{ABE42ABF-85B4-8743-9CBE-E59540234C41}"/>
    <dgm:cxn modelId="{3DB8C153-66DB-6444-9FD4-F29123110836}" type="presParOf" srcId="{930D2A03-F1F6-7C4B-972D-73BDF324375D}" destId="{8F7DC04A-5993-4C41-9359-B6D1CF9D6667}" srcOrd="0" destOrd="0" presId="urn:microsoft.com/office/officeart/2005/8/layout/hList1"/>
    <dgm:cxn modelId="{35C2D1F4-E1B4-C44E-BB82-8786594D9B01}" type="presParOf" srcId="{8F7DC04A-5993-4C41-9359-B6D1CF9D6667}" destId="{D46542D7-928D-0A45-964B-E31B9B4D78B8}" srcOrd="0" destOrd="0" presId="urn:microsoft.com/office/officeart/2005/8/layout/hList1"/>
    <dgm:cxn modelId="{88A9A1C0-256D-3942-AB42-6F424617C095}" type="presParOf" srcId="{8F7DC04A-5993-4C41-9359-B6D1CF9D6667}" destId="{28173D17-E3F4-4F46-8757-882258DD6F6A}" srcOrd="1" destOrd="0" presId="urn:microsoft.com/office/officeart/2005/8/layout/hList1"/>
    <dgm:cxn modelId="{A4156E79-3E62-C041-BD30-23D2E312A1BC}" type="presParOf" srcId="{930D2A03-F1F6-7C4B-972D-73BDF324375D}" destId="{E3CEB5B7-B3F6-A646-9689-6ECB47162CA6}" srcOrd="1" destOrd="0" presId="urn:microsoft.com/office/officeart/2005/8/layout/hList1"/>
    <dgm:cxn modelId="{3832F0DA-E99A-CD45-BD5C-620B0AD5788A}" type="presParOf" srcId="{930D2A03-F1F6-7C4B-972D-73BDF324375D}" destId="{0D01557C-CD93-E248-A79B-257B61B2FB14}" srcOrd="2" destOrd="0" presId="urn:microsoft.com/office/officeart/2005/8/layout/hList1"/>
    <dgm:cxn modelId="{2723E673-6A14-C640-9FC6-382FEC1E6232}" type="presParOf" srcId="{0D01557C-CD93-E248-A79B-257B61B2FB14}" destId="{BC7E14AC-2194-8D4B-88F5-C7C79DDE2D30}" srcOrd="0" destOrd="0" presId="urn:microsoft.com/office/officeart/2005/8/layout/hList1"/>
    <dgm:cxn modelId="{EC2109F1-D133-3644-A460-53EB62CFEA09}" type="presParOf" srcId="{0D01557C-CD93-E248-A79B-257B61B2FB14}" destId="{6586BBF9-BE6D-024F-999D-EFA16341EFD4}" srcOrd="1" destOrd="0" presId="urn:microsoft.com/office/officeart/2005/8/layout/hList1"/>
    <dgm:cxn modelId="{3D99CD73-03CC-104D-B6E2-B114BF8074DD}" type="presParOf" srcId="{930D2A03-F1F6-7C4B-972D-73BDF324375D}" destId="{E57893F3-D9DA-A64E-B289-F7F4D2BBE617}" srcOrd="3" destOrd="0" presId="urn:microsoft.com/office/officeart/2005/8/layout/hList1"/>
    <dgm:cxn modelId="{FAC5F169-E8FC-9141-80C9-8D2A38BA4AA2}" type="presParOf" srcId="{930D2A03-F1F6-7C4B-972D-73BDF324375D}" destId="{0DC8DCE5-20DC-6845-ACF3-1BF1565E1785}" srcOrd="4" destOrd="0" presId="urn:microsoft.com/office/officeart/2005/8/layout/hList1"/>
    <dgm:cxn modelId="{C50569ED-913D-6D40-AA8D-F437FF3BFDB5}" type="presParOf" srcId="{0DC8DCE5-20DC-6845-ACF3-1BF1565E1785}" destId="{AC177259-5455-BB45-85F2-4F4BE8141269}" srcOrd="0" destOrd="0" presId="urn:microsoft.com/office/officeart/2005/8/layout/hList1"/>
    <dgm:cxn modelId="{4285AD87-009C-714D-ACA5-E31003849453}" type="presParOf" srcId="{0DC8DCE5-20DC-6845-ACF3-1BF1565E1785}" destId="{A3C0A5CE-D6B4-C04E-882E-1532901E400C}" srcOrd="1" destOrd="0" presId="urn:microsoft.com/office/officeart/2005/8/layout/hList1"/>
    <dgm:cxn modelId="{5D6EF35F-8AF1-BD4E-85A1-7DBF599085D6}" type="presParOf" srcId="{930D2A03-F1F6-7C4B-972D-73BDF324375D}" destId="{AE74F115-E4E3-164B-BC0A-9F00E9B07CDB}" srcOrd="5" destOrd="0" presId="urn:microsoft.com/office/officeart/2005/8/layout/hList1"/>
    <dgm:cxn modelId="{31BBE09E-400A-254B-BA3A-01443A38375A}" type="presParOf" srcId="{930D2A03-F1F6-7C4B-972D-73BDF324375D}" destId="{A801A7BF-B62F-FC45-ACA6-5312CF0FE702}" srcOrd="6" destOrd="0" presId="urn:microsoft.com/office/officeart/2005/8/layout/hList1"/>
    <dgm:cxn modelId="{6FB5ED77-03CC-C34E-8A14-B779F36DC5BB}" type="presParOf" srcId="{A801A7BF-B62F-FC45-ACA6-5312CF0FE702}" destId="{385F3DCA-A44A-094D-80F9-469971590078}" srcOrd="0" destOrd="0" presId="urn:microsoft.com/office/officeart/2005/8/layout/hList1"/>
    <dgm:cxn modelId="{5282019A-046A-EE4C-979E-9ECBC68244A6}" type="presParOf" srcId="{A801A7BF-B62F-FC45-ACA6-5312CF0FE702}" destId="{A3862B1D-E476-894C-8BD5-CEF011FB9A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DFD89-D1A6-004A-BDA0-F2B0DA842DE2}" type="doc">
      <dgm:prSet loTypeId="urn:microsoft.com/office/officeart/2005/8/layout/matrix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478D45-E1A3-E24C-B151-6FB9CA054D07}">
      <dgm:prSet phldrT="[Text]"/>
      <dgm:spPr/>
      <dgm:t>
        <a:bodyPr/>
        <a:lstStyle/>
        <a:p>
          <a:r>
            <a:rPr lang="en-US" dirty="0"/>
            <a:t>Significant detriment to  healthcare quality of life</a:t>
          </a:r>
        </a:p>
      </dgm:t>
    </dgm:pt>
    <dgm:pt modelId="{3E4A61B3-8DDE-3842-81B8-D8C93221B91A}" type="parTrans" cxnId="{83EB1F78-ECB4-6341-AE2A-53D5E7F7AC4D}">
      <dgm:prSet/>
      <dgm:spPr/>
      <dgm:t>
        <a:bodyPr/>
        <a:lstStyle/>
        <a:p>
          <a:endParaRPr lang="en-US"/>
        </a:p>
      </dgm:t>
    </dgm:pt>
    <dgm:pt modelId="{DD507E87-B898-284B-B8D8-C66C1CF2A745}" type="sibTrans" cxnId="{83EB1F78-ECB4-6341-AE2A-53D5E7F7AC4D}">
      <dgm:prSet/>
      <dgm:spPr/>
      <dgm:t>
        <a:bodyPr/>
        <a:lstStyle/>
        <a:p>
          <a:endParaRPr lang="en-US"/>
        </a:p>
      </dgm:t>
    </dgm:pt>
    <dgm:pt modelId="{87A8A553-71B0-794C-8195-09313B12C9EE}">
      <dgm:prSet phldrT="[Text]"/>
      <dgm:spPr/>
      <dgm:t>
        <a:bodyPr/>
        <a:lstStyle/>
        <a:p>
          <a:r>
            <a:rPr lang="en-US" dirty="0"/>
            <a:t>Limited benefits &amp; adverse events with standard of care</a:t>
          </a:r>
        </a:p>
      </dgm:t>
    </dgm:pt>
    <dgm:pt modelId="{DA2CE0E7-C7E5-F44D-8C08-EFA519481C93}" type="parTrans" cxnId="{6DD75929-2BE1-DF49-8F33-BA1C47D1B619}">
      <dgm:prSet/>
      <dgm:spPr/>
      <dgm:t>
        <a:bodyPr/>
        <a:lstStyle/>
        <a:p>
          <a:endParaRPr lang="en-US"/>
        </a:p>
      </dgm:t>
    </dgm:pt>
    <dgm:pt modelId="{6C46D782-7C69-E844-B81D-3ACF11B71C36}" type="sibTrans" cxnId="{6DD75929-2BE1-DF49-8F33-BA1C47D1B619}">
      <dgm:prSet/>
      <dgm:spPr/>
      <dgm:t>
        <a:bodyPr/>
        <a:lstStyle/>
        <a:p>
          <a:endParaRPr lang="en-US"/>
        </a:p>
      </dgm:t>
    </dgm:pt>
    <dgm:pt modelId="{308948C7-E238-9342-9583-772C726B4782}">
      <dgm:prSet phldrT="[Text]"/>
      <dgm:spPr/>
      <dgm:t>
        <a:bodyPr/>
        <a:lstStyle/>
        <a:p>
          <a:r>
            <a:rPr lang="en-US" dirty="0"/>
            <a:t>No alternative approaches when standard of care fails</a:t>
          </a:r>
        </a:p>
      </dgm:t>
    </dgm:pt>
    <dgm:pt modelId="{D04B9B45-AC6C-4B47-BAD4-9AB683196790}" type="parTrans" cxnId="{5CF41CF9-903B-244E-BF6A-7B0043664955}">
      <dgm:prSet/>
      <dgm:spPr/>
      <dgm:t>
        <a:bodyPr/>
        <a:lstStyle/>
        <a:p>
          <a:endParaRPr lang="en-US"/>
        </a:p>
      </dgm:t>
    </dgm:pt>
    <dgm:pt modelId="{9E22DEB2-C1E7-6343-9AA1-6D271086EF73}" type="sibTrans" cxnId="{5CF41CF9-903B-244E-BF6A-7B0043664955}">
      <dgm:prSet/>
      <dgm:spPr/>
      <dgm:t>
        <a:bodyPr/>
        <a:lstStyle/>
        <a:p>
          <a:endParaRPr lang="en-US"/>
        </a:p>
      </dgm:t>
    </dgm:pt>
    <dgm:pt modelId="{DD565318-5169-734A-8B0D-63EF8675F05D}">
      <dgm:prSet phldrT="[Text]"/>
      <dgm:spPr/>
      <dgm:t>
        <a:bodyPr/>
        <a:lstStyle/>
        <a:p>
          <a:r>
            <a:rPr lang="en-US" dirty="0"/>
            <a:t>High risk of disease progression to ESRD</a:t>
          </a:r>
        </a:p>
      </dgm:t>
    </dgm:pt>
    <dgm:pt modelId="{388BFDBF-BC15-E54D-92B8-BECEAA5B10CC}" type="parTrans" cxnId="{C4A8DACD-B92B-B049-AE3F-90DD82E57A66}">
      <dgm:prSet/>
      <dgm:spPr/>
      <dgm:t>
        <a:bodyPr/>
        <a:lstStyle/>
        <a:p>
          <a:endParaRPr lang="en-US"/>
        </a:p>
      </dgm:t>
    </dgm:pt>
    <dgm:pt modelId="{51551501-A7A5-EF47-B807-51AB01F984D4}" type="sibTrans" cxnId="{C4A8DACD-B92B-B049-AE3F-90DD82E57A66}">
      <dgm:prSet/>
      <dgm:spPr/>
      <dgm:t>
        <a:bodyPr/>
        <a:lstStyle/>
        <a:p>
          <a:endParaRPr lang="en-US"/>
        </a:p>
      </dgm:t>
    </dgm:pt>
    <dgm:pt modelId="{79E97C95-9CAC-4143-8F15-D842CF2B2C81}" type="pres">
      <dgm:prSet presAssocID="{750DFD89-D1A6-004A-BDA0-F2B0DA842DE2}" presName="matrix" presStyleCnt="0">
        <dgm:presLayoutVars>
          <dgm:chMax val="1"/>
          <dgm:dir/>
          <dgm:resizeHandles val="exact"/>
        </dgm:presLayoutVars>
      </dgm:prSet>
      <dgm:spPr/>
    </dgm:pt>
    <dgm:pt modelId="{C3AA69AF-86B5-3443-9677-2663B6D90F6A}" type="pres">
      <dgm:prSet presAssocID="{750DFD89-D1A6-004A-BDA0-F2B0DA842DE2}" presName="diamond" presStyleLbl="bgShp" presStyleIdx="0" presStyleCnt="1" custLinFactNeighborX="0" custLinFactNeighborY="-3739"/>
      <dgm:spPr/>
    </dgm:pt>
    <dgm:pt modelId="{D930E36C-814C-A240-BDC9-4B18137B4ADC}" type="pres">
      <dgm:prSet presAssocID="{750DFD89-D1A6-004A-BDA0-F2B0DA842D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E31C91-4C2C-FC44-AC45-AD81FD99BB35}" type="pres">
      <dgm:prSet presAssocID="{750DFD89-D1A6-004A-BDA0-F2B0DA842D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7CA5465-F9DA-E849-8CC9-A30130F7CB3F}" type="pres">
      <dgm:prSet presAssocID="{750DFD89-D1A6-004A-BDA0-F2B0DA842D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EDCF59-E948-9642-A6F4-42F7A4A9F718}" type="pres">
      <dgm:prSet presAssocID="{750DFD89-D1A6-004A-BDA0-F2B0DA842D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D75929-2BE1-DF49-8F33-BA1C47D1B619}" srcId="{750DFD89-D1A6-004A-BDA0-F2B0DA842DE2}" destId="{87A8A553-71B0-794C-8195-09313B12C9EE}" srcOrd="1" destOrd="0" parTransId="{DA2CE0E7-C7E5-F44D-8C08-EFA519481C93}" sibTransId="{6C46D782-7C69-E844-B81D-3ACF11B71C36}"/>
    <dgm:cxn modelId="{83EB1F78-ECB4-6341-AE2A-53D5E7F7AC4D}" srcId="{750DFD89-D1A6-004A-BDA0-F2B0DA842DE2}" destId="{91478D45-E1A3-E24C-B151-6FB9CA054D07}" srcOrd="0" destOrd="0" parTransId="{3E4A61B3-8DDE-3842-81B8-D8C93221B91A}" sibTransId="{DD507E87-B898-284B-B8D8-C66C1CF2A745}"/>
    <dgm:cxn modelId="{9967199F-3AE8-D749-B6D3-D6CFFC52B924}" type="presOf" srcId="{87A8A553-71B0-794C-8195-09313B12C9EE}" destId="{4CE31C91-4C2C-FC44-AC45-AD81FD99BB35}" srcOrd="0" destOrd="0" presId="urn:microsoft.com/office/officeart/2005/8/layout/matrix3"/>
    <dgm:cxn modelId="{5AD4B2BE-389A-9142-89F7-3714BE30F60C}" type="presOf" srcId="{750DFD89-D1A6-004A-BDA0-F2B0DA842DE2}" destId="{79E97C95-9CAC-4143-8F15-D842CF2B2C81}" srcOrd="0" destOrd="0" presId="urn:microsoft.com/office/officeart/2005/8/layout/matrix3"/>
    <dgm:cxn modelId="{C4A8DACD-B92B-B049-AE3F-90DD82E57A66}" srcId="{750DFD89-D1A6-004A-BDA0-F2B0DA842DE2}" destId="{DD565318-5169-734A-8B0D-63EF8675F05D}" srcOrd="3" destOrd="0" parTransId="{388BFDBF-BC15-E54D-92B8-BECEAA5B10CC}" sibTransId="{51551501-A7A5-EF47-B807-51AB01F984D4}"/>
    <dgm:cxn modelId="{BB87D1D9-87C6-044F-B3BE-5C8F3AEDD40F}" type="presOf" srcId="{308948C7-E238-9342-9583-772C726B4782}" destId="{07CA5465-F9DA-E849-8CC9-A30130F7CB3F}" srcOrd="0" destOrd="0" presId="urn:microsoft.com/office/officeart/2005/8/layout/matrix3"/>
    <dgm:cxn modelId="{A7E3EFF4-3198-7048-B41C-CAE1DC9F01F7}" type="presOf" srcId="{91478D45-E1A3-E24C-B151-6FB9CA054D07}" destId="{D930E36C-814C-A240-BDC9-4B18137B4ADC}" srcOrd="0" destOrd="0" presId="urn:microsoft.com/office/officeart/2005/8/layout/matrix3"/>
    <dgm:cxn modelId="{5CF41CF9-903B-244E-BF6A-7B0043664955}" srcId="{750DFD89-D1A6-004A-BDA0-F2B0DA842DE2}" destId="{308948C7-E238-9342-9583-772C726B4782}" srcOrd="2" destOrd="0" parTransId="{D04B9B45-AC6C-4B47-BAD4-9AB683196790}" sibTransId="{9E22DEB2-C1E7-6343-9AA1-6D271086EF73}"/>
    <dgm:cxn modelId="{FAB90DFA-1A1C-084D-9A3A-BC0108E7B580}" type="presOf" srcId="{DD565318-5169-734A-8B0D-63EF8675F05D}" destId="{ECEDCF59-E948-9642-A6F4-42F7A4A9F718}" srcOrd="0" destOrd="0" presId="urn:microsoft.com/office/officeart/2005/8/layout/matrix3"/>
    <dgm:cxn modelId="{DD051A62-0FB4-E84D-B09F-EDC2FA028BC1}" type="presParOf" srcId="{79E97C95-9CAC-4143-8F15-D842CF2B2C81}" destId="{C3AA69AF-86B5-3443-9677-2663B6D90F6A}" srcOrd="0" destOrd="0" presId="urn:microsoft.com/office/officeart/2005/8/layout/matrix3"/>
    <dgm:cxn modelId="{C5A677F6-C7FA-AE4B-BCCF-CEC35BF0F478}" type="presParOf" srcId="{79E97C95-9CAC-4143-8F15-D842CF2B2C81}" destId="{D930E36C-814C-A240-BDC9-4B18137B4ADC}" srcOrd="1" destOrd="0" presId="urn:microsoft.com/office/officeart/2005/8/layout/matrix3"/>
    <dgm:cxn modelId="{1CBA9E39-824B-1541-A39B-EFBCA31634E5}" type="presParOf" srcId="{79E97C95-9CAC-4143-8F15-D842CF2B2C81}" destId="{4CE31C91-4C2C-FC44-AC45-AD81FD99BB35}" srcOrd="2" destOrd="0" presId="urn:microsoft.com/office/officeart/2005/8/layout/matrix3"/>
    <dgm:cxn modelId="{5867F089-3D1B-7542-8DE9-538E6E26DD60}" type="presParOf" srcId="{79E97C95-9CAC-4143-8F15-D842CF2B2C81}" destId="{07CA5465-F9DA-E849-8CC9-A30130F7CB3F}" srcOrd="3" destOrd="0" presId="urn:microsoft.com/office/officeart/2005/8/layout/matrix3"/>
    <dgm:cxn modelId="{014F0021-4B4D-0644-9D64-A61E29F05FF7}" type="presParOf" srcId="{79E97C95-9CAC-4143-8F15-D842CF2B2C81}" destId="{ECEDCF59-E948-9642-A6F4-42F7A4A9F71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81F7D-9629-1B4F-AAB4-056CF1E4E376}">
      <dsp:nvSpPr>
        <dsp:cNvPr id="0" name=""/>
        <dsp:cNvSpPr/>
      </dsp:nvSpPr>
      <dsp:spPr>
        <a:xfrm>
          <a:off x="0" y="-25182"/>
          <a:ext cx="6467888" cy="63253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IgAn</a:t>
          </a:r>
          <a:r>
            <a:rPr lang="en-US" sz="1600" kern="1200" dirty="0">
              <a:solidFill>
                <a:schemeClr val="bg1"/>
              </a:solidFill>
            </a:rPr>
            <a:t> diagnosis is based on kidney biopsy</a:t>
          </a:r>
        </a:p>
      </dsp:txBody>
      <dsp:txXfrm>
        <a:off x="18526" y="-6656"/>
        <a:ext cx="5731880" cy="595486"/>
      </dsp:txXfrm>
    </dsp:sp>
    <dsp:sp modelId="{E9DDFAA4-0F99-084D-A9C5-B7C5AE7A97A4}">
      <dsp:nvSpPr>
        <dsp:cNvPr id="0" name=""/>
        <dsp:cNvSpPr/>
      </dsp:nvSpPr>
      <dsp:spPr>
        <a:xfrm>
          <a:off x="541685" y="722362"/>
          <a:ext cx="6467888" cy="63253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Access to kidney biopsy often associated with higher socioeconomic class countries and populations</a:t>
          </a:r>
        </a:p>
      </dsp:txBody>
      <dsp:txXfrm>
        <a:off x="560211" y="740888"/>
        <a:ext cx="5478000" cy="595486"/>
      </dsp:txXfrm>
    </dsp:sp>
    <dsp:sp modelId="{88DE1F47-FACE-DF4D-8178-01BCCD3FB2F0}">
      <dsp:nvSpPr>
        <dsp:cNvPr id="0" name=""/>
        <dsp:cNvSpPr/>
      </dsp:nvSpPr>
      <dsp:spPr>
        <a:xfrm>
          <a:off x="1075286" y="1469908"/>
          <a:ext cx="6467888" cy="63253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Prevalence is under-represented in developing countries and populations with less access to healthcare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093812" y="1488434"/>
        <a:ext cx="5486085" cy="595486"/>
      </dsp:txXfrm>
    </dsp:sp>
    <dsp:sp modelId="{FD3A922A-88CC-3946-B53C-63C59885A9EC}">
      <dsp:nvSpPr>
        <dsp:cNvPr id="0" name=""/>
        <dsp:cNvSpPr/>
      </dsp:nvSpPr>
      <dsp:spPr>
        <a:xfrm>
          <a:off x="1616971" y="2167087"/>
          <a:ext cx="6467888" cy="73327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Incidence often higher in children/young adults and in the elderly but this may be due to screening urinalysis carried out most commonly in these populations</a:t>
          </a:r>
        </a:p>
      </dsp:txBody>
      <dsp:txXfrm>
        <a:off x="1638448" y="2188564"/>
        <a:ext cx="5472098" cy="690316"/>
      </dsp:txXfrm>
    </dsp:sp>
    <dsp:sp modelId="{B84CB9AB-3672-A64E-838F-7AFC681CA307}">
      <dsp:nvSpPr>
        <dsp:cNvPr id="0" name=""/>
        <dsp:cNvSpPr/>
      </dsp:nvSpPr>
      <dsp:spPr>
        <a:xfrm>
          <a:off x="6056737" y="459284"/>
          <a:ext cx="411150" cy="411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6149246" y="459284"/>
        <a:ext cx="226132" cy="309390"/>
      </dsp:txXfrm>
    </dsp:sp>
    <dsp:sp modelId="{1FD66689-96DE-034C-A91B-2EDB0179CF20}">
      <dsp:nvSpPr>
        <dsp:cNvPr id="0" name=""/>
        <dsp:cNvSpPr/>
      </dsp:nvSpPr>
      <dsp:spPr>
        <a:xfrm>
          <a:off x="6598423" y="1206829"/>
          <a:ext cx="411150" cy="411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6690932" y="1206829"/>
        <a:ext cx="226132" cy="309390"/>
      </dsp:txXfrm>
    </dsp:sp>
    <dsp:sp modelId="{3460F1AE-FBA5-6F4D-9226-2511E558CB1A}">
      <dsp:nvSpPr>
        <dsp:cNvPr id="0" name=""/>
        <dsp:cNvSpPr/>
      </dsp:nvSpPr>
      <dsp:spPr>
        <a:xfrm>
          <a:off x="7132024" y="1954375"/>
          <a:ext cx="411150" cy="411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7224533" y="1954375"/>
        <a:ext cx="226132" cy="309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542D7-928D-0A45-964B-E31B9B4D78B8}">
      <dsp:nvSpPr>
        <dsp:cNvPr id="0" name=""/>
        <dsp:cNvSpPr/>
      </dsp:nvSpPr>
      <dsp:spPr>
        <a:xfrm>
          <a:off x="3194" y="47630"/>
          <a:ext cx="1920998" cy="7683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Demographics</a:t>
          </a:r>
        </a:p>
      </dsp:txBody>
      <dsp:txXfrm>
        <a:off x="3194" y="47630"/>
        <a:ext cx="1920998" cy="768399"/>
      </dsp:txXfrm>
    </dsp:sp>
    <dsp:sp modelId="{28173D17-E3F4-4F46-8757-882258DD6F6A}">
      <dsp:nvSpPr>
        <dsp:cNvPr id="0" name=""/>
        <dsp:cNvSpPr/>
      </dsp:nvSpPr>
      <dsp:spPr>
        <a:xfrm>
          <a:off x="3194" y="816029"/>
          <a:ext cx="192099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Male sex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Older age at diagnosis (&gt; 60 yrs.)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Obesity</a:t>
          </a:r>
        </a:p>
      </dsp:txBody>
      <dsp:txXfrm>
        <a:off x="3194" y="816029"/>
        <a:ext cx="1920998" cy="2854800"/>
      </dsp:txXfrm>
    </dsp:sp>
    <dsp:sp modelId="{BC7E14AC-2194-8D4B-88F5-C7C79DDE2D30}">
      <dsp:nvSpPr>
        <dsp:cNvPr id="0" name=""/>
        <dsp:cNvSpPr/>
      </dsp:nvSpPr>
      <dsp:spPr>
        <a:xfrm>
          <a:off x="2193132" y="47630"/>
          <a:ext cx="1920998" cy="7683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Clinical</a:t>
          </a:r>
        </a:p>
      </dsp:txBody>
      <dsp:txXfrm>
        <a:off x="2193132" y="47630"/>
        <a:ext cx="1920998" cy="768399"/>
      </dsp:txXfrm>
    </dsp:sp>
    <dsp:sp modelId="{6586BBF9-BE6D-024F-999D-EFA16341EFD4}">
      <dsp:nvSpPr>
        <dsp:cNvPr id="0" name=""/>
        <dsp:cNvSpPr/>
      </dsp:nvSpPr>
      <dsp:spPr>
        <a:xfrm>
          <a:off x="2193132" y="816029"/>
          <a:ext cx="192099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 history of macroscopic hematuria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Persistent hypertension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Increased </a:t>
          </a:r>
          <a:r>
            <a:rPr lang="en-US" sz="1400" kern="1200" dirty="0" err="1"/>
            <a:t>SCr</a:t>
          </a:r>
          <a:r>
            <a:rPr lang="en-US" sz="1400" kern="1200" dirty="0"/>
            <a:t> levels at presentation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Persistent microscopic hematuria</a:t>
          </a:r>
        </a:p>
      </dsp:txBody>
      <dsp:txXfrm>
        <a:off x="2193132" y="816029"/>
        <a:ext cx="1920998" cy="2854800"/>
      </dsp:txXfrm>
    </dsp:sp>
    <dsp:sp modelId="{AC177259-5455-BB45-85F2-4F4BE8141269}">
      <dsp:nvSpPr>
        <dsp:cNvPr id="0" name=""/>
        <dsp:cNvSpPr/>
      </dsp:nvSpPr>
      <dsp:spPr>
        <a:xfrm>
          <a:off x="4383070" y="47630"/>
          <a:ext cx="1920998" cy="7683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Laboratory</a:t>
          </a:r>
        </a:p>
      </dsp:txBody>
      <dsp:txXfrm>
        <a:off x="4383070" y="47630"/>
        <a:ext cx="1920998" cy="768399"/>
      </dsp:txXfrm>
    </dsp:sp>
    <dsp:sp modelId="{A3C0A5CE-D6B4-C04E-882E-1532901E400C}">
      <dsp:nvSpPr>
        <dsp:cNvPr id="0" name=""/>
        <dsp:cNvSpPr/>
      </dsp:nvSpPr>
      <dsp:spPr>
        <a:xfrm>
          <a:off x="4383070" y="816029"/>
          <a:ext cx="192099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Persistent proteinuria ( &gt; 1000 mg/day)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Hyperuricemia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Hypertriglyceridemia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Angiotensin-converting enzyme DD genotype</a:t>
          </a:r>
        </a:p>
      </dsp:txBody>
      <dsp:txXfrm>
        <a:off x="4383070" y="816029"/>
        <a:ext cx="1920998" cy="2854800"/>
      </dsp:txXfrm>
    </dsp:sp>
    <dsp:sp modelId="{385F3DCA-A44A-094D-80F9-469971590078}">
      <dsp:nvSpPr>
        <dsp:cNvPr id="0" name=""/>
        <dsp:cNvSpPr/>
      </dsp:nvSpPr>
      <dsp:spPr>
        <a:xfrm>
          <a:off x="6573008" y="47630"/>
          <a:ext cx="1920998" cy="7683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Pathology</a:t>
          </a:r>
        </a:p>
      </dsp:txBody>
      <dsp:txXfrm>
        <a:off x="6573008" y="47630"/>
        <a:ext cx="1920998" cy="768399"/>
      </dsp:txXfrm>
    </dsp:sp>
    <dsp:sp modelId="{A3862B1D-E476-894C-8BD5-CEF011FB9AA2}">
      <dsp:nvSpPr>
        <dsp:cNvPr id="0" name=""/>
        <dsp:cNvSpPr/>
      </dsp:nvSpPr>
      <dsp:spPr>
        <a:xfrm>
          <a:off x="6573008" y="816029"/>
          <a:ext cx="1920998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Glomerular sclerosis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Endocapillary proliferation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Interstitial fibrosis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Thrombotic microangiopathy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Loss of podocytes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Collectively increased Oxford-MEST scores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Mesangial IgG co-staining</a:t>
          </a:r>
        </a:p>
      </dsp:txBody>
      <dsp:txXfrm>
        <a:off x="6573008" y="816029"/>
        <a:ext cx="1920998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A69AF-86B5-3443-9677-2663B6D90F6A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0E36C-814C-A240-BDC9-4B18137B4ADC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Significant detriment to  healthcare quality of life</a:t>
          </a:r>
        </a:p>
      </dsp:txBody>
      <dsp:txXfrm>
        <a:off x="1479451" y="463451"/>
        <a:ext cx="1430218" cy="1430218"/>
      </dsp:txXfrm>
    </dsp:sp>
    <dsp:sp modelId="{4CE31C91-4C2C-FC44-AC45-AD81FD99BB35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Limited benefits &amp; adverse events with standard of care</a:t>
          </a:r>
        </a:p>
      </dsp:txBody>
      <dsp:txXfrm>
        <a:off x="3186331" y="463451"/>
        <a:ext cx="1430218" cy="1430218"/>
      </dsp:txXfrm>
    </dsp:sp>
    <dsp:sp modelId="{07CA5465-F9DA-E849-8CC9-A30130F7CB3F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 alternative approaches when standard of care fails</a:t>
          </a:r>
        </a:p>
      </dsp:txBody>
      <dsp:txXfrm>
        <a:off x="1479451" y="2170331"/>
        <a:ext cx="1430218" cy="1430218"/>
      </dsp:txXfrm>
    </dsp:sp>
    <dsp:sp modelId="{ECEDCF59-E948-9642-A6F4-42F7A4A9F718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risk of disease progression to ESRD</a:t>
          </a:r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5807-80F3-A34D-AF24-4AF0A4F331FA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3C903-2673-6B46-AC5B-3C9C342B1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1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5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75242-56B1-1A4B-87E0-A22D632D7C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4C1CD-871B-4A08-B476-B13A9A5DF62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8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75242-56B1-1A4B-87E0-A22D632D7C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22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75242-56B1-1A4B-87E0-A22D632D7C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0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75242-56B1-1A4B-87E0-A22D632D7C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5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75242-56B1-1A4B-87E0-A22D632D7C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0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75242-56B1-1A4B-87E0-A22D632D7C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48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4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5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7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9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6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CF5B3-C189-4DC4-8EC1-330F5B177EA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CF5B3-C189-4DC4-8EC1-330F5B177EA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2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B4821-34BD-4B2D-86CF-B3213A70843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1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0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0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5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C903-2673-6B46-AC5B-3C9C342B10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94" y="1000646"/>
            <a:ext cx="4304607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646"/>
            <a:ext cx="4306824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96666" y="4507706"/>
            <a:ext cx="5864397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6697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8739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EA6C2D9-5398-6B8C-9EDD-0A9B296E0A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21338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433F0BB-6C41-A8D3-B300-7696AEA0C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8556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70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linicaltrials.gov/ct2/show/NCT04578834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ED9316D-8654-8CED-0490-422A631F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241101"/>
            <a:ext cx="7680960" cy="994172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Secondary </a:t>
            </a:r>
            <a:br>
              <a:rPr lang="en-US" b="1" dirty="0"/>
            </a:br>
            <a:r>
              <a:rPr lang="en-US" b="1" dirty="0"/>
              <a:t>IgA </a:t>
            </a:r>
            <a:br>
              <a:rPr lang="en-US" b="1" dirty="0"/>
            </a:br>
            <a:r>
              <a:rPr lang="en-US" b="1" dirty="0"/>
              <a:t>Nephropathy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088B5-2D9D-C445-9178-C69650F29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5874963" cy="548879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err="1"/>
              <a:t>Saha</a:t>
            </a:r>
            <a:r>
              <a:rPr lang="en-US" dirty="0"/>
              <a:t> MK et al. Secondary IgA nephropathy. </a:t>
            </a:r>
            <a:r>
              <a:rPr lang="en-US" i="1" dirty="0"/>
              <a:t>Kidney Int</a:t>
            </a:r>
            <a:r>
              <a:rPr lang="en-US" dirty="0"/>
              <a:t>. 2018;94(4):674-681. doi:10.1016/j.kint.2018.02.030.</a:t>
            </a:r>
          </a:p>
          <a:p>
            <a:pPr marL="228600" indent="-228600">
              <a:buAutoNum type="arabicPeriod"/>
            </a:pPr>
            <a:r>
              <a:rPr lang="en-US" dirty="0" err="1"/>
              <a:t>Rajasekaran</a:t>
            </a:r>
            <a:r>
              <a:rPr lang="en-US" dirty="0"/>
              <a:t> A et al. IgA Nephropathy: An Interesting Autoimmune Kidney Disease. Am J Med Sci. 2021;361(2):176-194. doi:10.1016/j.amjms.2020.10.003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F78B9E7-C837-B3B0-B00A-6A36258A3EDA}"/>
              </a:ext>
            </a:extLst>
          </p:cNvPr>
          <p:cNvSpPr txBox="1">
            <a:spLocks/>
          </p:cNvSpPr>
          <p:nvPr/>
        </p:nvSpPr>
        <p:spPr>
          <a:xfrm>
            <a:off x="0" y="4271892"/>
            <a:ext cx="8761558" cy="203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 Credit: Created with </a:t>
            </a:r>
            <a:r>
              <a:rPr lang="en-US" dirty="0" err="1"/>
              <a:t>BioRender.com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44E87-8B1D-416D-6F3F-5D3356F669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44" y="86915"/>
            <a:ext cx="58473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7" y="1245942"/>
            <a:ext cx="7886700" cy="914328"/>
          </a:xfrm>
        </p:spPr>
        <p:txBody>
          <a:bodyPr/>
          <a:lstStyle/>
          <a:p>
            <a:r>
              <a:rPr lang="en-US" b="1" dirty="0"/>
              <a:t>Diagnosis &amp; Prognosis of IgAN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8BE026B-EA0F-7D04-E21B-7C18760443BA}"/>
              </a:ext>
            </a:extLst>
          </p:cNvPr>
          <p:cNvSpPr txBox="1">
            <a:spLocks/>
          </p:cNvSpPr>
          <p:nvPr/>
        </p:nvSpPr>
        <p:spPr>
          <a:xfrm>
            <a:off x="548381" y="2291882"/>
            <a:ext cx="6286052" cy="2074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Clinical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KDIGO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KDIGO Prognosis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Initial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Scoring Tools: MEST-C score, International IgAN Prediction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3DD1B-0480-954D-A437-C0F77BF9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006873"/>
            <a:ext cx="4457363" cy="3232619"/>
          </a:xfrm>
        </p:spPr>
        <p:txBody>
          <a:bodyPr/>
          <a:lstStyle/>
          <a:p>
            <a:pPr marL="403225" lvl="1" indent="-174625" fontAlgn="base"/>
            <a:r>
              <a:rPr lang="en-US" sz="2000" dirty="0"/>
              <a:t>Common clinical presentation</a:t>
            </a:r>
          </a:p>
          <a:p>
            <a:pPr marL="631825" lvl="2" indent="-174625" fontAlgn="base"/>
            <a:r>
              <a:rPr lang="en-US" sz="1600" dirty="0"/>
              <a:t>Hematuria </a:t>
            </a:r>
          </a:p>
          <a:p>
            <a:pPr marL="631825" lvl="2" indent="-174625" fontAlgn="base"/>
            <a:r>
              <a:rPr lang="en-US" sz="1600" dirty="0"/>
              <a:t>Proteinuria</a:t>
            </a:r>
          </a:p>
          <a:p>
            <a:pPr marL="631825" lvl="2" indent="-174625" fontAlgn="base"/>
            <a:r>
              <a:rPr lang="en-US" sz="1600" dirty="0"/>
              <a:t>Hypertension</a:t>
            </a:r>
          </a:p>
          <a:p>
            <a:pPr marL="403225" lvl="2" indent="-174625" fontAlgn="base">
              <a:buNone/>
            </a:pPr>
            <a:endParaRPr lang="en-US" sz="1600" dirty="0"/>
          </a:p>
          <a:p>
            <a:pPr marL="403225" lvl="1" indent="-174625" fontAlgn="base"/>
            <a:r>
              <a:rPr lang="en-US" sz="2000" dirty="0"/>
              <a:t>In 30-40% of patients, the disease is asymptomatic and is suspected after urine testing identifies proteinuria or microscopic hematuria</a:t>
            </a:r>
          </a:p>
          <a:p>
            <a:pPr marL="342900" lvl="1" indent="0" fontAlgn="base">
              <a:buNone/>
            </a:pP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Kidney Disease: Improving Global Outcomes (KDIGO) Glomerular Diseases Work Group. KDIGO 2021 Clinical Practice Guideline for the Management of Glomerular Diseases. </a:t>
            </a:r>
            <a:r>
              <a:rPr lang="en-US" i="1" dirty="0"/>
              <a:t>Kidney Int</a:t>
            </a:r>
            <a:r>
              <a:rPr lang="en-US" dirty="0"/>
              <a:t>. 2021;100(4S):S1-S276. doi:10.1016/j.kint.2021.05.021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Lai KN et al. IgA nephropathy. </a:t>
            </a:r>
            <a:r>
              <a:rPr lang="en-US" i="1" dirty="0"/>
              <a:t>Nat Rev Dis Primers</a:t>
            </a:r>
            <a:r>
              <a:rPr lang="en-US" dirty="0"/>
              <a:t>. 2016;2:16001. Published 2016 Feb 11. doi:10.1038/nrdp.2016.1</a:t>
            </a:r>
          </a:p>
          <a:p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D919957-DD3A-41C8-1775-C479ACCBF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6" y="4239816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Image Credit: Created with </a:t>
            </a:r>
            <a:r>
              <a:rPr lang="en-US" dirty="0" err="1"/>
              <a:t>BioRender.com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B9EDA-E1B9-5247-7A82-9B288B219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41" y="381790"/>
            <a:ext cx="1945623" cy="37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7" y="58239"/>
            <a:ext cx="8761615" cy="857250"/>
          </a:xfrm>
        </p:spPr>
        <p:txBody>
          <a:bodyPr/>
          <a:lstStyle/>
          <a:p>
            <a:r>
              <a:rPr lang="en-US" b="1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3DD1B-0480-954D-A437-C0F77BF9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63" y="829704"/>
            <a:ext cx="4061437" cy="3232619"/>
          </a:xfrm>
        </p:spPr>
        <p:txBody>
          <a:bodyPr/>
          <a:lstStyle/>
          <a:p>
            <a:pPr marL="288925" lvl="1" fontAlgn="base"/>
            <a:r>
              <a:rPr lang="en-US" sz="1400" dirty="0"/>
              <a:t>IgAN is characterized by a single histopathological feature: IgA deposits in the kidney</a:t>
            </a:r>
          </a:p>
          <a:p>
            <a:pPr marL="288925" lvl="1" fontAlgn="base"/>
            <a:endParaRPr lang="en-US" sz="1400" dirty="0"/>
          </a:p>
          <a:p>
            <a:pPr marL="288925" lvl="1" fontAlgn="base"/>
            <a:r>
              <a:rPr lang="en-US" sz="1400" dirty="0"/>
              <a:t>Diagnosis occurs through kidney biopsy, with immunofluorescence for IgA deposits in the </a:t>
            </a:r>
            <a:r>
              <a:rPr lang="en-US" sz="1400" dirty="0" err="1"/>
              <a:t>mesangium</a:t>
            </a:r>
            <a:endParaRPr lang="en-US" sz="1400" dirty="0"/>
          </a:p>
          <a:p>
            <a:pPr marL="288925" lvl="1" fontAlgn="base"/>
            <a:endParaRPr lang="en-US" sz="1400" dirty="0"/>
          </a:p>
          <a:p>
            <a:pPr marL="288925" lvl="1" fontAlgn="base"/>
            <a:r>
              <a:rPr lang="en-US" sz="1400" dirty="0"/>
              <a:t>Some histopathological features (mesangial proliferation, endocapillary proliferation, segmental scarring, and tubular atrophy) have been used to predict long-term outcomes of the disease</a:t>
            </a:r>
          </a:p>
          <a:p>
            <a:pPr marL="288925" lvl="1" fontAlgn="base">
              <a:buNone/>
            </a:pPr>
            <a:endParaRPr lang="en-US" sz="1400" dirty="0"/>
          </a:p>
          <a:p>
            <a:pPr marL="288925" lvl="1" fontAlgn="base"/>
            <a:r>
              <a:rPr lang="en-US" sz="1400" dirty="0"/>
              <a:t>No validated biomarker available for diagnosis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Kidney Disease: Improving Global Outcomes (KDIGO) Glomerular Diseases Work Group. KDIGO 2021 Clinical Practice Guideline for the Management of Glomerular Diseases. </a:t>
            </a:r>
            <a:r>
              <a:rPr lang="en-US" i="1" dirty="0"/>
              <a:t>Kidney Int</a:t>
            </a:r>
            <a:r>
              <a:rPr lang="en-US" dirty="0"/>
              <a:t>. 2021;100(4S):S1-S276. doi:10.1016/j.kint.2021.05.021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Lai KN et al. IgA nephropathy. </a:t>
            </a:r>
            <a:r>
              <a:rPr lang="en-US" i="1" dirty="0"/>
              <a:t>Nat Rev Dis Primers</a:t>
            </a:r>
            <a:r>
              <a:rPr lang="en-US" dirty="0"/>
              <a:t>. 2016;2:16001. Published 2016 Feb 11. doi:10.1038/nrdp.2016.1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Penfold RS et al. Primary IgA nephropathy: current challenges and future prospects. </a:t>
            </a:r>
            <a:r>
              <a:rPr lang="en-US" i="1" dirty="0"/>
              <a:t>Int J Nephrol </a:t>
            </a:r>
            <a:r>
              <a:rPr lang="en-US" i="1" dirty="0" err="1"/>
              <a:t>Renovasc</a:t>
            </a:r>
            <a:r>
              <a:rPr lang="en-US" i="1" dirty="0"/>
              <a:t> Dis</a:t>
            </a:r>
            <a:r>
              <a:rPr lang="en-US" dirty="0"/>
              <a:t>. 2018;11:137-148. Published 2018 Apr 12. doi:10.2147/IJNRD.S129227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2" descr="C:\Users\Ibrahim\Desktop\Backup 2015\February course\KC11_541 IgAN\kc11-541 IgA BEST_mention kappa and lambda both present with lambda more.jpg">
            <a:extLst>
              <a:ext uri="{FF2B5EF4-FFF2-40B4-BE49-F238E27FC236}">
                <a16:creationId xmlns:a16="http://schemas.microsoft.com/office/drawing/2014/main" id="{1395061C-70B6-249E-C62A-D153A2383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779" y="253603"/>
            <a:ext cx="2968671" cy="369386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5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DBCE-7482-B74A-A80E-7B7B8591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5" y="118237"/>
            <a:ext cx="8887869" cy="8079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Prognostic Markers Associated with Worse Outcomes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800EF63-D292-4344-995F-FCCCC7ED3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198644"/>
              </p:ext>
            </p:extLst>
          </p:nvPr>
        </p:nvGraphicFramePr>
        <p:xfrm>
          <a:off x="323398" y="712520"/>
          <a:ext cx="8497201" cy="371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A461E69-6B52-CDE0-22B5-8A87977A17F0}"/>
              </a:ext>
            </a:extLst>
          </p:cNvPr>
          <p:cNvSpPr txBox="1">
            <a:spLocks/>
          </p:cNvSpPr>
          <p:nvPr/>
        </p:nvSpPr>
        <p:spPr>
          <a:xfrm>
            <a:off x="3086100" y="4507706"/>
            <a:ext cx="5874963" cy="5488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AutoNum type="arabicPeriod"/>
            </a:pPr>
            <a:r>
              <a:rPr lang="en-US" sz="830" dirty="0">
                <a:solidFill>
                  <a:schemeClr val="bg1"/>
                </a:solidFill>
              </a:rPr>
              <a:t>Lai KN et al. IgA nephropathy. </a:t>
            </a:r>
            <a:r>
              <a:rPr lang="en-US" sz="830" i="1" dirty="0">
                <a:solidFill>
                  <a:schemeClr val="bg1"/>
                </a:solidFill>
              </a:rPr>
              <a:t>Nat Rev Dis Primers</a:t>
            </a:r>
            <a:r>
              <a:rPr lang="en-US" sz="830" dirty="0">
                <a:solidFill>
                  <a:schemeClr val="bg1"/>
                </a:solidFill>
              </a:rPr>
              <a:t>. 2016;2:16001. Published 2016 Feb 11. doi:10.1038/nrdp.2016.1</a:t>
            </a:r>
          </a:p>
        </p:txBody>
      </p:sp>
    </p:spTree>
    <p:extLst>
      <p:ext uri="{BB962C8B-B14F-4D97-AF65-F5344CB8AC3E}">
        <p14:creationId xmlns:p14="http://schemas.microsoft.com/office/powerpoint/2010/main" val="342207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7" y="58239"/>
            <a:ext cx="8761615" cy="857250"/>
          </a:xfrm>
        </p:spPr>
        <p:txBody>
          <a:bodyPr/>
          <a:lstStyle/>
          <a:p>
            <a:r>
              <a:rPr lang="en-US" b="1" dirty="0"/>
              <a:t>The “MEST-C” Score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Working Group of the International IgA Nephropathy Network and the Renal Pathology Society et al. The Oxford classification of IgA nephropathy: rationale, clinicopathological correlations, and classification. </a:t>
            </a:r>
            <a:r>
              <a:rPr lang="en-US" i="1" dirty="0"/>
              <a:t>Kidney Int</a:t>
            </a:r>
            <a:r>
              <a:rPr lang="en-US" dirty="0"/>
              <a:t>. 2009;76(5):534-545. doi:10.1038/ki.2009.243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01060-403B-F8FD-C237-F734DED1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46" y="700087"/>
            <a:ext cx="8761615" cy="680525"/>
          </a:xfrm>
        </p:spPr>
        <p:txBody>
          <a:bodyPr/>
          <a:lstStyle/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Helvetica" panose="020B0604020202020204" pitchFamily="34" charset="0"/>
              </a:rPr>
              <a:t>Oxford Classification of IgA nephropathy 2016:</a:t>
            </a: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i="1" dirty="0">
                <a:solidFill>
                  <a:prstClr val="black"/>
                </a:solidFill>
                <a:latin typeface="Helvetica" panose="020B0604020202020204" pitchFamily="34" charset="0"/>
              </a:rPr>
              <a:t>Update from the IgA nephropathy classification working group </a:t>
            </a:r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4BEC5B-8250-A758-BD09-306CEE93C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43494"/>
              </p:ext>
            </p:extLst>
          </p:nvPr>
        </p:nvGraphicFramePr>
        <p:xfrm>
          <a:off x="680415" y="1289265"/>
          <a:ext cx="7966076" cy="31543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5048">
                  <a:extLst>
                    <a:ext uri="{9D8B030D-6E8A-4147-A177-3AD203B41FA5}">
                      <a16:colId xmlns:a16="http://schemas.microsoft.com/office/drawing/2014/main" val="1987842874"/>
                    </a:ext>
                  </a:extLst>
                </a:gridCol>
                <a:gridCol w="2300140">
                  <a:extLst>
                    <a:ext uri="{9D8B030D-6E8A-4147-A177-3AD203B41FA5}">
                      <a16:colId xmlns:a16="http://schemas.microsoft.com/office/drawing/2014/main" val="1014953167"/>
                    </a:ext>
                  </a:extLst>
                </a:gridCol>
                <a:gridCol w="2528961">
                  <a:extLst>
                    <a:ext uri="{9D8B030D-6E8A-4147-A177-3AD203B41FA5}">
                      <a16:colId xmlns:a16="http://schemas.microsoft.com/office/drawing/2014/main" val="3325587020"/>
                    </a:ext>
                  </a:extLst>
                </a:gridCol>
                <a:gridCol w="2721927">
                  <a:extLst>
                    <a:ext uri="{9D8B030D-6E8A-4147-A177-3AD203B41FA5}">
                      <a16:colId xmlns:a16="http://schemas.microsoft.com/office/drawing/2014/main" val="58798381"/>
                    </a:ext>
                  </a:extLst>
                </a:gridCol>
              </a:tblGrid>
              <a:tr h="218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Histology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Definition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Score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2508105184"/>
                  </a:ext>
                </a:extLst>
              </a:tr>
              <a:tr h="554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Mesangial hypercellularity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&gt;4 mesangial cells in any mesangial area of a glomerulus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M0: ≤ 50% of glomeruli showing mesangial hypercellularity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M1: &gt; 50% of glomeruli showing mesangial hypercellularity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13778822"/>
                  </a:ext>
                </a:extLst>
              </a:tr>
              <a:tr h="554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Endocapillary hypercellularity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Hypercellularity due to an increased number of cells within glomerular capillary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lumina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E0: no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endocapillary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hypercellularity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E1: any glomeruli showing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endocapillary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hypercellularity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293033785"/>
                  </a:ext>
                </a:extLst>
              </a:tr>
              <a:tr h="473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Segmental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glomerulosclerosis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Segmental adhesion or sclerosis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Presence/absence of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podocytopathy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S0: absent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S1: present in any glomeruli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512793583"/>
                  </a:ext>
                </a:extLst>
              </a:tr>
              <a:tr h="554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Tubular atrophy/ interstitial fibrosis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% of cortical area showing tubular atrophy or interstitial fibrosis, whichever is greater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T0: 0–25% of cortical area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T1: 26–50% of cortical area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T2: &gt;50% of cortical area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2552614646"/>
                  </a:ext>
                </a:extLst>
              </a:tr>
              <a:tr h="415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Cellular or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fibrocellular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crescents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% glomeruli with cellular or fibrocellular crescents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C0: absent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C1: &lt;25% of glomeruli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C2: ≥25% of glomeruli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200022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72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7" y="58239"/>
            <a:ext cx="5849029" cy="857250"/>
          </a:xfrm>
        </p:spPr>
        <p:txBody>
          <a:bodyPr/>
          <a:lstStyle/>
          <a:p>
            <a:r>
              <a:rPr lang="en-US" b="1" dirty="0"/>
              <a:t>International IgAN Prediction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Kidney Disease: Improving Global Outcomes (KDIGO) Glomerular Diseases Work Group. KDIGO 2021 Clinical Practice Guideline for the Management of Glomerular Diseases. </a:t>
            </a:r>
            <a:r>
              <a:rPr lang="en-US" i="1" dirty="0"/>
              <a:t>Kidney Int</a:t>
            </a:r>
            <a:r>
              <a:rPr lang="en-US" dirty="0"/>
              <a:t>. 2021;100(4S):S1-S276. doi:10.1016/j.kint.2021.05.021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5E59B-7074-9117-970A-43D39D512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79" y="193185"/>
            <a:ext cx="2896444" cy="4020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121E34-EAFB-457C-9B3D-4CC8163AFAEB}"/>
              </a:ext>
            </a:extLst>
          </p:cNvPr>
          <p:cNvSpPr txBox="1"/>
          <p:nvPr/>
        </p:nvSpPr>
        <p:spPr>
          <a:xfrm>
            <a:off x="312235" y="915489"/>
            <a:ext cx="46069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225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Incorporates the MEST-C histologic scores and clinical features observed at the time of kidney biopsy (i.e., estimated GFR, blood pressure, proteinuria, age)</a:t>
            </a:r>
          </a:p>
          <a:p>
            <a:pPr marL="403225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03225" lvl="1" indent="-285750">
              <a:buFont typeface="Arial" panose="020B0604020202020204" pitchFamily="34" charset="0"/>
              <a:buChar char="•"/>
            </a:pPr>
            <a:r>
              <a:rPr lang="en-US" dirty="0"/>
              <a:t>KDIGO guidelines recommend not using the tool to decide the treatment but only to assist in discussions with patients regarding outcome</a:t>
            </a:r>
          </a:p>
          <a:p>
            <a:pPr lvl="1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2A8B534-AD23-4427-E338-AF0B49705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93" y="4267671"/>
            <a:ext cx="8761558" cy="2035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Image Credit: https://</a:t>
            </a:r>
            <a:r>
              <a:rPr lang="en-US" dirty="0" err="1"/>
              <a:t>qxmd.com</a:t>
            </a:r>
            <a:r>
              <a:rPr lang="en-US" dirty="0"/>
              <a:t>/calculate/calculator_499/international-</a:t>
            </a:r>
            <a:r>
              <a:rPr lang="en-US" dirty="0" err="1"/>
              <a:t>igan</a:t>
            </a:r>
            <a:r>
              <a:rPr lang="en-US" dirty="0"/>
              <a:t>-prediction-tool-at-biopsy-adults. Accessed May 2022.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1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7" y="1657422"/>
            <a:ext cx="7886700" cy="914328"/>
          </a:xfrm>
        </p:spPr>
        <p:txBody>
          <a:bodyPr/>
          <a:lstStyle/>
          <a:p>
            <a:r>
              <a:rPr lang="en-US" b="1" dirty="0"/>
              <a:t>Proteinuria in IgAN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8BE026B-EA0F-7D04-E21B-7C18760443BA}"/>
              </a:ext>
            </a:extLst>
          </p:cNvPr>
          <p:cNvSpPr txBox="1">
            <a:spLocks/>
          </p:cNvSpPr>
          <p:nvPr/>
        </p:nvSpPr>
        <p:spPr>
          <a:xfrm>
            <a:off x="152547" y="2571750"/>
            <a:ext cx="6286052" cy="244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Severity as a negative prognostic factor for IgAN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Proteinuria reduction as a treatment goal 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Proteinuria reduction as a meaningful secondary endpoint for improved renal outcomes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Proteinuria reduction and ESRD progression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/>
              <a:t>Proteinuria as a Prognostic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3DD1B-0480-954D-A437-C0F77BF9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7" y="1006873"/>
            <a:ext cx="8761585" cy="4005465"/>
          </a:xfrm>
        </p:spPr>
        <p:txBody>
          <a:bodyPr/>
          <a:lstStyle/>
          <a:p>
            <a:pPr lvl="0"/>
            <a:r>
              <a:rPr lang="en-US" sz="1800" dirty="0"/>
              <a:t>Hypertension and proteinuria represent risk factors for the progression of </a:t>
            </a:r>
            <a:r>
              <a:rPr lang="en-US" sz="1800" dirty="0" err="1"/>
              <a:t>IgAN</a:t>
            </a:r>
            <a:r>
              <a:rPr lang="en-US" sz="1800" dirty="0"/>
              <a:t> (as well as all chronic kidney diseases) </a:t>
            </a:r>
            <a:endParaRPr lang="en-US" sz="1800" baseline="30000" dirty="0"/>
          </a:p>
          <a:p>
            <a:pPr lvl="0"/>
            <a:endParaRPr lang="en-US" sz="1800" baseline="30000" dirty="0"/>
          </a:p>
          <a:p>
            <a:pPr lvl="0"/>
            <a:r>
              <a:rPr lang="en-US" sz="1800" dirty="0"/>
              <a:t>Kidney survival after 10 years was significantly improved in patients with proteinuria of 0.5 g/day to 1 g/day compared to patients with proteinuria &gt;1 g/day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Consistent evidence has linked sustained proteinuria in </a:t>
            </a:r>
            <a:r>
              <a:rPr lang="en-US" sz="1800" dirty="0" err="1"/>
              <a:t>IgAN</a:t>
            </a:r>
            <a:r>
              <a:rPr lang="en-US" sz="1800" dirty="0"/>
              <a:t> with adverse clinical outcomes including poorer kidney outcomes in proteinuria, typically &gt; 1 g/d 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Cardiovascular events occur more often in patients with proteinuria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Conversely, longer duration of proteinuria remission has been associated with lower risk of disease progression</a:t>
            </a:r>
          </a:p>
          <a:p>
            <a:pPr lvl="0"/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Thompson A et al. Proteinuria Reduction as a Surrogate End Point in Trials of IgA Nephropathy. </a:t>
            </a:r>
            <a:r>
              <a:rPr lang="en-US" i="1" dirty="0"/>
              <a:t>Clin J Am Soc Nephrol</a:t>
            </a:r>
            <a:r>
              <a:rPr lang="en-US" dirty="0"/>
              <a:t>. 2019;14(3):469-481. doi:10.2215/CJN.08600718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Kidney Disease: Improving Global Outcomes (KDIGO) Glomerular Diseases Work Group. KDIGO 2021 Clinical Practice Guideline for the Management of Glomerular Diseases. </a:t>
            </a:r>
            <a:r>
              <a:rPr lang="en-US" i="1" dirty="0"/>
              <a:t>Kidney Int</a:t>
            </a:r>
            <a:r>
              <a:rPr lang="en-US" dirty="0"/>
              <a:t>. 2021;100(4S):S1-S276. doi:10.1016/j.kint.2021.05.021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Cravedi</a:t>
            </a:r>
            <a:r>
              <a:rPr lang="en-US" dirty="0"/>
              <a:t> P, </a:t>
            </a:r>
            <a:r>
              <a:rPr lang="en-US" dirty="0" err="1"/>
              <a:t>Remuzzi</a:t>
            </a:r>
            <a:r>
              <a:rPr lang="en-US" dirty="0"/>
              <a:t> G. Pathophysiology of proteinuria and its value as an outcome measure in chronic kidney disease. </a:t>
            </a:r>
            <a:r>
              <a:rPr lang="en-US" i="1" dirty="0"/>
              <a:t>Br J Clin </a:t>
            </a:r>
            <a:r>
              <a:rPr lang="en-US" i="1" dirty="0" err="1"/>
              <a:t>Pharmacol</a:t>
            </a:r>
            <a:r>
              <a:rPr lang="en-US" dirty="0"/>
              <a:t>. 2013;76(4):516-523. doi:10.1111/bcp.12104.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Canney</a:t>
            </a:r>
            <a:r>
              <a:rPr lang="en-US" dirty="0"/>
              <a:t> M, et al. Quantifying Duration of Proteinuria Remission and Association with Clinical Outcome in IgA Nephropathy. </a:t>
            </a:r>
            <a:r>
              <a:rPr lang="en-US" i="1" dirty="0"/>
              <a:t>J Am Soc Nephrol</a:t>
            </a:r>
            <a:r>
              <a:rPr lang="en-US" dirty="0"/>
              <a:t>. 2021;32(2):436-447. doi:10.1681/ASN.2020030349</a:t>
            </a:r>
          </a:p>
        </p:txBody>
      </p:sp>
    </p:spTree>
    <p:extLst>
      <p:ext uri="{BB962C8B-B14F-4D97-AF65-F5344CB8AC3E}">
        <p14:creationId xmlns:p14="http://schemas.microsoft.com/office/powerpoint/2010/main" val="362820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F503BE-4C42-A132-60B3-556D3BE984E8}"/>
              </a:ext>
            </a:extLst>
          </p:cNvPr>
          <p:cNvSpPr/>
          <p:nvPr/>
        </p:nvSpPr>
        <p:spPr>
          <a:xfrm>
            <a:off x="0" y="4434840"/>
            <a:ext cx="9144000" cy="70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email&#10;&#10;Description automatically generated">
            <a:extLst>
              <a:ext uri="{FF2B5EF4-FFF2-40B4-BE49-F238E27FC236}">
                <a16:creationId xmlns:a16="http://schemas.microsoft.com/office/drawing/2014/main" id="{9A847718-682C-B341-122D-863287247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73304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" y="5984"/>
            <a:ext cx="7886700" cy="994172"/>
          </a:xfrm>
        </p:spPr>
        <p:txBody>
          <a:bodyPr/>
          <a:lstStyle/>
          <a:p>
            <a:pPr lvl="0"/>
            <a:r>
              <a:rPr lang="en-US" b="1" dirty="0"/>
              <a:t>Faculty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975008-27DD-4043-2391-9F49469A3113}"/>
              </a:ext>
            </a:extLst>
          </p:cNvPr>
          <p:cNvGrpSpPr/>
          <p:nvPr/>
        </p:nvGrpSpPr>
        <p:grpSpPr>
          <a:xfrm>
            <a:off x="221870" y="1000157"/>
            <a:ext cx="4029699" cy="3401048"/>
            <a:chOff x="361847" y="1631569"/>
            <a:chExt cx="5486401" cy="3401048"/>
          </a:xfrm>
        </p:grpSpPr>
        <p:sp>
          <p:nvSpPr>
            <p:cNvPr id="8" name="Content Placeholder 14">
              <a:extLst>
                <a:ext uri="{FF2B5EF4-FFF2-40B4-BE49-F238E27FC236}">
                  <a16:creationId xmlns:a16="http://schemas.microsoft.com/office/drawing/2014/main" id="{35631ED4-29F2-2C05-A457-59E6DD56E3B3}"/>
                </a:ext>
              </a:extLst>
            </p:cNvPr>
            <p:cNvSpPr txBox="1">
              <a:spLocks/>
            </p:cNvSpPr>
            <p:nvPr/>
          </p:nvSpPr>
          <p:spPr>
            <a:xfrm>
              <a:off x="361848" y="2151789"/>
              <a:ext cx="5486400" cy="288082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342900" indent="-3429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/>
                <a:buChar char="•"/>
                <a:defRPr lang="en-US" sz="2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 lang="en-US" sz="24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20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»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Professor of Medicine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Columbia University Medical Center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Clinical Chief, Nephrology Division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New York, New York</a:t>
              </a:r>
              <a:endParaRPr lang="en-US" sz="2000" dirty="0"/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4C0D50A5-9BD7-3A3B-32DD-ACA636511F04}"/>
                </a:ext>
              </a:extLst>
            </p:cNvPr>
            <p:cNvSpPr txBox="1">
              <a:spLocks/>
            </p:cNvSpPr>
            <p:nvPr/>
          </p:nvSpPr>
          <p:spPr>
            <a:xfrm>
              <a:off x="361847" y="1749598"/>
              <a:ext cx="5486400" cy="41148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342900" indent="-3429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/>
                <a:buChar char="•"/>
                <a:defRPr lang="en-US" sz="2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 lang="en-US" sz="24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20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»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Jai Radhakrishnan, MD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5CFBADB-B80D-07AD-D8C5-D3BB55EE8963}"/>
                </a:ext>
              </a:extLst>
            </p:cNvPr>
            <p:cNvSpPr/>
            <p:nvPr/>
          </p:nvSpPr>
          <p:spPr>
            <a:xfrm>
              <a:off x="361847" y="1631569"/>
              <a:ext cx="5486400" cy="3200400"/>
            </a:xfrm>
            <a:prstGeom prst="roundRect">
              <a:avLst>
                <a:gd name="adj" fmla="val 5612"/>
              </a:avLst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9089C7-10A3-D253-B2D8-D78C90B65C14}"/>
              </a:ext>
            </a:extLst>
          </p:cNvPr>
          <p:cNvGrpSpPr/>
          <p:nvPr/>
        </p:nvGrpSpPr>
        <p:grpSpPr>
          <a:xfrm>
            <a:off x="4572000" y="1000156"/>
            <a:ext cx="4350128" cy="3401049"/>
            <a:chOff x="6343754" y="1631569"/>
            <a:chExt cx="5486400" cy="3401049"/>
          </a:xfrm>
        </p:grpSpPr>
        <p:sp>
          <p:nvSpPr>
            <p:cNvPr id="12" name="Content Placeholder 14">
              <a:extLst>
                <a:ext uri="{FF2B5EF4-FFF2-40B4-BE49-F238E27FC236}">
                  <a16:creationId xmlns:a16="http://schemas.microsoft.com/office/drawing/2014/main" id="{EA1F2334-A60A-4C4D-03DC-BD8B14E852FE}"/>
                </a:ext>
              </a:extLst>
            </p:cNvPr>
            <p:cNvSpPr txBox="1">
              <a:spLocks/>
            </p:cNvSpPr>
            <p:nvPr/>
          </p:nvSpPr>
          <p:spPr>
            <a:xfrm>
              <a:off x="6343755" y="2161078"/>
              <a:ext cx="5486398" cy="287154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342900" indent="-3429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/>
                <a:buChar char="•"/>
                <a:defRPr lang="en-US" sz="2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 lang="en-US" sz="24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20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»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Professor of Medicine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Division of Nephrology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Medical Director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Clinical Trials Administration Office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University of Alabama at Birmingham</a:t>
              </a:r>
              <a:endPara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Century Gothic" panose="020B0502020202020204" pitchFamily="34" charset="0"/>
                </a:rPr>
                <a:t>Birmingham, Alabama</a:t>
              </a:r>
              <a:endParaRPr lang="en-US" sz="2000" dirty="0"/>
            </a:p>
          </p:txBody>
        </p:sp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3C110DE5-5A0A-5EA9-CF1A-2BD58F7F9B31}"/>
                </a:ext>
              </a:extLst>
            </p:cNvPr>
            <p:cNvSpPr txBox="1">
              <a:spLocks/>
            </p:cNvSpPr>
            <p:nvPr/>
          </p:nvSpPr>
          <p:spPr>
            <a:xfrm>
              <a:off x="6343754" y="1749598"/>
              <a:ext cx="5486398" cy="41148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342900" indent="-3429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/>
                <a:buChar char="•"/>
                <a:defRPr lang="en-US" sz="2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 lang="en-US" sz="24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20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Arial" panose="020B0604020202020204" pitchFamily="34" charset="0"/>
                <a:buChar char="»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§"/>
                <a:defRPr lang="en-US" sz="1800" kern="1200" dirty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Dana Rizk, MD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4A74E2D-F769-E9D1-6F88-6B5EAC2A904F}"/>
                </a:ext>
              </a:extLst>
            </p:cNvPr>
            <p:cNvSpPr/>
            <p:nvPr/>
          </p:nvSpPr>
          <p:spPr>
            <a:xfrm>
              <a:off x="6343754" y="1631569"/>
              <a:ext cx="5486400" cy="3200400"/>
            </a:xfrm>
            <a:prstGeom prst="roundRect">
              <a:avLst>
                <a:gd name="adj" fmla="val 5612"/>
              </a:avLst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2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23542"/>
            <a:ext cx="8761615" cy="857250"/>
          </a:xfrm>
        </p:spPr>
        <p:txBody>
          <a:bodyPr/>
          <a:lstStyle/>
          <a:p>
            <a:pPr lvl="0"/>
            <a:r>
              <a:rPr lang="en-US" sz="3600" b="1" dirty="0"/>
              <a:t>Proteinuria and ERSD Progression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E67859-CD92-CB43-85FE-B211372CAF77}"/>
              </a:ext>
            </a:extLst>
          </p:cNvPr>
          <p:cNvGrpSpPr/>
          <p:nvPr/>
        </p:nvGrpSpPr>
        <p:grpSpPr>
          <a:xfrm>
            <a:off x="1828800" y="1008234"/>
            <a:ext cx="5478780" cy="3289446"/>
            <a:chOff x="2479090" y="879372"/>
            <a:chExt cx="3501274" cy="312703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203C4A5-B2C7-6245-BBA8-7C7AA6668AFC}"/>
                </a:ext>
              </a:extLst>
            </p:cNvPr>
            <p:cNvCxnSpPr>
              <a:cxnSpLocks/>
            </p:cNvCxnSpPr>
            <p:nvPr/>
          </p:nvCxnSpPr>
          <p:spPr>
            <a:xfrm>
              <a:off x="4236274" y="3592454"/>
              <a:ext cx="0" cy="18370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F87A821-A2E4-E145-96F8-54F84865D1D0}"/>
                </a:ext>
              </a:extLst>
            </p:cNvPr>
            <p:cNvCxnSpPr>
              <a:cxnSpLocks/>
            </p:cNvCxnSpPr>
            <p:nvPr/>
          </p:nvCxnSpPr>
          <p:spPr>
            <a:xfrm>
              <a:off x="4238575" y="3183580"/>
              <a:ext cx="0" cy="18370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6119B8A-AFA6-B543-83FB-92A175111196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17" y="2759635"/>
              <a:ext cx="0" cy="18370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58D45D1-D913-3D40-84DE-D63CD70ACD72}"/>
                </a:ext>
              </a:extLst>
            </p:cNvPr>
            <p:cNvCxnSpPr>
              <a:cxnSpLocks/>
            </p:cNvCxnSpPr>
            <p:nvPr/>
          </p:nvCxnSpPr>
          <p:spPr>
            <a:xfrm>
              <a:off x="4233450" y="2325124"/>
              <a:ext cx="0" cy="18370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EE3A979-EB17-5D47-9A90-AE15C29D2060}"/>
                </a:ext>
              </a:extLst>
            </p:cNvPr>
            <p:cNvCxnSpPr>
              <a:cxnSpLocks/>
            </p:cNvCxnSpPr>
            <p:nvPr/>
          </p:nvCxnSpPr>
          <p:spPr>
            <a:xfrm>
              <a:off x="4233450" y="1915864"/>
              <a:ext cx="0" cy="18370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41ADA8C-BA1E-6147-83C1-506F6BDAE26A}"/>
                </a:ext>
              </a:extLst>
            </p:cNvPr>
            <p:cNvCxnSpPr>
              <a:cxnSpLocks/>
            </p:cNvCxnSpPr>
            <p:nvPr/>
          </p:nvCxnSpPr>
          <p:spPr>
            <a:xfrm>
              <a:off x="4229727" y="1117083"/>
              <a:ext cx="0" cy="18370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526ECD-5D5F-CF44-BBDD-EFFBFA7C65C0}"/>
                </a:ext>
              </a:extLst>
            </p:cNvPr>
            <p:cNvCxnSpPr>
              <a:cxnSpLocks/>
            </p:cNvCxnSpPr>
            <p:nvPr/>
          </p:nvCxnSpPr>
          <p:spPr>
            <a:xfrm>
              <a:off x="4237164" y="1507561"/>
              <a:ext cx="0" cy="18370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BD9489-A648-044B-8B1A-6352DD1757F0}"/>
                </a:ext>
              </a:extLst>
            </p:cNvPr>
            <p:cNvSpPr/>
            <p:nvPr/>
          </p:nvSpPr>
          <p:spPr>
            <a:xfrm>
              <a:off x="2479090" y="879372"/>
              <a:ext cx="3501274" cy="230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Renal injury &amp; reduced nephron mass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7956AB-D587-F746-A708-EB05C27A7DF9}"/>
                </a:ext>
              </a:extLst>
            </p:cNvPr>
            <p:cNvSpPr/>
            <p:nvPr/>
          </p:nvSpPr>
          <p:spPr>
            <a:xfrm>
              <a:off x="2479090" y="1296008"/>
              <a:ext cx="3501274" cy="230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Increased glomerular capillary pressure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E09157-CA6C-204B-9790-00935072E6BC}"/>
                </a:ext>
              </a:extLst>
            </p:cNvPr>
            <p:cNvSpPr/>
            <p:nvPr/>
          </p:nvSpPr>
          <p:spPr>
            <a:xfrm>
              <a:off x="2479090" y="1689631"/>
              <a:ext cx="3501274" cy="230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Podocyte dysfunction and loss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AE107-D8CF-6348-8A14-126D854DD089}"/>
                </a:ext>
              </a:extLst>
            </p:cNvPr>
            <p:cNvSpPr/>
            <p:nvPr/>
          </p:nvSpPr>
          <p:spPr>
            <a:xfrm>
              <a:off x="2479090" y="2101118"/>
              <a:ext cx="3501274" cy="230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Increased glomerular permeability to macromolecules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4BE85C-FF57-EB40-B1F3-890608B4BB3C}"/>
                </a:ext>
              </a:extLst>
            </p:cNvPr>
            <p:cNvSpPr/>
            <p:nvPr/>
          </p:nvSpPr>
          <p:spPr>
            <a:xfrm>
              <a:off x="2479090" y="2517593"/>
              <a:ext cx="3501274" cy="230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Increased filtration of plasma proteins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AB2D67-4530-1D42-A4B7-1A96C5B979F1}"/>
                </a:ext>
              </a:extLst>
            </p:cNvPr>
            <p:cNvSpPr/>
            <p:nvPr/>
          </p:nvSpPr>
          <p:spPr>
            <a:xfrm>
              <a:off x="2479090" y="2946389"/>
              <a:ext cx="3501274" cy="230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Excessive tubular re-absorption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1FEE0A-C647-5846-971E-D23F72C77846}"/>
                </a:ext>
              </a:extLst>
            </p:cNvPr>
            <p:cNvSpPr/>
            <p:nvPr/>
          </p:nvSpPr>
          <p:spPr>
            <a:xfrm>
              <a:off x="2479090" y="3366828"/>
              <a:ext cx="3501274" cy="230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Release of vasoactive and inflammatory cytokines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3C826D-19C5-A449-AF0C-DD082259AE75}"/>
                </a:ext>
              </a:extLst>
            </p:cNvPr>
            <p:cNvSpPr/>
            <p:nvPr/>
          </p:nvSpPr>
          <p:spPr>
            <a:xfrm>
              <a:off x="2479090" y="3775937"/>
              <a:ext cx="3501274" cy="230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Tubular cell apoptosis, monocyte infiltration</a:t>
              </a:r>
            </a:p>
          </p:txBody>
        </p:sp>
      </p:grp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772576-1963-986B-618E-7CD74E7FE964}"/>
              </a:ext>
            </a:extLst>
          </p:cNvPr>
          <p:cNvSpPr txBox="1">
            <a:spLocks/>
          </p:cNvSpPr>
          <p:nvPr/>
        </p:nvSpPr>
        <p:spPr>
          <a:xfrm>
            <a:off x="3017944" y="4524933"/>
            <a:ext cx="5849029" cy="548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n-US"/>
              <a:t>Thompson A et al. Proteinuria Reduction as a Surrogate End Point in Trials of IgA Nephropathy. </a:t>
            </a:r>
            <a:r>
              <a:rPr lang="en-US" i="1"/>
              <a:t>Clin J Am Soc Nephrol</a:t>
            </a:r>
            <a:r>
              <a:rPr lang="en-US"/>
              <a:t>. 2019;14(3):469-481. doi:10.2215/CJN.08600718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Kidney Disease: Improving Global Outcomes (KDIGO) Glomerular Diseases Work Group. KDIGO 2021 Clinical Practice Guideline for the Management of Glomerular Diseases. </a:t>
            </a:r>
            <a:r>
              <a:rPr lang="en-US" i="1"/>
              <a:t>Kidney Int</a:t>
            </a:r>
            <a:r>
              <a:rPr lang="en-US"/>
              <a:t>. 2021;100(4S):S1-S276. doi:10.1016/j.kint.2021.05.021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Cravedi P, Remuzzi G. Pathophysiology of proteinuria and its value as an outcome measure in chronic kidney disease. </a:t>
            </a:r>
            <a:r>
              <a:rPr lang="en-US" i="1"/>
              <a:t>Br J Clin Pharmacol</a:t>
            </a:r>
            <a:r>
              <a:rPr lang="en-US"/>
              <a:t>. 2013;76(4):516-523. doi:10.1111/bcp.12104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9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/>
              <a:t>Proteinuria reduction as a treatment goal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U.S. Food and Drug Administration. </a:t>
            </a:r>
            <a:r>
              <a:rPr lang="en-US" i="1" dirty="0" err="1"/>
              <a:t>Fda.gov</a:t>
            </a:r>
            <a:r>
              <a:rPr lang="en-US" i="1" dirty="0"/>
              <a:t>. </a:t>
            </a:r>
            <a:r>
              <a:rPr lang="en-US" dirty="0"/>
              <a:t>Updated March 31, 2021. Accessed May 18, 2021. https://</a:t>
            </a:r>
            <a:r>
              <a:rPr lang="en-US" dirty="0" err="1"/>
              <a:t>www.fda.gov</a:t>
            </a:r>
            <a:r>
              <a:rPr lang="en-US" dirty="0"/>
              <a:t>/drugs/development-resources/table-surrogate-endpoints-were-basis-drug-approval-or-licensure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Canney</a:t>
            </a:r>
            <a:r>
              <a:rPr lang="en-US" dirty="0"/>
              <a:t> M et al. </a:t>
            </a:r>
            <a:r>
              <a:rPr lang="en-US" i="1" dirty="0"/>
              <a:t>J Am Soc Nephrol. </a:t>
            </a:r>
            <a:r>
              <a:rPr lang="en-US" dirty="0"/>
              <a:t>2021;32(2):436-447. doi:10.1681/ASN.2020030349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Webb, MJ. </a:t>
            </a:r>
            <a:r>
              <a:rPr lang="en-US" i="1" dirty="0" err="1"/>
              <a:t>Healio.com</a:t>
            </a:r>
            <a:r>
              <a:rPr lang="en-US" dirty="0"/>
              <a:t>. Updated January 05, 2021. Accessed May 18, 2021. https://</a:t>
            </a:r>
            <a:r>
              <a:rPr lang="en-US" dirty="0" err="1"/>
              <a:t>www.healio.com</a:t>
            </a:r>
            <a:r>
              <a:rPr lang="en-US" dirty="0"/>
              <a:t>/news/nephrology/20210105/length-of-proteinuria-remission-helps-predict-eskd-progression-in-iga-nephropathy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EBC014-4A33-574F-BEC3-F5931AD1D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15" y="1008348"/>
            <a:ext cx="8761585" cy="1935956"/>
          </a:xfrm>
        </p:spPr>
        <p:txBody>
          <a:bodyPr/>
          <a:lstStyle/>
          <a:p>
            <a:pPr lvl="0"/>
            <a:r>
              <a:rPr lang="en-US" sz="2000" dirty="0"/>
              <a:t>The National Kidney Foundation, the US Food and Drug Administration (FDA), and the European Medicines Agency (EMA) organized a scientific workshop in  2018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baseline="30000" dirty="0"/>
          </a:p>
          <a:p>
            <a:pPr lvl="0"/>
            <a:r>
              <a:rPr lang="en-US" sz="2000" dirty="0"/>
              <a:t>FDA has supported that proteinuria (defined by urinary protein/creatinine ratio) could be a surrogate endpoint in patients with primary glomerular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08277-5B8C-ED48-AEC6-A654EBA3E6AB}"/>
              </a:ext>
            </a:extLst>
          </p:cNvPr>
          <p:cNvSpPr txBox="1"/>
          <p:nvPr/>
        </p:nvSpPr>
        <p:spPr>
          <a:xfrm>
            <a:off x="930170" y="2228648"/>
            <a:ext cx="727712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en-US" sz="1800" i="1" dirty="0"/>
              <a:t>early change in albuminuria and GFR slope fulfill criteria for surrogacy for use as end points in clinical trials for chronic kidney disease progression</a:t>
            </a:r>
            <a:endParaRPr lang="en-US" sz="1800" i="1" baseline="30000" dirty="0"/>
          </a:p>
        </p:txBody>
      </p:sp>
    </p:spTree>
    <p:extLst>
      <p:ext uri="{BB962C8B-B14F-4D97-AF65-F5344CB8AC3E}">
        <p14:creationId xmlns:p14="http://schemas.microsoft.com/office/powerpoint/2010/main" val="406144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7" y="2114586"/>
            <a:ext cx="7886700" cy="914328"/>
          </a:xfrm>
        </p:spPr>
        <p:txBody>
          <a:bodyPr/>
          <a:lstStyle/>
          <a:p>
            <a:r>
              <a:rPr lang="en-US" b="1" dirty="0"/>
              <a:t>IgAN Treatment Strategies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8BE026B-EA0F-7D04-E21B-7C18760443BA}"/>
              </a:ext>
            </a:extLst>
          </p:cNvPr>
          <p:cNvSpPr txBox="1">
            <a:spLocks/>
          </p:cNvSpPr>
          <p:nvPr/>
        </p:nvSpPr>
        <p:spPr>
          <a:xfrm>
            <a:off x="152547" y="3316816"/>
            <a:ext cx="6286052" cy="116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KDIGO Recommendations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Unmet Needs in Clinical Management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Novel Approaches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2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/>
              <a:t>KDIGO Treatment Algorithm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Kidney Disease: Improving Global Outcomes (KDIGO) Glomerular Diseases Work Group. KDIGO 2021 Clinical Practice Guideline for the Management of Glomerular Diseases. </a:t>
            </a:r>
            <a:r>
              <a:rPr lang="en-US" i="1" dirty="0"/>
              <a:t>Kidney Int</a:t>
            </a:r>
            <a:r>
              <a:rPr lang="en-US" dirty="0"/>
              <a:t>. 2021;100(4S):S1-S276. doi:10.1016/j.kint.2021.05.021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D5912-9536-D24D-84ED-E9DAFC5EA9AF}"/>
              </a:ext>
            </a:extLst>
          </p:cNvPr>
          <p:cNvSpPr/>
          <p:nvPr/>
        </p:nvSpPr>
        <p:spPr>
          <a:xfrm>
            <a:off x="331922" y="988411"/>
            <a:ext cx="5585401" cy="21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/>
              <a:t>Optimized Supportive Care</a:t>
            </a:r>
          </a:p>
          <a:p>
            <a:pPr algn="ctr"/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Blood pressure management (SBP &lt; 120 mmHg)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Maximally tolerated dose of ACE Inhibitor or ARB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First-line for blood pressure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Given to all patients with proteinuria &gt; 0.5g/day regardless of hypertension diagnosis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Lifestyle modifications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Reduce cardiovascular risk factors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6E71A-B3B2-DE46-85AC-7D0372A66D3D}"/>
              </a:ext>
            </a:extLst>
          </p:cNvPr>
          <p:cNvSpPr/>
          <p:nvPr/>
        </p:nvSpPr>
        <p:spPr>
          <a:xfrm>
            <a:off x="331922" y="3362508"/>
            <a:ext cx="5585401" cy="54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If patients remain high-risk for progression, a six-month glucocorticoid trial should be considered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1C8836-F988-2C4F-90EB-FDA9AE08FB8A}"/>
              </a:ext>
            </a:extLst>
          </p:cNvPr>
          <p:cNvCxnSpPr>
            <a:cxnSpLocks/>
          </p:cNvCxnSpPr>
          <p:nvPr/>
        </p:nvCxnSpPr>
        <p:spPr>
          <a:xfrm>
            <a:off x="3112034" y="3141074"/>
            <a:ext cx="0" cy="221434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4736FC-EAEE-3B4B-9674-05A86D054B54}"/>
              </a:ext>
            </a:extLst>
          </p:cNvPr>
          <p:cNvSpPr txBox="1"/>
          <p:nvPr/>
        </p:nvSpPr>
        <p:spPr>
          <a:xfrm>
            <a:off x="6510312" y="3005535"/>
            <a:ext cx="230176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significant proportion of patients remain high risk following this algorithm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8DE39-B4E5-7A46-840B-AB044A96BB44}"/>
              </a:ext>
            </a:extLst>
          </p:cNvPr>
          <p:cNvCxnSpPr>
            <a:cxnSpLocks/>
          </p:cNvCxnSpPr>
          <p:nvPr/>
        </p:nvCxnSpPr>
        <p:spPr>
          <a:xfrm flipH="1">
            <a:off x="5950974" y="3418398"/>
            <a:ext cx="529800" cy="263117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5F76D8-63C5-3743-98BE-13AFEDA93DDB}"/>
              </a:ext>
            </a:extLst>
          </p:cNvPr>
          <p:cNvCxnSpPr>
            <a:cxnSpLocks/>
          </p:cNvCxnSpPr>
          <p:nvPr/>
        </p:nvCxnSpPr>
        <p:spPr>
          <a:xfrm>
            <a:off x="3112034" y="3911387"/>
            <a:ext cx="0" cy="221434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2EDDC44-F404-A34B-A6A2-A9EBB4BBE928}"/>
              </a:ext>
            </a:extLst>
          </p:cNvPr>
          <p:cNvSpPr txBox="1"/>
          <p:nvPr/>
        </p:nvSpPr>
        <p:spPr>
          <a:xfrm>
            <a:off x="1973739" y="4132821"/>
            <a:ext cx="230176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Clinical trial enrollment</a:t>
            </a:r>
          </a:p>
        </p:txBody>
      </p:sp>
    </p:spTree>
    <p:extLst>
      <p:ext uri="{BB962C8B-B14F-4D97-AF65-F5344CB8AC3E}">
        <p14:creationId xmlns:p14="http://schemas.microsoft.com/office/powerpoint/2010/main" val="551842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" y="0"/>
            <a:ext cx="8761615" cy="857250"/>
          </a:xfrm>
        </p:spPr>
        <p:txBody>
          <a:bodyPr/>
          <a:lstStyle/>
          <a:p>
            <a:pPr lvl="0"/>
            <a:r>
              <a:rPr lang="en-US" sz="3600" b="1" dirty="0"/>
              <a:t>Gaps in other management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Kidney Disease: Improving Global Outcomes (KDIGO) Glomerular Diseases Work Group. KDIGO 2021 Clinical Practice Guideline for the Management of Glomerular Diseases. </a:t>
            </a:r>
            <a:r>
              <a:rPr lang="en-US" i="1" dirty="0"/>
              <a:t>Kidney Int</a:t>
            </a:r>
            <a:r>
              <a:rPr lang="en-US" dirty="0"/>
              <a:t>. 2021;100(4S):S1-S276. doi:10.1016/j.kint.2021.05.021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EDFD0A-9361-C751-FDF5-1E565BA200CA}"/>
              </a:ext>
            </a:extLst>
          </p:cNvPr>
          <p:cNvSpPr txBox="1">
            <a:spLocks/>
          </p:cNvSpPr>
          <p:nvPr/>
        </p:nvSpPr>
        <p:spPr>
          <a:xfrm>
            <a:off x="2733120" y="765041"/>
            <a:ext cx="3303428" cy="33394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KDIGO recommends against the use of: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="1" dirty="0"/>
          </a:p>
          <a:p>
            <a:pPr fontAlgn="t"/>
            <a:r>
              <a:rPr lang="en-US" sz="2000" dirty="0"/>
              <a:t>Antiplatelet agents</a:t>
            </a:r>
          </a:p>
          <a:p>
            <a:pPr fontAlgn="t"/>
            <a:r>
              <a:rPr lang="en-US" sz="2000" dirty="0"/>
              <a:t>Anticoagulants</a:t>
            </a:r>
          </a:p>
          <a:p>
            <a:pPr fontAlgn="t"/>
            <a:r>
              <a:rPr lang="en-US" sz="2000" dirty="0"/>
              <a:t>Azathioprine</a:t>
            </a:r>
          </a:p>
          <a:p>
            <a:pPr fontAlgn="t"/>
            <a:r>
              <a:rPr lang="en-US" sz="2000" dirty="0"/>
              <a:t>Cyclophosphamide</a:t>
            </a:r>
          </a:p>
          <a:p>
            <a:pPr fontAlgn="t"/>
            <a:r>
              <a:rPr lang="en-US" sz="2000" dirty="0"/>
              <a:t>Calcineurin inhibitors</a:t>
            </a:r>
          </a:p>
          <a:p>
            <a:pPr fontAlgn="t"/>
            <a:r>
              <a:rPr lang="en-US" sz="2000" dirty="0"/>
              <a:t>Rituximab</a:t>
            </a:r>
          </a:p>
          <a:p>
            <a:pPr fontAlgn="t"/>
            <a:r>
              <a:rPr lang="en-US" sz="2000" dirty="0"/>
              <a:t>Fish oil</a:t>
            </a:r>
          </a:p>
          <a:p>
            <a:pPr fontAlgn="t"/>
            <a:r>
              <a:rPr lang="en-US" sz="2000" dirty="0"/>
              <a:t>Mycophenolate mofetil*</a:t>
            </a:r>
          </a:p>
          <a:p>
            <a:pPr fontAlgn="t"/>
            <a:r>
              <a:rPr lang="en-US" sz="2000" dirty="0"/>
              <a:t>Hydroxychloroquine*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2BE15-D37A-DA6D-878B-E8FC3D450769}"/>
              </a:ext>
            </a:extLst>
          </p:cNvPr>
          <p:cNvSpPr txBox="1"/>
          <p:nvPr/>
        </p:nvSpPr>
        <p:spPr>
          <a:xfrm>
            <a:off x="855180" y="4196740"/>
            <a:ext cx="2934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*not recommended in </a:t>
            </a:r>
            <a:r>
              <a:rPr lang="en-US" sz="1200" i="1" dirty="0" err="1"/>
              <a:t>non-Chinese</a:t>
            </a:r>
            <a:r>
              <a:rPr lang="en-US" sz="1200" i="1" dirty="0"/>
              <a:t> patients</a:t>
            </a:r>
          </a:p>
        </p:txBody>
      </p:sp>
    </p:spTree>
    <p:extLst>
      <p:ext uri="{BB962C8B-B14F-4D97-AF65-F5344CB8AC3E}">
        <p14:creationId xmlns:p14="http://schemas.microsoft.com/office/powerpoint/2010/main" val="1475685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" y="0"/>
            <a:ext cx="8761615" cy="857250"/>
          </a:xfrm>
        </p:spPr>
        <p:txBody>
          <a:bodyPr/>
          <a:lstStyle/>
          <a:p>
            <a:pPr lvl="0"/>
            <a:r>
              <a:rPr lang="en-US" sz="3600" b="1" dirty="0"/>
              <a:t>Unmet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Kidney Disease: Improving Global Outcomes (KDIGO) Glomerular Diseases Work Group. KDIGO 2021 Clinical Practice Guideline for the Management of Glomerular Diseases. </a:t>
            </a:r>
            <a:r>
              <a:rPr lang="en-US" i="1" dirty="0"/>
              <a:t>Kidney Int</a:t>
            </a:r>
            <a:r>
              <a:rPr lang="en-US" dirty="0"/>
              <a:t>. 2021;100(4S):S1-S276. doi:10.1016/j.kint.2021.05.021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EF0F52-52CF-B58A-2123-867791200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15291"/>
              </p:ext>
            </p:extLst>
          </p:nvPr>
        </p:nvGraphicFramePr>
        <p:xfrm>
          <a:off x="1523999" y="22270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91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BE0BED-4D3E-BA3E-A0B8-3AA60F27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12" y="932039"/>
            <a:ext cx="5584843" cy="27050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1CDF89-7512-1102-1073-055C2F17C558}"/>
              </a:ext>
            </a:extLst>
          </p:cNvPr>
          <p:cNvGrpSpPr/>
          <p:nvPr/>
        </p:nvGrpSpPr>
        <p:grpSpPr>
          <a:xfrm>
            <a:off x="6973258" y="2755425"/>
            <a:ext cx="2051989" cy="1712262"/>
            <a:chOff x="6973258" y="2755425"/>
            <a:chExt cx="2051989" cy="1712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4CD46A-C6C6-D89B-D2EB-BA2799A0B37C}"/>
                </a:ext>
              </a:extLst>
            </p:cNvPr>
            <p:cNvSpPr txBox="1"/>
            <p:nvPr/>
          </p:nvSpPr>
          <p:spPr>
            <a:xfrm>
              <a:off x="6973258" y="2755425"/>
              <a:ext cx="1945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Complement Activation</a:t>
              </a:r>
            </a:p>
            <a:p>
              <a:pPr algn="ctr"/>
              <a:r>
                <a:rPr lang="en-US" sz="1400" b="1" dirty="0"/>
                <a:t>Inhibitors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29472E-5BB6-FA49-6ADF-062C32A6553C}"/>
                </a:ext>
              </a:extLst>
            </p:cNvPr>
            <p:cNvSpPr txBox="1"/>
            <p:nvPr/>
          </p:nvSpPr>
          <p:spPr>
            <a:xfrm>
              <a:off x="7488708" y="3267358"/>
              <a:ext cx="10070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Iptacopan</a:t>
              </a:r>
              <a:endParaRPr lang="en-US" sz="1200" dirty="0"/>
            </a:p>
            <a:p>
              <a:pPr algn="ctr"/>
              <a:r>
                <a:rPr lang="en-US" sz="1200" dirty="0"/>
                <a:t>IONIC-FB-</a:t>
              </a:r>
              <a:r>
                <a:rPr lang="en-US" sz="1200" dirty="0" err="1"/>
                <a:t>LRx</a:t>
              </a:r>
              <a:endParaRPr lang="en-US" sz="1200" dirty="0"/>
            </a:p>
            <a:p>
              <a:pPr algn="ctr"/>
              <a:r>
                <a:rPr lang="en-US" sz="1200" dirty="0"/>
                <a:t>APL-2</a:t>
              </a:r>
            </a:p>
            <a:p>
              <a:pPr algn="ctr"/>
              <a:r>
                <a:rPr lang="en-US" sz="1200" dirty="0"/>
                <a:t>OMS721</a:t>
              </a:r>
            </a:p>
            <a:p>
              <a:pPr algn="ctr"/>
              <a:r>
                <a:rPr lang="en-US" sz="1200" dirty="0" err="1"/>
                <a:t>Cemdisiran</a:t>
              </a:r>
              <a:endParaRPr lang="en-US" sz="1200" dirty="0"/>
            </a:p>
            <a:p>
              <a:pPr algn="ctr"/>
              <a:r>
                <a:rPr lang="en-US" sz="1200" dirty="0" err="1"/>
                <a:t>Ravulizumab</a:t>
              </a:r>
              <a:endParaRPr lang="en-US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23AA14-06EA-6A21-ADB7-FBDCE80BCE6A}"/>
                </a:ext>
              </a:extLst>
            </p:cNvPr>
            <p:cNvSpPr/>
            <p:nvPr/>
          </p:nvSpPr>
          <p:spPr>
            <a:xfrm>
              <a:off x="6973258" y="2755425"/>
              <a:ext cx="2051989" cy="1712262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FEDF3-D267-9E6E-040B-AB21395CDD95}"/>
              </a:ext>
            </a:extLst>
          </p:cNvPr>
          <p:cNvGrpSpPr/>
          <p:nvPr/>
        </p:nvGrpSpPr>
        <p:grpSpPr>
          <a:xfrm>
            <a:off x="7196583" y="808630"/>
            <a:ext cx="1698036" cy="1747348"/>
            <a:chOff x="7065955" y="2755425"/>
            <a:chExt cx="1698036" cy="17473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466124-A639-A302-26CB-D6CF39F50B67}"/>
                </a:ext>
              </a:extLst>
            </p:cNvPr>
            <p:cNvSpPr txBox="1"/>
            <p:nvPr/>
          </p:nvSpPr>
          <p:spPr>
            <a:xfrm>
              <a:off x="7248141" y="2755425"/>
              <a:ext cx="1395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B-cell Activation</a:t>
              </a:r>
            </a:p>
            <a:p>
              <a:pPr algn="ctr"/>
              <a:r>
                <a:rPr lang="en-US" sz="1400" b="1" dirty="0"/>
                <a:t>Inhibitors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6C3C03-2405-8E7A-F243-BDDEAC70DFFF}"/>
                </a:ext>
              </a:extLst>
            </p:cNvPr>
            <p:cNvSpPr txBox="1"/>
            <p:nvPr/>
          </p:nvSpPr>
          <p:spPr>
            <a:xfrm>
              <a:off x="7473689" y="3671776"/>
              <a:ext cx="8913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Atacicept</a:t>
              </a:r>
            </a:p>
            <a:p>
              <a:pPr algn="ctr"/>
              <a:r>
                <a:rPr lang="en-US" sz="1200" dirty="0" err="1"/>
                <a:t>Telitacicept</a:t>
              </a:r>
              <a:endParaRPr lang="en-US" sz="1200" dirty="0"/>
            </a:p>
            <a:p>
              <a:pPr algn="ctr"/>
              <a:r>
                <a:rPr lang="en-US" sz="1200" dirty="0"/>
                <a:t>BION-1301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575455-0202-AEBE-A4B5-2ACF6194BC0B}"/>
                </a:ext>
              </a:extLst>
            </p:cNvPr>
            <p:cNvSpPr/>
            <p:nvPr/>
          </p:nvSpPr>
          <p:spPr>
            <a:xfrm>
              <a:off x="7065955" y="2755425"/>
              <a:ext cx="1698036" cy="157944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2B596D-758F-4E3E-7584-CBDBF4FE2837}"/>
              </a:ext>
            </a:extLst>
          </p:cNvPr>
          <p:cNvGrpSpPr/>
          <p:nvPr/>
        </p:nvGrpSpPr>
        <p:grpSpPr>
          <a:xfrm>
            <a:off x="2680750" y="101431"/>
            <a:ext cx="2506033" cy="518326"/>
            <a:chOff x="7215037" y="2755425"/>
            <a:chExt cx="1525783" cy="5183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9D788D-2910-AF8E-5531-7121AF305C83}"/>
                </a:ext>
              </a:extLst>
            </p:cNvPr>
            <p:cNvSpPr txBox="1"/>
            <p:nvPr/>
          </p:nvSpPr>
          <p:spPr>
            <a:xfrm>
              <a:off x="7266982" y="2755425"/>
              <a:ext cx="13577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Reduce Gd-IgA1 production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A5C81A-A272-2A5D-C1DE-7C7B990B07A9}"/>
                </a:ext>
              </a:extLst>
            </p:cNvPr>
            <p:cNvSpPr txBox="1"/>
            <p:nvPr/>
          </p:nvSpPr>
          <p:spPr>
            <a:xfrm>
              <a:off x="7558252" y="2996752"/>
              <a:ext cx="910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localized Budesonide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F5E4F2-FF48-1BA7-6473-4FA2E8B14855}"/>
                </a:ext>
              </a:extLst>
            </p:cNvPr>
            <p:cNvSpPr/>
            <p:nvPr/>
          </p:nvSpPr>
          <p:spPr>
            <a:xfrm>
              <a:off x="7215037" y="2755425"/>
              <a:ext cx="1525783" cy="51745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4265B3-82EE-4905-8161-605B52AC8750}"/>
              </a:ext>
            </a:extLst>
          </p:cNvPr>
          <p:cNvGrpSpPr/>
          <p:nvPr/>
        </p:nvGrpSpPr>
        <p:grpSpPr>
          <a:xfrm>
            <a:off x="3360715" y="3765564"/>
            <a:ext cx="2921329" cy="702123"/>
            <a:chOff x="7054711" y="2755425"/>
            <a:chExt cx="1778634" cy="7021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25A2A6-2067-03F8-B649-6DE22B01E859}"/>
                </a:ext>
              </a:extLst>
            </p:cNvPr>
            <p:cNvSpPr txBox="1"/>
            <p:nvPr/>
          </p:nvSpPr>
          <p:spPr>
            <a:xfrm>
              <a:off x="7147230" y="2755425"/>
              <a:ext cx="1597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Endothelin Receptor Antagonists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682BFD-B14C-CF2E-F400-FFB3094CB651}"/>
                </a:ext>
              </a:extLst>
            </p:cNvPr>
            <p:cNvSpPr txBox="1"/>
            <p:nvPr/>
          </p:nvSpPr>
          <p:spPr>
            <a:xfrm>
              <a:off x="7244360" y="2995883"/>
              <a:ext cx="134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Sparsentan</a:t>
              </a:r>
              <a:r>
                <a:rPr lang="en-US" sz="1200" dirty="0"/>
                <a:t> (Endothelin A, </a:t>
              </a:r>
              <a:r>
                <a:rPr lang="en-US" sz="1200" dirty="0" err="1"/>
                <a:t>AngII</a:t>
              </a:r>
              <a:r>
                <a:rPr lang="en-US" sz="1200" dirty="0"/>
                <a:t>)</a:t>
              </a:r>
            </a:p>
            <a:p>
              <a:pPr algn="ctr"/>
              <a:r>
                <a:rPr lang="en-US" sz="1200" dirty="0" err="1"/>
                <a:t>Atrasentan</a:t>
              </a:r>
              <a:r>
                <a:rPr lang="en-US" sz="1200" dirty="0"/>
                <a:t> (Endothelin A)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4286F-2B67-7F14-2363-627DF17C4D3D}"/>
                </a:ext>
              </a:extLst>
            </p:cNvPr>
            <p:cNvSpPr/>
            <p:nvPr/>
          </p:nvSpPr>
          <p:spPr>
            <a:xfrm>
              <a:off x="7054711" y="2755425"/>
              <a:ext cx="1778634" cy="674033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0E3E20-1A54-09CB-9FBB-DEF79B4D236A}"/>
              </a:ext>
            </a:extLst>
          </p:cNvPr>
          <p:cNvCxnSpPr/>
          <p:nvPr/>
        </p:nvCxnSpPr>
        <p:spPr>
          <a:xfrm>
            <a:off x="3853798" y="747373"/>
            <a:ext cx="237506" cy="832359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0418C2-AB9F-D89E-5A92-B306180E929D}"/>
              </a:ext>
            </a:extLst>
          </p:cNvPr>
          <p:cNvCxnSpPr>
            <a:cxnSpLocks/>
          </p:cNvCxnSpPr>
          <p:nvPr/>
        </p:nvCxnSpPr>
        <p:spPr>
          <a:xfrm>
            <a:off x="3861927" y="746498"/>
            <a:ext cx="1190771" cy="112848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555D63-DD47-9255-3922-965AB9E8AE45}"/>
              </a:ext>
            </a:extLst>
          </p:cNvPr>
          <p:cNvCxnSpPr>
            <a:cxnSpLocks/>
          </p:cNvCxnSpPr>
          <p:nvPr/>
        </p:nvCxnSpPr>
        <p:spPr>
          <a:xfrm flipV="1">
            <a:off x="4516468" y="2592071"/>
            <a:ext cx="819395" cy="1036098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43E108-7966-ACF5-CE09-025523C65849}"/>
              </a:ext>
            </a:extLst>
          </p:cNvPr>
          <p:cNvCxnSpPr>
            <a:cxnSpLocks/>
          </p:cNvCxnSpPr>
          <p:nvPr/>
        </p:nvCxnSpPr>
        <p:spPr>
          <a:xfrm flipH="1" flipV="1">
            <a:off x="6466226" y="2783403"/>
            <a:ext cx="400254" cy="483955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471F2D-2065-7654-0431-1AE75C14C73D}"/>
              </a:ext>
            </a:extLst>
          </p:cNvPr>
          <p:cNvCxnSpPr>
            <a:cxnSpLocks/>
          </p:cNvCxnSpPr>
          <p:nvPr/>
        </p:nvCxnSpPr>
        <p:spPr>
          <a:xfrm flipH="1">
            <a:off x="6642699" y="1798326"/>
            <a:ext cx="434864" cy="308938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6">
            <a:extLst>
              <a:ext uri="{FF2B5EF4-FFF2-40B4-BE49-F238E27FC236}">
                <a16:creationId xmlns:a16="http://schemas.microsoft.com/office/drawing/2014/main" id="{F4EE3EBA-F12C-A4CF-A608-6324DA53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80" y="10003"/>
            <a:ext cx="2420716" cy="9132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Novel Targets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F1AAD1-2BC0-1FD4-7F51-744D4CFA874C}"/>
              </a:ext>
            </a:extLst>
          </p:cNvPr>
          <p:cNvSpPr txBox="1"/>
          <p:nvPr/>
        </p:nvSpPr>
        <p:spPr>
          <a:xfrm>
            <a:off x="3022501" y="4485355"/>
            <a:ext cx="6227292" cy="60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30" dirty="0">
                <a:solidFill>
                  <a:schemeClr val="bg1"/>
                </a:solidFill>
              </a:rPr>
              <a:t>Lai KN et al. IgA nephropathy. </a:t>
            </a:r>
            <a:r>
              <a:rPr lang="en-US" sz="830" i="1" dirty="0">
                <a:solidFill>
                  <a:schemeClr val="bg1"/>
                </a:solidFill>
              </a:rPr>
              <a:t>Nat Rev Dis Primers</a:t>
            </a:r>
            <a:r>
              <a:rPr lang="en-US" sz="830" dirty="0">
                <a:solidFill>
                  <a:schemeClr val="bg1"/>
                </a:solidFill>
              </a:rPr>
              <a:t>. 2016;2:16001. Published 2016 Feb 11. doi:10.1038/nrdp.2016.1</a:t>
            </a:r>
          </a:p>
          <a:p>
            <a:pPr marL="228600" indent="-228600">
              <a:buFontTx/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Rajasekaran</a:t>
            </a:r>
            <a:r>
              <a:rPr lang="en-US" sz="830" dirty="0">
                <a:solidFill>
                  <a:schemeClr val="bg1"/>
                </a:solidFill>
              </a:rPr>
              <a:t> A et al. IgA Nephropathy: An Interesting Autoimmune Kidney Disease. </a:t>
            </a:r>
            <a:r>
              <a:rPr lang="en-US" sz="830" i="1" dirty="0">
                <a:solidFill>
                  <a:schemeClr val="bg1"/>
                </a:solidFill>
              </a:rPr>
              <a:t>Am J Med Sci. </a:t>
            </a:r>
            <a:r>
              <a:rPr lang="en-US" sz="830" dirty="0">
                <a:solidFill>
                  <a:schemeClr val="bg1"/>
                </a:solidFill>
              </a:rPr>
              <a:t>2021;361(2):176-194. doi:10.1016/j.amjms.2020.10.003</a:t>
            </a:r>
          </a:p>
          <a:p>
            <a:pPr marL="228600" indent="-228600">
              <a:buFontTx/>
              <a:buAutoNum type="arabicPeriod"/>
            </a:pPr>
            <a:endParaRPr lang="en-US" sz="830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F3B914B-B88F-FB0A-1726-EDD36AAA286E}"/>
              </a:ext>
            </a:extLst>
          </p:cNvPr>
          <p:cNvSpPr/>
          <p:nvPr/>
        </p:nvSpPr>
        <p:spPr>
          <a:xfrm>
            <a:off x="6649031" y="922112"/>
            <a:ext cx="434897" cy="1265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ECC72-6FAE-84AA-51FC-42A8C629F221}"/>
              </a:ext>
            </a:extLst>
          </p:cNvPr>
          <p:cNvSpPr txBox="1"/>
          <p:nvPr/>
        </p:nvSpPr>
        <p:spPr>
          <a:xfrm>
            <a:off x="7212969" y="1252963"/>
            <a:ext cx="168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Prevent Gd-IgA1 production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162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Therapies: Efficacy and Safety Data from Phase 3 Trials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ED23B-BD91-1D45-B310-099820CC8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88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EF74A3-A067-A561-113C-0E4A5E3E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106575"/>
            <a:ext cx="8380970" cy="994172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</a:rPr>
              <a:t>Targeted-release formulation-budesonide</a:t>
            </a:r>
            <a:br>
              <a:rPr lang="en-US" sz="1800" b="1" dirty="0">
                <a:latin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</a:rPr>
              <a:t>for 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the treatment of </a:t>
            </a:r>
            <a:r>
              <a:rPr lang="en-US" sz="1800" b="1" i="0" u="none" strike="noStrike" baseline="0" dirty="0" err="1">
                <a:latin typeface="Arial" panose="020B0604020202020204" pitchFamily="34" charset="0"/>
              </a:rPr>
              <a:t>lgA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nephropathy in patients at risk of</a:t>
            </a:r>
            <a:br>
              <a:rPr lang="en-US" sz="1800" b="1" i="0" u="none" strike="noStrike" baseline="0" dirty="0">
                <a:latin typeface="Arial" panose="020B0604020202020204" pitchFamily="34" charset="0"/>
              </a:rPr>
            </a:br>
            <a:r>
              <a:rPr lang="en-US" sz="1800" b="1" i="0" u="none" strike="noStrike" baseline="0" dirty="0">
                <a:latin typeface="Arial" panose="020B0604020202020204" pitchFamily="34" charset="0"/>
              </a:rPr>
              <a:t>progressing to ESKD: The </a:t>
            </a:r>
            <a:r>
              <a:rPr lang="en-US" sz="1800" b="1" i="0" u="none" strike="noStrike" baseline="0" dirty="0" err="1">
                <a:latin typeface="Arial" panose="020B0604020202020204" pitchFamily="34" charset="0"/>
              </a:rPr>
              <a:t>NeflgArd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 Phase 3 trial results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A5745-7B7C-F338-A39C-2D6572F75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0" y="1100747"/>
            <a:ext cx="8515350" cy="3147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FEAB1B-A29E-9FD8-E167-164113EE30ED}"/>
              </a:ext>
            </a:extLst>
          </p:cNvPr>
          <p:cNvSpPr txBox="1"/>
          <p:nvPr/>
        </p:nvSpPr>
        <p:spPr>
          <a:xfrm>
            <a:off x="3044414" y="4472705"/>
            <a:ext cx="5777147" cy="64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30" dirty="0">
                <a:solidFill>
                  <a:schemeClr val="bg1"/>
                </a:solidFill>
              </a:rPr>
              <a:t>1. Barratt et al. POS-830 NEFECON FOR THE TREATMENT OF IgA NEPHROPATHY IN PATIENTS AT RISK OF PROGRESSING TO END-STAGE RENAL DISEASE: THE NEFIGARD PHASE 3 TRIAL RESULTS. </a:t>
            </a:r>
            <a:r>
              <a:rPr lang="en-US" sz="830" i="1" dirty="0">
                <a:solidFill>
                  <a:schemeClr val="bg1"/>
                </a:solidFill>
              </a:rPr>
              <a:t>Kidney International Reports</a:t>
            </a:r>
            <a:r>
              <a:rPr lang="en-US" sz="830" dirty="0">
                <a:solidFill>
                  <a:schemeClr val="bg1"/>
                </a:solidFill>
              </a:rPr>
              <a:t>. 2021; 6(4): 361. https://</a:t>
            </a:r>
            <a:r>
              <a:rPr lang="en-US" sz="830" dirty="0" err="1">
                <a:solidFill>
                  <a:schemeClr val="bg1"/>
                </a:solidFill>
              </a:rPr>
              <a:t>doi.org</a:t>
            </a:r>
            <a:r>
              <a:rPr lang="en-US" sz="830" dirty="0">
                <a:solidFill>
                  <a:schemeClr val="bg1"/>
                </a:solidFill>
              </a:rPr>
              <a:t>/10.1016/j.ekir.2021.03.868.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F82D9-5C1B-913C-B472-B847E4BEB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55" y="23225"/>
            <a:ext cx="2471193" cy="18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31FE0-EE3F-F3F4-A93F-91BAFA607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7" y="1188730"/>
            <a:ext cx="7405816" cy="30023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7F044A-CB1F-ACD2-1880-42F13E4A50FA}"/>
              </a:ext>
            </a:extLst>
          </p:cNvPr>
          <p:cNvSpPr txBox="1">
            <a:spLocks/>
          </p:cNvSpPr>
          <p:nvPr/>
        </p:nvSpPr>
        <p:spPr>
          <a:xfrm>
            <a:off x="448705" y="317687"/>
            <a:ext cx="7886699" cy="699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100" b="1" dirty="0"/>
              <a:t>NEFIGARD Study: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7F0EB-D7AB-12E2-9B45-49A00372335A}"/>
              </a:ext>
            </a:extLst>
          </p:cNvPr>
          <p:cNvSpPr txBox="1"/>
          <p:nvPr/>
        </p:nvSpPr>
        <p:spPr>
          <a:xfrm>
            <a:off x="3044414" y="4472705"/>
            <a:ext cx="5777147" cy="64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30" dirty="0">
                <a:solidFill>
                  <a:schemeClr val="bg1"/>
                </a:solidFill>
              </a:rPr>
              <a:t>1. Barratt et al. POS-830 NEFECON FOR THE TREATMENT OF IgA NEPHROPATHY IN PATIENTS AT RISK OF PROGRESSING TO END-STAGE RENAL DISEASE: THE NEFIGARD PHASE 3 TRIAL RESULTS. </a:t>
            </a:r>
            <a:r>
              <a:rPr lang="en-US" sz="830" i="1" dirty="0">
                <a:solidFill>
                  <a:schemeClr val="bg1"/>
                </a:solidFill>
              </a:rPr>
              <a:t>Kidney International Reports</a:t>
            </a:r>
            <a:r>
              <a:rPr lang="en-US" sz="830" dirty="0">
                <a:solidFill>
                  <a:schemeClr val="bg1"/>
                </a:solidFill>
              </a:rPr>
              <a:t>. 2021; 6(4): 361. https://</a:t>
            </a:r>
            <a:r>
              <a:rPr lang="en-US" sz="830" dirty="0" err="1">
                <a:solidFill>
                  <a:schemeClr val="bg1"/>
                </a:solidFill>
              </a:rPr>
              <a:t>doi.org</a:t>
            </a:r>
            <a:r>
              <a:rPr lang="en-US" sz="830" dirty="0">
                <a:solidFill>
                  <a:schemeClr val="bg1"/>
                </a:solidFill>
              </a:rPr>
              <a:t>/10.1016/j.ekir.2021.03.868.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0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" y="5984"/>
            <a:ext cx="7886700" cy="994172"/>
          </a:xfrm>
        </p:spPr>
        <p:txBody>
          <a:bodyPr/>
          <a:lstStyle/>
          <a:p>
            <a:pPr lvl="0"/>
            <a:r>
              <a:rPr lang="en-US" b="1" dirty="0"/>
              <a:t>Learning Objectives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0E42421-6640-D797-DE0A-603C2BAB2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468" y="982065"/>
            <a:ext cx="8435112" cy="3325983"/>
          </a:xfrm>
        </p:spPr>
        <p:txBody>
          <a:bodyPr>
            <a:normAutofit/>
          </a:bodyPr>
          <a:lstStyle/>
          <a:p>
            <a:pPr marR="0">
              <a:spcAft>
                <a:spcPts val="600"/>
              </a:spcAft>
            </a:pPr>
            <a:r>
              <a:rPr lang="en-US" dirty="0"/>
              <a:t>Describe the burden and the epidemiology of </a:t>
            </a:r>
            <a:r>
              <a:rPr lang="en-US" dirty="0" err="1"/>
              <a:t>IgAN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Perform a comprehensive diagnosis of </a:t>
            </a:r>
            <a:r>
              <a:rPr lang="en-US" dirty="0" err="1"/>
              <a:t>IgAN</a:t>
            </a:r>
            <a:r>
              <a:rPr lang="en-US" dirty="0"/>
              <a:t>, identifying prognostic factors that may predict the progression of the disease</a:t>
            </a:r>
          </a:p>
          <a:p>
            <a:pPr>
              <a:spcAft>
                <a:spcPts val="600"/>
              </a:spcAft>
            </a:pPr>
            <a:r>
              <a:rPr lang="en-US" dirty="0"/>
              <a:t>Explain the role and the possible consequences of proteinuria in patients with </a:t>
            </a:r>
            <a:r>
              <a:rPr lang="en-US" dirty="0" err="1"/>
              <a:t>IgAN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Discuss the mechanism of action, safety and efficacy of new and emerging treatments for </a:t>
            </a:r>
            <a:r>
              <a:rPr lang="en-US" dirty="0" err="1"/>
              <a:t>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4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45642C-192E-1FED-6D57-1ECB65EE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8317"/>
            <a:ext cx="7886699" cy="699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Sparsentan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63DF79-F81B-B123-4BEA-CEEA2B0E2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3129"/>
              </p:ext>
            </p:extLst>
          </p:nvPr>
        </p:nvGraphicFramePr>
        <p:xfrm>
          <a:off x="3770888" y="326919"/>
          <a:ext cx="4927742" cy="405519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85945">
                  <a:extLst>
                    <a:ext uri="{9D8B030D-6E8A-4147-A177-3AD203B41FA5}">
                      <a16:colId xmlns:a16="http://schemas.microsoft.com/office/drawing/2014/main" val="267615669"/>
                    </a:ext>
                  </a:extLst>
                </a:gridCol>
                <a:gridCol w="3541797">
                  <a:extLst>
                    <a:ext uri="{9D8B030D-6E8A-4147-A177-3AD203B41FA5}">
                      <a16:colId xmlns:a16="http://schemas.microsoft.com/office/drawing/2014/main" val="2147142943"/>
                    </a:ext>
                  </a:extLst>
                </a:gridCol>
              </a:tblGrid>
              <a:tr h="295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Sparsentan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extLst>
                  <a:ext uri="{0D108BD9-81ED-4DB2-BD59-A6C34878D82A}">
                    <a16:rowId xmlns:a16="http://schemas.microsoft.com/office/drawing/2014/main" val="4101877401"/>
                  </a:ext>
                </a:extLst>
              </a:tr>
              <a:tr h="295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Phase III trials ongoing (granted orphan drug status)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extLst>
                  <a:ext uri="{0D108BD9-81ED-4DB2-BD59-A6C34878D82A}">
                    <a16:rowId xmlns:a16="http://schemas.microsoft.com/office/drawing/2014/main" val="3581121347"/>
                  </a:ext>
                </a:extLst>
              </a:tr>
              <a:tr h="1023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Mechanism of Action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Endothelin type A (ETA) and angiotensin II subtype 1 (AT1) receptors antagonist (Endothelin I and Angiotensin II contribute to inflammation/fibrosis and are vasoconstrictors, reducing blood supply to the kidney)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extLst>
                  <a:ext uri="{0D108BD9-81ED-4DB2-BD59-A6C34878D82A}">
                    <a16:rowId xmlns:a16="http://schemas.microsoft.com/office/drawing/2014/main" val="877953700"/>
                  </a:ext>
                </a:extLst>
              </a:tr>
              <a:tr h="295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Dosing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400mg PO daily (target dose)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extLst>
                  <a:ext uri="{0D108BD9-81ED-4DB2-BD59-A6C34878D82A}">
                    <a16:rowId xmlns:a16="http://schemas.microsoft.com/office/drawing/2014/main" val="1979627125"/>
                  </a:ext>
                </a:extLst>
              </a:tr>
              <a:tr h="295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Monitoring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Proteinuria, serum creatinine, eGFR, blood pressure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extLst>
                  <a:ext uri="{0D108BD9-81ED-4DB2-BD59-A6C34878D82A}">
                    <a16:rowId xmlns:a16="http://schemas.microsoft.com/office/drawing/2014/main" val="2129596006"/>
                  </a:ext>
                </a:extLst>
              </a:tr>
              <a:tr h="538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Adverse Effects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PROTECT study is ongoing (ADEs appear mild and typical of ARB class)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extLst>
                  <a:ext uri="{0D108BD9-81ED-4DB2-BD59-A6C34878D82A}">
                    <a16:rowId xmlns:a16="http://schemas.microsoft.com/office/drawing/2014/main" val="414889619"/>
                  </a:ext>
                </a:extLst>
              </a:tr>
              <a:tr h="295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</a:p>
                  </a:txBody>
                  <a:tcPr marL="99238" marR="99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Considered ‘first in </a:t>
                      </a:r>
                      <a:r>
                        <a:rPr lang="en-US" sz="1600" dirty="0" err="1">
                          <a:effectLst/>
                        </a:rPr>
                        <a:t>class’</a:t>
                      </a:r>
                      <a:r>
                        <a:rPr lang="en-US" sz="1600" dirty="0">
                          <a:effectLst/>
                        </a:rPr>
                        <a:t> due to dual blocking activity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238" marR="99238" marT="0" marB="0"/>
                </a:tc>
                <a:extLst>
                  <a:ext uri="{0D108BD9-81ED-4DB2-BD59-A6C34878D82A}">
                    <a16:rowId xmlns:a16="http://schemas.microsoft.com/office/drawing/2014/main" val="619009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602002-C851-BB5E-C4DF-51F143923AF8}"/>
              </a:ext>
            </a:extLst>
          </p:cNvPr>
          <p:cNvSpPr txBox="1"/>
          <p:nvPr/>
        </p:nvSpPr>
        <p:spPr>
          <a:xfrm>
            <a:off x="3033422" y="4468793"/>
            <a:ext cx="6110577" cy="47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Rajasekaran</a:t>
            </a:r>
            <a:r>
              <a:rPr lang="en-US" sz="830" dirty="0">
                <a:solidFill>
                  <a:schemeClr val="bg1"/>
                </a:solidFill>
              </a:rPr>
              <a:t> A et al. IgA Nephropathy: An Interesting Autoimmune Kidney Disease. </a:t>
            </a:r>
            <a:r>
              <a:rPr lang="en-US" sz="830" i="1" dirty="0">
                <a:solidFill>
                  <a:schemeClr val="bg1"/>
                </a:solidFill>
              </a:rPr>
              <a:t>Am J Med Sci</a:t>
            </a:r>
            <a:r>
              <a:rPr lang="en-US" sz="830" dirty="0">
                <a:solidFill>
                  <a:schemeClr val="bg1"/>
                </a:solidFill>
              </a:rPr>
              <a:t>. 2021;361(2):176-194. doi:10.1016/j.amjms.2020.10.003</a:t>
            </a:r>
          </a:p>
          <a:p>
            <a:pPr marL="228600" indent="-228600">
              <a:buAutoNum type="arabicPeriod"/>
            </a:pPr>
            <a:r>
              <a:rPr lang="en-US" sz="830" dirty="0">
                <a:solidFill>
                  <a:schemeClr val="bg1"/>
                </a:solidFill>
              </a:rPr>
              <a:t>Am J </a:t>
            </a:r>
            <a:r>
              <a:rPr lang="en-US" sz="830" dirty="0" err="1">
                <a:solidFill>
                  <a:schemeClr val="bg1"/>
                </a:solidFill>
              </a:rPr>
              <a:t>Physiol</a:t>
            </a:r>
            <a:r>
              <a:rPr lang="en-US" sz="830" dirty="0">
                <a:solidFill>
                  <a:schemeClr val="bg1"/>
                </a:solidFill>
              </a:rPr>
              <a:t> </a:t>
            </a:r>
            <a:r>
              <a:rPr lang="en-US" sz="830" dirty="0" err="1">
                <a:solidFill>
                  <a:schemeClr val="bg1"/>
                </a:solidFill>
              </a:rPr>
              <a:t>Regul</a:t>
            </a:r>
            <a:r>
              <a:rPr lang="en-US" sz="830" dirty="0">
                <a:solidFill>
                  <a:schemeClr val="bg1"/>
                </a:solidFill>
              </a:rPr>
              <a:t> </a:t>
            </a:r>
            <a:r>
              <a:rPr lang="en-US" sz="830" dirty="0" err="1">
                <a:solidFill>
                  <a:schemeClr val="bg1"/>
                </a:solidFill>
              </a:rPr>
              <a:t>Integr</a:t>
            </a:r>
            <a:r>
              <a:rPr lang="en-US" sz="830" dirty="0">
                <a:solidFill>
                  <a:schemeClr val="bg1"/>
                </a:solidFill>
              </a:rPr>
              <a:t> Comp </a:t>
            </a:r>
            <a:r>
              <a:rPr lang="en-US" sz="830" dirty="0" err="1">
                <a:solidFill>
                  <a:schemeClr val="bg1"/>
                </a:solidFill>
              </a:rPr>
              <a:t>Physiol</a:t>
            </a:r>
            <a:r>
              <a:rPr lang="en-US" sz="830" dirty="0">
                <a:solidFill>
                  <a:schemeClr val="bg1"/>
                </a:solidFill>
              </a:rPr>
              <a:t> . 2016 May 15;310(10):R877-84.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180DA6A-5BD4-A996-18B4-9825EF060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0" y="1014771"/>
            <a:ext cx="3393960" cy="31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2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5A3A92-9485-0B1F-12E2-1A6DFB07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1" y="-214245"/>
            <a:ext cx="7886699" cy="699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PROTECT Study Design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CE3E9D-86EF-4E4F-EBD1-84DFA8F2E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01399"/>
              </p:ext>
            </p:extLst>
          </p:nvPr>
        </p:nvGraphicFramePr>
        <p:xfrm>
          <a:off x="457200" y="460441"/>
          <a:ext cx="8237220" cy="40856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1481409815"/>
                    </a:ext>
                  </a:extLst>
                </a:gridCol>
                <a:gridCol w="6926580">
                  <a:extLst>
                    <a:ext uri="{9D8B030D-6E8A-4147-A177-3AD203B41FA5}">
                      <a16:colId xmlns:a16="http://schemas.microsoft.com/office/drawing/2014/main" val="3659148316"/>
                    </a:ext>
                  </a:extLst>
                </a:gridCol>
              </a:tblGrid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PROTECT Study </a:t>
                      </a:r>
                      <a:endParaRPr lang="en-US" sz="1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 anchor="ctr"/>
                </a:tc>
                <a:extLst>
                  <a:ext uri="{0D108BD9-81ED-4DB2-BD59-A6C34878D82A}">
                    <a16:rowId xmlns:a16="http://schemas.microsoft.com/office/drawing/2014/main" val="3818967892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Study Design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Randomized, multi-center, double-blind, active-controlled 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2769999314"/>
                  </a:ext>
                </a:extLst>
              </a:tr>
              <a:tr h="589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Population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Patient with </a:t>
                      </a:r>
                      <a:r>
                        <a:rPr lang="en-US" sz="1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IgAN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who have persistent overt proteinuria and remain at high risk of disease progression despite being on a stable dose (or doses) of an angiotensin-converting enzyme inhibitor (ACEI) and/or angiotensin receptor blocker (ARB)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3213579120"/>
                  </a:ext>
                </a:extLst>
              </a:tr>
              <a:tr h="589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Exclusion Criteria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IgAN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secondary to another condition, presence of cellular glomerular crescents in &gt;25% of glomeruli on renal biopsy, CKD in addition to </a:t>
                      </a:r>
                      <a:r>
                        <a:rPr lang="en-US" sz="1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IgAN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, history of organ transplantation, history of heart failure or previous hospitalization for heart failure or unexplained dyspnea, orthopnea, paroxysmal nocturnal dyspnea, ascites, and/or peripheral edema, hepatitis, history of malignancy, potassium &gt;5.5 </a:t>
                      </a:r>
                      <a:r>
                        <a:rPr lang="en-US" sz="1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mEq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/L (5.5 mmol/L)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3141351194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Size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380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3194516016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Sparsentan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vs. Irbesartan over ~110 weeks (2 years)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378592534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Primary Outcome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Change in proteinuria (urine protein-to-creatinine ratio) at week 36 from baseline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1765896854"/>
                  </a:ext>
                </a:extLst>
              </a:tr>
              <a:tr h="589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Secondary Outcome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Rate of change in eGFR from the initiation of randomized treatment over 58-week and 110-week periods, as well as the rate of change in eGFR over 52-week and 104-week periods following the first six weeks of randomized treatment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1890775142"/>
                  </a:ext>
                </a:extLst>
              </a:tr>
              <a:tr h="589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Interim Analysis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Met its pre-specified interim primary efficacy endpoint with statistical significance demonstrating a greater than threefold reduction of proteinuria from baseline after 36 weeks of treatment, compared to the active control irbesartan (p&lt;0.0001)</a:t>
                      </a:r>
                      <a:endParaRPr lang="en-US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73" marR="47988" marT="62671" marB="62671"/>
                </a:tc>
                <a:extLst>
                  <a:ext uri="{0D108BD9-81ED-4DB2-BD59-A6C34878D82A}">
                    <a16:rowId xmlns:a16="http://schemas.microsoft.com/office/drawing/2014/main" val="23579425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AFAE35-2046-7F62-672D-1B76349F53F4}"/>
              </a:ext>
            </a:extLst>
          </p:cNvPr>
          <p:cNvSpPr txBox="1"/>
          <p:nvPr/>
        </p:nvSpPr>
        <p:spPr>
          <a:xfrm>
            <a:off x="3033423" y="4509165"/>
            <a:ext cx="6110577" cy="34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. A Study of the Effect and Safety of </a:t>
            </a:r>
            <a:r>
              <a:rPr lang="en-US" sz="830" dirty="0" err="1">
                <a:solidFill>
                  <a:schemeClr val="bg1"/>
                </a:solidFill>
              </a:rPr>
              <a:t>Sparsentan</a:t>
            </a:r>
            <a:r>
              <a:rPr lang="en-US" sz="830" dirty="0">
                <a:solidFill>
                  <a:schemeClr val="bg1"/>
                </a:solidFill>
              </a:rPr>
              <a:t> in the Treatment of Patients With IgA Nephropathy (PROTECT). Accessed May 26, 2022. https://</a:t>
            </a: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/ct2/show/NCT03762850. </a:t>
            </a:r>
          </a:p>
        </p:txBody>
      </p:sp>
    </p:spTree>
    <p:extLst>
      <p:ext uri="{BB962C8B-B14F-4D97-AF65-F5344CB8AC3E}">
        <p14:creationId xmlns:p14="http://schemas.microsoft.com/office/powerpoint/2010/main" val="1201774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DE48E5-4FC3-86D0-BF02-7B8B5DC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8317"/>
            <a:ext cx="7886699" cy="699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Atrasentan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5496CA-5DEE-84B7-AA3F-F397CBDB3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03594"/>
              </p:ext>
            </p:extLst>
          </p:nvPr>
        </p:nvGraphicFramePr>
        <p:xfrm>
          <a:off x="468628" y="1317644"/>
          <a:ext cx="8206740" cy="25082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89267">
                  <a:extLst>
                    <a:ext uri="{9D8B030D-6E8A-4147-A177-3AD203B41FA5}">
                      <a16:colId xmlns:a16="http://schemas.microsoft.com/office/drawing/2014/main" val="3290456074"/>
                    </a:ext>
                  </a:extLst>
                </a:gridCol>
                <a:gridCol w="6017473">
                  <a:extLst>
                    <a:ext uri="{9D8B030D-6E8A-4147-A177-3AD203B41FA5}">
                      <a16:colId xmlns:a16="http://schemas.microsoft.com/office/drawing/2014/main" val="3891217017"/>
                    </a:ext>
                  </a:extLst>
                </a:gridCol>
              </a:tblGrid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Atrasentan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1669008794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Status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Phase II and III trials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3100399655"/>
                  </a:ext>
                </a:extLst>
              </a:tr>
              <a:tr h="589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Indication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IgAN, focal segmental glomerulosclerosis, </a:t>
                      </a:r>
                      <a:r>
                        <a:rPr lang="en-US" sz="1700" dirty="0" err="1">
                          <a:effectLst/>
                        </a:rPr>
                        <a:t>alport</a:t>
                      </a:r>
                      <a:r>
                        <a:rPr lang="en-US" sz="1700" dirty="0">
                          <a:effectLst/>
                        </a:rPr>
                        <a:t> syndrome, diabetic kidney disease, diabetic nephropathy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4230637016"/>
                  </a:ext>
                </a:extLst>
              </a:tr>
              <a:tr h="3275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Mechanism of Action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Selective endothelin receptor antagonist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233986908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Dosing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0.75 mg PO daily (target dose)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3758144882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Monitoring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EGFR, </a:t>
                      </a:r>
                      <a:r>
                        <a:rPr lang="en-US" sz="1700" dirty="0" err="1">
                          <a:effectLst/>
                        </a:rPr>
                        <a:t>SCr</a:t>
                      </a:r>
                      <a:r>
                        <a:rPr lang="en-US" sz="1700" dirty="0">
                          <a:effectLst/>
                        </a:rPr>
                        <a:t>, BP, proteinuria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1388077485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Adverse Effects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ADE appear mild &amp; typical of ARB class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2301608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AF3E5D-85E5-BE92-AD80-D201B1B13744}"/>
              </a:ext>
            </a:extLst>
          </p:cNvPr>
          <p:cNvSpPr txBox="1"/>
          <p:nvPr/>
        </p:nvSpPr>
        <p:spPr>
          <a:xfrm>
            <a:off x="3033422" y="4468793"/>
            <a:ext cx="6110577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. </a:t>
            </a:r>
            <a:r>
              <a:rPr lang="en-US" sz="830" dirty="0" err="1">
                <a:solidFill>
                  <a:schemeClr val="bg1"/>
                </a:solidFill>
              </a:rPr>
              <a:t>Atrasentan</a:t>
            </a:r>
            <a:r>
              <a:rPr lang="en-US" sz="830" dirty="0">
                <a:solidFill>
                  <a:schemeClr val="bg1"/>
                </a:solidFill>
              </a:rPr>
              <a:t> in Patients With IgA Nephropathy (ALIGN). Accessed May 26, 2022. https://</a:t>
            </a: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/ct2/show/NCT04573478. </a:t>
            </a:r>
          </a:p>
          <a:p>
            <a:pPr marL="228600" indent="-228600">
              <a:buFontTx/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. </a:t>
            </a:r>
            <a:r>
              <a:rPr lang="en-US" sz="830" dirty="0" err="1">
                <a:solidFill>
                  <a:schemeClr val="bg1"/>
                </a:solidFill>
              </a:rPr>
              <a:t>Atrasentan</a:t>
            </a:r>
            <a:r>
              <a:rPr lang="en-US" sz="830" dirty="0">
                <a:solidFill>
                  <a:schemeClr val="bg1"/>
                </a:solidFill>
              </a:rPr>
              <a:t> in Patients With </a:t>
            </a:r>
            <a:r>
              <a:rPr lang="en-US" sz="830" dirty="0" err="1">
                <a:solidFill>
                  <a:schemeClr val="bg1"/>
                </a:solidFill>
              </a:rPr>
              <a:t>Proteinuric</a:t>
            </a:r>
            <a:r>
              <a:rPr lang="en-US" sz="830" dirty="0">
                <a:solidFill>
                  <a:schemeClr val="bg1"/>
                </a:solidFill>
              </a:rPr>
              <a:t> Glomerular Diseases (AFFINITY). Accessed May 26, 2022. https://</a:t>
            </a: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/ct2/show/NCT04573920</a:t>
            </a:r>
          </a:p>
          <a:p>
            <a:endParaRPr lang="en-US" sz="8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16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5A3A92-9485-0B1F-12E2-1A6DFB07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6" y="-22839"/>
            <a:ext cx="7886699" cy="699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b="1" dirty="0"/>
              <a:t>ALIGN study (NCT04573478</a:t>
            </a:r>
            <a:r>
              <a:rPr lang="en-US" sz="3200" b="1" dirty="0"/>
              <a:t>)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CE3E9D-86EF-4E4F-EBD1-84DFA8F2E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25771"/>
              </p:ext>
            </p:extLst>
          </p:nvPr>
        </p:nvGraphicFramePr>
        <p:xfrm>
          <a:off x="464820" y="778693"/>
          <a:ext cx="8221980" cy="35880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1481409815"/>
                    </a:ext>
                  </a:extLst>
                </a:gridCol>
                <a:gridCol w="6713220">
                  <a:extLst>
                    <a:ext uri="{9D8B030D-6E8A-4147-A177-3AD203B41FA5}">
                      <a16:colId xmlns:a16="http://schemas.microsoft.com/office/drawing/2014/main" val="3659148316"/>
                    </a:ext>
                  </a:extLst>
                </a:gridCol>
              </a:tblGrid>
              <a:tr h="26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ALIGN Study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67892"/>
                  </a:ext>
                </a:extLst>
              </a:tr>
              <a:tr h="26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Study Design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Randomized, double-blind, placebo-controlled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999314"/>
                  </a:ext>
                </a:extLst>
              </a:tr>
              <a:tr h="517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Patients with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IgAN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at risk of progressive loss of renal function receiving a maximally tolerated stable dose of ACEI or ARB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579120"/>
                  </a:ext>
                </a:extLst>
              </a:tr>
              <a:tr h="676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Exclusion Criteria 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CKD, history of kidney transplantation or other organ transplantation, use of systemic immunosuppressant medications, such as steroids, for more than 2 weeks in the past 3 months.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Blood pressure above 150 / 95, Known history of heart failure or a previous hospital admission for fluid overload, clinically significant history of liver disease, malignancy within the past 5 years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560947"/>
                  </a:ext>
                </a:extLst>
              </a:tr>
              <a:tr h="26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Size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320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516016"/>
                  </a:ext>
                </a:extLst>
              </a:tr>
              <a:tr h="26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Intervention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Atrasentan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vs placebo 132 weeks (2.5 years)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92534"/>
                  </a:ext>
                </a:extLst>
              </a:tr>
              <a:tr h="26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Primary Outcome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Change in urine protein:creatinine ratio from baseline to week 24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896854"/>
                  </a:ext>
                </a:extLst>
              </a:tr>
              <a:tr h="517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Secondary Outcome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Change in EGFR, rate of change in EGFR, percent of subjects with specified proteinuria/UPCR change, percent of subjects experiencing specified EGFR decline or ESRD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775142"/>
                  </a:ext>
                </a:extLst>
              </a:tr>
              <a:tr h="517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Interim Analysis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Evaluation ongoing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9425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34755F-A201-CE73-4D56-4DBFDD7973B0}"/>
              </a:ext>
            </a:extLst>
          </p:cNvPr>
          <p:cNvSpPr txBox="1"/>
          <p:nvPr/>
        </p:nvSpPr>
        <p:spPr>
          <a:xfrm>
            <a:off x="3033422" y="4468793"/>
            <a:ext cx="6110577" cy="34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. </a:t>
            </a:r>
            <a:r>
              <a:rPr lang="en-US" sz="830" dirty="0" err="1">
                <a:solidFill>
                  <a:schemeClr val="bg1"/>
                </a:solidFill>
              </a:rPr>
              <a:t>Atrasentan</a:t>
            </a:r>
            <a:r>
              <a:rPr lang="en-US" sz="830" dirty="0">
                <a:solidFill>
                  <a:schemeClr val="bg1"/>
                </a:solidFill>
              </a:rPr>
              <a:t> in Patients With IgA Nephropathy (ALIGN). Accessed May 26, 2022. https://</a:t>
            </a: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/ct2/show/NCT04573478. </a:t>
            </a:r>
          </a:p>
        </p:txBody>
      </p:sp>
    </p:spTree>
    <p:extLst>
      <p:ext uri="{BB962C8B-B14F-4D97-AF65-F5344CB8AC3E}">
        <p14:creationId xmlns:p14="http://schemas.microsoft.com/office/powerpoint/2010/main" val="837947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5A3A92-9485-0B1F-12E2-1A6DFB07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8317"/>
            <a:ext cx="7886699" cy="699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b="1" dirty="0"/>
              <a:t>AFFINITY study (NCT04573920) 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CE3E9D-86EF-4E4F-EBD1-84DFA8F2E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87515"/>
              </p:ext>
            </p:extLst>
          </p:nvPr>
        </p:nvGraphicFramePr>
        <p:xfrm>
          <a:off x="457200" y="1161936"/>
          <a:ext cx="8229600" cy="281962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481409815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3659148316"/>
                    </a:ext>
                  </a:extLst>
                </a:gridCol>
              </a:tblGrid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AFFINITY Study 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67892"/>
                  </a:ext>
                </a:extLst>
              </a:tr>
              <a:tr h="230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Study Design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Open-label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999314"/>
                  </a:ext>
                </a:extLst>
              </a:tr>
              <a:tr h="327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Patients with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proteinuric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glomerular disease who are at risk of progressive loss of renal function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579120"/>
                  </a:ext>
                </a:extLst>
              </a:tr>
              <a:tr h="327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Exclusion Criteria 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CKD, history of kidney transplantation or other organ transplantation, use of systemic immunosuppressant medications, such as steroids, for more than 2 weeks in the past 3 months.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Blood pressure above 150 / 95, Known history of heart failure or a previous hospital admission for fluid overload, clinically significant history of liver disease, malignancy within the past 5 years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774647"/>
                  </a:ext>
                </a:extLst>
              </a:tr>
              <a:tr h="23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Size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80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516016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Intervention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Atrasentan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92534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Primary Outcome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Change in urine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protein:creatinine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ratio from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basline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to week 12 and change in urine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albuminuria:creatinine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ratio from baseline to week 12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896854"/>
                  </a:ext>
                </a:extLst>
              </a:tr>
              <a:tr h="339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Interim Analysis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Atrasentan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remains a promising approach for treatment of multiple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proteinuric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glomerular diseases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9425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E717C9-8D4A-323C-18BA-145F61F784DE}"/>
              </a:ext>
            </a:extLst>
          </p:cNvPr>
          <p:cNvSpPr txBox="1"/>
          <p:nvPr/>
        </p:nvSpPr>
        <p:spPr>
          <a:xfrm>
            <a:off x="3033422" y="4468793"/>
            <a:ext cx="6110577" cy="34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. </a:t>
            </a:r>
            <a:r>
              <a:rPr lang="en-US" sz="830" dirty="0" err="1">
                <a:solidFill>
                  <a:schemeClr val="bg1"/>
                </a:solidFill>
              </a:rPr>
              <a:t>Atrasentan</a:t>
            </a:r>
            <a:r>
              <a:rPr lang="en-US" sz="830" dirty="0">
                <a:solidFill>
                  <a:schemeClr val="bg1"/>
                </a:solidFill>
              </a:rPr>
              <a:t> in Patients With </a:t>
            </a:r>
            <a:r>
              <a:rPr lang="en-US" sz="830" dirty="0" err="1">
                <a:solidFill>
                  <a:schemeClr val="bg1"/>
                </a:solidFill>
              </a:rPr>
              <a:t>Proteinuric</a:t>
            </a:r>
            <a:r>
              <a:rPr lang="en-US" sz="830" dirty="0">
                <a:solidFill>
                  <a:schemeClr val="bg1"/>
                </a:solidFill>
              </a:rPr>
              <a:t> Glomerular Diseases (AFFINITY). Accessed May 26, 2022. https://</a:t>
            </a: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/ct2/show/NCT04573920</a:t>
            </a:r>
          </a:p>
        </p:txBody>
      </p:sp>
    </p:spTree>
    <p:extLst>
      <p:ext uri="{BB962C8B-B14F-4D97-AF65-F5344CB8AC3E}">
        <p14:creationId xmlns:p14="http://schemas.microsoft.com/office/powerpoint/2010/main" val="2183376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DE48E5-4FC3-86D0-BF02-7B8B5DC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8317"/>
            <a:ext cx="7886699" cy="699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Iptacopan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5496CA-5DEE-84B7-AA3F-F397CBDB3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3610"/>
              </p:ext>
            </p:extLst>
          </p:nvPr>
        </p:nvGraphicFramePr>
        <p:xfrm>
          <a:off x="3899269" y="703803"/>
          <a:ext cx="5084869" cy="337709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44231">
                  <a:extLst>
                    <a:ext uri="{9D8B030D-6E8A-4147-A177-3AD203B41FA5}">
                      <a16:colId xmlns:a16="http://schemas.microsoft.com/office/drawing/2014/main" val="3290456074"/>
                    </a:ext>
                  </a:extLst>
                </a:gridCol>
                <a:gridCol w="3840638">
                  <a:extLst>
                    <a:ext uri="{9D8B030D-6E8A-4147-A177-3AD203B41FA5}">
                      <a16:colId xmlns:a16="http://schemas.microsoft.com/office/drawing/2014/main" val="3891217017"/>
                    </a:ext>
                  </a:extLst>
                </a:gridCol>
              </a:tblGrid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Iptacopan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1669008794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Status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 phase 2 and 3 trials, breakthrough designation for paroxysmal </a:t>
                      </a:r>
                      <a:r>
                        <a:rPr lang="en-US" sz="1300" dirty="0" err="1">
                          <a:effectLst/>
                        </a:rPr>
                        <a:t>noctural</a:t>
                      </a:r>
                      <a:r>
                        <a:rPr lang="en-US" sz="1300" dirty="0">
                          <a:effectLst/>
                        </a:rPr>
                        <a:t> hemoglobinuria (PNH) and rare pediatric disease designation for C3 glomerulopathy (C3G)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399655"/>
                  </a:ext>
                </a:extLst>
              </a:tr>
              <a:tr h="242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Indication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IgAN, PNH, C3G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637016"/>
                  </a:ext>
                </a:extLst>
              </a:tr>
              <a:tr h="579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Mechanism of Action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Oral inhibitor of complement factor B, a serine protease that is part of the complement cascade and is involved in the inflammatory response (first in class oral agent)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86908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Dosing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Target dose 200 mg PO twice daily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144882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Monitoring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Proteinuria, EGFR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077485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Adverse Effects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Headache, abdominal discomfort, blood alkaline phosphatase increase, cough, pyrexia, and oropharyngeal pain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608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D17468-D570-23E1-145D-C3CCBAEA40D3}"/>
              </a:ext>
            </a:extLst>
          </p:cNvPr>
          <p:cNvSpPr txBox="1"/>
          <p:nvPr/>
        </p:nvSpPr>
        <p:spPr>
          <a:xfrm>
            <a:off x="3033422" y="4468793"/>
            <a:ext cx="6110577" cy="47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. Study of Efficacy and Safety of LNP023 in Primary IgA Nephropathy Patients (APPLAUSE-IgAN). Accessed May 26, 2022. </a:t>
            </a:r>
            <a:r>
              <a:rPr lang="en-US" sz="830" dirty="0">
                <a:solidFill>
                  <a:schemeClr val="bg1"/>
                </a:solidFill>
                <a:hlinkClick r:id="rId2"/>
              </a:rPr>
              <a:t>https://clinicaltrials.gov/ct2/show/NCT04578834</a:t>
            </a:r>
            <a:endParaRPr lang="en-US" sz="830" dirty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sz="830" dirty="0">
                <a:solidFill>
                  <a:schemeClr val="bg1"/>
                </a:solidFill>
              </a:rPr>
              <a:t>https://www.novartis.com/sites/novartis_com/files/2021_iptacopan-lnp023-update-presentation.pdf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07257-EC2E-1FE0-D985-EAC601BD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1" y="1019596"/>
            <a:ext cx="3466667" cy="27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5A3A92-9485-0B1F-12E2-1A6DFB07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8317"/>
            <a:ext cx="7886699" cy="699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APPLAUSE-IgAN (NCT04578834)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CE3E9D-86EF-4E4F-EBD1-84DFA8F2E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10291"/>
              </p:ext>
            </p:extLst>
          </p:nvPr>
        </p:nvGraphicFramePr>
        <p:xfrm>
          <a:off x="457198" y="936854"/>
          <a:ext cx="8229600" cy="34820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97400">
                  <a:extLst>
                    <a:ext uri="{9D8B030D-6E8A-4147-A177-3AD203B41FA5}">
                      <a16:colId xmlns:a16="http://schemas.microsoft.com/office/drawing/2014/main" val="1481409815"/>
                    </a:ext>
                  </a:extLst>
                </a:gridCol>
                <a:gridCol w="5932200">
                  <a:extLst>
                    <a:ext uri="{9D8B030D-6E8A-4147-A177-3AD203B41FA5}">
                      <a16:colId xmlns:a16="http://schemas.microsoft.com/office/drawing/2014/main" val="3659148316"/>
                    </a:ext>
                  </a:extLst>
                </a:gridCol>
              </a:tblGrid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Iptacopan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67892"/>
                  </a:ext>
                </a:extLst>
              </a:tr>
              <a:tr h="230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Study Design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Randomized, double-blind, placebo-controlled, parallel-group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999314"/>
                  </a:ext>
                </a:extLst>
              </a:tr>
              <a:tr h="327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IgAN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patients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579120"/>
                  </a:ext>
                </a:extLst>
              </a:tr>
              <a:tr h="327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Exclusion Criteria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Any secondary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IgAN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, SBP &gt;140 mmHg or DBP &gt;90 mmHg, patients previously treated with immunosuppressive within 90 days, history of recurrent invasive infections caused by encapsulated organisms, active systemic bacterial, viral (including COVID-19) or fungal infection within 14 days prior to study drug administration.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441342"/>
                  </a:ext>
                </a:extLst>
              </a:tr>
              <a:tr h="23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Size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450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516016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Intervention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Iptacopan vs Placebo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92534"/>
                  </a:ext>
                </a:extLst>
              </a:tr>
              <a:tr h="29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Primary Outcome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Ratio to baseline in UPCR at 9 months and annualized total EGFR slope over 24 months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896854"/>
                  </a:ext>
                </a:extLst>
              </a:tr>
              <a:tr h="339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Secondary Outcome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Proportion of patients reaching UPCR &lt; 1 g/g without receiving corticosteroids/immunosuppressant or other newly approved drugs or initiating new background therapy for treatment of IgAN of kidney replacement therapy, annualized total slope of EGFR change over 1 year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942553"/>
                  </a:ext>
                </a:extLst>
              </a:tr>
              <a:tr h="339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Interim Analysis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Evaluation ongoing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0404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40F5CC-F574-4CD6-EE3D-6A50A771E704}"/>
              </a:ext>
            </a:extLst>
          </p:cNvPr>
          <p:cNvSpPr txBox="1"/>
          <p:nvPr/>
        </p:nvSpPr>
        <p:spPr>
          <a:xfrm>
            <a:off x="3033422" y="4468793"/>
            <a:ext cx="6110577" cy="34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. Study of Efficacy and Safety of LNP023 in Primary IgA Nephropathy Patients (APPLAUSE-IgAN). Accessed May 26, 2022. https://</a:t>
            </a:r>
            <a:r>
              <a:rPr lang="en-US" sz="830" dirty="0" err="1">
                <a:solidFill>
                  <a:schemeClr val="bg1"/>
                </a:solidFill>
              </a:rPr>
              <a:t>clinicaltrials.gov</a:t>
            </a:r>
            <a:r>
              <a:rPr lang="en-US" sz="830" dirty="0">
                <a:solidFill>
                  <a:schemeClr val="bg1"/>
                </a:solidFill>
              </a:rPr>
              <a:t>/ct2/show/NCT04578834</a:t>
            </a:r>
          </a:p>
        </p:txBody>
      </p:sp>
    </p:spTree>
    <p:extLst>
      <p:ext uri="{BB962C8B-B14F-4D97-AF65-F5344CB8AC3E}">
        <p14:creationId xmlns:p14="http://schemas.microsoft.com/office/powerpoint/2010/main" val="4284507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DE48E5-4FC3-86D0-BF02-7B8B5DC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8317"/>
            <a:ext cx="7886699" cy="699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b="1" dirty="0" err="1"/>
              <a:t>Narsolimab</a:t>
            </a:r>
            <a:r>
              <a:rPr lang="en-US" sz="4000" b="1" dirty="0"/>
              <a:t> - OMS721 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5496CA-5DEE-84B7-AA3F-F397CBDB3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78751"/>
              </p:ext>
            </p:extLst>
          </p:nvPr>
        </p:nvGraphicFramePr>
        <p:xfrm>
          <a:off x="457200" y="1336383"/>
          <a:ext cx="8237220" cy="247073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97398">
                  <a:extLst>
                    <a:ext uri="{9D8B030D-6E8A-4147-A177-3AD203B41FA5}">
                      <a16:colId xmlns:a16="http://schemas.microsoft.com/office/drawing/2014/main" val="3290456074"/>
                    </a:ext>
                  </a:extLst>
                </a:gridCol>
                <a:gridCol w="6039822">
                  <a:extLst>
                    <a:ext uri="{9D8B030D-6E8A-4147-A177-3AD203B41FA5}">
                      <a16:colId xmlns:a16="http://schemas.microsoft.com/office/drawing/2014/main" val="3891217017"/>
                    </a:ext>
                  </a:extLst>
                </a:gridCol>
              </a:tblGrid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Narsolimab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901" marR="106901" marT="0" marB="0"/>
                </a:tc>
                <a:extLst>
                  <a:ext uri="{0D108BD9-81ED-4DB2-BD59-A6C34878D82A}">
                    <a16:rowId xmlns:a16="http://schemas.microsoft.com/office/drawing/2014/main" val="1669008794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Status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III (breakthrough designation, orphan drug status)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399655"/>
                  </a:ext>
                </a:extLst>
              </a:tr>
              <a:tr h="299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Indication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IgAN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637016"/>
                  </a:ext>
                </a:extLst>
              </a:tr>
              <a:tr h="579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Mechanism of Action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Monoclonal antibody against mannose binding lectin associated serine protease 2 (MASP-2)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86908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Dosing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Doses listed as low, medium, and high are under investigation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144882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Monitoring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Proteinuria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077485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Adverse Effects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Fatigue, upper respiratory tract infection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608734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15E9C73-736E-2F31-59BE-AAE67D2937FD}"/>
              </a:ext>
            </a:extLst>
          </p:cNvPr>
          <p:cNvSpPr txBox="1">
            <a:spLocks/>
          </p:cNvSpPr>
          <p:nvPr/>
        </p:nvSpPr>
        <p:spPr>
          <a:xfrm>
            <a:off x="3025895" y="4493129"/>
            <a:ext cx="5849029" cy="54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1. </a:t>
            </a:r>
            <a:r>
              <a:rPr lang="en-US" sz="800" dirty="0" err="1"/>
              <a:t>Clinicaltrials.gov</a:t>
            </a:r>
            <a:r>
              <a:rPr lang="en-US" sz="800" dirty="0"/>
              <a:t>. </a:t>
            </a:r>
            <a:r>
              <a:rPr lang="en-US" dirty="0"/>
              <a:t>Study of the Safety and Efficacy of OMS721 in Patients With Immunoglobulin A (IgA) Nephropathy. </a:t>
            </a:r>
            <a:r>
              <a:rPr lang="en-US" sz="800" dirty="0"/>
              <a:t>Accessed May 26, 2022. https://clinicaltrials.gov/ct2/show/NCT03608033</a:t>
            </a:r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84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1" y="86915"/>
            <a:ext cx="8761615" cy="684568"/>
          </a:xfrm>
        </p:spPr>
        <p:txBody>
          <a:bodyPr/>
          <a:lstStyle/>
          <a:p>
            <a:r>
              <a:rPr lang="en-US" sz="3600" b="1" dirty="0"/>
              <a:t>ARTEMIS – IGAN (</a:t>
            </a:r>
            <a:r>
              <a:rPr lang="en-US" b="1" dirty="0"/>
              <a:t>NCT03608033)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37AB4D-ABA3-43A5-9BEC-6BB218B84092}"/>
              </a:ext>
            </a:extLst>
          </p:cNvPr>
          <p:cNvSpPr txBox="1">
            <a:spLocks/>
          </p:cNvSpPr>
          <p:nvPr/>
        </p:nvSpPr>
        <p:spPr>
          <a:xfrm>
            <a:off x="3112034" y="4507706"/>
            <a:ext cx="5849029" cy="54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1. </a:t>
            </a:r>
            <a:r>
              <a:rPr lang="en-US" sz="800" dirty="0" err="1"/>
              <a:t>Clinicaltrials.gov</a:t>
            </a:r>
            <a:r>
              <a:rPr lang="en-US" sz="800" dirty="0"/>
              <a:t>. </a:t>
            </a:r>
            <a:r>
              <a:rPr lang="en-US" dirty="0"/>
              <a:t>Study of the Safety and Efficacy of OMS721 in Patients With Immunoglobulin A (IgA) Nephropathy. </a:t>
            </a:r>
            <a:r>
              <a:rPr lang="en-US" sz="800" dirty="0"/>
              <a:t>Accessed May 26, 2022. https://clinicaltrials.gov/ct2/show/NCT03608033</a:t>
            </a:r>
          </a:p>
          <a:p>
            <a:endParaRPr lang="en-US" sz="800" dirty="0"/>
          </a:p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2AB349-2212-9948-841B-3E0EA9E87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77427"/>
              </p:ext>
            </p:extLst>
          </p:nvPr>
        </p:nvGraphicFramePr>
        <p:xfrm>
          <a:off x="461008" y="672905"/>
          <a:ext cx="8221980" cy="37976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46860">
                  <a:extLst>
                    <a:ext uri="{9D8B030D-6E8A-4147-A177-3AD203B41FA5}">
                      <a16:colId xmlns:a16="http://schemas.microsoft.com/office/drawing/2014/main" val="1553892469"/>
                    </a:ext>
                  </a:extLst>
                </a:gridCol>
                <a:gridCol w="6675120">
                  <a:extLst>
                    <a:ext uri="{9D8B030D-6E8A-4147-A177-3AD203B41FA5}">
                      <a16:colId xmlns:a16="http://schemas.microsoft.com/office/drawing/2014/main" val="3394235892"/>
                    </a:ext>
                  </a:extLst>
                </a:gridCol>
              </a:tblGrid>
              <a:tr h="226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OMS721</a:t>
                      </a:r>
                      <a:endParaRPr lang="en-US" sz="1600" b="1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b="1" cap="none" spc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 anchor="b"/>
                </a:tc>
                <a:extLst>
                  <a:ext uri="{0D108BD9-81ED-4DB2-BD59-A6C34878D82A}">
                    <a16:rowId xmlns:a16="http://schemas.microsoft.com/office/drawing/2014/main" val="2857127612"/>
                  </a:ext>
                </a:extLst>
              </a:tr>
              <a:tr h="290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ysClr val="windowText" lastClr="000000"/>
                          </a:solidFill>
                          <a:effectLst/>
                        </a:rPr>
                        <a:t>Study Design</a:t>
                      </a:r>
                      <a:endParaRPr lang="en-US" sz="1200" b="1" cap="none" spc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>
                          <a:solidFill>
                            <a:sysClr val="windowText" lastClr="000000"/>
                          </a:solidFill>
                          <a:effectLst/>
                        </a:rPr>
                        <a:t>Double-blind, randomized, placebo controlled</a:t>
                      </a:r>
                      <a:endParaRPr lang="en-US" sz="1200" cap="none" spc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617239685"/>
                  </a:ext>
                </a:extLst>
              </a:tr>
              <a:tr h="402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US" sz="1200" b="1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Patients &gt; 18 years old with biopsy-confirmed diagnosis of </a:t>
                      </a:r>
                      <a:r>
                        <a:rPr lang="en-US" sz="1200" cap="none" spc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IgAN</a:t>
                      </a: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 and with 24-hour urine protein excretion that is 1 g/day within 6 months prior to screening or </a:t>
                      </a:r>
                      <a:r>
                        <a:rPr lang="en-US" sz="1200" cap="none" spc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uPCR</a:t>
                      </a: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 &gt; 0.75 by spot urine at screening</a:t>
                      </a:r>
                      <a:endParaRPr lang="en-US" sz="1200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3674854271"/>
                  </a:ext>
                </a:extLst>
              </a:tr>
              <a:tr h="608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Exclusion Criteria</a:t>
                      </a:r>
                      <a:endParaRPr lang="en-US" sz="1200" b="1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Recent treatment with immunosuppressants, systolic BP of &gt; 150 mmHg and a diastolic BP of &gt; 100 mmHg at rest despite the combination of two or more anti-hypertensives including ACEIs, ARBs, or direct renin inhibitors, malignancy, renal transplantation, DMI or poorly controlled DMII</a:t>
                      </a:r>
                      <a:endParaRPr lang="en-US" sz="1200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2345111642"/>
                  </a:ext>
                </a:extLst>
              </a:tr>
              <a:tr h="290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ysClr val="windowText" lastClr="000000"/>
                          </a:solidFill>
                          <a:effectLst/>
                        </a:rPr>
                        <a:t>Size</a:t>
                      </a:r>
                      <a:endParaRPr lang="en-US" sz="1200" b="1" cap="none" spc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450</a:t>
                      </a:r>
                      <a:endParaRPr lang="en-US" sz="1200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1877330683"/>
                  </a:ext>
                </a:extLst>
              </a:tr>
              <a:tr h="290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ysClr val="windowText" lastClr="000000"/>
                          </a:solidFill>
                          <a:effectLst/>
                        </a:rPr>
                        <a:t>Intervention</a:t>
                      </a:r>
                      <a:endParaRPr lang="en-US" sz="1200" b="1" cap="none" spc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OMS721 vs NS</a:t>
                      </a:r>
                      <a:endParaRPr lang="en-US" sz="1200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1705287409"/>
                  </a:ext>
                </a:extLst>
              </a:tr>
              <a:tr h="449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ysClr val="windowText" lastClr="000000"/>
                          </a:solidFill>
                          <a:effectLst/>
                        </a:rPr>
                        <a:t>Primary Outcome</a:t>
                      </a:r>
                      <a:endParaRPr lang="en-US" sz="1200" b="1" cap="none" spc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Change from baseline in 24-hour protein excretion in g/day at 36 weeks from the beginning of treatment</a:t>
                      </a:r>
                      <a:endParaRPr lang="en-US" sz="1200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1222346110"/>
                  </a:ext>
                </a:extLst>
              </a:tr>
              <a:tr h="449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ysClr val="windowText" lastClr="000000"/>
                          </a:solidFill>
                          <a:effectLst/>
                        </a:rPr>
                        <a:t>Secondary Outcome</a:t>
                      </a:r>
                      <a:endParaRPr lang="en-US" sz="1200" b="1" cap="none" spc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Number of patients with treatment related adverse effects, change from baseline in EGFR to 144 weeks, time-averaged change in UPCR through 36 weeks</a:t>
                      </a:r>
                      <a:endParaRPr lang="en-US" sz="1200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3650457364"/>
                  </a:ext>
                </a:extLst>
              </a:tr>
              <a:tr h="290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Interim Analysis</a:t>
                      </a:r>
                      <a:endParaRPr lang="en-US" sz="1200" b="1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Evaluation ongoing</a:t>
                      </a:r>
                      <a:endParaRPr lang="en-US" sz="1200" cap="none" spc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3" marR="60239" marT="16064" marB="120478"/>
                </a:tc>
                <a:extLst>
                  <a:ext uri="{0D108BD9-81ED-4DB2-BD59-A6C34878D82A}">
                    <a16:rowId xmlns:a16="http://schemas.microsoft.com/office/drawing/2014/main" val="418653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83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33" y="-179780"/>
            <a:ext cx="7886700" cy="712947"/>
          </a:xfrm>
        </p:spPr>
        <p:txBody>
          <a:bodyPr>
            <a:normAutofit/>
          </a:bodyPr>
          <a:lstStyle/>
          <a:p>
            <a:r>
              <a:rPr lang="en-US" sz="2800" b="1" dirty="0"/>
              <a:t>Other Emerging Therapies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A42D40-D5ED-183A-CBD3-9A12849A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76233"/>
              </p:ext>
            </p:extLst>
          </p:nvPr>
        </p:nvGraphicFramePr>
        <p:xfrm>
          <a:off x="358140" y="777007"/>
          <a:ext cx="8427720" cy="32805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98244579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21393173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13141718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1226592228"/>
                    </a:ext>
                  </a:extLst>
                </a:gridCol>
              </a:tblGrid>
              <a:tr h="2991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Agent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Mechanism of Action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Phase II Clinical Trial Design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Clinical Outcomes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472154"/>
                  </a:ext>
                </a:extLst>
              </a:tr>
              <a:tr h="374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APL-2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NCT03453619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Peptide inhibitor of C3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Open-Label (active)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Effect on proteinuria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985540"/>
                  </a:ext>
                </a:extLst>
              </a:tr>
              <a:tr h="457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IONIS-FB-LRx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NCT04014335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Anti-sense inhibitor of complement factor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Open-Label (recruiting)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Effect on proteinuria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994945"/>
                  </a:ext>
                </a:extLst>
              </a:tr>
              <a:tr h="389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Cemdisiran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NCT03841448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Small-interfering RNA inhibits synthesis of C5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Randomized, double-blind, placebo-controlled (recruiting)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Effect on proteinuria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498796"/>
                  </a:ext>
                </a:extLst>
              </a:tr>
              <a:tr h="318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Ravulizumab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NCT04564339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Complement activation inhibitor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Randomized, double-blind, placebo-controlled (active)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Effect on proteinuria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eGFR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461660"/>
                  </a:ext>
                </a:extLst>
              </a:tr>
              <a:tr h="419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 Atacicept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NCT02808429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Blocks downstream effects of BAFF and 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Randomized, double-blind, placebo-controlled (completed)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Effect on proteinuria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change in eGFR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547512"/>
                  </a:ext>
                </a:extLst>
              </a:tr>
              <a:tr h="318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Telitacicept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NCT04291781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 cell activation inhibitor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Randomized, blinded, parallel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Urine protein excretion level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EGFR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047400"/>
                  </a:ext>
                </a:extLst>
              </a:tr>
              <a:tr h="318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BION-1301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NCT04684745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 cell activation inhibitor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Randomized, double-blind, placebo-controlled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Urine protein excretion level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435310"/>
                  </a:ext>
                </a:extLst>
              </a:tr>
              <a:tr h="318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VIS649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NCT04287985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IgG2 monoclonal antibody to block APRIL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Randomized, double-blind, placebo-controlled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Effect on proteinuria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8277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49361-B78D-95FF-1FFF-282222AEFAF1}"/>
              </a:ext>
            </a:extLst>
          </p:cNvPr>
          <p:cNvSpPr txBox="1"/>
          <p:nvPr/>
        </p:nvSpPr>
        <p:spPr>
          <a:xfrm>
            <a:off x="3033422" y="4468793"/>
            <a:ext cx="61105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550" dirty="0" err="1">
                <a:solidFill>
                  <a:schemeClr val="bg1"/>
                </a:solidFill>
              </a:rPr>
              <a:t>Rajasekaran</a:t>
            </a:r>
            <a:r>
              <a:rPr lang="en-US" sz="550" dirty="0">
                <a:solidFill>
                  <a:schemeClr val="bg1"/>
                </a:solidFill>
              </a:rPr>
              <a:t> A et al. IgA Nephropathy: An Interesting Autoimmune Kidney Disease. </a:t>
            </a:r>
            <a:r>
              <a:rPr lang="en-US" sz="550" i="1" dirty="0">
                <a:solidFill>
                  <a:schemeClr val="bg1"/>
                </a:solidFill>
              </a:rPr>
              <a:t>Am J Med Sci</a:t>
            </a:r>
            <a:r>
              <a:rPr lang="en-US" sz="550" dirty="0">
                <a:solidFill>
                  <a:schemeClr val="bg1"/>
                </a:solidFill>
              </a:rPr>
              <a:t>. 2021;361(2):176-194. doi:10.1016/j.amjms.2020.10.003</a:t>
            </a:r>
          </a:p>
          <a:p>
            <a:pPr marL="228600" indent="-228600">
              <a:buAutoNum type="arabicPeriod"/>
            </a:pPr>
            <a:r>
              <a:rPr lang="en-US" sz="550" dirty="0" err="1">
                <a:solidFill>
                  <a:schemeClr val="bg1"/>
                </a:solidFill>
              </a:rPr>
              <a:t>Clinicaltrials.gov</a:t>
            </a:r>
            <a:r>
              <a:rPr lang="en-US" sz="550" dirty="0">
                <a:solidFill>
                  <a:schemeClr val="bg1"/>
                </a:solidFill>
              </a:rPr>
              <a:t>. Study of </a:t>
            </a:r>
            <a:r>
              <a:rPr lang="en-US" sz="550" dirty="0" err="1">
                <a:solidFill>
                  <a:schemeClr val="bg1"/>
                </a:solidFill>
              </a:rPr>
              <a:t>Ravulizumab</a:t>
            </a:r>
            <a:r>
              <a:rPr lang="en-US" sz="550" dirty="0">
                <a:solidFill>
                  <a:schemeClr val="bg1"/>
                </a:solidFill>
              </a:rPr>
              <a:t> in Proliferative Lupus Nephritis (LN) or Immunoglobulin A Nephropathy (IgAN). Accessed 5/11/22. https://</a:t>
            </a:r>
            <a:r>
              <a:rPr lang="en-US" sz="550" dirty="0" err="1">
                <a:solidFill>
                  <a:schemeClr val="bg1"/>
                </a:solidFill>
              </a:rPr>
              <a:t>clinicaltrials.gov</a:t>
            </a:r>
            <a:r>
              <a:rPr lang="en-US" sz="550" dirty="0">
                <a:solidFill>
                  <a:schemeClr val="bg1"/>
                </a:solidFill>
              </a:rPr>
              <a:t>/ct2/show/NCT04564339. </a:t>
            </a:r>
          </a:p>
          <a:p>
            <a:pPr marL="228600" indent="-228600">
              <a:buAutoNum type="arabicPeriod"/>
            </a:pPr>
            <a:r>
              <a:rPr lang="en-US" sz="550" dirty="0" err="1">
                <a:solidFill>
                  <a:schemeClr val="bg1"/>
                </a:solidFill>
              </a:rPr>
              <a:t>Clinicaltrials.gov</a:t>
            </a:r>
            <a:r>
              <a:rPr lang="en-US" sz="550" dirty="0">
                <a:solidFill>
                  <a:schemeClr val="bg1"/>
                </a:solidFill>
              </a:rPr>
              <a:t>. A Study of RC18 Administered Subcutaneously to Subjects With IgA(Immunoglobulin A) Nephropathy. Accessed 5/11/22. https://</a:t>
            </a:r>
            <a:r>
              <a:rPr lang="en-US" sz="550" dirty="0" err="1">
                <a:solidFill>
                  <a:schemeClr val="bg1"/>
                </a:solidFill>
              </a:rPr>
              <a:t>clinicaltrials.gov</a:t>
            </a:r>
            <a:r>
              <a:rPr lang="en-US" sz="550" dirty="0">
                <a:solidFill>
                  <a:schemeClr val="bg1"/>
                </a:solidFill>
              </a:rPr>
              <a:t>/ct2/show/NCT04291781. </a:t>
            </a:r>
          </a:p>
          <a:p>
            <a:pPr marL="228600" indent="-228600">
              <a:buAutoNum type="arabicPeriod"/>
            </a:pPr>
            <a:r>
              <a:rPr lang="en-US" sz="550" dirty="0" err="1">
                <a:solidFill>
                  <a:schemeClr val="bg1"/>
                </a:solidFill>
              </a:rPr>
              <a:t>Clinicaltrials.gov</a:t>
            </a:r>
            <a:r>
              <a:rPr lang="en-US" sz="550" dirty="0">
                <a:solidFill>
                  <a:schemeClr val="bg1"/>
                </a:solidFill>
              </a:rPr>
              <a:t>. Safety and Tolerability of BION-1301 in Healthy Volunteers and Adults With IgA Nephropathy (IgAN). Accessed 5/11/22. https://</a:t>
            </a:r>
            <a:r>
              <a:rPr lang="en-US" sz="550" dirty="0" err="1">
                <a:solidFill>
                  <a:schemeClr val="bg1"/>
                </a:solidFill>
              </a:rPr>
              <a:t>clinicaltrials.gov</a:t>
            </a:r>
            <a:r>
              <a:rPr lang="en-US" sz="550" dirty="0">
                <a:solidFill>
                  <a:schemeClr val="bg1"/>
                </a:solidFill>
              </a:rPr>
              <a:t>/ct2/show/NCT03945318. </a:t>
            </a:r>
          </a:p>
        </p:txBody>
      </p:sp>
    </p:spTree>
    <p:extLst>
      <p:ext uri="{BB962C8B-B14F-4D97-AF65-F5344CB8AC3E}">
        <p14:creationId xmlns:p14="http://schemas.microsoft.com/office/powerpoint/2010/main" val="89691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4" y="1981108"/>
            <a:ext cx="7886700" cy="914328"/>
          </a:xfrm>
        </p:spPr>
        <p:txBody>
          <a:bodyPr/>
          <a:lstStyle/>
          <a:p>
            <a:r>
              <a:rPr lang="en-US" b="1" dirty="0"/>
              <a:t>Introduction to IgAN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8BE026B-EA0F-7D04-E21B-7C18760443BA}"/>
              </a:ext>
            </a:extLst>
          </p:cNvPr>
          <p:cNvSpPr txBox="1">
            <a:spLocks/>
          </p:cNvSpPr>
          <p:nvPr/>
        </p:nvSpPr>
        <p:spPr>
          <a:xfrm>
            <a:off x="529527" y="2895436"/>
            <a:ext cx="4304607" cy="244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Epidemiology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Pathophysiology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Disease Burden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19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7" y="2114586"/>
            <a:ext cx="7886700" cy="914328"/>
          </a:xfrm>
        </p:spPr>
        <p:txBody>
          <a:bodyPr/>
          <a:lstStyle/>
          <a:p>
            <a:r>
              <a:rPr lang="en-US" b="1" dirty="0"/>
              <a:t>Case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8523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85900" y="22860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Case Presentation: History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369219"/>
            <a:ext cx="8087511" cy="2995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54-year-old woman referred for </a:t>
            </a:r>
            <a:r>
              <a:rPr lang="en-US" b="1" dirty="0">
                <a:solidFill>
                  <a:srgbClr val="C00000"/>
                </a:solidFill>
              </a:rPr>
              <a:t>elevated creatinine</a:t>
            </a:r>
          </a:p>
          <a:p>
            <a:pPr marL="0" indent="0">
              <a:buNone/>
            </a:pPr>
            <a:r>
              <a:rPr lang="en-US" b="1" u="sng" dirty="0"/>
              <a:t>History</a:t>
            </a:r>
            <a:r>
              <a:rPr lang="en-US" dirty="0"/>
              <a:t>: 20 year history of </a:t>
            </a:r>
            <a:r>
              <a:rPr lang="en-US" b="1" dirty="0">
                <a:solidFill>
                  <a:srgbClr val="C00000"/>
                </a:solidFill>
              </a:rPr>
              <a:t>microhematuria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episodes of </a:t>
            </a:r>
            <a:r>
              <a:rPr lang="en-US" b="1" dirty="0">
                <a:solidFill>
                  <a:srgbClr val="C00000"/>
                </a:solidFill>
              </a:rPr>
              <a:t>gross hematuria </a:t>
            </a:r>
            <a:r>
              <a:rPr lang="en-US" dirty="0"/>
              <a:t>every 2-3 years</a:t>
            </a:r>
          </a:p>
          <a:p>
            <a:r>
              <a:rPr lang="en-US" dirty="0"/>
              <a:t>Developed </a:t>
            </a:r>
            <a:r>
              <a:rPr lang="en-US" b="1" dirty="0">
                <a:solidFill>
                  <a:srgbClr val="C00000"/>
                </a:solidFill>
              </a:rPr>
              <a:t>hypertension</a:t>
            </a:r>
            <a:r>
              <a:rPr lang="en-US" dirty="0"/>
              <a:t> 6 years earlier</a:t>
            </a:r>
          </a:p>
          <a:p>
            <a:r>
              <a:rPr lang="en-US" dirty="0"/>
              <a:t>Developed </a:t>
            </a:r>
            <a:r>
              <a:rPr lang="en-US" b="1" dirty="0">
                <a:solidFill>
                  <a:srgbClr val="C00000"/>
                </a:solidFill>
              </a:rPr>
              <a:t>anemia</a:t>
            </a:r>
            <a:r>
              <a:rPr lang="en-US" dirty="0"/>
              <a:t> 2 years earlier</a:t>
            </a:r>
          </a:p>
          <a:p>
            <a:r>
              <a:rPr lang="en-US" dirty="0"/>
              <a:t>Negative urology evaluation</a:t>
            </a:r>
          </a:p>
          <a:p>
            <a:r>
              <a:rPr lang="en-US" dirty="0"/>
              <a:t>Referred to nephrology when serum creatinine reached 1.6 mg/dl</a:t>
            </a:r>
          </a:p>
          <a:p>
            <a:pPr marL="0" indent="0">
              <a:buNone/>
            </a:pPr>
            <a:r>
              <a:rPr lang="en-US" b="1" u="sng" dirty="0"/>
              <a:t>Meds:</a:t>
            </a:r>
            <a:r>
              <a:rPr lang="en-US" dirty="0"/>
              <a:t> amlodipine/</a:t>
            </a:r>
            <a:r>
              <a:rPr lang="en-US" dirty="0" err="1"/>
              <a:t>olmesartan</a:t>
            </a:r>
            <a:r>
              <a:rPr lang="en-US" dirty="0"/>
              <a:t>, clonidine, furosemide 20 mg BID, </a:t>
            </a:r>
            <a:r>
              <a:rPr lang="en-US" dirty="0" err="1"/>
              <a:t>erythropoetin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Exam:</a:t>
            </a:r>
            <a:r>
              <a:rPr lang="en-US" dirty="0"/>
              <a:t> BP 190/90 mmHg, BMI ~35 kg/m</a:t>
            </a:r>
            <a:r>
              <a:rPr lang="en-US" baseline="30000" dirty="0"/>
              <a:t>2</a:t>
            </a:r>
            <a:r>
              <a:rPr lang="en-US" dirty="0"/>
              <a:t>, 2-3+ pedal edema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45720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43050" y="205979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Case Presentation: Laboratory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Serum Creatinine 1.9 mg/dl</a:t>
            </a:r>
          </a:p>
          <a:p>
            <a:r>
              <a:rPr lang="en-US" dirty="0"/>
              <a:t>Urine protein 6.9 g/24hrs</a:t>
            </a:r>
          </a:p>
          <a:p>
            <a:r>
              <a:rPr lang="en-US" dirty="0"/>
              <a:t>Urinalysis 3+ protein, 3+ </a:t>
            </a:r>
            <a:r>
              <a:rPr lang="en-US" dirty="0" err="1"/>
              <a:t>heme</a:t>
            </a:r>
            <a:r>
              <a:rPr lang="en-US" dirty="0"/>
              <a:t>, “RBCs but no casts”</a:t>
            </a:r>
          </a:p>
          <a:p>
            <a:endParaRPr lang="en-US" dirty="0"/>
          </a:p>
          <a:p>
            <a:r>
              <a:rPr lang="en-US" i="1" dirty="0"/>
              <a:t>Negative/normal</a:t>
            </a:r>
            <a:r>
              <a:rPr lang="en-US" dirty="0"/>
              <a:t>: ANA, complement C3/C4, ANCA, anti-GBM, cryoglobulin, HBsAg, bone marrow biopsy</a:t>
            </a:r>
          </a:p>
          <a:p>
            <a:endParaRPr lang="en-US" dirty="0"/>
          </a:p>
          <a:p>
            <a:r>
              <a:rPr lang="en-US" dirty="0"/>
              <a:t>Renal sonogram: normal</a:t>
            </a:r>
          </a:p>
        </p:txBody>
      </p:sp>
    </p:spTree>
    <p:extLst>
      <p:ext uri="{BB962C8B-B14F-4D97-AF65-F5344CB8AC3E}">
        <p14:creationId xmlns:p14="http://schemas.microsoft.com/office/powerpoint/2010/main" val="1938383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9C2E6D-E86F-4E0F-A263-010FD33E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Case Presentation: Renal Biopsy</a:t>
            </a:r>
            <a:endParaRPr lang="en-US" dirty="0"/>
          </a:p>
        </p:txBody>
      </p:sp>
      <p:pic>
        <p:nvPicPr>
          <p:cNvPr id="8" name="Picture 2" descr="C:\Users\Ibrahim\Desktop\Backup 2015\February course\KC11_541 IgAN\Seg endocapillary proliferation.jpg">
            <a:extLst>
              <a:ext uri="{FF2B5EF4-FFF2-40B4-BE49-F238E27FC236}">
                <a16:creationId xmlns:a16="http://schemas.microsoft.com/office/drawing/2014/main" id="{13758346-E715-22FD-1345-F9774B9F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0" y="1164292"/>
            <a:ext cx="2087282" cy="1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Ibrahim\Desktop\Backup 2015\February course\KC11_541 IgAN\Seg crescent was called cellular favor fibrocellular_JMS.jpg">
            <a:extLst>
              <a:ext uri="{FF2B5EF4-FFF2-40B4-BE49-F238E27FC236}">
                <a16:creationId xmlns:a16="http://schemas.microsoft.com/office/drawing/2014/main" id="{CF6AF9F8-5753-4D2D-DB6F-CD7E81BD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0" y="2837470"/>
            <a:ext cx="2087282" cy="15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Ibrahim\Desktop\Backup 2015\February course\KC11_541 IgAN\kc11-541 IgA BEST_mention kappa and lambda both present with lambda more.jpg">
            <a:extLst>
              <a:ext uri="{FF2B5EF4-FFF2-40B4-BE49-F238E27FC236}">
                <a16:creationId xmlns:a16="http://schemas.microsoft.com/office/drawing/2014/main" id="{5452A7E3-4539-C497-EB63-6B9D1F08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97" y="1215033"/>
            <a:ext cx="1178928" cy="156546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DC416960-DB79-35DB-7564-20690AA87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137" y="2335418"/>
            <a:ext cx="51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IgA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A9D34-7806-159D-B795-369580345D74}"/>
              </a:ext>
            </a:extLst>
          </p:cNvPr>
          <p:cNvSpPr txBox="1"/>
          <p:nvPr/>
        </p:nvSpPr>
        <p:spPr>
          <a:xfrm>
            <a:off x="4080062" y="1164292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dirty="0"/>
              <a:t>1.  Diffuse mesangial and focal segmental endocapillary and </a:t>
            </a:r>
            <a:r>
              <a:rPr lang="en-US" altLang="en-US" dirty="0" err="1"/>
              <a:t>extracapillary</a:t>
            </a:r>
            <a:r>
              <a:rPr lang="en-US" altLang="en-US" dirty="0"/>
              <a:t> proliferative and sclerosing glomerulonephritis, consistent with </a:t>
            </a:r>
            <a:r>
              <a:rPr lang="en-US" altLang="en-US" u="sng" dirty="0"/>
              <a:t>IgA nephropathy </a:t>
            </a:r>
            <a:r>
              <a:rPr lang="en-US" altLang="en-US" dirty="0"/>
              <a:t>2.  Tubular atrophy, interstitial and inflammation, patchy (30%).</a:t>
            </a:r>
          </a:p>
          <a:p>
            <a:pPr marL="342900" indent="-342900" eaLnBrk="1" hangingPunct="1">
              <a:buFont typeface="Arial" charset="0"/>
              <a:buAutoNum type="arabicPeriod" startAt="3"/>
            </a:pPr>
            <a:r>
              <a:rPr lang="en-US" altLang="en-US" dirty="0"/>
              <a:t>Arterio- and arteriolosclerosis, mild.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(M1, E1, S0, T1, C1).</a:t>
            </a:r>
          </a:p>
        </p:txBody>
      </p:sp>
    </p:spTree>
    <p:extLst>
      <p:ext uri="{BB962C8B-B14F-4D97-AF65-F5344CB8AC3E}">
        <p14:creationId xmlns:p14="http://schemas.microsoft.com/office/powerpoint/2010/main" val="3773407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CADB-F13E-0680-86F9-8EB971A1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manage this patient?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46722-9D96-3303-21C7-AD038EF9D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0C934-EB8C-16A4-7270-D3483A851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Serum Creatinine 1.9 mg/dl</a:t>
            </a:r>
          </a:p>
          <a:p>
            <a:r>
              <a:rPr lang="en-US" dirty="0"/>
              <a:t>Urine protein 6.9 g/24hrs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(M1, E1, S0, T1, C1).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70BF34-D508-DA90-CE14-64CA068A7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Treatment Strategies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D7B2A-7DCF-ED65-31AB-0977BC16B5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Conservative management?</a:t>
            </a:r>
          </a:p>
          <a:p>
            <a:r>
              <a:rPr lang="en-US" dirty="0"/>
              <a:t>Oral corticosteroids</a:t>
            </a:r>
          </a:p>
          <a:p>
            <a:r>
              <a:rPr lang="en-US" dirty="0"/>
              <a:t>Targeted enteric corticosteroid?</a:t>
            </a:r>
          </a:p>
          <a:p>
            <a:r>
              <a:rPr lang="en-US" dirty="0"/>
              <a:t>Mycophenolic acid analogs with corticosteroids?</a:t>
            </a:r>
          </a:p>
          <a:p>
            <a:r>
              <a:rPr lang="en-US" dirty="0"/>
              <a:t>Cyclophosphamide?</a:t>
            </a:r>
          </a:p>
          <a:p>
            <a:r>
              <a:rPr lang="en-US" dirty="0"/>
              <a:t>Clinical trial?</a:t>
            </a:r>
          </a:p>
        </p:txBody>
      </p:sp>
    </p:spTree>
    <p:extLst>
      <p:ext uri="{BB962C8B-B14F-4D97-AF65-F5344CB8AC3E}">
        <p14:creationId xmlns:p14="http://schemas.microsoft.com/office/powerpoint/2010/main" val="1405640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Presentation: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832" y="1102698"/>
            <a:ext cx="7886700" cy="480713"/>
          </a:xfrm>
        </p:spPr>
        <p:txBody>
          <a:bodyPr/>
          <a:lstStyle/>
          <a:p>
            <a:r>
              <a:rPr lang="en-US" dirty="0"/>
              <a:t>Prednisone 60mg daily with 6-month taper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20078"/>
              </p:ext>
            </p:extLst>
          </p:nvPr>
        </p:nvGraphicFramePr>
        <p:xfrm>
          <a:off x="4253896" y="1550377"/>
          <a:ext cx="442624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370">
                <a:tc>
                  <a:txBody>
                    <a:bodyPr/>
                    <a:lstStyle/>
                    <a:p>
                      <a:r>
                        <a:rPr lang="en-US" sz="1600" dirty="0"/>
                        <a:t>Month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Creatinine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UP/C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2.42 mg/dl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2100 mg/g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1.43 mg/dl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1030 mg/g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1.18 mg/dl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897 mg/g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1.42 mg/dl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383 mg/g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1.91 mg/dl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119 mg/g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1.70 mg/dl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4 mg/g*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1.62 mg/dl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14 mg/g*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B8BF72B-968C-FDDA-2F5F-A722B95F0647}"/>
              </a:ext>
            </a:extLst>
          </p:cNvPr>
          <p:cNvSpPr txBox="1">
            <a:spLocks/>
          </p:cNvSpPr>
          <p:nvPr/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Clinical Presentation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2537B1D-9F29-2643-ECFC-FE3055CB356D}"/>
              </a:ext>
            </a:extLst>
          </p:cNvPr>
          <p:cNvSpPr txBox="1">
            <a:spLocks/>
          </p:cNvSpPr>
          <p:nvPr/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Serum Creatinine 1.9 mg/dl</a:t>
            </a:r>
          </a:p>
          <a:p>
            <a:r>
              <a:rPr lang="en-US" dirty="0"/>
              <a:t>Urine protein 6.9 g/24hrs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(M1, E1, S0, T1, C1).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49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E9EB30A-D76E-FB93-4819-5B0A61940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9994"/>
          <a:stretch/>
        </p:blipFill>
        <p:spPr bwMode="auto">
          <a:xfrm>
            <a:off x="302209" y="1384558"/>
            <a:ext cx="8332888" cy="29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E353A-2420-C4C5-0F8B-7D26A870BD1D}"/>
              </a:ext>
            </a:extLst>
          </p:cNvPr>
          <p:cNvSpPr txBox="1"/>
          <p:nvPr/>
        </p:nvSpPr>
        <p:spPr>
          <a:xfrm>
            <a:off x="304800" y="28518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Guardian TextSans Web"/>
              </a:rPr>
              <a:t>Effect of Oral Methylprednisolone on Decline in Kidney Function or Kidney Failure in Patients With IgA Nephropathy: 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The </a:t>
            </a:r>
            <a:r>
              <a:rPr lang="en-US" b="1" i="0" dirty="0">
                <a:solidFill>
                  <a:srgbClr val="333333"/>
                </a:solidFill>
                <a:effectLst/>
                <a:latin typeface="Guardian TextSans Web"/>
              </a:rPr>
              <a:t>TESTING 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Randomized Clinical Trial</a:t>
            </a:r>
            <a:endParaRPr lang="en-US" b="1" i="0" dirty="0">
              <a:solidFill>
                <a:srgbClr val="333333"/>
              </a:solidFill>
              <a:effectLst/>
              <a:latin typeface="Guardian TextSans We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3FDB6-87A2-6BF3-C2A3-B082D4A0E342}"/>
              </a:ext>
            </a:extLst>
          </p:cNvPr>
          <p:cNvSpPr txBox="1"/>
          <p:nvPr/>
        </p:nvSpPr>
        <p:spPr>
          <a:xfrm>
            <a:off x="3093720" y="4503069"/>
            <a:ext cx="504779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</a:t>
            </a:r>
            <a:r>
              <a:rPr lang="en-US" sz="5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  <a:r>
              <a:rPr lang="en-US" sz="5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J, Wong MG, </a:t>
            </a:r>
            <a:r>
              <a:rPr lang="en-US" sz="5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Hladunewich</a:t>
            </a:r>
            <a:r>
              <a:rPr lang="en-US" sz="5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MA, et al. Effect of Oral Methylprednisolone on Decline in Kidney Function or Kidney Failure in Patients With IgA Nephropathy: The TESTING Randomized Clinical Trial. JAMA. 2022;327(19):1888–1898. doi:10.1001/jama.2022.5368</a:t>
            </a:r>
          </a:p>
          <a:p>
            <a:b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4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7" y="2114586"/>
            <a:ext cx="7886700" cy="914328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38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" y="117215"/>
            <a:ext cx="8761615" cy="857250"/>
          </a:xfrm>
        </p:spPr>
        <p:txBody>
          <a:bodyPr/>
          <a:lstStyle/>
          <a:p>
            <a:r>
              <a:rPr lang="en-US" sz="3600" b="1" dirty="0"/>
              <a:t>Conclusion</a:t>
            </a:r>
            <a:endParaRPr lang="en-US" b="1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37AB4D-ABA3-43A5-9BEC-6BB218B84092}"/>
              </a:ext>
            </a:extLst>
          </p:cNvPr>
          <p:cNvSpPr txBox="1">
            <a:spLocks/>
          </p:cNvSpPr>
          <p:nvPr/>
        </p:nvSpPr>
        <p:spPr>
          <a:xfrm>
            <a:off x="3112034" y="4507706"/>
            <a:ext cx="5849029" cy="54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C8894-D185-F681-1A38-8FAD62F62D85}"/>
              </a:ext>
            </a:extLst>
          </p:cNvPr>
          <p:cNvSpPr txBox="1"/>
          <p:nvPr/>
        </p:nvSpPr>
        <p:spPr>
          <a:xfrm>
            <a:off x="614597" y="1135627"/>
            <a:ext cx="79297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IgAN is the most common form of nephropathy and is associated with a high degree of morbidity and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Currently approved treatment options are largely limited to supportive care and risk factor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Emerging therapies that specifically target IgAN pathophysiology in Phase II and III are ongoing</a:t>
            </a:r>
          </a:p>
        </p:txBody>
      </p:sp>
    </p:spTree>
    <p:extLst>
      <p:ext uri="{BB962C8B-B14F-4D97-AF65-F5344CB8AC3E}">
        <p14:creationId xmlns:p14="http://schemas.microsoft.com/office/powerpoint/2010/main" val="101269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9" y="-82360"/>
            <a:ext cx="7886700" cy="994172"/>
          </a:xfrm>
        </p:spPr>
        <p:txBody>
          <a:bodyPr/>
          <a:lstStyle/>
          <a:p>
            <a:r>
              <a:rPr lang="en-US" b="1" dirty="0"/>
              <a:t>IgA Nephropathy (IgAN)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C2416-E3AB-DA41-B60C-1C938E8B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506" y="1151476"/>
            <a:ext cx="4304607" cy="2658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Primary defect: abnormal glycosylation of O-linked glycoproteins in the IgA1, resulting in increased galactose-deficient IgA1 (Gd-IgA1) that is bound by IgA and IgG autoantibodies</a:t>
            </a:r>
          </a:p>
          <a:p>
            <a:endParaRPr lang="en-US" dirty="0"/>
          </a:p>
          <a:p>
            <a:r>
              <a:rPr lang="en-US" dirty="0"/>
              <a:t>Diagnosed by kidney biopsy to identify deposition of immune complexes formed by IgA antibodies in the </a:t>
            </a:r>
            <a:r>
              <a:rPr lang="en-US" dirty="0" err="1"/>
              <a:t>mesangium</a:t>
            </a:r>
            <a:r>
              <a:rPr lang="en-US" dirty="0"/>
              <a:t> of the glomeruli resulting in glomerular inflammation and injury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DEF5FF-601D-6C45-BDF5-9E38BAE8A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Image Credit: Created with </a:t>
            </a:r>
            <a:r>
              <a:rPr lang="en-US" dirty="0" err="1"/>
              <a:t>BioRender.com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088B5-2D9D-C445-9178-C69650F29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5874963" cy="548879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Lai KN et al. IgA nephropathy. </a:t>
            </a:r>
            <a:r>
              <a:rPr lang="en-US" i="1" dirty="0"/>
              <a:t>Nat Rev Dis Primers</a:t>
            </a:r>
            <a:r>
              <a:rPr lang="en-US" dirty="0"/>
              <a:t>. 2016;2:16001. Published 2016 Feb 11. doi:10.1038/nrdp.2016.1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5583B-2027-F1E4-F44E-B91F85A96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76" y="1062928"/>
            <a:ext cx="4060918" cy="2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7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4554B-DD06-8E43-8489-F00D3850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" y="-27359"/>
            <a:ext cx="8761615" cy="857250"/>
          </a:xfrm>
        </p:spPr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B523B5-C97F-AB44-85E5-FAC0B8B53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pPr marL="228600" indent="-228600">
              <a:buAutoNum type="arabicPeriod"/>
            </a:pPr>
            <a:r>
              <a:rPr lang="en-US" sz="1700" dirty="0"/>
              <a:t>Lai KN et al. IgA nephropathy. </a:t>
            </a:r>
            <a:r>
              <a:rPr lang="en-US" sz="1700" i="1" dirty="0"/>
              <a:t>Nat Rev Dis Primers</a:t>
            </a:r>
            <a:r>
              <a:rPr lang="en-US" sz="1700" dirty="0"/>
              <a:t>. 2016;2:16001. Published 2016 Feb 11. doi:10.1038/nrdp.2016.1</a:t>
            </a:r>
          </a:p>
          <a:p>
            <a:pPr marL="228600" indent="-228600">
              <a:buAutoNum type="arabicPeriod"/>
            </a:pPr>
            <a:r>
              <a:rPr lang="en-US" sz="1700" dirty="0"/>
              <a:t>Kidney Disease: Improving Global Outcomes (KDIGO) Glomerular Diseases Work Group. KDIGO 2021 Clinical Practice Guideline for the Management of Glomerular Diseases. </a:t>
            </a:r>
            <a:r>
              <a:rPr lang="en-US" sz="1700" i="1" dirty="0"/>
              <a:t>Kidney Int</a:t>
            </a:r>
            <a:r>
              <a:rPr lang="en-US" sz="1700" dirty="0"/>
              <a:t>. 2021;100(4S):S1-S276. doi:10.1016/j.kint.2021.05.021</a:t>
            </a:r>
          </a:p>
          <a:p>
            <a:pPr marL="228600" indent="-228600">
              <a:buAutoNum type="arabicPeriod"/>
            </a:pPr>
            <a:r>
              <a:rPr lang="en-US" sz="1700" dirty="0"/>
              <a:t>Neumann, ME. Clinical trials, consortiums place glomerular disease in the spotlight. </a:t>
            </a:r>
            <a:r>
              <a:rPr lang="en-US" sz="1700" dirty="0" err="1"/>
              <a:t>Healio.com</a:t>
            </a:r>
            <a:r>
              <a:rPr lang="en-US" sz="1700" dirty="0"/>
              <a:t>. November 12, 2020. Accessed May 18, 2021. https://</a:t>
            </a:r>
            <a:r>
              <a:rPr lang="en-US" sz="1700" dirty="0" err="1"/>
              <a:t>www.healio.com</a:t>
            </a:r>
            <a:r>
              <a:rPr lang="en-US" sz="1700" dirty="0"/>
              <a:t>/news/20201106/clinical-trials-consortiums-place-glomerular-disease-in-the-spotlight</a:t>
            </a:r>
          </a:p>
          <a:p>
            <a:pPr marL="228600" indent="-228600">
              <a:buAutoNum type="arabicPeriod"/>
            </a:pPr>
            <a:r>
              <a:rPr lang="en-US" sz="1700" dirty="0" err="1"/>
              <a:t>McGrogan</a:t>
            </a:r>
            <a:r>
              <a:rPr lang="en-US" sz="1700" dirty="0"/>
              <a:t> A et al. The incidence of primary glomerulonephritis worldwide: a systematic review of the literature. </a:t>
            </a:r>
            <a:r>
              <a:rPr lang="en-US" sz="1700" i="1" dirty="0"/>
              <a:t>Nephrol Dial Transplant</a:t>
            </a:r>
            <a:r>
              <a:rPr lang="en-US" sz="1700" dirty="0"/>
              <a:t>. 2011;26(2):414-430. doi:10.1093/</a:t>
            </a:r>
            <a:r>
              <a:rPr lang="en-US" sz="1700" dirty="0" err="1"/>
              <a:t>ndt</a:t>
            </a:r>
            <a:r>
              <a:rPr lang="en-US" sz="1700" dirty="0"/>
              <a:t>/gfq665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2F226-C940-070B-5F0A-54FF7A70E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092" y="1473660"/>
            <a:ext cx="3420406" cy="28709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1C0190A-7398-AAA9-B515-0EDB0582F7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6" y="4239816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Image Credit: Created with </a:t>
            </a:r>
            <a:r>
              <a:rPr lang="en-US" dirty="0" err="1"/>
              <a:t>BioRender.com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9FFF4E-CC0B-C76F-E7BE-7E9D67BB07F3}"/>
              </a:ext>
            </a:extLst>
          </p:cNvPr>
          <p:cNvSpPr/>
          <p:nvPr/>
        </p:nvSpPr>
        <p:spPr>
          <a:xfrm>
            <a:off x="2458323" y="217043"/>
            <a:ext cx="2121962" cy="20173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20-25%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ESRD due to glomerular disease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D361BB-B867-930A-44A6-BFB30C5057A9}"/>
              </a:ext>
            </a:extLst>
          </p:cNvPr>
          <p:cNvSpPr/>
          <p:nvPr/>
        </p:nvSpPr>
        <p:spPr>
          <a:xfrm>
            <a:off x="5215997" y="903019"/>
            <a:ext cx="2121962" cy="2017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2.5/100,000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Global incidence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845663-1A25-5284-4297-AECA32621ABD}"/>
              </a:ext>
            </a:extLst>
          </p:cNvPr>
          <p:cNvSpPr/>
          <p:nvPr/>
        </p:nvSpPr>
        <p:spPr>
          <a:xfrm>
            <a:off x="550899" y="1504582"/>
            <a:ext cx="2558429" cy="245461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20-30%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risk of IgAN disease progression to ESRD within 25 years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DCF0E9-9344-E283-AACB-703AABF906E1}"/>
              </a:ext>
            </a:extLst>
          </p:cNvPr>
          <p:cNvSpPr/>
          <p:nvPr/>
        </p:nvSpPr>
        <p:spPr>
          <a:xfrm>
            <a:off x="6686954" y="2228430"/>
            <a:ext cx="2121962" cy="20173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IgAN is the most common primary glomerular disease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3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" y="5984"/>
            <a:ext cx="7886700" cy="994172"/>
          </a:xfrm>
        </p:spPr>
        <p:txBody>
          <a:bodyPr/>
          <a:lstStyle/>
          <a:p>
            <a:pPr lvl="0"/>
            <a:r>
              <a:rPr lang="en-US" b="1" dirty="0"/>
              <a:t>Epidemiology and Socioeconomic Class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DEF5FF-601D-6C45-BDF5-9E38BAE8A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Image Credit: Created with </a:t>
            </a:r>
            <a:r>
              <a:rPr lang="en-US" dirty="0" err="1"/>
              <a:t>BioRender.com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088B5-2D9D-C445-9178-C69650F29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5874963" cy="548879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buAutoNum type="arabicPeriod"/>
            </a:pPr>
            <a:r>
              <a:rPr lang="en-US" dirty="0"/>
              <a:t>Lai KN et al. IgA nephropathy. </a:t>
            </a:r>
            <a:r>
              <a:rPr lang="en-US" i="1" dirty="0"/>
              <a:t>Nat Rev Dis Primers</a:t>
            </a:r>
            <a:r>
              <a:rPr lang="en-US" dirty="0"/>
              <a:t>. 2016;2:16001. Published 2016 Feb 11. doi:10.1038/nrdp.2016.1</a:t>
            </a:r>
          </a:p>
          <a:p>
            <a:pPr marL="228600" indent="-228600">
              <a:buAutoNum type="arabicPeriod"/>
            </a:pPr>
            <a:r>
              <a:rPr lang="en-US" dirty="0"/>
              <a:t>McQuarrie EP et al. The incidence of biopsy-proven IgA nephropathy is associated with multiple socioeconomic deprivation. </a:t>
            </a:r>
            <a:r>
              <a:rPr lang="en-US" i="1" dirty="0"/>
              <a:t>Kidney Int</a:t>
            </a:r>
            <a:r>
              <a:rPr lang="en-US" dirty="0"/>
              <a:t>. 2014;85(1):198-203. doi:10.1038/ki.2013.329</a:t>
            </a:r>
          </a:p>
          <a:p>
            <a:pPr marL="228600" indent="-228600">
              <a:buAutoNum type="arabicPeriod"/>
            </a:pPr>
            <a:r>
              <a:rPr lang="en-US" dirty="0" err="1"/>
              <a:t>Canney</a:t>
            </a:r>
            <a:r>
              <a:rPr lang="en-US" dirty="0"/>
              <a:t> M et al. Socioeconomic Position and Incidence of Glomerular Diseases. </a:t>
            </a:r>
            <a:r>
              <a:rPr lang="en-US" i="1" dirty="0"/>
              <a:t>Clin J Am Soc Nephrol</a:t>
            </a:r>
            <a:r>
              <a:rPr lang="en-US" dirty="0"/>
              <a:t>. 2020;15(3):367-374. doi:10.2215/CJN.08060719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8B654C-BA5D-5165-F54F-F676BE604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270781"/>
              </p:ext>
            </p:extLst>
          </p:nvPr>
        </p:nvGraphicFramePr>
        <p:xfrm>
          <a:off x="345648" y="1091950"/>
          <a:ext cx="8084860" cy="28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59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" y="5984"/>
            <a:ext cx="7886700" cy="994172"/>
          </a:xfrm>
        </p:spPr>
        <p:txBody>
          <a:bodyPr/>
          <a:lstStyle/>
          <a:p>
            <a:pPr lvl="0"/>
            <a:r>
              <a:rPr lang="en-US" b="1" dirty="0"/>
              <a:t>IgAN &amp; Health-Related Quality of Life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DEF5FF-601D-6C45-BDF5-9E38BAE8A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Image Credit: Created with </a:t>
            </a:r>
            <a:r>
              <a:rPr lang="en-US" dirty="0" err="1"/>
              <a:t>BioRender.com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088B5-2D9D-C445-9178-C69650F29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5874963" cy="548879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buAutoNum type="arabicPeriod"/>
            </a:pPr>
            <a:r>
              <a:rPr lang="en-US" dirty="0" err="1"/>
              <a:t>Libório</a:t>
            </a:r>
            <a:r>
              <a:rPr lang="en-US" dirty="0"/>
              <a:t> AB et al. Proteinuria is associated with quality of life and depression in adults with primary glomerulopathy and preserved renal function. 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. 2012;7(5):e37763. doi:10.1371/journal.pone.0037763</a:t>
            </a:r>
          </a:p>
          <a:p>
            <a:pPr marL="228600" indent="-228600">
              <a:buAutoNum type="arabicPeriod"/>
            </a:pPr>
            <a:r>
              <a:rPr lang="en-US" dirty="0"/>
              <a:t>Carter SA et al. Identifying Outcomes Important to Patients with Glomerular Disease and Their Caregivers. </a:t>
            </a:r>
            <a:r>
              <a:rPr lang="en-US" i="1" dirty="0"/>
              <a:t>Clin J Am Soc Nephrol</a:t>
            </a:r>
            <a:r>
              <a:rPr lang="en-US" dirty="0"/>
              <a:t>. 2020;15(5):673-684. doi:10.2215/CJN.13101019</a:t>
            </a:r>
          </a:p>
          <a:p>
            <a:pPr marL="228600" indent="-228600">
              <a:buAutoNum type="arabicPeriod"/>
            </a:pPr>
            <a:r>
              <a:rPr lang="en-US" dirty="0"/>
              <a:t>Kraus MA et al. Intensive Hemodialysis and Health-Related Quality of Life. </a:t>
            </a:r>
            <a:r>
              <a:rPr lang="en-US" i="1" dirty="0"/>
              <a:t>Am J Kidney Dis</a:t>
            </a:r>
            <a:r>
              <a:rPr lang="en-US" dirty="0"/>
              <a:t>. 2016;68(5S1):S33-S42. doi:10.1053/j.ajkd.2016.05.023</a:t>
            </a:r>
          </a:p>
          <a:p>
            <a:pPr marL="228600" indent="-228600">
              <a:buAutoNum type="arabicPeriod"/>
            </a:pPr>
            <a:r>
              <a:rPr lang="en-US" dirty="0" err="1"/>
              <a:t>Mizerska</a:t>
            </a:r>
            <a:r>
              <a:rPr lang="en-US" dirty="0"/>
              <a:t>-Wasiak M et al. 2020 Nov 24;17(1):84-91. doi:10.5114/aoms.2020.100367.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7F68B-637A-0367-8FD7-A7651FA25E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79" y="1158057"/>
            <a:ext cx="2489200" cy="237490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0E42421-6640-D797-DE0A-603C2BAB2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468" y="982065"/>
            <a:ext cx="5647716" cy="3325983"/>
          </a:xfrm>
        </p:spPr>
        <p:txBody>
          <a:bodyPr>
            <a:normAutofit/>
          </a:bodyPr>
          <a:lstStyle/>
          <a:p>
            <a:r>
              <a:rPr lang="en-US" dirty="0"/>
              <a:t>Among dialysis patients, decreases in health related quality of life (</a:t>
            </a:r>
            <a:r>
              <a:rPr lang="en-US" dirty="0" err="1"/>
              <a:t>HrQoL</a:t>
            </a:r>
            <a:r>
              <a:rPr lang="en-US" dirty="0"/>
              <a:t>) are common: physical limitations, poor sleep, feelings of social isolation, and depression</a:t>
            </a:r>
          </a:p>
          <a:p>
            <a:endParaRPr lang="en-US" dirty="0"/>
          </a:p>
          <a:p>
            <a:r>
              <a:rPr lang="en-US" dirty="0"/>
              <a:t>Higher proteinuria was associated with decreased physical well-being in adolescents</a:t>
            </a:r>
          </a:p>
          <a:p>
            <a:endParaRPr lang="en-US" dirty="0"/>
          </a:p>
          <a:p>
            <a:r>
              <a:rPr lang="en-US" dirty="0"/>
              <a:t>Edema and kidney associated symptoms can impair physical and mental health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 related adverse effects of corticosteroids include weight gain, mood swings, and Cushingoid appearance are associated with a poor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57595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" y="-175581"/>
            <a:ext cx="7886700" cy="994172"/>
          </a:xfrm>
        </p:spPr>
        <p:txBody>
          <a:bodyPr/>
          <a:lstStyle/>
          <a:p>
            <a:pPr lvl="0"/>
            <a:r>
              <a:rPr lang="en-US" b="1" dirty="0"/>
              <a:t>4 Hit Hypothesis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088B5-2D9D-C445-9178-C69650F29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5874963" cy="548879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Lai KN et al. IgA nephropathy. </a:t>
            </a:r>
            <a:r>
              <a:rPr lang="en-US" i="1" dirty="0"/>
              <a:t>Nat Rev Dis Primers</a:t>
            </a:r>
            <a:r>
              <a:rPr lang="en-US" dirty="0"/>
              <a:t>. 2016;2:16001. Published 2016 Feb 11. doi:10.1038/nrdp.2016.1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dirty="0" err="1"/>
              <a:t>Rajasekaran</a:t>
            </a:r>
            <a:r>
              <a:rPr lang="en-US" dirty="0"/>
              <a:t> A et al. IgA Nephropathy: An Interesting Autoimmune Kidney Disease. Am J Med Sci. 2021;361(2):176-194. doi:10.1016/j.amjms.2020.10.003</a:t>
            </a:r>
          </a:p>
          <a:p>
            <a:endParaRPr lang="en-US" dirty="0"/>
          </a:p>
          <a:p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2DE8CE2-80AB-51F9-5CB1-4EF04B3C020D}"/>
              </a:ext>
            </a:extLst>
          </p:cNvPr>
          <p:cNvSpPr txBox="1"/>
          <p:nvPr/>
        </p:nvSpPr>
        <p:spPr>
          <a:xfrm>
            <a:off x="747965" y="685457"/>
            <a:ext cx="3028871" cy="523166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Increased circulating levels of Galactose deficient-IgA1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77C85E2-04E1-965F-0370-C060C160A80D}"/>
              </a:ext>
            </a:extLst>
          </p:cNvPr>
          <p:cNvSpPr txBox="1"/>
          <p:nvPr/>
        </p:nvSpPr>
        <p:spPr>
          <a:xfrm>
            <a:off x="922783" y="1149785"/>
            <a:ext cx="2854053" cy="1015608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Genetic predisposition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Epigenetics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Enzymatic variants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Mis-trafficking of  B cells from mucosal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systemic sites</a:t>
            </a:r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F5D2349D-CE3F-1860-6E6D-E1A1B4C659A0}"/>
              </a:ext>
            </a:extLst>
          </p:cNvPr>
          <p:cNvSpPr/>
          <p:nvPr/>
        </p:nvSpPr>
        <p:spPr>
          <a:xfrm rot="11865206">
            <a:off x="416632" y="1321593"/>
            <a:ext cx="2746122" cy="1853033"/>
          </a:xfrm>
          <a:prstGeom prst="arc">
            <a:avLst>
              <a:gd name="adj1" fmla="val 18275192"/>
              <a:gd name="adj2" fmla="val 1366355"/>
            </a:avLst>
          </a:prstGeom>
          <a:noFill/>
          <a:ln w="25400" cap="flat" cmpd="sng" algn="ctr">
            <a:solidFill>
              <a:srgbClr val="9BBB59"/>
            </a:solidFill>
            <a:prstDash val="solid"/>
            <a:headEnd type="arrow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492C6E-A4B2-DCFC-56F5-AFAB96860902}"/>
              </a:ext>
            </a:extLst>
          </p:cNvPr>
          <p:cNvSpPr txBox="1"/>
          <p:nvPr/>
        </p:nvSpPr>
        <p:spPr>
          <a:xfrm>
            <a:off x="1054961" y="2530772"/>
            <a:ext cx="2843808" cy="523166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Production of Anti-IgA1 antibodies (IgA or IgG)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8366C48-D560-48EC-5E27-B83066E10522}"/>
              </a:ext>
            </a:extLst>
          </p:cNvPr>
          <p:cNvSpPr txBox="1"/>
          <p:nvPr/>
        </p:nvSpPr>
        <p:spPr>
          <a:xfrm>
            <a:off x="199505" y="3076850"/>
            <a:ext cx="2671943" cy="1015608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Genetic predisposition, HLA haplotype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Germline mutations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Molecular mimicry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Viral infection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Streptococcal</a:t>
            </a:r>
            <a:r>
              <a:rPr kumimoji="0" lang="en-US" sz="12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antigens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E67501A-FA64-52CF-2D2E-FEDDCA079999}"/>
              </a:ext>
            </a:extLst>
          </p:cNvPr>
          <p:cNvSpPr txBox="1"/>
          <p:nvPr/>
        </p:nvSpPr>
        <p:spPr>
          <a:xfrm>
            <a:off x="4201623" y="1223034"/>
            <a:ext cx="2662561" cy="523166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3a. Immune complexes form in the circulation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E6DC56C-6BBF-0793-82C2-E3DD8455EFBD}"/>
              </a:ext>
            </a:extLst>
          </p:cNvPr>
          <p:cNvSpPr txBox="1"/>
          <p:nvPr/>
        </p:nvSpPr>
        <p:spPr>
          <a:xfrm>
            <a:off x="6150021" y="51342"/>
            <a:ext cx="2859387" cy="307722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3b. Immune complexes form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2561A855-B4F2-83CE-CE00-2D71FC9DE0C7}"/>
              </a:ext>
            </a:extLst>
          </p:cNvPr>
          <p:cNvSpPr/>
          <p:nvPr/>
        </p:nvSpPr>
        <p:spPr>
          <a:xfrm rot="9581222" flipV="1">
            <a:off x="3383464" y="1864857"/>
            <a:ext cx="2326848" cy="1843584"/>
          </a:xfrm>
          <a:prstGeom prst="arc">
            <a:avLst>
              <a:gd name="adj1" fmla="val 16200000"/>
              <a:gd name="adj2" fmla="val 21433335"/>
            </a:avLst>
          </a:prstGeom>
          <a:noFill/>
          <a:ln w="25400" cap="flat" cmpd="sng" algn="ctr">
            <a:solidFill>
              <a:srgbClr val="9BBB59"/>
            </a:solidFill>
            <a:prstDash val="solid"/>
            <a:headEnd type="arrow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527FDDD3-88E5-7B09-31BB-36E4C473180F}"/>
              </a:ext>
            </a:extLst>
          </p:cNvPr>
          <p:cNvSpPr/>
          <p:nvPr/>
        </p:nvSpPr>
        <p:spPr>
          <a:xfrm rot="9763917" flipV="1">
            <a:off x="3352021" y="161445"/>
            <a:ext cx="5748885" cy="4418432"/>
          </a:xfrm>
          <a:prstGeom prst="arc">
            <a:avLst>
              <a:gd name="adj1" fmla="val 15439915"/>
              <a:gd name="adj2" fmla="val 21296287"/>
            </a:avLst>
          </a:prstGeom>
          <a:noFill/>
          <a:ln w="25400" cap="flat" cmpd="sng" algn="ctr">
            <a:solidFill>
              <a:srgbClr val="9BBB59"/>
            </a:solidFill>
            <a:prstDash val="solid"/>
            <a:headEnd type="arrow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7777F17-65DE-BAEA-441B-CE08D2CA37BF}"/>
              </a:ext>
            </a:extLst>
          </p:cNvPr>
          <p:cNvGrpSpPr/>
          <p:nvPr/>
        </p:nvGrpSpPr>
        <p:grpSpPr>
          <a:xfrm>
            <a:off x="4368527" y="1657589"/>
            <a:ext cx="2042544" cy="3093949"/>
            <a:chOff x="4258015" y="1935251"/>
            <a:chExt cx="2042544" cy="3093949"/>
          </a:xfrm>
        </p:grpSpPr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D4B1B903-EDCB-044F-D40E-960D33B5AAC5}"/>
                </a:ext>
              </a:extLst>
            </p:cNvPr>
            <p:cNvSpPr/>
            <p:nvPr/>
          </p:nvSpPr>
          <p:spPr>
            <a:xfrm flipH="1">
              <a:off x="5386159" y="2057094"/>
              <a:ext cx="914400" cy="2972106"/>
            </a:xfrm>
            <a:prstGeom prst="arc">
              <a:avLst>
                <a:gd name="adj1" fmla="val 16542411"/>
                <a:gd name="adj2" fmla="val 20496773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B502E822-A6D9-0A11-CC46-A9EFD41F497B}"/>
                </a:ext>
              </a:extLst>
            </p:cNvPr>
            <p:cNvGrpSpPr/>
            <p:nvPr/>
          </p:nvGrpSpPr>
          <p:grpSpPr>
            <a:xfrm rot="6565067">
              <a:off x="4576902" y="2207369"/>
              <a:ext cx="806657" cy="813377"/>
              <a:chOff x="4576902" y="2207369"/>
              <a:chExt cx="806657" cy="813377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8712A7B1-8F37-8AAD-6B6D-34C97E5DD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2889" y="2207369"/>
                <a:ext cx="415154" cy="43924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39EAE7AB-2D08-87B8-BDF3-7D471FA33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36305">
                <a:off x="4588948" y="2593546"/>
                <a:ext cx="415154" cy="439245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28CB11E1-645C-FDEB-45D8-883354C24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049934">
                <a:off x="4968405" y="2529098"/>
                <a:ext cx="415154" cy="439245"/>
              </a:xfrm>
              <a:prstGeom prst="rect">
                <a:avLst/>
              </a:prstGeom>
            </p:spPr>
          </p:pic>
        </p:grpSp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268088D2-618B-5589-A0F6-07EE1E8F28F6}"/>
                </a:ext>
              </a:extLst>
            </p:cNvPr>
            <p:cNvSpPr/>
            <p:nvPr/>
          </p:nvSpPr>
          <p:spPr>
            <a:xfrm flipH="1">
              <a:off x="4258015" y="1935251"/>
              <a:ext cx="914400" cy="2972106"/>
            </a:xfrm>
            <a:prstGeom prst="arc">
              <a:avLst>
                <a:gd name="adj1" fmla="val 16595890"/>
                <a:gd name="adj2" fmla="val 21371294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E4E66A-1793-08F5-4019-A287A84ED97C}"/>
              </a:ext>
            </a:extLst>
          </p:cNvPr>
          <p:cNvGrpSpPr/>
          <p:nvPr/>
        </p:nvGrpSpPr>
        <p:grpSpPr>
          <a:xfrm>
            <a:off x="7274045" y="369143"/>
            <a:ext cx="914401" cy="1454085"/>
            <a:chOff x="6942257" y="827203"/>
            <a:chExt cx="1252775" cy="2212677"/>
          </a:xfrm>
        </p:grpSpPr>
        <p:sp>
          <p:nvSpPr>
            <p:cNvPr id="159" name="Flowchart: Delay 30">
              <a:extLst>
                <a:ext uri="{FF2B5EF4-FFF2-40B4-BE49-F238E27FC236}">
                  <a16:creationId xmlns:a16="http://schemas.microsoft.com/office/drawing/2014/main" id="{BC24201C-9AB7-A5DE-74C0-E341F7A4BF55}"/>
                </a:ext>
              </a:extLst>
            </p:cNvPr>
            <p:cNvSpPr/>
            <p:nvPr/>
          </p:nvSpPr>
          <p:spPr>
            <a:xfrm flipH="1">
              <a:off x="6942257" y="827203"/>
              <a:ext cx="1252775" cy="2212677"/>
            </a:xfrm>
            <a:custGeom>
              <a:avLst/>
              <a:gdLst>
                <a:gd name="connsiteX0" fmla="*/ 0 w 1828800"/>
                <a:gd name="connsiteY0" fmla="*/ 0 h 2461690"/>
                <a:gd name="connsiteX1" fmla="*/ 914400 w 1828800"/>
                <a:gd name="connsiteY1" fmla="*/ 0 h 2461690"/>
                <a:gd name="connsiteX2" fmla="*/ 1828800 w 1828800"/>
                <a:gd name="connsiteY2" fmla="*/ 1230845 h 2461690"/>
                <a:gd name="connsiteX3" fmla="*/ 914400 w 1828800"/>
                <a:gd name="connsiteY3" fmla="*/ 2461690 h 2461690"/>
                <a:gd name="connsiteX4" fmla="*/ 0 w 1828800"/>
                <a:gd name="connsiteY4" fmla="*/ 2461690 h 2461690"/>
                <a:gd name="connsiteX5" fmla="*/ 0 w 1828800"/>
                <a:gd name="connsiteY5" fmla="*/ 0 h 2461690"/>
                <a:gd name="connsiteX0" fmla="*/ 136478 w 1828800"/>
                <a:gd name="connsiteY0" fmla="*/ 95534 h 2461690"/>
                <a:gd name="connsiteX1" fmla="*/ 914400 w 1828800"/>
                <a:gd name="connsiteY1" fmla="*/ 0 h 2461690"/>
                <a:gd name="connsiteX2" fmla="*/ 1828800 w 1828800"/>
                <a:gd name="connsiteY2" fmla="*/ 1230845 h 2461690"/>
                <a:gd name="connsiteX3" fmla="*/ 914400 w 1828800"/>
                <a:gd name="connsiteY3" fmla="*/ 2461690 h 2461690"/>
                <a:gd name="connsiteX4" fmla="*/ 0 w 1828800"/>
                <a:gd name="connsiteY4" fmla="*/ 2461690 h 2461690"/>
                <a:gd name="connsiteX5" fmla="*/ 136478 w 1828800"/>
                <a:gd name="connsiteY5" fmla="*/ 95534 h 2461690"/>
                <a:gd name="connsiteX0" fmla="*/ 136478 w 1828800"/>
                <a:gd name="connsiteY0" fmla="*/ 119417 h 2485573"/>
                <a:gd name="connsiteX1" fmla="*/ 914400 w 1828800"/>
                <a:gd name="connsiteY1" fmla="*/ 23883 h 2485573"/>
                <a:gd name="connsiteX2" fmla="*/ 1828800 w 1828800"/>
                <a:gd name="connsiteY2" fmla="*/ 1254728 h 2485573"/>
                <a:gd name="connsiteX3" fmla="*/ 914400 w 1828800"/>
                <a:gd name="connsiteY3" fmla="*/ 2485573 h 2485573"/>
                <a:gd name="connsiteX4" fmla="*/ 0 w 1828800"/>
                <a:gd name="connsiteY4" fmla="*/ 2485573 h 2485573"/>
                <a:gd name="connsiteX5" fmla="*/ 136478 w 1828800"/>
                <a:gd name="connsiteY5" fmla="*/ 119417 h 2485573"/>
                <a:gd name="connsiteX0" fmla="*/ 150126 w 1828800"/>
                <a:gd name="connsiteY0" fmla="*/ 300251 h 2461690"/>
                <a:gd name="connsiteX1" fmla="*/ 914400 w 1828800"/>
                <a:gd name="connsiteY1" fmla="*/ 0 h 2461690"/>
                <a:gd name="connsiteX2" fmla="*/ 1828800 w 1828800"/>
                <a:gd name="connsiteY2" fmla="*/ 1230845 h 2461690"/>
                <a:gd name="connsiteX3" fmla="*/ 914400 w 1828800"/>
                <a:gd name="connsiteY3" fmla="*/ 2461690 h 2461690"/>
                <a:gd name="connsiteX4" fmla="*/ 0 w 1828800"/>
                <a:gd name="connsiteY4" fmla="*/ 2461690 h 2461690"/>
                <a:gd name="connsiteX5" fmla="*/ 150126 w 1828800"/>
                <a:gd name="connsiteY5" fmla="*/ 300251 h 2461690"/>
                <a:gd name="connsiteX0" fmla="*/ 0 w 1678674"/>
                <a:gd name="connsiteY0" fmla="*/ 300251 h 2461690"/>
                <a:gd name="connsiteX1" fmla="*/ 764274 w 1678674"/>
                <a:gd name="connsiteY1" fmla="*/ 0 h 2461690"/>
                <a:gd name="connsiteX2" fmla="*/ 1678674 w 1678674"/>
                <a:gd name="connsiteY2" fmla="*/ 1230845 h 2461690"/>
                <a:gd name="connsiteX3" fmla="*/ 764274 w 1678674"/>
                <a:gd name="connsiteY3" fmla="*/ 2461690 h 2461690"/>
                <a:gd name="connsiteX4" fmla="*/ 27295 w 1678674"/>
                <a:gd name="connsiteY4" fmla="*/ 2052258 h 2461690"/>
                <a:gd name="connsiteX5" fmla="*/ 0 w 1678674"/>
                <a:gd name="connsiteY5" fmla="*/ 300251 h 2461690"/>
                <a:gd name="connsiteX0" fmla="*/ 0 w 1678674"/>
                <a:gd name="connsiteY0" fmla="*/ 300251 h 2461690"/>
                <a:gd name="connsiteX1" fmla="*/ 764274 w 1678674"/>
                <a:gd name="connsiteY1" fmla="*/ 0 h 2461690"/>
                <a:gd name="connsiteX2" fmla="*/ 1678674 w 1678674"/>
                <a:gd name="connsiteY2" fmla="*/ 1230845 h 2461690"/>
                <a:gd name="connsiteX3" fmla="*/ 764274 w 1678674"/>
                <a:gd name="connsiteY3" fmla="*/ 2461690 h 2461690"/>
                <a:gd name="connsiteX4" fmla="*/ 27295 w 1678674"/>
                <a:gd name="connsiteY4" fmla="*/ 2052258 h 2461690"/>
                <a:gd name="connsiteX5" fmla="*/ 0 w 1678674"/>
                <a:gd name="connsiteY5" fmla="*/ 300251 h 2461690"/>
                <a:gd name="connsiteX0" fmla="*/ 0 w 1678674"/>
                <a:gd name="connsiteY0" fmla="*/ 300251 h 2461690"/>
                <a:gd name="connsiteX1" fmla="*/ 764274 w 1678674"/>
                <a:gd name="connsiteY1" fmla="*/ 0 h 2461690"/>
                <a:gd name="connsiteX2" fmla="*/ 1678674 w 1678674"/>
                <a:gd name="connsiteY2" fmla="*/ 1230845 h 2461690"/>
                <a:gd name="connsiteX3" fmla="*/ 764274 w 1678674"/>
                <a:gd name="connsiteY3" fmla="*/ 2461690 h 2461690"/>
                <a:gd name="connsiteX4" fmla="*/ 27295 w 1678674"/>
                <a:gd name="connsiteY4" fmla="*/ 2052258 h 2461690"/>
                <a:gd name="connsiteX5" fmla="*/ 0 w 1678674"/>
                <a:gd name="connsiteY5" fmla="*/ 300251 h 2461690"/>
                <a:gd name="connsiteX0" fmla="*/ 68239 w 1651379"/>
                <a:gd name="connsiteY0" fmla="*/ 491320 h 2461690"/>
                <a:gd name="connsiteX1" fmla="*/ 736979 w 1651379"/>
                <a:gd name="connsiteY1" fmla="*/ 0 h 2461690"/>
                <a:gd name="connsiteX2" fmla="*/ 1651379 w 1651379"/>
                <a:gd name="connsiteY2" fmla="*/ 1230845 h 2461690"/>
                <a:gd name="connsiteX3" fmla="*/ 736979 w 1651379"/>
                <a:gd name="connsiteY3" fmla="*/ 2461690 h 2461690"/>
                <a:gd name="connsiteX4" fmla="*/ 0 w 1651379"/>
                <a:gd name="connsiteY4" fmla="*/ 2052258 h 2461690"/>
                <a:gd name="connsiteX5" fmla="*/ 68239 w 1651379"/>
                <a:gd name="connsiteY5" fmla="*/ 491320 h 2461690"/>
                <a:gd name="connsiteX0" fmla="*/ 0 w 1583140"/>
                <a:gd name="connsiteY0" fmla="*/ 491320 h 2461690"/>
                <a:gd name="connsiteX1" fmla="*/ 668740 w 1583140"/>
                <a:gd name="connsiteY1" fmla="*/ 0 h 2461690"/>
                <a:gd name="connsiteX2" fmla="*/ 1583140 w 1583140"/>
                <a:gd name="connsiteY2" fmla="*/ 1230845 h 2461690"/>
                <a:gd name="connsiteX3" fmla="*/ 668740 w 1583140"/>
                <a:gd name="connsiteY3" fmla="*/ 2461690 h 2461690"/>
                <a:gd name="connsiteX4" fmla="*/ 81887 w 1583140"/>
                <a:gd name="connsiteY4" fmla="*/ 1929428 h 2461690"/>
                <a:gd name="connsiteX5" fmla="*/ 0 w 1583140"/>
                <a:gd name="connsiteY5" fmla="*/ 491320 h 2461690"/>
                <a:gd name="connsiteX0" fmla="*/ 0 w 1583140"/>
                <a:gd name="connsiteY0" fmla="*/ 491320 h 2461690"/>
                <a:gd name="connsiteX1" fmla="*/ 668740 w 1583140"/>
                <a:gd name="connsiteY1" fmla="*/ 0 h 2461690"/>
                <a:gd name="connsiteX2" fmla="*/ 1583140 w 1583140"/>
                <a:gd name="connsiteY2" fmla="*/ 1230845 h 2461690"/>
                <a:gd name="connsiteX3" fmla="*/ 668740 w 1583140"/>
                <a:gd name="connsiteY3" fmla="*/ 2461690 h 2461690"/>
                <a:gd name="connsiteX4" fmla="*/ 81887 w 1583140"/>
                <a:gd name="connsiteY4" fmla="*/ 1929428 h 2461690"/>
                <a:gd name="connsiteX5" fmla="*/ 0 w 1583140"/>
                <a:gd name="connsiteY5" fmla="*/ 491320 h 2461690"/>
                <a:gd name="connsiteX0" fmla="*/ 0 w 1583140"/>
                <a:gd name="connsiteY0" fmla="*/ 491320 h 2461690"/>
                <a:gd name="connsiteX1" fmla="*/ 668740 w 1583140"/>
                <a:gd name="connsiteY1" fmla="*/ 0 h 2461690"/>
                <a:gd name="connsiteX2" fmla="*/ 1583140 w 1583140"/>
                <a:gd name="connsiteY2" fmla="*/ 1230845 h 2461690"/>
                <a:gd name="connsiteX3" fmla="*/ 668740 w 1583140"/>
                <a:gd name="connsiteY3" fmla="*/ 2461690 h 2461690"/>
                <a:gd name="connsiteX4" fmla="*/ 81887 w 1583140"/>
                <a:gd name="connsiteY4" fmla="*/ 1929428 h 2461690"/>
                <a:gd name="connsiteX5" fmla="*/ 0 w 1583140"/>
                <a:gd name="connsiteY5" fmla="*/ 491320 h 2461690"/>
                <a:gd name="connsiteX0" fmla="*/ 0 w 1583140"/>
                <a:gd name="connsiteY0" fmla="*/ 491320 h 2461690"/>
                <a:gd name="connsiteX1" fmla="*/ 668740 w 1583140"/>
                <a:gd name="connsiteY1" fmla="*/ 0 h 2461690"/>
                <a:gd name="connsiteX2" fmla="*/ 1583140 w 1583140"/>
                <a:gd name="connsiteY2" fmla="*/ 1230845 h 2461690"/>
                <a:gd name="connsiteX3" fmla="*/ 668740 w 1583140"/>
                <a:gd name="connsiteY3" fmla="*/ 2461690 h 2461690"/>
                <a:gd name="connsiteX4" fmla="*/ 81887 w 1583140"/>
                <a:gd name="connsiteY4" fmla="*/ 1929428 h 2461690"/>
                <a:gd name="connsiteX5" fmla="*/ 0 w 1583140"/>
                <a:gd name="connsiteY5" fmla="*/ 491320 h 2461690"/>
                <a:gd name="connsiteX0" fmla="*/ 0 w 1583177"/>
                <a:gd name="connsiteY0" fmla="*/ 491320 h 2570872"/>
                <a:gd name="connsiteX1" fmla="*/ 668740 w 1583177"/>
                <a:gd name="connsiteY1" fmla="*/ 0 h 2570872"/>
                <a:gd name="connsiteX2" fmla="*/ 1583140 w 1583177"/>
                <a:gd name="connsiteY2" fmla="*/ 1230845 h 2570872"/>
                <a:gd name="connsiteX3" fmla="*/ 641444 w 1583177"/>
                <a:gd name="connsiteY3" fmla="*/ 2570872 h 2570872"/>
                <a:gd name="connsiteX4" fmla="*/ 81887 w 1583177"/>
                <a:gd name="connsiteY4" fmla="*/ 1929428 h 2570872"/>
                <a:gd name="connsiteX5" fmla="*/ 0 w 1583177"/>
                <a:gd name="connsiteY5" fmla="*/ 491320 h 2570872"/>
                <a:gd name="connsiteX0" fmla="*/ 0 w 1583177"/>
                <a:gd name="connsiteY0" fmla="*/ 491320 h 2570872"/>
                <a:gd name="connsiteX1" fmla="*/ 668740 w 1583177"/>
                <a:gd name="connsiteY1" fmla="*/ 0 h 2570872"/>
                <a:gd name="connsiteX2" fmla="*/ 1583140 w 1583177"/>
                <a:gd name="connsiteY2" fmla="*/ 1230845 h 2570872"/>
                <a:gd name="connsiteX3" fmla="*/ 641444 w 1583177"/>
                <a:gd name="connsiteY3" fmla="*/ 2570872 h 2570872"/>
                <a:gd name="connsiteX4" fmla="*/ 81887 w 1583177"/>
                <a:gd name="connsiteY4" fmla="*/ 1929428 h 2570872"/>
                <a:gd name="connsiteX5" fmla="*/ 0 w 1583177"/>
                <a:gd name="connsiteY5" fmla="*/ 491320 h 2570872"/>
                <a:gd name="connsiteX0" fmla="*/ 0 w 1583177"/>
                <a:gd name="connsiteY0" fmla="*/ 491320 h 2570872"/>
                <a:gd name="connsiteX1" fmla="*/ 668740 w 1583177"/>
                <a:gd name="connsiteY1" fmla="*/ 0 h 2570872"/>
                <a:gd name="connsiteX2" fmla="*/ 1583140 w 1583177"/>
                <a:gd name="connsiteY2" fmla="*/ 1230845 h 2570872"/>
                <a:gd name="connsiteX3" fmla="*/ 641444 w 1583177"/>
                <a:gd name="connsiteY3" fmla="*/ 2570872 h 2570872"/>
                <a:gd name="connsiteX4" fmla="*/ 54592 w 1583177"/>
                <a:gd name="connsiteY4" fmla="*/ 2024963 h 2570872"/>
                <a:gd name="connsiteX5" fmla="*/ 0 w 1583177"/>
                <a:gd name="connsiteY5" fmla="*/ 491320 h 2570872"/>
                <a:gd name="connsiteX0" fmla="*/ 0 w 1583177"/>
                <a:gd name="connsiteY0" fmla="*/ 491320 h 2570872"/>
                <a:gd name="connsiteX1" fmla="*/ 668740 w 1583177"/>
                <a:gd name="connsiteY1" fmla="*/ 0 h 2570872"/>
                <a:gd name="connsiteX2" fmla="*/ 1583140 w 1583177"/>
                <a:gd name="connsiteY2" fmla="*/ 1230845 h 2570872"/>
                <a:gd name="connsiteX3" fmla="*/ 641444 w 1583177"/>
                <a:gd name="connsiteY3" fmla="*/ 2570872 h 2570872"/>
                <a:gd name="connsiteX4" fmla="*/ 54592 w 1583177"/>
                <a:gd name="connsiteY4" fmla="*/ 2024963 h 2570872"/>
                <a:gd name="connsiteX5" fmla="*/ 0 w 1583177"/>
                <a:gd name="connsiteY5" fmla="*/ 491320 h 2570872"/>
                <a:gd name="connsiteX0" fmla="*/ 0 w 1583306"/>
                <a:gd name="connsiteY0" fmla="*/ 491320 h 2598168"/>
                <a:gd name="connsiteX1" fmla="*/ 668740 w 1583306"/>
                <a:gd name="connsiteY1" fmla="*/ 0 h 2598168"/>
                <a:gd name="connsiteX2" fmla="*/ 1583140 w 1583306"/>
                <a:gd name="connsiteY2" fmla="*/ 1230845 h 2598168"/>
                <a:gd name="connsiteX3" fmla="*/ 723331 w 1583306"/>
                <a:gd name="connsiteY3" fmla="*/ 2598168 h 2598168"/>
                <a:gd name="connsiteX4" fmla="*/ 54592 w 1583306"/>
                <a:gd name="connsiteY4" fmla="*/ 2024963 h 2598168"/>
                <a:gd name="connsiteX5" fmla="*/ 0 w 1583306"/>
                <a:gd name="connsiteY5" fmla="*/ 491320 h 2598168"/>
                <a:gd name="connsiteX0" fmla="*/ 0 w 1583401"/>
                <a:gd name="connsiteY0" fmla="*/ 491320 h 2600339"/>
                <a:gd name="connsiteX1" fmla="*/ 668740 w 1583401"/>
                <a:gd name="connsiteY1" fmla="*/ 0 h 2600339"/>
                <a:gd name="connsiteX2" fmla="*/ 1583140 w 1583401"/>
                <a:gd name="connsiteY2" fmla="*/ 1230845 h 2600339"/>
                <a:gd name="connsiteX3" fmla="*/ 723331 w 1583401"/>
                <a:gd name="connsiteY3" fmla="*/ 2598168 h 2600339"/>
                <a:gd name="connsiteX4" fmla="*/ 54592 w 1583401"/>
                <a:gd name="connsiteY4" fmla="*/ 2024963 h 2600339"/>
                <a:gd name="connsiteX5" fmla="*/ 0 w 1583401"/>
                <a:gd name="connsiteY5" fmla="*/ 491320 h 2600339"/>
                <a:gd name="connsiteX0" fmla="*/ 0 w 1583401"/>
                <a:gd name="connsiteY0" fmla="*/ 491320 h 2600339"/>
                <a:gd name="connsiteX1" fmla="*/ 668740 w 1583401"/>
                <a:gd name="connsiteY1" fmla="*/ 0 h 2600339"/>
                <a:gd name="connsiteX2" fmla="*/ 1583140 w 1583401"/>
                <a:gd name="connsiteY2" fmla="*/ 1230845 h 2600339"/>
                <a:gd name="connsiteX3" fmla="*/ 723331 w 1583401"/>
                <a:gd name="connsiteY3" fmla="*/ 2598168 h 2600339"/>
                <a:gd name="connsiteX4" fmla="*/ 54592 w 1583401"/>
                <a:gd name="connsiteY4" fmla="*/ 2024963 h 2600339"/>
                <a:gd name="connsiteX5" fmla="*/ 0 w 1583401"/>
                <a:gd name="connsiteY5" fmla="*/ 491320 h 2600339"/>
                <a:gd name="connsiteX0" fmla="*/ 0 w 1583401"/>
                <a:gd name="connsiteY0" fmla="*/ 491320 h 2628880"/>
                <a:gd name="connsiteX1" fmla="*/ 668740 w 1583401"/>
                <a:gd name="connsiteY1" fmla="*/ 0 h 2628880"/>
                <a:gd name="connsiteX2" fmla="*/ 1583140 w 1583401"/>
                <a:gd name="connsiteY2" fmla="*/ 1230845 h 2628880"/>
                <a:gd name="connsiteX3" fmla="*/ 723331 w 1583401"/>
                <a:gd name="connsiteY3" fmla="*/ 2598168 h 2628880"/>
                <a:gd name="connsiteX4" fmla="*/ 54592 w 1583401"/>
                <a:gd name="connsiteY4" fmla="*/ 2024963 h 2628880"/>
                <a:gd name="connsiteX5" fmla="*/ 0 w 1583401"/>
                <a:gd name="connsiteY5" fmla="*/ 491320 h 2628880"/>
                <a:gd name="connsiteX0" fmla="*/ 0 w 1583401"/>
                <a:gd name="connsiteY0" fmla="*/ 491320 h 2602616"/>
                <a:gd name="connsiteX1" fmla="*/ 668740 w 1583401"/>
                <a:gd name="connsiteY1" fmla="*/ 0 h 2602616"/>
                <a:gd name="connsiteX2" fmla="*/ 1583140 w 1583401"/>
                <a:gd name="connsiteY2" fmla="*/ 1230845 h 2602616"/>
                <a:gd name="connsiteX3" fmla="*/ 723331 w 1583401"/>
                <a:gd name="connsiteY3" fmla="*/ 2598168 h 2602616"/>
                <a:gd name="connsiteX4" fmla="*/ 54592 w 1583401"/>
                <a:gd name="connsiteY4" fmla="*/ 2024963 h 2602616"/>
                <a:gd name="connsiteX5" fmla="*/ 0 w 1583401"/>
                <a:gd name="connsiteY5" fmla="*/ 491320 h 2602616"/>
                <a:gd name="connsiteX0" fmla="*/ 0 w 1583401"/>
                <a:gd name="connsiteY0" fmla="*/ 491320 h 2600339"/>
                <a:gd name="connsiteX1" fmla="*/ 668740 w 1583401"/>
                <a:gd name="connsiteY1" fmla="*/ 0 h 2600339"/>
                <a:gd name="connsiteX2" fmla="*/ 1583140 w 1583401"/>
                <a:gd name="connsiteY2" fmla="*/ 1230845 h 2600339"/>
                <a:gd name="connsiteX3" fmla="*/ 723331 w 1583401"/>
                <a:gd name="connsiteY3" fmla="*/ 2598168 h 2600339"/>
                <a:gd name="connsiteX4" fmla="*/ 54592 w 1583401"/>
                <a:gd name="connsiteY4" fmla="*/ 2024963 h 2600339"/>
                <a:gd name="connsiteX5" fmla="*/ 0 w 1583401"/>
                <a:gd name="connsiteY5" fmla="*/ 491320 h 2600339"/>
                <a:gd name="connsiteX0" fmla="*/ 0 w 1583401"/>
                <a:gd name="connsiteY0" fmla="*/ 491320 h 2600339"/>
                <a:gd name="connsiteX1" fmla="*/ 668740 w 1583401"/>
                <a:gd name="connsiteY1" fmla="*/ 0 h 2600339"/>
                <a:gd name="connsiteX2" fmla="*/ 1583140 w 1583401"/>
                <a:gd name="connsiteY2" fmla="*/ 1230845 h 2600339"/>
                <a:gd name="connsiteX3" fmla="*/ 723331 w 1583401"/>
                <a:gd name="connsiteY3" fmla="*/ 2598168 h 2600339"/>
                <a:gd name="connsiteX4" fmla="*/ 136479 w 1583401"/>
                <a:gd name="connsiteY4" fmla="*/ 1997667 h 2600339"/>
                <a:gd name="connsiteX5" fmla="*/ 0 w 1583401"/>
                <a:gd name="connsiteY5" fmla="*/ 491320 h 2600339"/>
                <a:gd name="connsiteX0" fmla="*/ 0 w 1583401"/>
                <a:gd name="connsiteY0" fmla="*/ 491320 h 2600339"/>
                <a:gd name="connsiteX1" fmla="*/ 668740 w 1583401"/>
                <a:gd name="connsiteY1" fmla="*/ 0 h 2600339"/>
                <a:gd name="connsiteX2" fmla="*/ 1583140 w 1583401"/>
                <a:gd name="connsiteY2" fmla="*/ 1230845 h 2600339"/>
                <a:gd name="connsiteX3" fmla="*/ 723331 w 1583401"/>
                <a:gd name="connsiteY3" fmla="*/ 2598168 h 2600339"/>
                <a:gd name="connsiteX4" fmla="*/ 136479 w 1583401"/>
                <a:gd name="connsiteY4" fmla="*/ 1997667 h 2600339"/>
                <a:gd name="connsiteX5" fmla="*/ 0 w 1583401"/>
                <a:gd name="connsiteY5" fmla="*/ 491320 h 2600339"/>
                <a:gd name="connsiteX0" fmla="*/ 0 w 1583401"/>
                <a:gd name="connsiteY0" fmla="*/ 491320 h 2600339"/>
                <a:gd name="connsiteX1" fmla="*/ 668740 w 1583401"/>
                <a:gd name="connsiteY1" fmla="*/ 0 h 2600339"/>
                <a:gd name="connsiteX2" fmla="*/ 1583140 w 1583401"/>
                <a:gd name="connsiteY2" fmla="*/ 1230845 h 2600339"/>
                <a:gd name="connsiteX3" fmla="*/ 723331 w 1583401"/>
                <a:gd name="connsiteY3" fmla="*/ 2598168 h 2600339"/>
                <a:gd name="connsiteX4" fmla="*/ 136479 w 1583401"/>
                <a:gd name="connsiteY4" fmla="*/ 1997667 h 2600339"/>
                <a:gd name="connsiteX5" fmla="*/ 0 w 1583401"/>
                <a:gd name="connsiteY5" fmla="*/ 491320 h 260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401" h="2600339">
                  <a:moveTo>
                    <a:pt x="0" y="491320"/>
                  </a:moveTo>
                  <a:cubicBezTo>
                    <a:pt x="209266" y="27297"/>
                    <a:pt x="363940" y="0"/>
                    <a:pt x="668740" y="0"/>
                  </a:cubicBezTo>
                  <a:cubicBezTo>
                    <a:pt x="1173749" y="0"/>
                    <a:pt x="1574042" y="797817"/>
                    <a:pt x="1583140" y="1230845"/>
                  </a:cubicBezTo>
                  <a:cubicBezTo>
                    <a:pt x="1592238" y="1663873"/>
                    <a:pt x="1364817" y="2652759"/>
                    <a:pt x="723331" y="2598168"/>
                  </a:cubicBezTo>
                  <a:cubicBezTo>
                    <a:pt x="322996" y="2611815"/>
                    <a:pt x="100084" y="2366157"/>
                    <a:pt x="136479" y="1997667"/>
                  </a:cubicBezTo>
                  <a:cubicBezTo>
                    <a:pt x="564108" y="1113414"/>
                    <a:pt x="9098" y="1075322"/>
                    <a:pt x="0" y="49132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387" tIns="45693" rIns="91387" bIns="45693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77E2949-D9E8-DA5A-5D54-ED9E779D22D6}"/>
                </a:ext>
              </a:extLst>
            </p:cNvPr>
            <p:cNvGrpSpPr/>
            <p:nvPr/>
          </p:nvGrpSpPr>
          <p:grpSpPr>
            <a:xfrm rot="1622326">
              <a:off x="7437529" y="967005"/>
              <a:ext cx="224259" cy="417373"/>
              <a:chOff x="710208" y="1642011"/>
              <a:chExt cx="1316137" cy="2449499"/>
            </a:xfrm>
          </p:grpSpPr>
          <p:sp>
            <p:nvSpPr>
              <p:cNvPr id="215" name="Can 214">
                <a:extLst>
                  <a:ext uri="{FF2B5EF4-FFF2-40B4-BE49-F238E27FC236}">
                    <a16:creationId xmlns:a16="http://schemas.microsoft.com/office/drawing/2014/main" id="{8B174B99-F50B-D5A4-A5F0-14B68885C562}"/>
                  </a:ext>
                </a:extLst>
              </p:cNvPr>
              <p:cNvSpPr/>
              <p:nvPr/>
            </p:nvSpPr>
            <p:spPr>
              <a:xfrm>
                <a:off x="1391300" y="2667000"/>
                <a:ext cx="304800" cy="142451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0C3C3335-7D03-3DF0-C46D-746409B4DA70}"/>
                  </a:ext>
                </a:extLst>
              </p:cNvPr>
              <p:cNvCxnSpPr>
                <a:stCxn id="220" idx="3"/>
              </p:cNvCxnSpPr>
              <p:nvPr/>
            </p:nvCxnSpPr>
            <p:spPr>
              <a:xfrm flipH="1">
                <a:off x="1440284" y="2427918"/>
                <a:ext cx="112210" cy="11906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8A2F92FF-0319-6B11-5623-939014AED7F9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8E9E2FA5-CF47-3F38-FF3D-2F7789833797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9" name="Can 218">
                <a:extLst>
                  <a:ext uri="{FF2B5EF4-FFF2-40B4-BE49-F238E27FC236}">
                    <a16:creationId xmlns:a16="http://schemas.microsoft.com/office/drawing/2014/main" id="{EB16FA46-2094-64F4-3A25-B23F33490300}"/>
                  </a:ext>
                </a:extLst>
              </p:cNvPr>
              <p:cNvSpPr/>
              <p:nvPr/>
            </p:nvSpPr>
            <p:spPr>
              <a:xfrm rot="18546022">
                <a:off x="1026762" y="1692283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Can 219">
                <a:extLst>
                  <a:ext uri="{FF2B5EF4-FFF2-40B4-BE49-F238E27FC236}">
                    <a16:creationId xmlns:a16="http://schemas.microsoft.com/office/drawing/2014/main" id="{93D2B6F4-F3C6-3CD8-4B44-F8F649E757A2}"/>
                  </a:ext>
                </a:extLst>
              </p:cNvPr>
              <p:cNvSpPr/>
              <p:nvPr/>
            </p:nvSpPr>
            <p:spPr>
              <a:xfrm rot="2641898">
                <a:off x="1714201" y="1642011"/>
                <a:ext cx="312144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7-Point Star 220">
                <a:extLst>
                  <a:ext uri="{FF2B5EF4-FFF2-40B4-BE49-F238E27FC236}">
                    <a16:creationId xmlns:a16="http://schemas.microsoft.com/office/drawing/2014/main" id="{29BB5A48-E76B-5432-8D5F-BA1682C8A011}"/>
                  </a:ext>
                </a:extLst>
              </p:cNvPr>
              <p:cNvSpPr/>
              <p:nvPr/>
            </p:nvSpPr>
            <p:spPr>
              <a:xfrm>
                <a:off x="1609997" y="2443562"/>
                <a:ext cx="381000" cy="359203"/>
              </a:xfrm>
              <a:prstGeom prst="star7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549B3FA-4715-7CCE-8AB7-C8BEEB9ADDCF}"/>
                </a:ext>
              </a:extLst>
            </p:cNvPr>
            <p:cNvGrpSpPr/>
            <p:nvPr/>
          </p:nvGrpSpPr>
          <p:grpSpPr>
            <a:xfrm rot="12422326">
              <a:off x="7324797" y="1362050"/>
              <a:ext cx="196581" cy="365862"/>
              <a:chOff x="710208" y="1642011"/>
              <a:chExt cx="1316137" cy="2449499"/>
            </a:xfrm>
          </p:grpSpPr>
          <p:sp>
            <p:nvSpPr>
              <p:cNvPr id="208" name="Can 207">
                <a:extLst>
                  <a:ext uri="{FF2B5EF4-FFF2-40B4-BE49-F238E27FC236}">
                    <a16:creationId xmlns:a16="http://schemas.microsoft.com/office/drawing/2014/main" id="{E388DDC2-D592-83A9-E271-DE3532FF444D}"/>
                  </a:ext>
                </a:extLst>
              </p:cNvPr>
              <p:cNvSpPr/>
              <p:nvPr/>
            </p:nvSpPr>
            <p:spPr>
              <a:xfrm>
                <a:off x="1391300" y="2667000"/>
                <a:ext cx="304800" cy="142451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890C8FB-88AD-5677-868F-8EE472C16AA7}"/>
                  </a:ext>
                </a:extLst>
              </p:cNvPr>
              <p:cNvCxnSpPr>
                <a:stCxn id="213" idx="3"/>
              </p:cNvCxnSpPr>
              <p:nvPr/>
            </p:nvCxnSpPr>
            <p:spPr>
              <a:xfrm flipH="1">
                <a:off x="1440284" y="2427918"/>
                <a:ext cx="112210" cy="11906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3A72606-3B76-F1D4-1F56-B687F47D2A3F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DC97E3F-555A-F47F-437A-9B57F4365FE2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2" name="Can 211">
                <a:extLst>
                  <a:ext uri="{FF2B5EF4-FFF2-40B4-BE49-F238E27FC236}">
                    <a16:creationId xmlns:a16="http://schemas.microsoft.com/office/drawing/2014/main" id="{DE3F4AC5-DFD2-B2C5-B1F5-8201311E3579}"/>
                  </a:ext>
                </a:extLst>
              </p:cNvPr>
              <p:cNvSpPr/>
              <p:nvPr/>
            </p:nvSpPr>
            <p:spPr>
              <a:xfrm rot="18546022">
                <a:off x="1026762" y="1692283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Can 212">
                <a:extLst>
                  <a:ext uri="{FF2B5EF4-FFF2-40B4-BE49-F238E27FC236}">
                    <a16:creationId xmlns:a16="http://schemas.microsoft.com/office/drawing/2014/main" id="{05DAB165-5158-95FA-E754-4E4F5DC1626D}"/>
                  </a:ext>
                </a:extLst>
              </p:cNvPr>
              <p:cNvSpPr/>
              <p:nvPr/>
            </p:nvSpPr>
            <p:spPr>
              <a:xfrm rot="2641898">
                <a:off x="1714201" y="1642011"/>
                <a:ext cx="312144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7-Point Star 213">
                <a:extLst>
                  <a:ext uri="{FF2B5EF4-FFF2-40B4-BE49-F238E27FC236}">
                    <a16:creationId xmlns:a16="http://schemas.microsoft.com/office/drawing/2014/main" id="{981146A8-9234-12A0-F54D-547CF1B6CC65}"/>
                  </a:ext>
                </a:extLst>
              </p:cNvPr>
              <p:cNvSpPr/>
              <p:nvPr/>
            </p:nvSpPr>
            <p:spPr>
              <a:xfrm>
                <a:off x="1609997" y="2443562"/>
                <a:ext cx="381000" cy="359203"/>
              </a:xfrm>
              <a:prstGeom prst="star7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B831EAD-8284-BFCE-FEB4-0CE68028504D}"/>
                </a:ext>
              </a:extLst>
            </p:cNvPr>
            <p:cNvGrpSpPr/>
            <p:nvPr/>
          </p:nvGrpSpPr>
          <p:grpSpPr>
            <a:xfrm rot="4117466">
              <a:off x="7562403" y="2523379"/>
              <a:ext cx="210724" cy="392183"/>
              <a:chOff x="710208" y="1642011"/>
              <a:chExt cx="1316137" cy="2449499"/>
            </a:xfrm>
          </p:grpSpPr>
          <p:sp>
            <p:nvSpPr>
              <p:cNvPr id="201" name="Can 200">
                <a:extLst>
                  <a:ext uri="{FF2B5EF4-FFF2-40B4-BE49-F238E27FC236}">
                    <a16:creationId xmlns:a16="http://schemas.microsoft.com/office/drawing/2014/main" id="{0B5063D2-004B-1D92-0F84-3B753B02CB66}"/>
                  </a:ext>
                </a:extLst>
              </p:cNvPr>
              <p:cNvSpPr/>
              <p:nvPr/>
            </p:nvSpPr>
            <p:spPr>
              <a:xfrm>
                <a:off x="1391300" y="2667000"/>
                <a:ext cx="304800" cy="142451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BC64E9A-F650-D0B3-2A56-B99D23676C70}"/>
                  </a:ext>
                </a:extLst>
              </p:cNvPr>
              <p:cNvCxnSpPr>
                <a:stCxn id="206" idx="3"/>
              </p:cNvCxnSpPr>
              <p:nvPr/>
            </p:nvCxnSpPr>
            <p:spPr>
              <a:xfrm flipH="1">
                <a:off x="1440284" y="2427918"/>
                <a:ext cx="112210" cy="11906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7E855932-D011-DFAC-BD9C-5CD050FC98BB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E79831FE-1B06-A8FF-B379-FB6A1AD2F19A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5" name="Can 204">
                <a:extLst>
                  <a:ext uri="{FF2B5EF4-FFF2-40B4-BE49-F238E27FC236}">
                    <a16:creationId xmlns:a16="http://schemas.microsoft.com/office/drawing/2014/main" id="{88F50DC5-E40D-2637-2D6F-2162FBD97627}"/>
                  </a:ext>
                </a:extLst>
              </p:cNvPr>
              <p:cNvSpPr/>
              <p:nvPr/>
            </p:nvSpPr>
            <p:spPr>
              <a:xfrm rot="18546022">
                <a:off x="1026762" y="1692283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Can 205">
                <a:extLst>
                  <a:ext uri="{FF2B5EF4-FFF2-40B4-BE49-F238E27FC236}">
                    <a16:creationId xmlns:a16="http://schemas.microsoft.com/office/drawing/2014/main" id="{42AF358B-1C6C-5D93-0F8F-EBBC74EA8A95}"/>
                  </a:ext>
                </a:extLst>
              </p:cNvPr>
              <p:cNvSpPr/>
              <p:nvPr/>
            </p:nvSpPr>
            <p:spPr>
              <a:xfrm rot="2641898">
                <a:off x="1714201" y="1642011"/>
                <a:ext cx="312144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7-Point Star 206">
                <a:extLst>
                  <a:ext uri="{FF2B5EF4-FFF2-40B4-BE49-F238E27FC236}">
                    <a16:creationId xmlns:a16="http://schemas.microsoft.com/office/drawing/2014/main" id="{7F589C19-D01C-81BC-2376-79DD6704B7EA}"/>
                  </a:ext>
                </a:extLst>
              </p:cNvPr>
              <p:cNvSpPr/>
              <p:nvPr/>
            </p:nvSpPr>
            <p:spPr>
              <a:xfrm>
                <a:off x="1609997" y="2443562"/>
                <a:ext cx="381000" cy="359203"/>
              </a:xfrm>
              <a:prstGeom prst="star7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7F86AA1-BCB3-93E9-D094-7229BA3A306B}"/>
                </a:ext>
              </a:extLst>
            </p:cNvPr>
            <p:cNvGrpSpPr/>
            <p:nvPr/>
          </p:nvGrpSpPr>
          <p:grpSpPr>
            <a:xfrm rot="4117466">
              <a:off x="7339373" y="2413901"/>
              <a:ext cx="210724" cy="392183"/>
              <a:chOff x="710208" y="1642011"/>
              <a:chExt cx="1316137" cy="2449499"/>
            </a:xfrm>
          </p:grpSpPr>
          <p:sp>
            <p:nvSpPr>
              <p:cNvPr id="194" name="Can 193">
                <a:extLst>
                  <a:ext uri="{FF2B5EF4-FFF2-40B4-BE49-F238E27FC236}">
                    <a16:creationId xmlns:a16="http://schemas.microsoft.com/office/drawing/2014/main" id="{870E67F3-3201-DB48-2DE6-FF31EACED07D}"/>
                  </a:ext>
                </a:extLst>
              </p:cNvPr>
              <p:cNvSpPr/>
              <p:nvPr/>
            </p:nvSpPr>
            <p:spPr>
              <a:xfrm>
                <a:off x="1391300" y="2667000"/>
                <a:ext cx="304800" cy="142451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3DD73444-F73C-1C26-95C4-7A2A04C64683}"/>
                  </a:ext>
                </a:extLst>
              </p:cNvPr>
              <p:cNvCxnSpPr>
                <a:stCxn id="199" idx="3"/>
              </p:cNvCxnSpPr>
              <p:nvPr/>
            </p:nvCxnSpPr>
            <p:spPr>
              <a:xfrm flipH="1">
                <a:off x="1440284" y="2427918"/>
                <a:ext cx="112210" cy="11906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DA08FFD-8E86-4BF4-D8A6-D65D7FFA2381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593D4F55-D616-D7F6-9192-7F7D9229DA6C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8" name="Can 197">
                <a:extLst>
                  <a:ext uri="{FF2B5EF4-FFF2-40B4-BE49-F238E27FC236}">
                    <a16:creationId xmlns:a16="http://schemas.microsoft.com/office/drawing/2014/main" id="{271C04D8-1E5C-8959-7B42-A5C4A2B5A53C}"/>
                  </a:ext>
                </a:extLst>
              </p:cNvPr>
              <p:cNvSpPr/>
              <p:nvPr/>
            </p:nvSpPr>
            <p:spPr>
              <a:xfrm rot="18546022">
                <a:off x="1026762" y="1692283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Can 198">
                <a:extLst>
                  <a:ext uri="{FF2B5EF4-FFF2-40B4-BE49-F238E27FC236}">
                    <a16:creationId xmlns:a16="http://schemas.microsoft.com/office/drawing/2014/main" id="{81F6C942-C2C8-FBEC-062A-8B56A06C3FC4}"/>
                  </a:ext>
                </a:extLst>
              </p:cNvPr>
              <p:cNvSpPr/>
              <p:nvPr/>
            </p:nvSpPr>
            <p:spPr>
              <a:xfrm rot="2641898">
                <a:off x="1714201" y="1642011"/>
                <a:ext cx="312144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7-Point Star 199">
                <a:extLst>
                  <a:ext uri="{FF2B5EF4-FFF2-40B4-BE49-F238E27FC236}">
                    <a16:creationId xmlns:a16="http://schemas.microsoft.com/office/drawing/2014/main" id="{7D04E72B-0BDC-EE14-BC7A-5BF4059920A8}"/>
                  </a:ext>
                </a:extLst>
              </p:cNvPr>
              <p:cNvSpPr/>
              <p:nvPr/>
            </p:nvSpPr>
            <p:spPr>
              <a:xfrm>
                <a:off x="1609997" y="2443562"/>
                <a:ext cx="381000" cy="359203"/>
              </a:xfrm>
              <a:prstGeom prst="star7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9978C1A-57B9-6C70-055A-21660534F942}"/>
                </a:ext>
              </a:extLst>
            </p:cNvPr>
            <p:cNvGrpSpPr/>
            <p:nvPr/>
          </p:nvGrpSpPr>
          <p:grpSpPr>
            <a:xfrm rot="2874742">
              <a:off x="7685513" y="1287926"/>
              <a:ext cx="210724" cy="392183"/>
              <a:chOff x="710208" y="1642011"/>
              <a:chExt cx="1316137" cy="2449499"/>
            </a:xfrm>
          </p:grpSpPr>
          <p:sp>
            <p:nvSpPr>
              <p:cNvPr id="187" name="Can 186">
                <a:extLst>
                  <a:ext uri="{FF2B5EF4-FFF2-40B4-BE49-F238E27FC236}">
                    <a16:creationId xmlns:a16="http://schemas.microsoft.com/office/drawing/2014/main" id="{AE77C407-CAB4-614E-9EFE-68E03B3F7271}"/>
                  </a:ext>
                </a:extLst>
              </p:cNvPr>
              <p:cNvSpPr/>
              <p:nvPr/>
            </p:nvSpPr>
            <p:spPr>
              <a:xfrm>
                <a:off x="1391300" y="2667000"/>
                <a:ext cx="304800" cy="142451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A01912B-850C-BC66-C4BA-4313D739F362}"/>
                  </a:ext>
                </a:extLst>
              </p:cNvPr>
              <p:cNvCxnSpPr>
                <a:stCxn id="192" idx="3"/>
              </p:cNvCxnSpPr>
              <p:nvPr/>
            </p:nvCxnSpPr>
            <p:spPr>
              <a:xfrm flipH="1">
                <a:off x="1440284" y="2427918"/>
                <a:ext cx="112210" cy="11906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91434211-32A9-3E99-5B59-869DAF147FCC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B8E8B4A-796C-BB68-A987-342D770CDA39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1" name="Can 190">
                <a:extLst>
                  <a:ext uri="{FF2B5EF4-FFF2-40B4-BE49-F238E27FC236}">
                    <a16:creationId xmlns:a16="http://schemas.microsoft.com/office/drawing/2014/main" id="{99D051C7-82B1-8CBA-B076-4F4DCE4D9E28}"/>
                  </a:ext>
                </a:extLst>
              </p:cNvPr>
              <p:cNvSpPr/>
              <p:nvPr/>
            </p:nvSpPr>
            <p:spPr>
              <a:xfrm rot="18546022">
                <a:off x="1026762" y="1692283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Can 191">
                <a:extLst>
                  <a:ext uri="{FF2B5EF4-FFF2-40B4-BE49-F238E27FC236}">
                    <a16:creationId xmlns:a16="http://schemas.microsoft.com/office/drawing/2014/main" id="{453DDA0D-CB69-337F-93AE-981BB091B410}"/>
                  </a:ext>
                </a:extLst>
              </p:cNvPr>
              <p:cNvSpPr/>
              <p:nvPr/>
            </p:nvSpPr>
            <p:spPr>
              <a:xfrm rot="2641898">
                <a:off x="1714201" y="1642011"/>
                <a:ext cx="312144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7-Point Star 192">
                <a:extLst>
                  <a:ext uri="{FF2B5EF4-FFF2-40B4-BE49-F238E27FC236}">
                    <a16:creationId xmlns:a16="http://schemas.microsoft.com/office/drawing/2014/main" id="{347EB89D-2638-27AB-C5D6-D37FF88D6B68}"/>
                  </a:ext>
                </a:extLst>
              </p:cNvPr>
              <p:cNvSpPr/>
              <p:nvPr/>
            </p:nvSpPr>
            <p:spPr>
              <a:xfrm>
                <a:off x="1609997" y="2443562"/>
                <a:ext cx="381000" cy="359203"/>
              </a:xfrm>
              <a:prstGeom prst="star7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9825386-7420-C494-A69D-F7F8DBE63D7C}"/>
                </a:ext>
              </a:extLst>
            </p:cNvPr>
            <p:cNvGrpSpPr/>
            <p:nvPr/>
          </p:nvGrpSpPr>
          <p:grpSpPr>
            <a:xfrm rot="20317466">
              <a:off x="7118253" y="1945106"/>
              <a:ext cx="210724" cy="392183"/>
              <a:chOff x="710208" y="1642011"/>
              <a:chExt cx="1316137" cy="2449499"/>
            </a:xfrm>
          </p:grpSpPr>
          <p:sp>
            <p:nvSpPr>
              <p:cNvPr id="180" name="Can 179">
                <a:extLst>
                  <a:ext uri="{FF2B5EF4-FFF2-40B4-BE49-F238E27FC236}">
                    <a16:creationId xmlns:a16="http://schemas.microsoft.com/office/drawing/2014/main" id="{3CF758D0-9535-D91F-74F3-821A0A584E57}"/>
                  </a:ext>
                </a:extLst>
              </p:cNvPr>
              <p:cNvSpPr/>
              <p:nvPr/>
            </p:nvSpPr>
            <p:spPr>
              <a:xfrm>
                <a:off x="1391300" y="2667000"/>
                <a:ext cx="304800" cy="142451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42E3EB4-3671-7E6B-174A-40881B132909}"/>
                  </a:ext>
                </a:extLst>
              </p:cNvPr>
              <p:cNvCxnSpPr>
                <a:stCxn id="185" idx="3"/>
              </p:cNvCxnSpPr>
              <p:nvPr/>
            </p:nvCxnSpPr>
            <p:spPr>
              <a:xfrm flipH="1">
                <a:off x="1440284" y="2427918"/>
                <a:ext cx="112210" cy="11906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D1F8DEA-A2D8-1335-548D-6D31631E8ADF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5BCE207-D2A3-670C-29C2-B610809597D8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Can 183">
                <a:extLst>
                  <a:ext uri="{FF2B5EF4-FFF2-40B4-BE49-F238E27FC236}">
                    <a16:creationId xmlns:a16="http://schemas.microsoft.com/office/drawing/2014/main" id="{785F6CDA-5A21-0210-5C7A-E60F8439FBA1}"/>
                  </a:ext>
                </a:extLst>
              </p:cNvPr>
              <p:cNvSpPr/>
              <p:nvPr/>
            </p:nvSpPr>
            <p:spPr>
              <a:xfrm rot="18546022">
                <a:off x="1026762" y="1692283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Can 184">
                <a:extLst>
                  <a:ext uri="{FF2B5EF4-FFF2-40B4-BE49-F238E27FC236}">
                    <a16:creationId xmlns:a16="http://schemas.microsoft.com/office/drawing/2014/main" id="{E7EF3198-1C2D-6B54-4064-387856FE7FE0}"/>
                  </a:ext>
                </a:extLst>
              </p:cNvPr>
              <p:cNvSpPr/>
              <p:nvPr/>
            </p:nvSpPr>
            <p:spPr>
              <a:xfrm rot="2641898">
                <a:off x="1714201" y="1642011"/>
                <a:ext cx="312144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7-Point Star 185">
                <a:extLst>
                  <a:ext uri="{FF2B5EF4-FFF2-40B4-BE49-F238E27FC236}">
                    <a16:creationId xmlns:a16="http://schemas.microsoft.com/office/drawing/2014/main" id="{7E0F1C04-2EAE-ED6C-9CFA-8F3BC6CF01E0}"/>
                  </a:ext>
                </a:extLst>
              </p:cNvPr>
              <p:cNvSpPr/>
              <p:nvPr/>
            </p:nvSpPr>
            <p:spPr>
              <a:xfrm>
                <a:off x="1609997" y="2443562"/>
                <a:ext cx="381000" cy="359203"/>
              </a:xfrm>
              <a:prstGeom prst="star7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27C52B2-357B-AF58-2C6F-6550FEE507F2}"/>
                </a:ext>
              </a:extLst>
            </p:cNvPr>
            <p:cNvGrpSpPr/>
            <p:nvPr/>
          </p:nvGrpSpPr>
          <p:grpSpPr>
            <a:xfrm rot="13758449">
              <a:off x="7403919" y="1895337"/>
              <a:ext cx="246172" cy="374096"/>
              <a:chOff x="672316" y="1628091"/>
              <a:chExt cx="1319604" cy="2220148"/>
            </a:xfrm>
          </p:grpSpPr>
          <p:sp>
            <p:nvSpPr>
              <p:cNvPr id="174" name="Can 173">
                <a:extLst>
                  <a:ext uri="{FF2B5EF4-FFF2-40B4-BE49-F238E27FC236}">
                    <a16:creationId xmlns:a16="http://schemas.microsoft.com/office/drawing/2014/main" id="{97D28E51-860A-79E7-BF7E-00FC9C3481DE}"/>
                  </a:ext>
                </a:extLst>
              </p:cNvPr>
              <p:cNvSpPr/>
              <p:nvPr/>
            </p:nvSpPr>
            <p:spPr>
              <a:xfrm>
                <a:off x="1384568" y="2658124"/>
                <a:ext cx="292378" cy="1190115"/>
              </a:xfrm>
              <a:prstGeom prst="can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1F9914C-8A5C-C40A-E077-D5F5F21B1877}"/>
                  </a:ext>
                </a:extLst>
              </p:cNvPr>
              <p:cNvCxnSpPr>
                <a:stCxn id="179" idx="3"/>
              </p:cNvCxnSpPr>
              <p:nvPr/>
            </p:nvCxnSpPr>
            <p:spPr>
              <a:xfrm rot="8109306" flipV="1">
                <a:off x="1407628" y="2467832"/>
                <a:ext cx="163125" cy="25310"/>
              </a:xfrm>
              <a:prstGeom prst="line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52A2F6F8-3009-EF46-7B20-2D352955FEDB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D3DD39D-9586-90A3-ECA6-2606086EC0D1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178" name="Can 177">
                <a:extLst>
                  <a:ext uri="{FF2B5EF4-FFF2-40B4-BE49-F238E27FC236}">
                    <a16:creationId xmlns:a16="http://schemas.microsoft.com/office/drawing/2014/main" id="{AC607B20-7FA8-28D0-69EE-ADAB38A56054}"/>
                  </a:ext>
                </a:extLst>
              </p:cNvPr>
              <p:cNvSpPr/>
              <p:nvPr/>
            </p:nvSpPr>
            <p:spPr>
              <a:xfrm rot="18546022">
                <a:off x="988870" y="1654184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Can 178">
                <a:extLst>
                  <a:ext uri="{FF2B5EF4-FFF2-40B4-BE49-F238E27FC236}">
                    <a16:creationId xmlns:a16="http://schemas.microsoft.com/office/drawing/2014/main" id="{E1D13128-E591-9DE3-6E1E-D5829E60830B}"/>
                  </a:ext>
                </a:extLst>
              </p:cNvPr>
              <p:cNvSpPr/>
              <p:nvPr/>
            </p:nvSpPr>
            <p:spPr>
              <a:xfrm rot="2641898">
                <a:off x="1719830" y="1628091"/>
                <a:ext cx="272090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1DD3D87-471F-455B-F65A-0AD3BCBBB706}"/>
                </a:ext>
              </a:extLst>
            </p:cNvPr>
            <p:cNvGrpSpPr/>
            <p:nvPr/>
          </p:nvGrpSpPr>
          <p:grpSpPr>
            <a:xfrm rot="17784270">
              <a:off x="7843580" y="1555779"/>
              <a:ext cx="246172" cy="374096"/>
              <a:chOff x="672316" y="1628091"/>
              <a:chExt cx="1319604" cy="2220148"/>
            </a:xfrm>
          </p:grpSpPr>
          <p:sp>
            <p:nvSpPr>
              <p:cNvPr id="168" name="Can 167">
                <a:extLst>
                  <a:ext uri="{FF2B5EF4-FFF2-40B4-BE49-F238E27FC236}">
                    <a16:creationId xmlns:a16="http://schemas.microsoft.com/office/drawing/2014/main" id="{A8E09831-0F1A-A0AD-15F3-4E40A785A7D5}"/>
                  </a:ext>
                </a:extLst>
              </p:cNvPr>
              <p:cNvSpPr/>
              <p:nvPr/>
            </p:nvSpPr>
            <p:spPr>
              <a:xfrm>
                <a:off x="1384568" y="2658124"/>
                <a:ext cx="292378" cy="1190115"/>
              </a:xfrm>
              <a:prstGeom prst="can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5021A45-7861-E9C6-3A6C-3936F741FBEC}"/>
                  </a:ext>
                </a:extLst>
              </p:cNvPr>
              <p:cNvCxnSpPr>
                <a:stCxn id="173" idx="3"/>
              </p:cNvCxnSpPr>
              <p:nvPr/>
            </p:nvCxnSpPr>
            <p:spPr>
              <a:xfrm rot="8109306" flipV="1">
                <a:off x="1407628" y="2467832"/>
                <a:ext cx="163125" cy="25310"/>
              </a:xfrm>
              <a:prstGeom prst="line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D274E36-4B18-83BE-C4E8-D01E489A8BAF}"/>
                  </a:ext>
                </a:extLst>
              </p:cNvPr>
              <p:cNvCxnSpPr/>
              <p:nvPr/>
            </p:nvCxnSpPr>
            <p:spPr>
              <a:xfrm>
                <a:off x="1447800" y="2427918"/>
                <a:ext cx="0" cy="239082"/>
              </a:xfrm>
              <a:prstGeom prst="line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6035025-7B68-B78D-342F-873895008C5E}"/>
                  </a:ext>
                </a:extLst>
              </p:cNvPr>
              <p:cNvCxnSpPr/>
              <p:nvPr/>
            </p:nvCxnSpPr>
            <p:spPr>
              <a:xfrm>
                <a:off x="1600200" y="2443562"/>
                <a:ext cx="0" cy="239082"/>
              </a:xfrm>
              <a:prstGeom prst="line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172" name="Can 171">
                <a:extLst>
                  <a:ext uri="{FF2B5EF4-FFF2-40B4-BE49-F238E27FC236}">
                    <a16:creationId xmlns:a16="http://schemas.microsoft.com/office/drawing/2014/main" id="{82AE568D-71C4-73FB-81F5-DE931B6C3E0B}"/>
                  </a:ext>
                </a:extLst>
              </p:cNvPr>
              <p:cNvSpPr/>
              <p:nvPr/>
            </p:nvSpPr>
            <p:spPr>
              <a:xfrm rot="18546022">
                <a:off x="988870" y="1654184"/>
                <a:ext cx="281291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Can 172">
                <a:extLst>
                  <a:ext uri="{FF2B5EF4-FFF2-40B4-BE49-F238E27FC236}">
                    <a16:creationId xmlns:a16="http://schemas.microsoft.com/office/drawing/2014/main" id="{CB498392-6C7F-E5FB-B0B7-C2BB47108870}"/>
                  </a:ext>
                </a:extLst>
              </p:cNvPr>
              <p:cNvSpPr/>
              <p:nvPr/>
            </p:nvSpPr>
            <p:spPr>
              <a:xfrm rot="2641898">
                <a:off x="1719830" y="1628091"/>
                <a:ext cx="272090" cy="914400"/>
              </a:xfrm>
              <a:prstGeom prst="can">
                <a:avLst/>
              </a:prstGeom>
              <a:ln w="3175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00662A-1414-78C0-A109-6EBC56C5E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28" y="618273"/>
            <a:ext cx="846671" cy="1058339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98A48808-E464-DD29-8715-46C3FC32D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51" y="3053341"/>
            <a:ext cx="1356417" cy="1268649"/>
          </a:xfrm>
          <a:prstGeom prst="rect">
            <a:avLst/>
          </a:prstGeom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DBA5B5E7-86CD-6CDB-E369-7AB96F32345A}"/>
              </a:ext>
            </a:extLst>
          </p:cNvPr>
          <p:cNvSpPr txBox="1"/>
          <p:nvPr/>
        </p:nvSpPr>
        <p:spPr>
          <a:xfrm>
            <a:off x="6148661" y="2085628"/>
            <a:ext cx="2787820" cy="738609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4. Immune complexes in the mesangium cause local immune activation &amp; injury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A5A81615-4D41-8CFB-6EC8-D26529442781}"/>
              </a:ext>
            </a:extLst>
          </p:cNvPr>
          <p:cNvSpPr txBox="1"/>
          <p:nvPr/>
        </p:nvSpPr>
        <p:spPr>
          <a:xfrm>
            <a:off x="6630555" y="2936732"/>
            <a:ext cx="2378853" cy="1384940"/>
          </a:xfrm>
          <a:prstGeom prst="rect">
            <a:avLst/>
          </a:prstGeom>
          <a:noFill/>
        </p:spPr>
        <p:txBody>
          <a:bodyPr wrap="square" lIns="91387" tIns="45693" rIns="91387" bIns="4569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•</a:t>
            </a: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Complement activation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  •</a:t>
            </a: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Cytokine/chemokine release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   • Monocyte recruitment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     •</a:t>
            </a: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 Matrix production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      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•</a:t>
            </a: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 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Mesangial proliferation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         • Glomerular sclerosis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           •</a:t>
            </a: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Interstitial fibrosis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A1AEEA34-62F1-6DC0-3D18-1C0BCDB3C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46" y="2807943"/>
            <a:ext cx="1135319" cy="15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4" grpId="0"/>
      <p:bldP spid="135" grpId="0"/>
      <p:bldP spid="140" grpId="0"/>
      <p:bldP spid="141" grpId="0"/>
      <p:bldP spid="142" grpId="0" animBg="1"/>
      <p:bldP spid="143" grpId="0" animBg="1"/>
      <p:bldP spid="263" grpId="0"/>
      <p:bldP spid="26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4548</TotalTime>
  <Words>5269</Words>
  <Application>Microsoft Office PowerPoint</Application>
  <PresentationFormat>On-screen Show (16:9)</PresentationFormat>
  <Paragraphs>626</Paragraphs>
  <Slides>48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Guardian TextSans Web</vt:lpstr>
      <vt:lpstr>Helvetica</vt:lpstr>
      <vt:lpstr>Office Theme</vt:lpstr>
      <vt:lpstr>PowerPoint Presentation</vt:lpstr>
      <vt:lpstr>Faculty</vt:lpstr>
      <vt:lpstr>Learning Objectives</vt:lpstr>
      <vt:lpstr>Introduction to IgAN</vt:lpstr>
      <vt:lpstr>IgA Nephropathy (IgAN)</vt:lpstr>
      <vt:lpstr>Epidemiology</vt:lpstr>
      <vt:lpstr>Epidemiology and Socioeconomic Class</vt:lpstr>
      <vt:lpstr>IgAN &amp; Health-Related Quality of Life </vt:lpstr>
      <vt:lpstr>4 Hit Hypothesis</vt:lpstr>
      <vt:lpstr>Secondary  IgA  Nephropathy </vt:lpstr>
      <vt:lpstr>Diagnosis &amp; Prognosis of IgAN</vt:lpstr>
      <vt:lpstr>Clinical Presentation </vt:lpstr>
      <vt:lpstr>Diagnosis</vt:lpstr>
      <vt:lpstr>Prognostic Markers Associated with Worse Outcomes</vt:lpstr>
      <vt:lpstr>The “MEST-C” Score</vt:lpstr>
      <vt:lpstr>International IgAN Prediction Tool</vt:lpstr>
      <vt:lpstr>Proteinuria in IgAN</vt:lpstr>
      <vt:lpstr>Proteinuria as a Prognostic Factor</vt:lpstr>
      <vt:lpstr>PowerPoint Presentation</vt:lpstr>
      <vt:lpstr>Proteinuria and ERSD Progression</vt:lpstr>
      <vt:lpstr>Proteinuria reduction as a treatment goal</vt:lpstr>
      <vt:lpstr>IgAN Treatment Strategies </vt:lpstr>
      <vt:lpstr>KDIGO Treatment Algorithm</vt:lpstr>
      <vt:lpstr>Gaps in other management strategies</vt:lpstr>
      <vt:lpstr>Unmet needs</vt:lpstr>
      <vt:lpstr>Novel Targets</vt:lpstr>
      <vt:lpstr>Emerging Therapies: Efficacy and Safety Data from Phase 3 Trials</vt:lpstr>
      <vt:lpstr>Targeted-release formulation-budesonide for the treatment of lgA nephropathy in patients at risk of progressing to ESKD: The NeflgArd Phase 3 trial results</vt:lpstr>
      <vt:lpstr>PowerPoint Presentation</vt:lpstr>
      <vt:lpstr>Sparsentan</vt:lpstr>
      <vt:lpstr>PROTECT Study Design</vt:lpstr>
      <vt:lpstr>Atrasentan</vt:lpstr>
      <vt:lpstr>ALIGN study (NCT04573478)</vt:lpstr>
      <vt:lpstr>AFFINITY study (NCT04573920) </vt:lpstr>
      <vt:lpstr>Iptacopan</vt:lpstr>
      <vt:lpstr>APPLAUSE-IgAN (NCT04578834)</vt:lpstr>
      <vt:lpstr>Narsolimab - OMS721 </vt:lpstr>
      <vt:lpstr>ARTEMIS – IGAN (NCT03608033) </vt:lpstr>
      <vt:lpstr>Other Emerging Therapies</vt:lpstr>
      <vt:lpstr>Case Presentation</vt:lpstr>
      <vt:lpstr>Case Presentation: History</vt:lpstr>
      <vt:lpstr>Case Presentation: Laboratory</vt:lpstr>
      <vt:lpstr>Case Presentation: Renal Biopsy</vt:lpstr>
      <vt:lpstr>How would you manage this patient?</vt:lpstr>
      <vt:lpstr>Case Presentation: follow-up</vt:lpstr>
      <vt:lpstr>PowerPoint Presentation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Gregory Scott</cp:lastModifiedBy>
  <cp:revision>111</cp:revision>
  <dcterms:created xsi:type="dcterms:W3CDTF">2022-01-24T01:22:44Z</dcterms:created>
  <dcterms:modified xsi:type="dcterms:W3CDTF">2022-07-28T21:23:24Z</dcterms:modified>
</cp:coreProperties>
</file>