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11" r:id="rId2"/>
    <p:sldId id="258" r:id="rId3"/>
    <p:sldId id="259" r:id="rId4"/>
    <p:sldId id="293" r:id="rId5"/>
    <p:sldId id="294" r:id="rId6"/>
    <p:sldId id="295" r:id="rId7"/>
    <p:sldId id="297" r:id="rId8"/>
    <p:sldId id="296" r:id="rId9"/>
    <p:sldId id="298" r:id="rId10"/>
    <p:sldId id="299" r:id="rId11"/>
    <p:sldId id="301" r:id="rId12"/>
    <p:sldId id="310" r:id="rId13"/>
    <p:sldId id="300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308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thika Subramanian" initials="KS" lastIdx="1" clrIdx="0">
    <p:extLst>
      <p:ext uri="{19B8F6BF-5375-455C-9EA6-DF929625EA0E}">
        <p15:presenceInfo xmlns:p15="http://schemas.microsoft.com/office/powerpoint/2012/main" userId="01abef892538b0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9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8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8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7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8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3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4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7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921A-9D79-9C42-A886-A08221E5E90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3B92-94F5-2644-8200-4386D866E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3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CC7D-E296-493B-AA89-64E84265D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F7CEF-E23A-4B34-A969-63AA741917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30B1D08-08C5-4426-917E-AC7C6C6D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3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119265"/>
            <a:ext cx="8630842" cy="8263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SOLO1 Study of Olaparib Maintenance in </a:t>
            </a:r>
            <a:r>
              <a:rPr lang="en-US" sz="2100" b="1" i="0" u="none" strike="noStrike" baseline="0" dirty="0">
                <a:solidFill>
                  <a:srgbClr val="221E1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Newly Diagnosed Advanced OC with </a:t>
            </a:r>
            <a:r>
              <a:rPr lang="en-US" sz="2100" b="1" i="1" dirty="0">
                <a:solidFill>
                  <a:srgbClr val="221E1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BRCAm</a:t>
            </a:r>
            <a:r>
              <a:rPr lang="en-US" sz="2100" b="1" baseline="30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FC2220-FA33-4569-90CC-40BE7CAF3672}"/>
              </a:ext>
            </a:extLst>
          </p:cNvPr>
          <p:cNvGrpSpPr/>
          <p:nvPr/>
        </p:nvGrpSpPr>
        <p:grpSpPr>
          <a:xfrm>
            <a:off x="311660" y="740871"/>
            <a:ext cx="8520681" cy="1983278"/>
            <a:chOff x="634531" y="691179"/>
            <a:chExt cx="8520681" cy="19832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15B41D-299F-49AE-973E-6D255C0BA34A}"/>
                </a:ext>
              </a:extLst>
            </p:cNvPr>
            <p:cNvGrpSpPr/>
            <p:nvPr/>
          </p:nvGrpSpPr>
          <p:grpSpPr>
            <a:xfrm>
              <a:off x="634531" y="691179"/>
              <a:ext cx="8520681" cy="1983278"/>
              <a:chOff x="1655337" y="1657644"/>
              <a:chExt cx="11360907" cy="2644370"/>
            </a:xfrm>
          </p:grpSpPr>
          <p:cxnSp>
            <p:nvCxnSpPr>
              <p:cNvPr id="5" name="Elbow Connector 10">
                <a:extLst>
                  <a:ext uri="{FF2B5EF4-FFF2-40B4-BE49-F238E27FC236}">
                    <a16:creationId xmlns:a16="http://schemas.microsoft.com/office/drawing/2014/main" id="{C1EC2EDF-EAD9-454D-8BC2-CFE6D4193048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 bwMode="gray">
              <a:xfrm>
                <a:off x="4588175" y="3038803"/>
                <a:ext cx="1678552" cy="822007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78538E-2008-43B9-BEFD-7BC6B7F5E818}"/>
                  </a:ext>
                </a:extLst>
              </p:cNvPr>
              <p:cNvSpPr/>
              <p:nvPr/>
            </p:nvSpPr>
            <p:spPr bwMode="gray">
              <a:xfrm>
                <a:off x="10020587" y="1715369"/>
                <a:ext cx="2995657" cy="258664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Primary Endpoint </a:t>
                </a:r>
                <a:endParaRPr lang="en-US" sz="1200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PFS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f</a:t>
                </a: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Secondary Endpoints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Time to first and second subsequent therapy</a:t>
                </a:r>
                <a:endParaRPr lang="en-US" sz="1200" baseline="30000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OS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HRQoL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g</a:t>
                </a:r>
                <a:endParaRPr lang="en-US" sz="1200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Exploratory endpoints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QA-PFS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PROs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</a:p>
            </p:txBody>
          </p:sp>
          <p:cxnSp>
            <p:nvCxnSpPr>
              <p:cNvPr id="7" name="Elbow Connector 9">
                <a:extLst>
                  <a:ext uri="{FF2B5EF4-FFF2-40B4-BE49-F238E27FC236}">
                    <a16:creationId xmlns:a16="http://schemas.microsoft.com/office/drawing/2014/main" id="{A556D885-30F7-4270-AD1A-A2B40266A960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 bwMode="gray">
              <a:xfrm flipV="1">
                <a:off x="4588175" y="2146164"/>
                <a:ext cx="1615501" cy="892640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5AE880-54E6-4D5A-9F62-3925EA34CF4D}"/>
                  </a:ext>
                </a:extLst>
              </p:cNvPr>
              <p:cNvSpPr/>
              <p:nvPr/>
            </p:nvSpPr>
            <p:spPr bwMode="gray">
              <a:xfrm>
                <a:off x="1655337" y="1995221"/>
                <a:ext cx="2932838" cy="208716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Inclusion criteria:</a:t>
                </a:r>
                <a:endParaRPr lang="en-US" sz="1200" dirty="0">
                  <a:solidFill>
                    <a:schemeClr val="tx1"/>
                  </a:solidFill>
                  <a:cs typeface="Carlito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Women ≥18 y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ECOG PS 0</a:t>
                </a:r>
                <a:r>
                  <a:rPr lang="en-US" sz="1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11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1</a:t>
                </a:r>
                <a:endParaRPr lang="en-US" sz="1100" dirty="0">
                  <a:solidFill>
                    <a:schemeClr val="tx1"/>
                  </a:solidFill>
                  <a:cs typeface="Carlito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Newly diagnosed advanced, OC</a:t>
                </a:r>
                <a:r>
                  <a:rPr lang="en-US" sz="1100" baseline="300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b</a:t>
                </a: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 with a </a:t>
                </a:r>
                <a:r>
                  <a:rPr lang="en-US" sz="1100" i="1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BRCAm</a:t>
                </a:r>
                <a:r>
                  <a:rPr lang="en-US" sz="1100" baseline="300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c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In clinical CR or PR to PTC</a:t>
                </a:r>
                <a:r>
                  <a:rPr lang="en-US" sz="1100" baseline="30000" dirty="0">
                    <a:solidFill>
                      <a:schemeClr val="tx1"/>
                    </a:solidFill>
                  </a:rPr>
                  <a:t>d</a:t>
                </a:r>
                <a:endParaRPr lang="en-US" sz="1100" dirty="0">
                  <a:solidFill>
                    <a:schemeClr val="tx1"/>
                  </a:solidFill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Life expectancy ≥16 wks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No prior PARP inhibitor therapy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No history of AML or MDS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91F92C-B454-4DD2-B98F-C28EE4227DB9}"/>
                  </a:ext>
                </a:extLst>
              </p:cNvPr>
              <p:cNvSpPr/>
              <p:nvPr/>
            </p:nvSpPr>
            <p:spPr bwMode="gray">
              <a:xfrm>
                <a:off x="6263447" y="1657644"/>
                <a:ext cx="2628156" cy="89263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Olaparib 300 mg bid</a:t>
                </a:r>
                <a:endParaRPr lang="en-US" sz="1400" b="1" baseline="30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N = 260</a:t>
                </a:r>
                <a:endParaRPr lang="en-US" sz="14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0711B8-F052-4896-B5EC-4D919575E0B5}"/>
                  </a:ext>
                </a:extLst>
              </p:cNvPr>
              <p:cNvSpPr/>
              <p:nvPr/>
            </p:nvSpPr>
            <p:spPr bwMode="gray">
              <a:xfrm>
                <a:off x="6270561" y="3409314"/>
                <a:ext cx="2613928" cy="75575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Placebo</a:t>
                </a:r>
                <a:endParaRPr lang="en-US" sz="14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 =131</a:t>
                </a:r>
                <a:endParaRPr lang="en-US" sz="14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0793F2-D8D2-4873-91DA-1890B500E49F}"/>
                </a:ext>
              </a:extLst>
            </p:cNvPr>
            <p:cNvSpPr/>
            <p:nvPr/>
          </p:nvSpPr>
          <p:spPr>
            <a:xfrm>
              <a:off x="3160671" y="1364852"/>
              <a:ext cx="640080" cy="64008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kern="600" spc="30" dirty="0"/>
                <a:t>R</a:t>
              </a:r>
              <a:r>
                <a:rPr lang="en-US" sz="1200" b="1" kern="600" spc="30" baseline="30000" dirty="0"/>
                <a:t>e</a:t>
              </a:r>
            </a:p>
            <a:p>
              <a:pPr algn="ctr"/>
              <a:r>
                <a:rPr lang="en-US" sz="1200" b="1" kern="600" spc="30" dirty="0"/>
                <a:t>2:1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A51E8A-F962-451F-9832-80BAB293BF97}"/>
                </a:ext>
              </a:extLst>
            </p:cNvPr>
            <p:cNvGrpSpPr/>
            <p:nvPr/>
          </p:nvGrpSpPr>
          <p:grpSpPr>
            <a:xfrm>
              <a:off x="6111875" y="1018584"/>
              <a:ext cx="766234" cy="1266867"/>
              <a:chOff x="6111875" y="1466850"/>
              <a:chExt cx="766234" cy="126686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FBB8DD7-E665-44C9-A474-F2ACE2367258}"/>
                  </a:ext>
                </a:extLst>
              </p:cNvPr>
              <p:cNvCxnSpPr/>
              <p:nvPr/>
            </p:nvCxnSpPr>
            <p:spPr>
              <a:xfrm>
                <a:off x="6111875" y="1466850"/>
                <a:ext cx="2857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701D64-6A34-478A-AA68-0BDFDD650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400" y="2733717"/>
                <a:ext cx="2857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CCACD75-D272-4315-B72A-5D06C196EA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5508" y="1466850"/>
                <a:ext cx="2117" cy="126686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B0F747C-5A78-45A7-9BD7-E443FF3BC5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50" y="2172213"/>
                <a:ext cx="470959" cy="0"/>
              </a:xfrm>
              <a:prstGeom prst="line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26D550C-A8A0-4682-A452-30DC5DB56FE8}"/>
              </a:ext>
            </a:extLst>
          </p:cNvPr>
          <p:cNvSpPr txBox="1">
            <a:spLocks/>
          </p:cNvSpPr>
          <p:nvPr/>
        </p:nvSpPr>
        <p:spPr>
          <a:xfrm>
            <a:off x="183369" y="2808357"/>
            <a:ext cx="8833631" cy="167115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a</a:t>
            </a:r>
            <a:r>
              <a:rPr lang="en-US" sz="950" dirty="0">
                <a:solidFill>
                  <a:srgbClr val="000000"/>
                </a:solidFill>
              </a:rPr>
              <a:t>Randomized, placebo-controlled, double-blind, international phase III study done in 118 centers and 15 countries.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b</a:t>
            </a:r>
            <a:r>
              <a:rPr lang="en-US" sz="950" dirty="0">
                <a:solidFill>
                  <a:srgbClr val="000000"/>
                </a:solidFill>
              </a:rPr>
              <a:t>Collective term for high-grade serous or endometrioid ovarian cancer, primary peritoneal cancer, or fallopian tube cancer.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c</a:t>
            </a:r>
            <a:r>
              <a:rPr lang="en-US" sz="950" dirty="0">
                <a:solidFill>
                  <a:srgbClr val="000000"/>
                </a:solidFill>
              </a:rPr>
              <a:t>Deleterious or suspected deleterious germline or somatic </a:t>
            </a:r>
            <a:r>
              <a:rPr lang="en-US" sz="950" i="1" dirty="0">
                <a:solidFill>
                  <a:srgbClr val="000000"/>
                </a:solidFill>
              </a:rPr>
              <a:t>BRCA</a:t>
            </a:r>
            <a:r>
              <a:rPr lang="en-US" sz="950" dirty="0">
                <a:solidFill>
                  <a:srgbClr val="000000"/>
                </a:solidFill>
              </a:rPr>
              <a:t> mutation.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d</a:t>
            </a:r>
            <a:r>
              <a:rPr lang="en-US" sz="950" dirty="0">
                <a:solidFill>
                  <a:srgbClr val="000000"/>
                </a:solidFill>
              </a:rPr>
              <a:t>Patients must have achieved a clinical CR or PR (based on modified RECIST, version 1.1 criteria and cancer antigen concentration) after PTC without bevacizumab.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e</a:t>
            </a:r>
            <a:r>
              <a:rPr lang="en-US" sz="950" dirty="0">
                <a:solidFill>
                  <a:srgbClr val="000000"/>
                </a:solidFill>
              </a:rPr>
              <a:t>Randomization within 8 wks of completing PTC.</a:t>
            </a:r>
            <a:endParaRPr lang="en-US" sz="950" baseline="300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f</a:t>
            </a:r>
            <a:r>
              <a:rPr lang="en-US" sz="950" dirty="0">
                <a:solidFill>
                  <a:srgbClr val="000000"/>
                </a:solidFill>
              </a:rPr>
              <a:t>PFS, as assessed by BICR using RECIST v1.1, defined as the time from randomization until objective radiological disease progression or death.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g</a:t>
            </a:r>
            <a:r>
              <a:rPr lang="en-US" sz="950" dirty="0">
                <a:solidFill>
                  <a:srgbClr val="000000"/>
                </a:solidFill>
              </a:rPr>
              <a:t>Change from baseline in the FACT-O Trial Outcome Index (TOI) score for the first 24 mos.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h</a:t>
            </a:r>
            <a:r>
              <a:rPr lang="en-US" sz="950" dirty="0">
                <a:solidFill>
                  <a:srgbClr val="000000"/>
                </a:solidFill>
              </a:rPr>
              <a:t>Defined as the time from randomization until objective radiological progression [modified RECIST version 1.1 criteria] or death from any cause—whichever occurred first.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i</a:t>
            </a:r>
            <a:r>
              <a:rPr lang="en-US" sz="950" dirty="0">
                <a:solidFill>
                  <a:srgbClr val="000000"/>
                </a:solidFill>
              </a:rPr>
              <a:t>Proportion of patients reporting FACT-O nausea, vomiting, or lack of energy, and patient responses to single item FACT-O and FACT-O GF7 at baseline and up to 24 mos.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dirty="0">
                <a:solidFill>
                  <a:srgbClr val="000000"/>
                </a:solidFill>
              </a:rPr>
              <a:t>AML, acute myeloid leukemia; BICR, blinded independent central review; </a:t>
            </a:r>
            <a:r>
              <a:rPr lang="en-US" sz="950" i="1" dirty="0">
                <a:solidFill>
                  <a:srgbClr val="000000"/>
                </a:solidFill>
              </a:rPr>
              <a:t>BRCAm, BRCA </a:t>
            </a:r>
            <a:r>
              <a:rPr lang="en-US" sz="950" dirty="0">
                <a:solidFill>
                  <a:srgbClr val="000000"/>
                </a:solidFill>
              </a:rPr>
              <a:t>mutation-positive; CR, complete response; ECOG, Eastern Cooperative Oncology Group; HRQoL, health-related quality of life; MDS, myelodysplastic syndrome; OC, ovarian cancer; OS, overall survival; PARP, poly(ADP-ribose) polymerase; PFS, progression-free survival; PR, partial response; PRO, patient-reported outcome; PTC, platinum-based chemotherapy; PS, performance status; QA-PFS, quality-adjusted PFS.</a:t>
            </a:r>
            <a:endParaRPr lang="en-US" sz="9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B3559A-6B3A-4DF8-B8C5-7FCFBE290EDB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Friedlander M, et al. </a:t>
            </a:r>
            <a:r>
              <a:rPr lang="en-US" sz="1200" i="1" dirty="0"/>
              <a:t>Lancet Oncol</a:t>
            </a:r>
            <a:r>
              <a:rPr lang="en-US" sz="1200" dirty="0"/>
              <a:t>. 2021;22(5):632-642.</a:t>
            </a:r>
          </a:p>
        </p:txBody>
      </p:sp>
    </p:spTree>
    <p:extLst>
      <p:ext uri="{BB962C8B-B14F-4D97-AF65-F5344CB8AC3E}">
        <p14:creationId xmlns:p14="http://schemas.microsoft.com/office/powerpoint/2010/main" val="30322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SOLO1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Olaparib Maintenance in Advanced OC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256579" y="681147"/>
            <a:ext cx="863084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Women age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≥18 y</a:t>
            </a:r>
            <a:r>
              <a:rPr lang="en-US" sz="1500" dirty="0"/>
              <a:t>, with an ECOG PS 0/1 and newly diagnosed, advanced OC with a </a:t>
            </a:r>
            <a:r>
              <a:rPr lang="en-US" sz="1500" i="1" dirty="0"/>
              <a:t>BRCAm</a:t>
            </a:r>
            <a:r>
              <a:rPr lang="en-US" sz="1500" dirty="0"/>
              <a:t>, who had experienced clinical CR or PR to PTC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Randomized 2:1 for ≤ 2 y of treatment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Olaparib 300 mg (two 150-mg tablets) BID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Primary endpoint: PFS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Secondary endpoints: time to first and second subsequent therapy, OS, HRQoL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Study reports prespecified primary HRQOL endpoint of change from baseline in the FACT-O TOI score for the first 24 mos and prespecified exploratory endpoints of QA-PFS and TWiST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AF9E837-EF3C-4863-8365-DF5D87F24DDB}"/>
              </a:ext>
            </a:extLst>
          </p:cNvPr>
          <p:cNvSpPr txBox="1">
            <a:spLocks/>
          </p:cNvSpPr>
          <p:nvPr/>
        </p:nvSpPr>
        <p:spPr>
          <a:xfrm>
            <a:off x="205985" y="4051299"/>
            <a:ext cx="8732031" cy="41105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i="1" dirty="0">
                <a:solidFill>
                  <a:srgbClr val="000000"/>
                </a:solidFill>
              </a:rPr>
              <a:t>BRCAm</a:t>
            </a:r>
            <a:r>
              <a:rPr lang="en-US" sz="950" dirty="0">
                <a:solidFill>
                  <a:srgbClr val="000000"/>
                </a:solidFill>
              </a:rPr>
              <a:t>, </a:t>
            </a:r>
            <a:r>
              <a:rPr lang="en-US" sz="950" i="1" dirty="0">
                <a:solidFill>
                  <a:srgbClr val="000000"/>
                </a:solidFill>
              </a:rPr>
              <a:t>BRCA</a:t>
            </a:r>
            <a:r>
              <a:rPr lang="en-US" sz="950" dirty="0">
                <a:solidFill>
                  <a:srgbClr val="000000"/>
                </a:solidFill>
              </a:rPr>
              <a:t> mutation-positive; CR, complete response; FACT-O, Functional Assessment of Cancer Therapy–Ovarian Cancer; HRQoL, health-related quality of life; OC, ovarian cancer; OS, overall survival; PFS, progression-free survival; PR, partial response; PTC, platinum-based chemotherapy; QA-PFS, quality-adjusted PFS; TWiST, time without significant symptoms of toxicity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8E863-EDDB-49DA-BE44-38EAE2724000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Friedlander M, et al. </a:t>
            </a:r>
            <a:r>
              <a:rPr lang="en-US" sz="1200" i="1" dirty="0"/>
              <a:t>Lancet Oncol</a:t>
            </a:r>
            <a:r>
              <a:rPr lang="en-US" sz="1200" dirty="0"/>
              <a:t>. 2021;22(5):632-642.</a:t>
            </a:r>
          </a:p>
        </p:txBody>
      </p:sp>
    </p:spTree>
    <p:extLst>
      <p:ext uri="{BB962C8B-B14F-4D97-AF65-F5344CB8AC3E}">
        <p14:creationId xmlns:p14="http://schemas.microsoft.com/office/powerpoint/2010/main" val="115771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SOLO1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Olaparib Maintenance in Advanced OC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256579" y="873303"/>
            <a:ext cx="863084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>
                    <a:lumMod val="75000"/>
                  </a:schemeClr>
                </a:solidFill>
              </a:rPr>
              <a:t>Primary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Previously published results showed that maintenance olaparib reduced the risk of disease progression or death significantly vs placebo (HR 0.30).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Long-term follow-up showed 5-y PFS: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Olaparib 48.3%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 20.5%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AF9E837-EF3C-4863-8365-DF5D87F24DDB}"/>
              </a:ext>
            </a:extLst>
          </p:cNvPr>
          <p:cNvSpPr txBox="1">
            <a:spLocks/>
          </p:cNvSpPr>
          <p:nvPr/>
        </p:nvSpPr>
        <p:spPr>
          <a:xfrm>
            <a:off x="205985" y="4270197"/>
            <a:ext cx="8732031" cy="19215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HR, hazard ratio; OC, ovarian cancer; PFS, progression-free survival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8E863-EDDB-49DA-BE44-38EAE2724000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Friedlander M, et al. </a:t>
            </a:r>
            <a:r>
              <a:rPr lang="en-US" sz="1200" i="1" dirty="0"/>
              <a:t>Lancet Oncol</a:t>
            </a:r>
            <a:r>
              <a:rPr lang="en-US" sz="1200" dirty="0"/>
              <a:t>. 2021;22(5):632-642.</a:t>
            </a:r>
          </a:p>
        </p:txBody>
      </p:sp>
    </p:spTree>
    <p:extLst>
      <p:ext uri="{BB962C8B-B14F-4D97-AF65-F5344CB8AC3E}">
        <p14:creationId xmlns:p14="http://schemas.microsoft.com/office/powerpoint/2010/main" val="376009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SOLO1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Olaparib Maintenance in Advanced OC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419100" y="742950"/>
            <a:ext cx="8305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Efficacy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</a:t>
            </a:r>
            <a:r>
              <a:rPr lang="en-US" sz="1600" u="sng" dirty="0"/>
              <a:t>clinically</a:t>
            </a:r>
            <a:r>
              <a:rPr lang="en-US" sz="1600" dirty="0"/>
              <a:t> meaningful change in TOI score noted at 24 mos within or between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Between-group difference in TOI score was -3.00 (</a:t>
            </a:r>
            <a:r>
              <a:rPr lang="en-US" sz="1400" i="1" dirty="0"/>
              <a:t>P</a:t>
            </a:r>
            <a:r>
              <a:rPr lang="en-US" sz="1400" dirty="0"/>
              <a:t>=.0010)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Adjusted mean change from baseline at 24 mos was: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Olaparib 0·30 points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Placebo 3.30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Median PFS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Olaparib: not reached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Placebo: 13.8 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Mean QA-PFS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Olaparib: 29.75 mos (</a:t>
            </a:r>
            <a:r>
              <a:rPr lang="en-US" sz="1400" i="1" dirty="0"/>
              <a:t>P</a:t>
            </a:r>
            <a:r>
              <a:rPr lang="en-US" sz="1400" dirty="0"/>
              <a:t>&lt;.0001)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 17.58 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Mean TWiST: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Olaparib: 33.15 mos (</a:t>
            </a:r>
            <a:r>
              <a:rPr lang="en-US" sz="1400" i="1" dirty="0"/>
              <a:t>P</a:t>
            </a:r>
            <a:r>
              <a:rPr lang="en-US" sz="1400" dirty="0"/>
              <a:t>&lt;.0001)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 20.24 mos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8E863-EDDB-49DA-BE44-38EAE2724000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Friedlander M, et al. </a:t>
            </a:r>
            <a:r>
              <a:rPr lang="en-US" sz="1200" i="1" dirty="0"/>
              <a:t>Lancet Oncol</a:t>
            </a:r>
            <a:r>
              <a:rPr lang="en-US" sz="1200" dirty="0"/>
              <a:t>. 2021;22(5):632-642.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5FBDF16-E61C-4608-BBA4-8AFA8F54D348}"/>
              </a:ext>
            </a:extLst>
          </p:cNvPr>
          <p:cNvSpPr txBox="1">
            <a:spLocks/>
          </p:cNvSpPr>
          <p:nvPr/>
        </p:nvSpPr>
        <p:spPr>
          <a:xfrm>
            <a:off x="205985" y="4146479"/>
            <a:ext cx="8732031" cy="41105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OC, ovarian cancer; OS, overall survival; PFS, progression-free survival; PR, partial response; QA-PFS, quality-adjusted PFS; TOI, Trial Outcome Index; TWiST, time without significant symptoms of toxicity.</a:t>
            </a:r>
          </a:p>
        </p:txBody>
      </p:sp>
    </p:spTree>
    <p:extLst>
      <p:ext uri="{BB962C8B-B14F-4D97-AF65-F5344CB8AC3E}">
        <p14:creationId xmlns:p14="http://schemas.microsoft.com/office/powerpoint/2010/main" val="121551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SOLO1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Olaparib Maintenance in Advanced OC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419100" y="635298"/>
            <a:ext cx="83058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Safety Findings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After commencing olaparib or placebo, a between-group difference at week 5 observed, indicating early impact of AEs</a:t>
            </a:r>
            <a:r>
              <a:rPr lang="en-US" sz="1500" baseline="30000" dirty="0"/>
              <a:t>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30% of olaparib patients reported still being bothered by treatment side effects vs 11% of placebo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Over time, the proportion of patients not bothered or only a little bothered by treatment side-effects increased, with relatively small differences between treatment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Based on the EQ-5D-5L</a:t>
            </a:r>
            <a:r>
              <a:rPr lang="en-US" sz="1500" baseline="30000" dirty="0"/>
              <a:t>b</a:t>
            </a:r>
            <a:r>
              <a:rPr lang="en-US" sz="1500" dirty="0"/>
              <a:t> health status indices and EQ-5D-5L VAS scores up to 24 mos, overall health status maintained in patients who remained progression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Radiologic progression associated with decreasing health status overall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Clinically meaningful seven-point worsening noted in the EQ-5D-5L VAS score compared with the last progression-free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Proportion of patients reporting any problems with the EQ-5D-5L domains of anxiety or depression, pain or discomfort, or self-care increased after progression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8E863-EDDB-49DA-BE44-38EAE2724000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Friedlander M, et al. </a:t>
            </a:r>
            <a:r>
              <a:rPr lang="en-US" sz="1200" i="1" dirty="0"/>
              <a:t>Lancet Oncol</a:t>
            </a:r>
            <a:r>
              <a:rPr lang="en-US" sz="1200" dirty="0"/>
              <a:t>. 2021;22(5):632-642.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5FBDF16-E61C-4608-BBA4-8AFA8F54D348}"/>
              </a:ext>
            </a:extLst>
          </p:cNvPr>
          <p:cNvSpPr txBox="1">
            <a:spLocks/>
          </p:cNvSpPr>
          <p:nvPr/>
        </p:nvSpPr>
        <p:spPr>
          <a:xfrm>
            <a:off x="205985" y="3918558"/>
            <a:ext cx="8732031" cy="62063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a</a:t>
            </a:r>
            <a:r>
              <a:rPr lang="en-US" sz="950" dirty="0">
                <a:solidFill>
                  <a:srgbClr val="000000"/>
                </a:solidFill>
              </a:rPr>
              <a:t>AEs were monitored throughout study treatment and for 30 days after discontinuation of study treatment.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b</a:t>
            </a:r>
            <a:r>
              <a:rPr lang="en-US" sz="950" dirty="0">
                <a:solidFill>
                  <a:srgbClr val="000000"/>
                </a:solidFill>
              </a:rPr>
              <a:t>The Functional Assessment of Cancer Therapy–Ovarian Cancer (FACT-O) and EQ-5D-5L questionnaires were completed at baseline, day 29, every 12 wks for 3 years, and then every 24 wks or until the primary efficacy analysis data cutoff (May 17, 2018).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AE, adverse event</a:t>
            </a:r>
            <a:r>
              <a:rPr lang="en-US" sz="950" i="1" dirty="0">
                <a:solidFill>
                  <a:srgbClr val="000000"/>
                </a:solidFill>
              </a:rPr>
              <a:t>; </a:t>
            </a:r>
            <a:r>
              <a:rPr lang="en-US" sz="950" dirty="0">
                <a:solidFill>
                  <a:srgbClr val="000000"/>
                </a:solidFill>
              </a:rPr>
              <a:t>OC, ovarian cancer; OS, overall survival.</a:t>
            </a:r>
          </a:p>
        </p:txBody>
      </p:sp>
    </p:spTree>
    <p:extLst>
      <p:ext uri="{BB962C8B-B14F-4D97-AF65-F5344CB8AC3E}">
        <p14:creationId xmlns:p14="http://schemas.microsoft.com/office/powerpoint/2010/main" val="31024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040C-FD84-4199-8D7A-F2E2875C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29790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Olaparib tablets as maintenance therapy in patients with platinum-sensitive relapsed ovarian cancer and a </a:t>
            </a:r>
            <a:r>
              <a:rPr lang="en-US" sz="2400" b="1" i="1" dirty="0"/>
              <a:t>BRCA1/2</a:t>
            </a:r>
            <a:r>
              <a:rPr lang="en-US" sz="2400" b="1" dirty="0"/>
              <a:t> mutation (SOLO2/ENGOT-Ov21): a final analysis of a double-blind, randomised, placebo-controlled, phase 3 trial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1600" b="1" dirty="0"/>
              <a:t>Poveda A, et al. </a:t>
            </a:r>
            <a:r>
              <a:rPr lang="en-US" sz="1600" b="1" i="1" dirty="0"/>
              <a:t>Lancet Oncol</a:t>
            </a:r>
            <a:r>
              <a:rPr lang="en-US" sz="1600" b="1" dirty="0"/>
              <a:t>. 2021;22(5):620-631</a:t>
            </a:r>
            <a:br>
              <a:rPr lang="en-US" sz="16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6841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119265"/>
            <a:ext cx="8630842" cy="8263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SOLO2 Study of Olaparib Maintenance in </a:t>
            </a:r>
            <a:r>
              <a:rPr lang="en-US" sz="2100" b="1" i="0" u="none" strike="noStrike" baseline="0" dirty="0">
                <a:solidFill>
                  <a:srgbClr val="221E1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PSROC with </a:t>
            </a:r>
            <a:r>
              <a:rPr lang="en-US" sz="2100" b="1" i="1" u="none" strike="noStrike" baseline="0" dirty="0">
                <a:solidFill>
                  <a:srgbClr val="221E1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BRCAm</a:t>
            </a:r>
            <a:r>
              <a:rPr lang="en-US" sz="2100" b="1" baseline="30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FC2220-FA33-4569-90CC-40BE7CAF3672}"/>
              </a:ext>
            </a:extLst>
          </p:cNvPr>
          <p:cNvGrpSpPr/>
          <p:nvPr/>
        </p:nvGrpSpPr>
        <p:grpSpPr>
          <a:xfrm>
            <a:off x="311660" y="640081"/>
            <a:ext cx="8520681" cy="2106265"/>
            <a:chOff x="634531" y="590389"/>
            <a:chExt cx="8520681" cy="2106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15B41D-299F-49AE-973E-6D255C0BA34A}"/>
                </a:ext>
              </a:extLst>
            </p:cNvPr>
            <p:cNvGrpSpPr/>
            <p:nvPr/>
          </p:nvGrpSpPr>
          <p:grpSpPr>
            <a:xfrm>
              <a:off x="634531" y="590389"/>
              <a:ext cx="8520681" cy="2106265"/>
              <a:chOff x="1655337" y="1523257"/>
              <a:chExt cx="11360907" cy="2808353"/>
            </a:xfrm>
          </p:grpSpPr>
          <p:cxnSp>
            <p:nvCxnSpPr>
              <p:cNvPr id="5" name="Elbow Connector 10">
                <a:extLst>
                  <a:ext uri="{FF2B5EF4-FFF2-40B4-BE49-F238E27FC236}">
                    <a16:creationId xmlns:a16="http://schemas.microsoft.com/office/drawing/2014/main" id="{C1EC2EDF-EAD9-454D-8BC2-CFE6D4193048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 bwMode="gray">
              <a:xfrm>
                <a:off x="4588175" y="2998553"/>
                <a:ext cx="1678552" cy="862257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78538E-2008-43B9-BEFD-7BC6B7F5E818}"/>
                  </a:ext>
                </a:extLst>
              </p:cNvPr>
              <p:cNvSpPr/>
              <p:nvPr/>
            </p:nvSpPr>
            <p:spPr bwMode="gray">
              <a:xfrm>
                <a:off x="10020587" y="1715369"/>
                <a:ext cx="2995657" cy="258664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Primary Endpoint </a:t>
                </a:r>
                <a:endParaRPr lang="en-US" sz="1200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PFS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f</a:t>
                </a:r>
              </a:p>
              <a:p>
                <a:pPr algn="ctr"/>
                <a:endParaRPr lang="en-US" sz="1200" baseline="30000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Secondary Endpoints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Time to first and second subsequent therapy</a:t>
                </a:r>
                <a:endParaRPr lang="en-US" sz="1200" baseline="30000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OS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HRQoL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Safety and tolerability</a:t>
                </a:r>
                <a:endPara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" name="Elbow Connector 9">
                <a:extLst>
                  <a:ext uri="{FF2B5EF4-FFF2-40B4-BE49-F238E27FC236}">
                    <a16:creationId xmlns:a16="http://schemas.microsoft.com/office/drawing/2014/main" id="{A556D885-30F7-4270-AD1A-A2B40266A960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 bwMode="gray">
              <a:xfrm flipV="1">
                <a:off x="4588175" y="2146167"/>
                <a:ext cx="1615501" cy="852386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5AE880-54E6-4D5A-9F62-3925EA34CF4D}"/>
                  </a:ext>
                </a:extLst>
              </p:cNvPr>
              <p:cNvSpPr/>
              <p:nvPr/>
            </p:nvSpPr>
            <p:spPr bwMode="gray">
              <a:xfrm>
                <a:off x="1655337" y="1665496"/>
                <a:ext cx="2932838" cy="266611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Inclusion criteria:</a:t>
                </a:r>
                <a:endParaRPr lang="en-US" sz="1200" dirty="0">
                  <a:solidFill>
                    <a:schemeClr val="tx1"/>
                  </a:solidFill>
                  <a:cs typeface="Carlito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Women ≥18 y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ECOG PS 0</a:t>
                </a:r>
                <a:r>
                  <a:rPr lang="en-US" sz="1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11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1</a:t>
                </a:r>
                <a:endParaRPr lang="en-US" sz="1100" dirty="0">
                  <a:solidFill>
                    <a:schemeClr val="tx1"/>
                  </a:solidFill>
                  <a:cs typeface="Carlito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Histologically confirmed, relapsed advanced OC</a:t>
                </a:r>
                <a:r>
                  <a:rPr lang="en-US" sz="1100" baseline="300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b</a:t>
                </a: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 with a </a:t>
                </a:r>
                <a:r>
                  <a:rPr lang="en-US" sz="1100" i="1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BRCAm</a:t>
                </a:r>
                <a:r>
                  <a:rPr lang="en-US" sz="1100" baseline="300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c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In objective response after ≥2 lines of PTC</a:t>
                </a:r>
                <a:r>
                  <a:rPr lang="en-US" sz="1100" baseline="30000" dirty="0">
                    <a:solidFill>
                      <a:schemeClr val="tx1"/>
                    </a:solidFill>
                  </a:rPr>
                  <a:t>d</a:t>
                </a:r>
                <a:endParaRPr lang="en-US" sz="1100" dirty="0">
                  <a:solidFill>
                    <a:schemeClr val="tx1"/>
                  </a:solidFill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Life expectancy ≥16 wks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No prior PARP inhibitor therapy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No history of AML or MDS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91F92C-B454-4DD2-B98F-C28EE4227DB9}"/>
                  </a:ext>
                </a:extLst>
              </p:cNvPr>
              <p:cNvSpPr/>
              <p:nvPr/>
            </p:nvSpPr>
            <p:spPr bwMode="gray">
              <a:xfrm>
                <a:off x="6263447" y="1523257"/>
                <a:ext cx="2628156" cy="10044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Olaparib 300 mg bid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N = 196</a:t>
                </a:r>
                <a:endParaRPr lang="en-US" sz="14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0711B8-F052-4896-B5EC-4D919575E0B5}"/>
                  </a:ext>
                </a:extLst>
              </p:cNvPr>
              <p:cNvSpPr/>
              <p:nvPr/>
            </p:nvSpPr>
            <p:spPr bwMode="gray">
              <a:xfrm>
                <a:off x="6270561" y="3409314"/>
                <a:ext cx="2613928" cy="75575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Placebo</a:t>
                </a:r>
                <a:endParaRPr lang="en-US" sz="14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 =99</a:t>
                </a:r>
                <a:endParaRPr lang="en-US" sz="14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0793F2-D8D2-4873-91DA-1890B500E49F}"/>
                </a:ext>
              </a:extLst>
            </p:cNvPr>
            <p:cNvSpPr/>
            <p:nvPr/>
          </p:nvSpPr>
          <p:spPr>
            <a:xfrm>
              <a:off x="3160671" y="1364852"/>
              <a:ext cx="640080" cy="64008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kern="600" spc="30" dirty="0"/>
                <a:t>R</a:t>
              </a:r>
              <a:endParaRPr lang="en-US" sz="1200" b="1" kern="600" spc="30" baseline="30000" dirty="0"/>
            </a:p>
            <a:p>
              <a:pPr algn="ctr"/>
              <a:r>
                <a:rPr lang="en-US" sz="1200" b="1" kern="600" spc="30" dirty="0"/>
                <a:t>2:1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A51E8A-F962-451F-9832-80BAB293BF97}"/>
                </a:ext>
              </a:extLst>
            </p:cNvPr>
            <p:cNvGrpSpPr/>
            <p:nvPr/>
          </p:nvGrpSpPr>
          <p:grpSpPr>
            <a:xfrm>
              <a:off x="6111875" y="1018584"/>
              <a:ext cx="766234" cy="1266867"/>
              <a:chOff x="6111875" y="1466850"/>
              <a:chExt cx="766234" cy="126686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FBB8DD7-E665-44C9-A474-F2ACE2367258}"/>
                  </a:ext>
                </a:extLst>
              </p:cNvPr>
              <p:cNvCxnSpPr/>
              <p:nvPr/>
            </p:nvCxnSpPr>
            <p:spPr>
              <a:xfrm>
                <a:off x="6111875" y="1466850"/>
                <a:ext cx="2857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701D64-6A34-478A-AA68-0BDFDD650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400" y="2733717"/>
                <a:ext cx="2857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CCACD75-D272-4315-B72A-5D06C196EA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5508" y="1466850"/>
                <a:ext cx="2117" cy="126686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B0F747C-5A78-45A7-9BD7-E443FF3BC5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50" y="2172213"/>
                <a:ext cx="470959" cy="0"/>
              </a:xfrm>
              <a:prstGeom prst="line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26D550C-A8A0-4682-A452-30DC5DB56FE8}"/>
              </a:ext>
            </a:extLst>
          </p:cNvPr>
          <p:cNvSpPr txBox="1">
            <a:spLocks/>
          </p:cNvSpPr>
          <p:nvPr/>
        </p:nvSpPr>
        <p:spPr>
          <a:xfrm>
            <a:off x="183369" y="2939771"/>
            <a:ext cx="8833631" cy="149904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a</a:t>
            </a:r>
            <a:r>
              <a:rPr lang="en-US" sz="950" dirty="0">
                <a:solidFill>
                  <a:srgbClr val="000000"/>
                </a:solidFill>
              </a:rPr>
              <a:t>Randomized, placebo-controlled, double-blind, international phase III study conducted across 123 medical centers in 16 countries.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b</a:t>
            </a:r>
            <a:r>
              <a:rPr lang="en-US" sz="950" dirty="0">
                <a:solidFill>
                  <a:srgbClr val="000000"/>
                </a:solidFill>
              </a:rPr>
              <a:t>Collective term for high-grade serous or high-grade endometrioid ovarian cancer, including primary peritoneal or fallopian tube cancer.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c</a:t>
            </a:r>
            <a:r>
              <a:rPr lang="en-US" sz="950" b="0" i="0" u="none" strike="noStrike" baseline="0" dirty="0">
                <a:solidFill>
                  <a:srgbClr val="221E1F"/>
                </a:solidFill>
              </a:rPr>
              <a:t>Although patients with either somatic or germline </a:t>
            </a:r>
            <a:r>
              <a:rPr lang="en-US" sz="950" b="0" i="1" u="none" strike="noStrike" baseline="0" dirty="0">
                <a:solidFill>
                  <a:srgbClr val="221E1F"/>
                </a:solidFill>
              </a:rPr>
              <a:t>BRCA1/2 </a:t>
            </a:r>
            <a:r>
              <a:rPr lang="en-US" sz="950" b="0" i="0" u="none" strike="noStrike" baseline="0" dirty="0">
                <a:solidFill>
                  <a:srgbClr val="221E1F"/>
                </a:solidFill>
              </a:rPr>
              <a:t>mutations were eligible for randomization, all patients randomly assigned in SOLO2 were found to harbor a germline </a:t>
            </a:r>
            <a:r>
              <a:rPr lang="en-US" sz="950" b="0" i="1" u="none" strike="noStrike" baseline="0" dirty="0">
                <a:solidFill>
                  <a:srgbClr val="221E1F"/>
                </a:solidFill>
              </a:rPr>
              <a:t>BRCA1/2 </a:t>
            </a:r>
            <a:r>
              <a:rPr lang="en-US" sz="950" b="0" i="0" u="none" strike="noStrike" baseline="0" dirty="0">
                <a:solidFill>
                  <a:srgbClr val="221E1F"/>
                </a:solidFill>
              </a:rPr>
              <a:t>mutation.</a:t>
            </a:r>
            <a:endParaRPr lang="en-US" sz="95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d</a:t>
            </a:r>
            <a:r>
              <a:rPr lang="en-US" sz="950" dirty="0">
                <a:solidFill>
                  <a:srgbClr val="000000"/>
                </a:solidFill>
              </a:rPr>
              <a:t>Patients were in objective response (either PR or CR, according to modified RECIST version 1.1 or CA-125 levels to their most recent platinum regimen and had platinum-sensitive disease (disease progression occurring at least 6 mos after the last dose of platinum-based chemotherapy) following the penultimate line of chemotherapy before enrolment.</a:t>
            </a:r>
            <a:endParaRPr lang="en-US" sz="950" baseline="300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f</a:t>
            </a:r>
            <a:r>
              <a:rPr lang="en-US" sz="950" dirty="0">
                <a:solidFill>
                  <a:srgbClr val="000000"/>
                </a:solidFill>
              </a:rPr>
              <a:t>PFS defined as the time from randomization until objective radiological disease progression or death.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dirty="0">
                <a:solidFill>
                  <a:srgbClr val="000000"/>
                </a:solidFill>
              </a:rPr>
              <a:t>AML, acute myeloid leukemia; BICR, blinded independent central review; </a:t>
            </a:r>
            <a:r>
              <a:rPr lang="en-US" sz="950" i="1" dirty="0">
                <a:solidFill>
                  <a:srgbClr val="000000"/>
                </a:solidFill>
              </a:rPr>
              <a:t>BRCAm, BRCA </a:t>
            </a:r>
            <a:r>
              <a:rPr lang="en-US" sz="950" dirty="0">
                <a:solidFill>
                  <a:srgbClr val="000000"/>
                </a:solidFill>
              </a:rPr>
              <a:t>mutation-positive; CR, complete response; ECOG, Eastern Cooperative Oncology Group; HRQoL, health-related quality of life; MDS, myelodysplastic syndrome; OC, ovarian cancer; OS, overall survival; PARP, poly(ADP-ribose) polymerase; PFS, progression-free survival; PR, partial response; PRO, patient-reported outcome; PTC, platinum-based chemotherapy; PS, performance status; PSROC, platinum-sensitive relapsed ovarian cancer.</a:t>
            </a:r>
            <a:endParaRPr lang="en-US" sz="9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B3559A-6B3A-4DF8-B8C5-7FCFBE290EDB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Poveda A, et al. </a:t>
            </a:r>
            <a:r>
              <a:rPr lang="en-US" sz="1200" i="1" dirty="0"/>
              <a:t>Lancet Oncol</a:t>
            </a:r>
            <a:r>
              <a:rPr lang="en-US" sz="1200" dirty="0"/>
              <a:t>. 2021;22(5):620-631.</a:t>
            </a:r>
          </a:p>
        </p:txBody>
      </p:sp>
    </p:spTree>
    <p:extLst>
      <p:ext uri="{BB962C8B-B14F-4D97-AF65-F5344CB8AC3E}">
        <p14:creationId xmlns:p14="http://schemas.microsoft.com/office/powerpoint/2010/main" val="2893848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SOLO2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Olaparib Maintenance in PSROC with </a:t>
            </a:r>
            <a:r>
              <a:rPr lang="en-US" sz="21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BRCAm</a:t>
            </a:r>
            <a:endParaRPr lang="en-US" sz="2100" b="1" i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419100" y="764967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SOLO1,  women (N=295) age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≥18 y with</a:t>
            </a:r>
            <a:r>
              <a:rPr lang="en-US" sz="1600" dirty="0"/>
              <a:t> ECOG PS 0 or 1 and histologically confirmed, relapsed OC with </a:t>
            </a:r>
            <a:r>
              <a:rPr lang="en-US" sz="1600" i="1" dirty="0"/>
              <a:t>BRCAm</a:t>
            </a:r>
            <a:r>
              <a:rPr lang="en-US" sz="1600" dirty="0"/>
              <a:t> in objective response after ≥2 lines of PTC were randomized 2:1 to twice-daily treatment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Olaparib 300 mg (two 150-mg tablets)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Matching placebo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randomized patients had a germline </a:t>
            </a:r>
            <a:r>
              <a:rPr lang="en-US" sz="1600" i="1" dirty="0"/>
              <a:t>BRCA1/2</a:t>
            </a:r>
            <a:r>
              <a:rPr lang="en-US" sz="1600" dirty="0"/>
              <a:t> mutation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Patients were stratified by response to previous chemotherapy and length of platinum-free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Baseline characteristics were well balanced between the two groups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AF9E837-EF3C-4863-8365-DF5D87F24DDB}"/>
              </a:ext>
            </a:extLst>
          </p:cNvPr>
          <p:cNvSpPr txBox="1">
            <a:spLocks/>
          </p:cNvSpPr>
          <p:nvPr/>
        </p:nvSpPr>
        <p:spPr>
          <a:xfrm>
            <a:off x="205985" y="4247322"/>
            <a:ext cx="8732031" cy="21503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i="1" dirty="0">
                <a:solidFill>
                  <a:srgbClr val="000000"/>
                </a:solidFill>
              </a:rPr>
              <a:t>BRCAm</a:t>
            </a:r>
            <a:r>
              <a:rPr lang="en-US" sz="950" dirty="0">
                <a:solidFill>
                  <a:srgbClr val="000000"/>
                </a:solidFill>
              </a:rPr>
              <a:t>, </a:t>
            </a:r>
            <a:r>
              <a:rPr lang="en-US" sz="950" i="1" dirty="0">
                <a:solidFill>
                  <a:srgbClr val="000000"/>
                </a:solidFill>
              </a:rPr>
              <a:t>BRCA</a:t>
            </a:r>
            <a:r>
              <a:rPr lang="en-US" sz="950" dirty="0">
                <a:solidFill>
                  <a:srgbClr val="000000"/>
                </a:solidFill>
              </a:rPr>
              <a:t> mutation-positive; HRQoL, health-related quality of life; OC, ovarian cancer; PTC, platinum-based chemotherapy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A9811-2E0F-4406-B876-09CB4DFF1DE3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Poveda A, et al. </a:t>
            </a:r>
            <a:r>
              <a:rPr lang="en-US" sz="1200" i="1" dirty="0"/>
              <a:t>Lancet Oncol</a:t>
            </a:r>
            <a:r>
              <a:rPr lang="en-US" sz="1200" dirty="0"/>
              <a:t>. 2021;22(5):620-631.</a:t>
            </a:r>
          </a:p>
        </p:txBody>
      </p:sp>
    </p:spTree>
    <p:extLst>
      <p:ext uri="{BB962C8B-B14F-4D97-AF65-F5344CB8AC3E}">
        <p14:creationId xmlns:p14="http://schemas.microsoft.com/office/powerpoint/2010/main" val="168733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SOLO2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Olaparib Maintenance in PSROC with </a:t>
            </a:r>
            <a:r>
              <a:rPr lang="en-US" sz="21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BRCAm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419100" y="74295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Primary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Median PFS in </a:t>
            </a:r>
            <a:r>
              <a:rPr lang="en-US" dirty="0"/>
              <a:t>patients with PSROC and a </a:t>
            </a:r>
            <a:r>
              <a:rPr lang="en-US" i="1" dirty="0"/>
              <a:t>BRCAm</a:t>
            </a:r>
            <a:r>
              <a:rPr lang="en-US" sz="1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Olaparib: 19.1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Placebo 5.5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HR 0.30; </a:t>
            </a:r>
            <a:r>
              <a:rPr lang="en-US" sz="1600" i="1" dirty="0"/>
              <a:t>P</a:t>
            </a:r>
            <a:r>
              <a:rPr lang="en-US" sz="1600" dirty="0"/>
              <a:t>&lt;.0001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5FBDF16-E61C-4608-BBA4-8AFA8F54D348}"/>
              </a:ext>
            </a:extLst>
          </p:cNvPr>
          <p:cNvSpPr txBox="1">
            <a:spLocks/>
          </p:cNvSpPr>
          <p:nvPr/>
        </p:nvSpPr>
        <p:spPr>
          <a:xfrm>
            <a:off x="205985" y="4260574"/>
            <a:ext cx="8732031" cy="2017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i="1" dirty="0">
                <a:solidFill>
                  <a:srgbClr val="000000"/>
                </a:solidFill>
              </a:rPr>
              <a:t>BRACm</a:t>
            </a:r>
            <a:r>
              <a:rPr lang="en-US" sz="950" dirty="0">
                <a:solidFill>
                  <a:srgbClr val="000000"/>
                </a:solidFill>
              </a:rPr>
              <a:t>, BRCA1/2 mutation-positive; HR, hazard ratio; PFS, progression-free survival; PSROC, platinum-sensitive relapsed ovarian cancer.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1F070-13EB-40A6-9222-1D0613EDA713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Poveda A, et al. </a:t>
            </a:r>
            <a:r>
              <a:rPr lang="en-US" sz="1200" i="1" dirty="0"/>
              <a:t>Lancet Oncol</a:t>
            </a:r>
            <a:r>
              <a:rPr lang="en-US" sz="1200" dirty="0"/>
              <a:t>. 2021;22(5):620-631.</a:t>
            </a:r>
          </a:p>
        </p:txBody>
      </p:sp>
    </p:spTree>
    <p:extLst>
      <p:ext uri="{BB962C8B-B14F-4D97-AF65-F5344CB8AC3E}">
        <p14:creationId xmlns:p14="http://schemas.microsoft.com/office/powerpoint/2010/main" val="1917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SOLO2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Olaparib Maintenance in PSROC with </a:t>
            </a:r>
            <a:r>
              <a:rPr lang="en-US" sz="21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BRCAm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205984" y="639108"/>
            <a:ext cx="87320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Efficacy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 total treatment duration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Olaparib: 29.1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Placebo: 13.1 mo</a:t>
            </a:r>
            <a:r>
              <a:rPr lang="en-US" dirty="0"/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final analysis,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Median follow-up for OS was 65.7 mos (olaparib) and 64.5 mos (placebo)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Data reached 61% maturity at final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Death: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Olaparib: 59%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Placebo: 66%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Median 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Olaparib: 51.7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Placebo: 38.8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HR 0.74; </a:t>
            </a:r>
            <a:r>
              <a:rPr lang="en-US" sz="1600" i="1" dirty="0"/>
              <a:t>P</a:t>
            </a:r>
            <a:r>
              <a:rPr lang="en-US" sz="1600" dirty="0"/>
              <a:t>=.054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3B74B-BBC0-4280-92A6-97F1955F2431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Poveda A, et al. </a:t>
            </a:r>
            <a:r>
              <a:rPr lang="en-US" sz="1200" i="1" dirty="0"/>
              <a:t>Lancet Oncol</a:t>
            </a:r>
            <a:r>
              <a:rPr lang="en-US" sz="1200" dirty="0"/>
              <a:t>. 2021;22(5):620-631.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E567668-4815-4C43-B29C-6496DBB9CD34}"/>
              </a:ext>
            </a:extLst>
          </p:cNvPr>
          <p:cNvSpPr txBox="1">
            <a:spLocks/>
          </p:cNvSpPr>
          <p:nvPr/>
        </p:nvSpPr>
        <p:spPr>
          <a:xfrm>
            <a:off x="205984" y="4287732"/>
            <a:ext cx="8732031" cy="37542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i="1" dirty="0">
                <a:solidFill>
                  <a:srgbClr val="000000"/>
                </a:solidFill>
              </a:rPr>
              <a:t>BRACm</a:t>
            </a:r>
            <a:r>
              <a:rPr lang="en-US" sz="950" dirty="0">
                <a:solidFill>
                  <a:srgbClr val="000000"/>
                </a:solidFill>
              </a:rPr>
              <a:t>, BRCA1/2 mutation-positive; HR, hazard ratio; OS, overall survival; PSROC, platinum-sensitive relapsed ovarian cancer</a:t>
            </a:r>
          </a:p>
        </p:txBody>
      </p:sp>
    </p:spTree>
    <p:extLst>
      <p:ext uri="{BB962C8B-B14F-4D97-AF65-F5344CB8AC3E}">
        <p14:creationId xmlns:p14="http://schemas.microsoft.com/office/powerpoint/2010/main" val="80897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C3DD-7E30-8A4E-926C-A939EFCB6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3628-1C6A-9146-B3E9-F2091773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Summarize the latest evidence on poly ADP ribose polymerase (PARP) inhibitors in ovarian cancer (</a:t>
            </a:r>
            <a:r>
              <a:rPr lang="en-US" b="1" i="1" dirty="0"/>
              <a:t>knowledge</a:t>
            </a:r>
            <a:r>
              <a:rPr lang="en-US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Incorporate evidence-based research into clinical practice to improve patient outcomes (</a:t>
            </a:r>
            <a:r>
              <a:rPr lang="en-US" b="1" i="1" dirty="0"/>
              <a:t>competence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0947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SOLO2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Olaparib Maintenance in PSROC with </a:t>
            </a:r>
            <a:r>
              <a:rPr lang="en-US" sz="21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BRCAm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205984" y="660996"/>
            <a:ext cx="873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Efficacy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Median time to first subsequent therapy or death: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Olaparib: 27.4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Placebo: 7.2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HR 0.37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Median time to second subsequent therapy or death: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Olaparib: 35.8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Placebo: 18.9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HR 0.51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Median OS in patients with a germline </a:t>
            </a:r>
            <a:r>
              <a:rPr lang="en-US" i="1" dirty="0"/>
              <a:t>BRCA1/2</a:t>
            </a:r>
            <a:r>
              <a:rPr lang="en-US" dirty="0"/>
              <a:t> mutation (n=286):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Olaparib: 52.4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Placebo: 37.4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HR 0.71; </a:t>
            </a:r>
            <a:r>
              <a:rPr lang="en-US" sz="1600" i="1" dirty="0"/>
              <a:t>P</a:t>
            </a:r>
            <a:r>
              <a:rPr lang="en-US" sz="1600" dirty="0"/>
              <a:t>=.031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3B74B-BBC0-4280-92A6-97F1955F2431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Poveda A, et al. </a:t>
            </a:r>
            <a:r>
              <a:rPr lang="en-US" sz="1200" i="1" dirty="0"/>
              <a:t>Lancet Oncol</a:t>
            </a:r>
            <a:r>
              <a:rPr lang="en-US" sz="1200" dirty="0"/>
              <a:t>. 2021;22(5):620-631.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95B6D6F-7939-4F8E-A18E-EDFA7F778925}"/>
              </a:ext>
            </a:extLst>
          </p:cNvPr>
          <p:cNvSpPr txBox="1">
            <a:spLocks/>
          </p:cNvSpPr>
          <p:nvPr/>
        </p:nvSpPr>
        <p:spPr>
          <a:xfrm>
            <a:off x="205985" y="4300330"/>
            <a:ext cx="8732031" cy="20406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i="1" dirty="0">
                <a:solidFill>
                  <a:srgbClr val="000000"/>
                </a:solidFill>
              </a:rPr>
              <a:t>BRACm</a:t>
            </a:r>
            <a:r>
              <a:rPr lang="en-US" sz="950" dirty="0">
                <a:solidFill>
                  <a:srgbClr val="000000"/>
                </a:solidFill>
              </a:rPr>
              <a:t>, BRCA1/2 mutation-positive; HR, hazard ratio; OS, overall survival; PSROC, platinum-sensitive relapsed ovarian cancer.</a:t>
            </a:r>
          </a:p>
        </p:txBody>
      </p:sp>
    </p:spTree>
    <p:extLst>
      <p:ext uri="{BB962C8B-B14F-4D97-AF65-F5344CB8AC3E}">
        <p14:creationId xmlns:p14="http://schemas.microsoft.com/office/powerpoint/2010/main" val="163070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SOLO2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Olaparib Maintenance in PSROC with </a:t>
            </a:r>
            <a:r>
              <a:rPr lang="en-US" sz="21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BRCAm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419100" y="639108"/>
            <a:ext cx="8305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Safety Findings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Anemia most common grade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sz="1600" dirty="0"/>
              <a:t>3 TEAE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Olaparib: 21%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Placebo: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Serious TEAE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Olaparib: 26%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Placebo: 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AE leading to a fatal outcome occurred in 8 patients (4%) all receiving olaparib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Six were judged to be treatment-related, with 3 each attributed to MDS and AML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TEAEs most commonly leading to treatment discontinuation in olaparib group: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Anemia 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AML 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MDS 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Neutropenia 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Thrombocytopenia 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3B74B-BBC0-4280-92A6-97F1955F2431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Poveda A, et al. </a:t>
            </a:r>
            <a:r>
              <a:rPr lang="en-US" sz="1200" i="1" dirty="0"/>
              <a:t>Lancet Oncol</a:t>
            </a:r>
            <a:r>
              <a:rPr lang="en-US" sz="1200" dirty="0"/>
              <a:t>. 2021;22(5):620-631.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E567668-4815-4C43-B29C-6496DBB9CD34}"/>
              </a:ext>
            </a:extLst>
          </p:cNvPr>
          <p:cNvSpPr txBox="1">
            <a:spLocks/>
          </p:cNvSpPr>
          <p:nvPr/>
        </p:nvSpPr>
        <p:spPr>
          <a:xfrm>
            <a:off x="205985" y="4128964"/>
            <a:ext cx="8732031" cy="37542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AML, acute myeloid leukemia; </a:t>
            </a:r>
            <a:r>
              <a:rPr lang="en-US" sz="950" i="1" dirty="0">
                <a:solidFill>
                  <a:srgbClr val="000000"/>
                </a:solidFill>
              </a:rPr>
              <a:t>BRACm</a:t>
            </a:r>
            <a:r>
              <a:rPr lang="en-US" sz="950" dirty="0">
                <a:solidFill>
                  <a:srgbClr val="000000"/>
                </a:solidFill>
              </a:rPr>
              <a:t>, BRCA1/2 mutation-positive; MDS, myelodysplastic syndrome; PSROC, platinum-sensitive relapsed ovarian cancer; TEAE, treatment-emergent adverse event.</a:t>
            </a:r>
          </a:p>
        </p:txBody>
      </p:sp>
    </p:spTree>
    <p:extLst>
      <p:ext uri="{BB962C8B-B14F-4D97-AF65-F5344CB8AC3E}">
        <p14:creationId xmlns:p14="http://schemas.microsoft.com/office/powerpoint/2010/main" val="302819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040C-FD84-4199-8D7A-F2E2875C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4235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Niraparib maintenance therapy in patients with platinum-sensitive recurrent ovarian cancer using an individualized starting dose (NORA): a randomized, double-blind, placebo-controlled phase III trial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1600" b="1" dirty="0"/>
              <a:t>Wu XH, et al. </a:t>
            </a:r>
            <a:r>
              <a:rPr lang="en-US" sz="1600" b="1" i="1" dirty="0"/>
              <a:t>Ann Oncol. </a:t>
            </a:r>
            <a:r>
              <a:rPr lang="en-US" sz="1600" b="1" dirty="0"/>
              <a:t>2021;32(4):512-521</a:t>
            </a:r>
            <a:br>
              <a:rPr lang="en-US" sz="16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103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119265"/>
            <a:ext cx="8630842" cy="8263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NORA Study of Niraparib Maintenance in PSROC</a:t>
            </a:r>
            <a:r>
              <a:rPr lang="en-US" sz="2100" b="1" baseline="30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FC2220-FA33-4569-90CC-40BE7CAF3672}"/>
              </a:ext>
            </a:extLst>
          </p:cNvPr>
          <p:cNvGrpSpPr/>
          <p:nvPr/>
        </p:nvGrpSpPr>
        <p:grpSpPr>
          <a:xfrm>
            <a:off x="690845" y="578954"/>
            <a:ext cx="7762310" cy="1837274"/>
            <a:chOff x="634531" y="734473"/>
            <a:chExt cx="7762310" cy="18372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15B41D-299F-49AE-973E-6D255C0BA34A}"/>
                </a:ext>
              </a:extLst>
            </p:cNvPr>
            <p:cNvGrpSpPr/>
            <p:nvPr/>
          </p:nvGrpSpPr>
          <p:grpSpPr>
            <a:xfrm>
              <a:off x="634531" y="734473"/>
              <a:ext cx="7762310" cy="1837274"/>
              <a:chOff x="1655337" y="1715369"/>
              <a:chExt cx="10349746" cy="2449698"/>
            </a:xfrm>
          </p:grpSpPr>
          <p:cxnSp>
            <p:nvCxnSpPr>
              <p:cNvPr id="5" name="Elbow Connector 10">
                <a:extLst>
                  <a:ext uri="{FF2B5EF4-FFF2-40B4-BE49-F238E27FC236}">
                    <a16:creationId xmlns:a16="http://schemas.microsoft.com/office/drawing/2014/main" id="{C1EC2EDF-EAD9-454D-8BC2-CFE6D4193048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 bwMode="gray">
              <a:xfrm>
                <a:off x="4588175" y="3038803"/>
                <a:ext cx="1678552" cy="822007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78538E-2008-43B9-BEFD-7BC6B7F5E818}"/>
                  </a:ext>
                </a:extLst>
              </p:cNvPr>
              <p:cNvSpPr/>
              <p:nvPr/>
            </p:nvSpPr>
            <p:spPr bwMode="gray">
              <a:xfrm>
                <a:off x="10020588" y="1715369"/>
                <a:ext cx="1984495" cy="244969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75" b="1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Primary Endpoint </a:t>
                </a:r>
                <a:endParaRPr lang="en-US" sz="1275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  <a:p>
                <a:pPr algn="ctr"/>
                <a:r>
                  <a:rPr lang="en-US" sz="1275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PFS</a:t>
                </a:r>
                <a:r>
                  <a:rPr lang="en-US" sz="1275" baseline="300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f</a:t>
                </a:r>
              </a:p>
              <a:p>
                <a:pPr algn="ctr"/>
                <a:endParaRPr lang="en-US" sz="1275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  <a:p>
                <a:pPr algn="ctr"/>
                <a:r>
                  <a:rPr lang="en-US" sz="1275" b="1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Secondary Endpoints</a:t>
                </a:r>
              </a:p>
              <a:p>
                <a:pPr algn="ctr"/>
                <a:r>
                  <a:rPr lang="en-US" sz="1275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CFI</a:t>
                </a:r>
                <a:r>
                  <a:rPr lang="en-US" sz="1275" baseline="300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g</a:t>
                </a:r>
              </a:p>
              <a:p>
                <a:pPr algn="ctr"/>
                <a:r>
                  <a:rPr lang="en-US" sz="1275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TFST</a:t>
                </a:r>
                <a:r>
                  <a:rPr lang="en-US" sz="1275" baseline="30000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h</a:t>
                </a:r>
              </a:p>
              <a:p>
                <a:pPr algn="ctr"/>
                <a:r>
                  <a:rPr lang="en-US" sz="1275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OS</a:t>
                </a:r>
                <a:endParaRPr lang="en-US" sz="1050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</p:txBody>
          </p:sp>
          <p:cxnSp>
            <p:nvCxnSpPr>
              <p:cNvPr id="7" name="Elbow Connector 9">
                <a:extLst>
                  <a:ext uri="{FF2B5EF4-FFF2-40B4-BE49-F238E27FC236}">
                    <a16:creationId xmlns:a16="http://schemas.microsoft.com/office/drawing/2014/main" id="{A556D885-30F7-4270-AD1A-A2B40266A960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 bwMode="gray">
              <a:xfrm flipV="1">
                <a:off x="4588175" y="2146164"/>
                <a:ext cx="1615501" cy="892640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5AE880-54E6-4D5A-9F62-3925EA34CF4D}"/>
                  </a:ext>
                </a:extLst>
              </p:cNvPr>
              <p:cNvSpPr/>
              <p:nvPr/>
            </p:nvSpPr>
            <p:spPr bwMode="gray">
              <a:xfrm>
                <a:off x="1655337" y="1995221"/>
                <a:ext cx="2932838" cy="208716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Inclusion criteria:</a:t>
                </a:r>
                <a:endParaRPr lang="en-US" sz="1200" dirty="0">
                  <a:solidFill>
                    <a:schemeClr val="tx1"/>
                  </a:solidFill>
                  <a:cs typeface="Carlito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Women ≥18 y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Histologically confirmed </a:t>
                </a:r>
                <a:r>
                  <a:rPr lang="en-US" sz="1100" dirty="0">
                    <a:solidFill>
                      <a:schemeClr val="tx1"/>
                    </a:solidFill>
                  </a:rPr>
                  <a:t>high-grade (grade 2 or 3) serous </a:t>
                </a: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OC</a:t>
                </a:r>
                <a:r>
                  <a:rPr lang="en-US" sz="1100" baseline="300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b</a:t>
                </a: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 </a:t>
                </a:r>
                <a:endParaRPr lang="en-US" sz="1100" baseline="30000" dirty="0">
                  <a:solidFill>
                    <a:schemeClr val="tx1"/>
                  </a:solidFill>
                  <a:cs typeface="Carlito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Received ≥2 prior lines of PTC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Achieved CR or PR</a:t>
                </a:r>
                <a:r>
                  <a:rPr lang="en-US" sz="1100" baseline="30000" dirty="0">
                    <a:solidFill>
                      <a:schemeClr val="tx1"/>
                    </a:solidFill>
                  </a:rPr>
                  <a:t>c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No prior PARP inhibitor treatment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91F92C-B454-4DD2-B98F-C28EE4227DB9}"/>
                  </a:ext>
                </a:extLst>
              </p:cNvPr>
              <p:cNvSpPr/>
              <p:nvPr/>
            </p:nvSpPr>
            <p:spPr bwMode="gray">
              <a:xfrm>
                <a:off x="6263447" y="1715370"/>
                <a:ext cx="2628156" cy="69802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Niraparib</a:t>
                </a:r>
                <a:r>
                  <a:rPr lang="en-US" sz="1400" b="1" baseline="30000" dirty="0">
                    <a:solidFill>
                      <a:schemeClr val="tx1"/>
                    </a:solidFill>
                  </a:rPr>
                  <a:t>d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N = 177</a:t>
                </a:r>
                <a:r>
                  <a:rPr lang="en-US" sz="1400" baseline="300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0711B8-F052-4896-B5EC-4D919575E0B5}"/>
                  </a:ext>
                </a:extLst>
              </p:cNvPr>
              <p:cNvSpPr/>
              <p:nvPr/>
            </p:nvSpPr>
            <p:spPr bwMode="gray">
              <a:xfrm>
                <a:off x="6270561" y="3409314"/>
                <a:ext cx="2613928" cy="75575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Placebo</a:t>
                </a:r>
                <a:r>
                  <a:rPr lang="en-US" sz="1400" b="1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 =88</a:t>
                </a:r>
                <a:endParaRPr lang="en-US" sz="14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0793F2-D8D2-4873-91DA-1890B500E49F}"/>
                </a:ext>
              </a:extLst>
            </p:cNvPr>
            <p:cNvSpPr/>
            <p:nvPr/>
          </p:nvSpPr>
          <p:spPr>
            <a:xfrm>
              <a:off x="3160671" y="1364852"/>
              <a:ext cx="640080" cy="64008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kern="600" spc="30" dirty="0"/>
                <a:t>R</a:t>
              </a:r>
            </a:p>
            <a:p>
              <a:pPr algn="ctr"/>
              <a:r>
                <a:rPr lang="en-US" sz="1200" b="1" kern="600" spc="30" dirty="0"/>
                <a:t>2:1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A51E8A-F962-451F-9832-80BAB293BF97}"/>
                </a:ext>
              </a:extLst>
            </p:cNvPr>
            <p:cNvGrpSpPr/>
            <p:nvPr/>
          </p:nvGrpSpPr>
          <p:grpSpPr>
            <a:xfrm>
              <a:off x="6111875" y="1018584"/>
              <a:ext cx="766234" cy="1266867"/>
              <a:chOff x="6111875" y="1466850"/>
              <a:chExt cx="766234" cy="126686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FBB8DD7-E665-44C9-A474-F2ACE2367258}"/>
                  </a:ext>
                </a:extLst>
              </p:cNvPr>
              <p:cNvCxnSpPr/>
              <p:nvPr/>
            </p:nvCxnSpPr>
            <p:spPr>
              <a:xfrm>
                <a:off x="6111875" y="1466850"/>
                <a:ext cx="2857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701D64-6A34-478A-AA68-0BDFDD650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400" y="2733717"/>
                <a:ext cx="2857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CCACD75-D272-4315-B72A-5D06C196EA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5508" y="1466850"/>
                <a:ext cx="2117" cy="126686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B0F747C-5A78-45A7-9BD7-E443FF3BC5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50" y="2172213"/>
                <a:ext cx="470959" cy="0"/>
              </a:xfrm>
              <a:prstGeom prst="line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26D550C-A8A0-4682-A452-30DC5DB56FE8}"/>
              </a:ext>
            </a:extLst>
          </p:cNvPr>
          <p:cNvSpPr txBox="1">
            <a:spLocks/>
          </p:cNvSpPr>
          <p:nvPr/>
        </p:nvSpPr>
        <p:spPr>
          <a:xfrm>
            <a:off x="220980" y="2534575"/>
            <a:ext cx="8732031" cy="192439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a</a:t>
            </a:r>
            <a:r>
              <a:rPr lang="en-US" sz="950" dirty="0">
                <a:solidFill>
                  <a:srgbClr val="000000"/>
                </a:solidFill>
              </a:rPr>
              <a:t>Randomized, placebo-controlled, double-blind, phase III study conducted at 30 study centers in China.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b</a:t>
            </a:r>
            <a:r>
              <a:rPr lang="en-US" sz="950" dirty="0">
                <a:solidFill>
                  <a:srgbClr val="000000"/>
                </a:solidFill>
              </a:rPr>
              <a:t>Collective term for ovarian, fallopian tube or primary peritoneal carcinoma.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c</a:t>
            </a:r>
            <a:r>
              <a:rPr lang="en-US" sz="950" dirty="0">
                <a:solidFill>
                  <a:srgbClr val="000000"/>
                </a:solidFill>
              </a:rPr>
              <a:t>Patients must have achieved a clinical CR or PR based on RECIST v1.1 with recurrence ≥6 mos after completing penultimate line of therapy. The most recent round of chemotherapy should have included ≥4 cycles of platinum-containing chemotherapy (carboplatin, cisplatin or nedaplatin).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d</a:t>
            </a:r>
            <a:r>
              <a:rPr lang="en-US" sz="950" dirty="0">
                <a:solidFill>
                  <a:srgbClr val="000000"/>
                </a:solidFill>
              </a:rPr>
              <a:t>Patients randomized initially to receive oral niraparib (300 mg/day) or matched placebo until disease progression or unacceptable toxicity. Following a protocol amendment, patients with a bodyweight &lt;77 kg or a platelet count &lt;150 × 10</a:t>
            </a:r>
            <a:r>
              <a:rPr lang="en-US" sz="950" baseline="30000" dirty="0">
                <a:solidFill>
                  <a:srgbClr val="000000"/>
                </a:solidFill>
              </a:rPr>
              <a:t>3</a:t>
            </a:r>
            <a:r>
              <a:rPr lang="en-US" sz="950" dirty="0">
                <a:solidFill>
                  <a:srgbClr val="000000"/>
                </a:solidFill>
              </a:rPr>
              <a:t>/ml received 200 mg/day, and all other patients 300 mg/day, as an ISD.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dirty="0">
                <a:solidFill>
                  <a:srgbClr val="000000"/>
                </a:solidFill>
              </a:rPr>
              <a:t>eThe first 16 patients were randomly assigned to receive niraparib (300 mg/day) or placebo. Following protocol amendment, remaining patients were randomized to receive niraparib ISD or matching placebo.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f</a:t>
            </a:r>
            <a:r>
              <a:rPr lang="en-US" sz="950" dirty="0">
                <a:solidFill>
                  <a:srgbClr val="000000"/>
                </a:solidFill>
              </a:rPr>
              <a:t>PFS, as assessed by BICR using RECIST v1.1, defined as the time from randomization to disease progression or death from any cause, whichever occurred first.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g</a:t>
            </a:r>
            <a:r>
              <a:rPr lang="en-US" sz="950" dirty="0">
                <a:solidFill>
                  <a:srgbClr val="000000"/>
                </a:solidFill>
              </a:rPr>
              <a:t>Defined as the time from the end of the most recent platinum-based treatment to the beginning of the next anticancer treatment (excluding maintenance therapy).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>
                <a:solidFill>
                  <a:srgbClr val="000000"/>
                </a:solidFill>
              </a:rPr>
              <a:t>h</a:t>
            </a:r>
            <a:r>
              <a:rPr lang="en-US" sz="950" dirty="0">
                <a:solidFill>
                  <a:srgbClr val="000000"/>
                </a:solidFill>
              </a:rPr>
              <a:t>Defined as the time from randomization to initiation of subsequent anticancer treatment.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BICR, blinded independent central review; CFI, chemotherapy-free interval; CR, complete response; ISD, individualized starting does; OC, ovarian cancer; OS, overall survival; PARP, poly(ADP-ribose) polymerase; PFS, progression-free survival; PR, partial response; PTC, platinum-based chemotherapy; PSROC, platinum-sensitive recurrent ovarian cancer; TFST, time to first-subsequent treatment.</a:t>
            </a:r>
            <a:endParaRPr lang="en-US" sz="9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B3559A-6B3A-4DF8-B8C5-7FCFBE290EDB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Wu XH, et al. </a:t>
            </a:r>
            <a:r>
              <a:rPr lang="en-US" sz="1200" i="1" dirty="0"/>
              <a:t>Ann Oncol. </a:t>
            </a:r>
            <a:r>
              <a:rPr lang="en-US" sz="1200" dirty="0"/>
              <a:t>2021;32(4):512-521.</a:t>
            </a:r>
          </a:p>
        </p:txBody>
      </p:sp>
    </p:spTree>
    <p:extLst>
      <p:ext uri="{BB962C8B-B14F-4D97-AF65-F5344CB8AC3E}">
        <p14:creationId xmlns:p14="http://schemas.microsoft.com/office/powerpoint/2010/main" val="117439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NORA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Niraparib Maintenance in PSROC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B3559A-6B3A-4DF8-B8C5-7FCFBE290EDB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Wu XH, et al. </a:t>
            </a:r>
            <a:r>
              <a:rPr lang="en-US" sz="1200" i="1" dirty="0"/>
              <a:t>Ann Oncol. </a:t>
            </a:r>
            <a:r>
              <a:rPr lang="en-US" sz="1200" dirty="0"/>
              <a:t>2021;32(4):512-521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419100" y="742950"/>
            <a:ext cx="83058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Phase III, double-blind, placebo-controlled study conducted at 30 centers in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Adults (N=265) with PSROC who had responded to their most recent PTC were randomized 2:1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Oral niraparib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 until disease progression or unacceptable 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Of the 265 patients: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16 were randomized to niraparib at a fixed dose of 300 mg/d or placebo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After a protocol amendment, 249 were randomized using an ISD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Bodyweight &lt;77 kg or a platelet count &lt;150,000/mL </a:t>
            </a:r>
            <a:r>
              <a:rPr lang="en-US" sz="1200" dirty="0">
                <a:sym typeface="Wingdings" panose="05000000000000000000" pitchFamily="2" charset="2"/>
              </a:rPr>
              <a:t> niraparib</a:t>
            </a:r>
            <a:r>
              <a:rPr lang="en-US" sz="1200" dirty="0"/>
              <a:t> 200 mg/d or placebo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All others received 300 mg/d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With the ISD-based randomization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14 received niraparib 300 mg or placebo (median body weight 82.5 kg)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235 received niraparib 200 mg or placebo (median body weight 59.0 kg)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primary end point was PFS assessed by BICR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Secondary endpoints included CFI, TFST, and OS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AF9E837-EF3C-4863-8365-DF5D87F24DDB}"/>
              </a:ext>
            </a:extLst>
          </p:cNvPr>
          <p:cNvSpPr txBox="1">
            <a:spLocks/>
          </p:cNvSpPr>
          <p:nvPr/>
        </p:nvSpPr>
        <p:spPr>
          <a:xfrm>
            <a:off x="220980" y="4108450"/>
            <a:ext cx="8732031" cy="35052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BICR, blinded independent central review; CFI, chemotherapy-free interval; ISD, individualized starting dose; OC, ovarian cancer; OS, overall survival; PFS, progression-free survival; PSROC, platinum-sensitive recurrent ovarian cancer; PTC, platinum-based chemotherapy; TFST, time to first-subsequent treatment</a:t>
            </a:r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426385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NORA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Niraparib Maintenance in PSROC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B3559A-6B3A-4DF8-B8C5-7FCFBE290EDB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Wu XH, et al. </a:t>
            </a:r>
            <a:r>
              <a:rPr lang="en-US" sz="1200" i="1" dirty="0"/>
              <a:t>Ann Oncol. </a:t>
            </a:r>
            <a:r>
              <a:rPr lang="en-US" sz="1200" dirty="0"/>
              <a:t>2021;32(4):512-521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419100" y="742950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Efficacy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Niraparib maintenance treatment reduced the risk of disease progression or death by 68% vs placebo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At an overall median follow up of 15.8 mos, the median PFS was: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Niraparib: 18.3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Placebo: 5.4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HR 0.32; </a:t>
            </a:r>
            <a:r>
              <a:rPr lang="en-US" sz="1400" i="1" dirty="0"/>
              <a:t>P</a:t>
            </a:r>
            <a:r>
              <a:rPr lang="en-US" sz="1400" dirty="0"/>
              <a:t>&lt;.0001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The PFS benefit was similar in patients receiving an ISD, regardless of BRCA mutation status. Median PFS (niraparib vs placebo):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With germline BRCA mutations (not reached vs 5.5 mos; HR 0.22)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Without germline BRCA mutations (11.1 versus 3.9 mos; HR 0.40)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 patients receiving an ISD, the median PFS was: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Niraparib: 18.3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Placebo: 5.4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HR 0.30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AF9E837-EF3C-4863-8365-DF5D87F24DDB}"/>
              </a:ext>
            </a:extLst>
          </p:cNvPr>
          <p:cNvSpPr txBox="1">
            <a:spLocks/>
          </p:cNvSpPr>
          <p:nvPr/>
        </p:nvSpPr>
        <p:spPr>
          <a:xfrm>
            <a:off x="220980" y="4280452"/>
            <a:ext cx="8732031" cy="17851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HR, hazard ratio; ISD, individualized starting does; PFS, progression-free survival; PSROC, platinum-sensitive recurrent ovarian cancer</a:t>
            </a:r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220315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NORA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Niraparib Maintenance in PSROC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B3559A-6B3A-4DF8-B8C5-7FCFBE290EDB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Wu XH, et al. </a:t>
            </a:r>
            <a:r>
              <a:rPr lang="en-US" sz="1200" i="1" dirty="0"/>
              <a:t>Ann Oncol. </a:t>
            </a:r>
            <a:r>
              <a:rPr lang="en-US" sz="1200" dirty="0"/>
              <a:t>2021;32(4):512-521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419100" y="742950"/>
            <a:ext cx="83058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Efficacy Findings (cont)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Median CFI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Niraparib: 18.5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Placebo: 9.7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HR 0.34; </a:t>
            </a:r>
            <a:r>
              <a:rPr lang="en-US" sz="1500" i="1" dirty="0"/>
              <a:t>P</a:t>
            </a:r>
            <a:r>
              <a:rPr lang="en-US" sz="1500" dirty="0"/>
              <a:t>&lt;.0001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Median time to first-subsequent 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Niraparib: 16.7 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Placebo: 7.7 mos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HR 0.35; </a:t>
            </a:r>
            <a:r>
              <a:rPr lang="en-US" sz="1500" i="1" dirty="0"/>
              <a:t>P</a:t>
            </a:r>
            <a:r>
              <a:rPr lang="en-US" sz="1500" dirty="0"/>
              <a:t>&lt;.0001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At the time of the data cut-off, median OS had not been reached in either treatment group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AF9E837-EF3C-4863-8365-DF5D87F24DDB}"/>
              </a:ext>
            </a:extLst>
          </p:cNvPr>
          <p:cNvSpPr txBox="1">
            <a:spLocks/>
          </p:cNvSpPr>
          <p:nvPr/>
        </p:nvSpPr>
        <p:spPr>
          <a:xfrm>
            <a:off x="220980" y="4108450"/>
            <a:ext cx="8732031" cy="35052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CFI, chemotherapy-free interval; OS, overall survival; PSROC, platinum-sensitive recurrent ovarian cancer</a:t>
            </a:r>
          </a:p>
        </p:txBody>
      </p:sp>
    </p:spTree>
    <p:extLst>
      <p:ext uri="{BB962C8B-B14F-4D97-AF65-F5344CB8AC3E}">
        <p14:creationId xmlns:p14="http://schemas.microsoft.com/office/powerpoint/2010/main" val="231617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EE5882-A270-46B5-8102-4C1A56DAE2D8}"/>
              </a:ext>
            </a:extLst>
          </p:cNvPr>
          <p:cNvSpPr txBox="1">
            <a:spLocks/>
          </p:cNvSpPr>
          <p:nvPr/>
        </p:nvSpPr>
        <p:spPr>
          <a:xfrm>
            <a:off x="284558" y="324981"/>
            <a:ext cx="8630842" cy="62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III NORA Study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Niraparib Maintenance in PSROC</a:t>
            </a:r>
            <a:endParaRPr lang="en-US" sz="2100" b="1" baseline="30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B3559A-6B3A-4DF8-B8C5-7FCFBE290EDB}"/>
              </a:ext>
            </a:extLst>
          </p:cNvPr>
          <p:cNvSpPr txBox="1"/>
          <p:nvPr/>
        </p:nvSpPr>
        <p:spPr>
          <a:xfrm>
            <a:off x="3160671" y="4541520"/>
            <a:ext cx="591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Wu XH, et al. </a:t>
            </a:r>
            <a:r>
              <a:rPr lang="en-US" sz="1200" i="1" dirty="0"/>
              <a:t>Ann Oncol. </a:t>
            </a:r>
            <a:r>
              <a:rPr lang="en-US" sz="1200" dirty="0"/>
              <a:t>2021;32(4):512-521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E774-E341-4915-B9BB-9FBE93A255F6}"/>
              </a:ext>
            </a:extLst>
          </p:cNvPr>
          <p:cNvSpPr txBox="1"/>
          <p:nvPr/>
        </p:nvSpPr>
        <p:spPr>
          <a:xfrm>
            <a:off x="419100" y="687180"/>
            <a:ext cx="8305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Safety Findings</a:t>
            </a:r>
            <a:endParaRPr lang="en-US" sz="15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Grade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≥3 TEAE</a:t>
            </a:r>
            <a:endParaRPr lang="en-US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Niraparib: 50.8%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Placebo: 19.3%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Most common grade 3/4 adverse events were hematological in nature (niraparib vs placebo):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Decreased neutrophil count (20.3% vs 8.0%)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Anemia (14.7% vs 2.3%)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Decreased platelet count (11.3% vs 1.1%)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 surveillance for AEs of special interest, one case of treatment-related fatal acute leukemia (classification undefined) was reported in the niraparib group after the primary data cut-off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Dose reductions related to TEAEs: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Niraparib: 59.9%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Most hematological in nature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Placebo: 13.6%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Treatment-related discontinuation: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Niraparib: 4.0%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Placebo: 5.7%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AF9E837-EF3C-4863-8365-DF5D87F24DDB}"/>
              </a:ext>
            </a:extLst>
          </p:cNvPr>
          <p:cNvSpPr txBox="1">
            <a:spLocks/>
          </p:cNvSpPr>
          <p:nvPr/>
        </p:nvSpPr>
        <p:spPr>
          <a:xfrm>
            <a:off x="5850835" y="4193400"/>
            <a:ext cx="3087180" cy="277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AE, adverse event; PSROC, platinum-sensitive recurrent ovarian cancer; TEAE, treatment-emergent adverse event</a:t>
            </a:r>
          </a:p>
        </p:txBody>
      </p:sp>
    </p:spTree>
    <p:extLst>
      <p:ext uri="{BB962C8B-B14F-4D97-AF65-F5344CB8AC3E}">
        <p14:creationId xmlns:p14="http://schemas.microsoft.com/office/powerpoint/2010/main" val="339283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040C-FD84-4199-8D7A-F2E2875C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29790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Patient-centred outcomes and effect of disease progression on health status in patients with newly diagnosed advanced ovarian cancer and a </a:t>
            </a:r>
            <a:r>
              <a:rPr lang="en-US" sz="2400" b="1" i="1" dirty="0"/>
              <a:t>BRCA</a:t>
            </a:r>
            <a:r>
              <a:rPr lang="en-US" sz="2400" b="1" dirty="0"/>
              <a:t> mutation receiving maintenance olaparib or placebo (SOLO1): a randomised, phase 3 trial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1600" b="1" dirty="0"/>
              <a:t>Friedlander M, et al. </a:t>
            </a:r>
            <a:r>
              <a:rPr lang="en-US" sz="1600" b="1" i="1" dirty="0"/>
              <a:t>Lancet Oncol</a:t>
            </a:r>
            <a:r>
              <a:rPr lang="en-US" sz="1600" b="1" dirty="0"/>
              <a:t>. 2021;22(5):632-642</a:t>
            </a:r>
            <a:br>
              <a:rPr lang="en-US" sz="16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95716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</TotalTime>
  <Words>3125</Words>
  <Application>Microsoft Office PowerPoint</Application>
  <PresentationFormat>On-screen Show (16:9)</PresentationFormat>
  <Paragraphs>286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Carlito</vt:lpstr>
      <vt:lpstr>1_Office Theme</vt:lpstr>
      <vt:lpstr>PowerPoint Presentation</vt:lpstr>
      <vt:lpstr>Learning Objectives</vt:lpstr>
      <vt:lpstr>Niraparib maintenance therapy in patients with platinum-sensitive recurrent ovarian cancer using an individualized starting dose (NORA): a randomized, double-blind, placebo-controlled phase III trial  Wu XH, et al. Ann Oncol. 2021;32(4):512-521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Patient-centred outcomes and effect of disease progression on health status in patients with newly diagnosed advanced ovarian cancer and a BRCA mutation receiving maintenance olaparib or placebo (SOLO1): a randomised, phase 3 trial  Friedlander M, et al. Lancet Oncol. 2021;22(5):632-642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Olaparib tablets as maintenance therapy in patients with platinum-sensitive relapsed ovarian cancer and a BRCA1/2 mutation (SOLO2/ENGOT-Ov21): a final analysis of a double-blind, randomised, placebo-controlled, phase 3 trial  Poveda A, et al. Lancet Oncol. 2021;22(5):620-631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Steepleton</cp:lastModifiedBy>
  <cp:revision>165</cp:revision>
  <dcterms:created xsi:type="dcterms:W3CDTF">2021-08-17T02:22:45Z</dcterms:created>
  <dcterms:modified xsi:type="dcterms:W3CDTF">2021-09-28T20:59:20Z</dcterms:modified>
</cp:coreProperties>
</file>