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handoutMasterIdLst>
    <p:handoutMasterId r:id="rId43"/>
  </p:handoutMasterIdLst>
  <p:sldIdLst>
    <p:sldId id="256" r:id="rId2"/>
    <p:sldId id="986" r:id="rId3"/>
    <p:sldId id="261" r:id="rId4"/>
    <p:sldId id="260" r:id="rId5"/>
    <p:sldId id="1993219292" r:id="rId6"/>
    <p:sldId id="342" r:id="rId7"/>
    <p:sldId id="265" r:id="rId8"/>
    <p:sldId id="338" r:id="rId9"/>
    <p:sldId id="263" r:id="rId10"/>
    <p:sldId id="1993219319" r:id="rId11"/>
    <p:sldId id="1993219317" r:id="rId12"/>
    <p:sldId id="1993219304" r:id="rId13"/>
    <p:sldId id="1993219305" r:id="rId14"/>
    <p:sldId id="1993219294" r:id="rId15"/>
    <p:sldId id="1993219306" r:id="rId16"/>
    <p:sldId id="1993219318" r:id="rId17"/>
    <p:sldId id="1993219289" r:id="rId18"/>
    <p:sldId id="1993219295" r:id="rId19"/>
    <p:sldId id="1993219288" r:id="rId20"/>
    <p:sldId id="293" r:id="rId21"/>
    <p:sldId id="294" r:id="rId22"/>
    <p:sldId id="295" r:id="rId23"/>
    <p:sldId id="1993219315" r:id="rId24"/>
    <p:sldId id="1993219316" r:id="rId25"/>
    <p:sldId id="280" r:id="rId26"/>
    <p:sldId id="1993219297" r:id="rId27"/>
    <p:sldId id="296" r:id="rId28"/>
    <p:sldId id="297" r:id="rId29"/>
    <p:sldId id="1333" r:id="rId30"/>
    <p:sldId id="1993219291" r:id="rId31"/>
    <p:sldId id="1993219298" r:id="rId32"/>
    <p:sldId id="1349" r:id="rId33"/>
    <p:sldId id="1993219301" r:id="rId34"/>
    <p:sldId id="1993219307" r:id="rId35"/>
    <p:sldId id="1993219308" r:id="rId36"/>
    <p:sldId id="1993219309" r:id="rId37"/>
    <p:sldId id="1993219311" r:id="rId38"/>
    <p:sldId id="1993219312" r:id="rId39"/>
    <p:sldId id="1993219313" r:id="rId40"/>
    <p:sldId id="1993219320"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che, Angela" initials="BA" lastIdx="9" clrIdx="0">
    <p:extLst>
      <p:ext uri="{19B8F6BF-5375-455C-9EA6-DF929625EA0E}">
        <p15:presenceInfo xmlns:p15="http://schemas.microsoft.com/office/powerpoint/2012/main" userId="S-1-5-21-329068152-583907252-725345543-172216" providerId="AD"/>
      </p:ext>
    </p:extLst>
  </p:cmAuthor>
  <p:cmAuthor id="2" name="Gregory Scott" initials="GS" lastIdx="4" clrIdx="1">
    <p:extLst>
      <p:ext uri="{19B8F6BF-5375-455C-9EA6-DF929625EA0E}">
        <p15:presenceInfo xmlns:p15="http://schemas.microsoft.com/office/powerpoint/2012/main" userId="Gregory Sc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E9EBF5"/>
    <a:srgbClr val="CFD5EA"/>
    <a:srgbClr val="F1ECE2"/>
    <a:srgbClr val="FFFFFF"/>
    <a:srgbClr val="FFF4D1"/>
    <a:srgbClr val="FFC9C9"/>
    <a:srgbClr val="FFB3B3"/>
    <a:srgbClr val="FFA3A3"/>
    <a:srgbClr val="D4E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5" autoAdjust="0"/>
    <p:restoredTop sz="87555" autoAdjust="0"/>
  </p:normalViewPr>
  <p:slideViewPr>
    <p:cSldViewPr snapToGrid="0" snapToObjects="1">
      <p:cViewPr varScale="1">
        <p:scale>
          <a:sx n="127" d="100"/>
          <a:sy n="127" d="100"/>
        </p:scale>
        <p:origin x="1212" y="11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Attributable Cardiorespiratory* Hospitalization</a:t>
            </a:r>
            <a:r>
              <a:rPr lang="en-US" baseline="0" dirty="0">
                <a:solidFill>
                  <a:schemeClr val="tx1"/>
                </a:solidFill>
              </a:rPr>
              <a:t> Rate (per 100,000 person-years)</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65-74 y</c:v>
                </c:pt>
              </c:strCache>
            </c:strRef>
          </c:tx>
          <c:spPr>
            <a:solidFill>
              <a:schemeClr val="accent1"/>
            </a:solidFill>
            <a:ln>
              <a:noFill/>
            </a:ln>
            <a:effectLst/>
          </c:spPr>
          <c:invertIfNegative val="0"/>
          <c:cat>
            <c:strRef>
              <c:f>Sheet1!$A$2:$A$4</c:f>
              <c:strCache>
                <c:ptCount val="3"/>
                <c:pt idx="0">
                  <c:v>Influenza + RSV</c:v>
                </c:pt>
                <c:pt idx="1">
                  <c:v>Influenza</c:v>
                </c:pt>
                <c:pt idx="2">
                  <c:v>RSV</c:v>
                </c:pt>
              </c:strCache>
            </c:strRef>
          </c:cat>
          <c:val>
            <c:numRef>
              <c:f>Sheet1!$B$2:$B$4</c:f>
              <c:numCache>
                <c:formatCode>General</c:formatCode>
                <c:ptCount val="3"/>
                <c:pt idx="0">
                  <c:v>95</c:v>
                </c:pt>
                <c:pt idx="1">
                  <c:v>55</c:v>
                </c:pt>
                <c:pt idx="2">
                  <c:v>64</c:v>
                </c:pt>
              </c:numCache>
            </c:numRef>
          </c:val>
          <c:extLst>
            <c:ext xmlns:c16="http://schemas.microsoft.com/office/drawing/2014/chart" uri="{C3380CC4-5D6E-409C-BE32-E72D297353CC}">
              <c16:uniqueId val="{00000000-FE4A-4C93-A0A2-9C764F9B152E}"/>
            </c:ext>
          </c:extLst>
        </c:ser>
        <c:ser>
          <c:idx val="1"/>
          <c:order val="1"/>
          <c:tx>
            <c:strRef>
              <c:f>Sheet1!$C$1</c:f>
              <c:strCache>
                <c:ptCount val="1"/>
                <c:pt idx="0">
                  <c:v>75-84</c:v>
                </c:pt>
              </c:strCache>
            </c:strRef>
          </c:tx>
          <c:spPr>
            <a:solidFill>
              <a:schemeClr val="accent2"/>
            </a:solidFill>
            <a:ln>
              <a:noFill/>
            </a:ln>
            <a:effectLst/>
          </c:spPr>
          <c:invertIfNegative val="0"/>
          <c:cat>
            <c:strRef>
              <c:f>Sheet1!$A$2:$A$4</c:f>
              <c:strCache>
                <c:ptCount val="3"/>
                <c:pt idx="0">
                  <c:v>Influenza + RSV</c:v>
                </c:pt>
                <c:pt idx="1">
                  <c:v>Influenza</c:v>
                </c:pt>
                <c:pt idx="2">
                  <c:v>RSV</c:v>
                </c:pt>
              </c:strCache>
            </c:strRef>
          </c:cat>
          <c:val>
            <c:numRef>
              <c:f>Sheet1!$C$2:$C$4</c:f>
              <c:numCache>
                <c:formatCode>General</c:formatCode>
                <c:ptCount val="3"/>
                <c:pt idx="0">
                  <c:v>143</c:v>
                </c:pt>
                <c:pt idx="1">
                  <c:v>111</c:v>
                </c:pt>
                <c:pt idx="2">
                  <c:v>53</c:v>
                </c:pt>
              </c:numCache>
            </c:numRef>
          </c:val>
          <c:extLst>
            <c:ext xmlns:c16="http://schemas.microsoft.com/office/drawing/2014/chart" uri="{C3380CC4-5D6E-409C-BE32-E72D297353CC}">
              <c16:uniqueId val="{00000001-FE4A-4C93-A0A2-9C764F9B152E}"/>
            </c:ext>
          </c:extLst>
        </c:ser>
        <c:ser>
          <c:idx val="2"/>
          <c:order val="2"/>
          <c:tx>
            <c:strRef>
              <c:f>Sheet1!$D$1</c:f>
              <c:strCache>
                <c:ptCount val="1"/>
                <c:pt idx="0">
                  <c:v>85+</c:v>
                </c:pt>
              </c:strCache>
            </c:strRef>
          </c:tx>
          <c:spPr>
            <a:solidFill>
              <a:schemeClr val="accent3"/>
            </a:solidFill>
            <a:ln>
              <a:noFill/>
            </a:ln>
            <a:effectLst/>
          </c:spPr>
          <c:invertIfNegative val="0"/>
          <c:cat>
            <c:strRef>
              <c:f>Sheet1!$A$2:$A$4</c:f>
              <c:strCache>
                <c:ptCount val="3"/>
                <c:pt idx="0">
                  <c:v>Influenza + RSV</c:v>
                </c:pt>
                <c:pt idx="1">
                  <c:v>Influenza</c:v>
                </c:pt>
                <c:pt idx="2">
                  <c:v>RSV</c:v>
                </c:pt>
              </c:strCache>
            </c:strRef>
          </c:cat>
          <c:val>
            <c:numRef>
              <c:f>Sheet1!$D$2:$D$4</c:f>
              <c:numCache>
                <c:formatCode>General</c:formatCode>
                <c:ptCount val="3"/>
                <c:pt idx="0">
                  <c:v>296</c:v>
                </c:pt>
                <c:pt idx="1">
                  <c:v>173</c:v>
                </c:pt>
                <c:pt idx="2">
                  <c:v>182</c:v>
                </c:pt>
              </c:numCache>
            </c:numRef>
          </c:val>
          <c:extLst>
            <c:ext xmlns:c16="http://schemas.microsoft.com/office/drawing/2014/chart" uri="{C3380CC4-5D6E-409C-BE32-E72D297353CC}">
              <c16:uniqueId val="{00000002-FE4A-4C93-A0A2-9C764F9B152E}"/>
            </c:ext>
          </c:extLst>
        </c:ser>
        <c:ser>
          <c:idx val="3"/>
          <c:order val="3"/>
          <c:tx>
            <c:strRef>
              <c:f>Sheet1!$E$1</c:f>
              <c:strCache>
                <c:ptCount val="1"/>
                <c:pt idx="0">
                  <c:v>All</c:v>
                </c:pt>
              </c:strCache>
            </c:strRef>
          </c:tx>
          <c:spPr>
            <a:solidFill>
              <a:schemeClr val="accent4"/>
            </a:solidFill>
            <a:ln>
              <a:noFill/>
            </a:ln>
            <a:effectLst/>
          </c:spPr>
          <c:invertIfNegative val="0"/>
          <c:cat>
            <c:strRef>
              <c:f>Sheet1!$A$2:$A$4</c:f>
              <c:strCache>
                <c:ptCount val="3"/>
                <c:pt idx="0">
                  <c:v>Influenza + RSV</c:v>
                </c:pt>
                <c:pt idx="1">
                  <c:v>Influenza</c:v>
                </c:pt>
                <c:pt idx="2">
                  <c:v>RSV</c:v>
                </c:pt>
              </c:strCache>
            </c:strRef>
          </c:cat>
          <c:val>
            <c:numRef>
              <c:f>Sheet1!$E$2:$E$4</c:f>
              <c:numCache>
                <c:formatCode>General</c:formatCode>
                <c:ptCount val="3"/>
                <c:pt idx="0">
                  <c:v>215</c:v>
                </c:pt>
                <c:pt idx="1">
                  <c:v>135</c:v>
                </c:pt>
                <c:pt idx="2">
                  <c:v>122</c:v>
                </c:pt>
              </c:numCache>
            </c:numRef>
          </c:val>
          <c:extLst>
            <c:ext xmlns:c16="http://schemas.microsoft.com/office/drawing/2014/chart" uri="{C3380CC4-5D6E-409C-BE32-E72D297353CC}">
              <c16:uniqueId val="{00000004-FE4A-4C93-A0A2-9C764F9B152E}"/>
            </c:ext>
          </c:extLst>
        </c:ser>
        <c:dLbls>
          <c:showLegendKey val="0"/>
          <c:showVal val="0"/>
          <c:showCatName val="0"/>
          <c:showSerName val="0"/>
          <c:showPercent val="0"/>
          <c:showBubbleSize val="0"/>
        </c:dLbls>
        <c:gapWidth val="219"/>
        <c:overlap val="-27"/>
        <c:axId val="418053376"/>
        <c:axId val="418050424"/>
      </c:barChart>
      <c:catAx>
        <c:axId val="4180533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18050424"/>
        <c:crosses val="autoZero"/>
        <c:auto val="1"/>
        <c:lblAlgn val="ctr"/>
        <c:lblOffset val="100"/>
        <c:noMultiLvlLbl val="0"/>
      </c:catAx>
      <c:valAx>
        <c:axId val="418050424"/>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05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c:v>
                </c:pt>
              </c:strCache>
            </c:strRef>
          </c:tx>
          <c:spPr>
            <a:solidFill>
              <a:schemeClr val="accent1"/>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12E9-49B4-8CE5-0959AE6CDD5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12E9-49B4-8CE5-0959AE6CDD5A}"/>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6-12E9-49B4-8CE5-0959AE6CDD5A}"/>
              </c:ext>
            </c:extLst>
          </c:dPt>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12E9-49B4-8CE5-0959AE6CDD5A}"/>
              </c:ext>
            </c:extLst>
          </c:dPt>
          <c:dPt>
            <c:idx val="5"/>
            <c:invertIfNegative val="0"/>
            <c:bubble3D val="0"/>
            <c:spPr>
              <a:solidFill>
                <a:schemeClr val="accent4">
                  <a:lumMod val="75000"/>
                </a:schemeClr>
              </a:solidFill>
              <a:ln>
                <a:noFill/>
              </a:ln>
              <a:effectLst/>
            </c:spPr>
            <c:extLst>
              <c:ext xmlns:c16="http://schemas.microsoft.com/office/drawing/2014/chart" uri="{C3380CC4-5D6E-409C-BE32-E72D297353CC}">
                <c16:uniqueId val="{00000008-12E9-49B4-8CE5-0959AE6CDD5A}"/>
              </c:ext>
            </c:extLst>
          </c:dPt>
          <c:cat>
            <c:strRef>
              <c:f>Sheet1!$A$2:$A$7</c:f>
              <c:strCache>
                <c:ptCount val="6"/>
                <c:pt idx="0">
                  <c:v>Influenza A</c:v>
                </c:pt>
                <c:pt idx="1">
                  <c:v>Influenza B</c:v>
                </c:pt>
                <c:pt idx="2">
                  <c:v>RSV</c:v>
                </c:pt>
                <c:pt idx="3">
                  <c:v>hMPV</c:v>
                </c:pt>
                <c:pt idx="4">
                  <c:v>OC43</c:v>
                </c:pt>
                <c:pt idx="5">
                  <c:v>229E</c:v>
                </c:pt>
              </c:strCache>
            </c:strRef>
          </c:cat>
          <c:val>
            <c:numRef>
              <c:f>Sheet1!$B$2:$B$7</c:f>
              <c:numCache>
                <c:formatCode>General</c:formatCode>
                <c:ptCount val="6"/>
                <c:pt idx="0">
                  <c:v>154</c:v>
                </c:pt>
                <c:pt idx="1">
                  <c:v>16</c:v>
                </c:pt>
                <c:pt idx="2">
                  <c:v>142</c:v>
                </c:pt>
                <c:pt idx="3">
                  <c:v>118</c:v>
                </c:pt>
                <c:pt idx="4">
                  <c:v>57</c:v>
                </c:pt>
                <c:pt idx="5">
                  <c:v>38</c:v>
                </c:pt>
              </c:numCache>
            </c:numRef>
          </c:val>
          <c:extLst>
            <c:ext xmlns:c16="http://schemas.microsoft.com/office/drawing/2014/chart" uri="{C3380CC4-5D6E-409C-BE32-E72D297353CC}">
              <c16:uniqueId val="{00000000-12E9-49B4-8CE5-0959AE6CDD5A}"/>
            </c:ext>
          </c:extLst>
        </c:ser>
        <c:dLbls>
          <c:showLegendKey val="0"/>
          <c:showVal val="0"/>
          <c:showCatName val="0"/>
          <c:showSerName val="0"/>
          <c:showPercent val="0"/>
          <c:showBubbleSize val="0"/>
        </c:dLbls>
        <c:gapWidth val="219"/>
        <c:overlap val="-27"/>
        <c:axId val="421903656"/>
        <c:axId val="421906608"/>
      </c:barChart>
      <c:catAx>
        <c:axId val="4219036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1906608"/>
        <c:crosses val="autoZero"/>
        <c:auto val="1"/>
        <c:lblAlgn val="ctr"/>
        <c:lblOffset val="100"/>
        <c:noMultiLvlLbl val="0"/>
      </c:catAx>
      <c:valAx>
        <c:axId val="421906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903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Influenza A</c:v>
                </c:pt>
              </c:strCache>
            </c:strRef>
          </c:tx>
          <c:spPr>
            <a:solidFill>
              <a:schemeClr val="accent1"/>
            </a:solidFill>
            <a:ln>
              <a:noFill/>
            </a:ln>
            <a:effectLst/>
          </c:spPr>
          <c:invertIfNegative val="0"/>
          <c:cat>
            <c:strRef>
              <c:f>Sheet1!$A$2:$A$5</c:f>
              <c:strCache>
                <c:ptCount val="4"/>
                <c:pt idx="0">
                  <c:v>Pneumonia</c:v>
                </c:pt>
                <c:pt idx="1">
                  <c:v>ICU</c:v>
                </c:pt>
                <c:pt idx="2">
                  <c:v>Ventilator</c:v>
                </c:pt>
                <c:pt idx="3">
                  <c:v>Death</c:v>
                </c:pt>
              </c:strCache>
            </c:strRef>
          </c:cat>
          <c:val>
            <c:numRef>
              <c:f>Sheet1!$B$2:$B$5</c:f>
              <c:numCache>
                <c:formatCode>General</c:formatCode>
                <c:ptCount val="4"/>
                <c:pt idx="0">
                  <c:v>30</c:v>
                </c:pt>
                <c:pt idx="1">
                  <c:v>12</c:v>
                </c:pt>
                <c:pt idx="2">
                  <c:v>10</c:v>
                </c:pt>
                <c:pt idx="3">
                  <c:v>7</c:v>
                </c:pt>
              </c:numCache>
            </c:numRef>
          </c:val>
          <c:extLst>
            <c:ext xmlns:c16="http://schemas.microsoft.com/office/drawing/2014/chart" uri="{C3380CC4-5D6E-409C-BE32-E72D297353CC}">
              <c16:uniqueId val="{00000000-C747-4AFC-811F-29E0AF074B09}"/>
            </c:ext>
          </c:extLst>
        </c:ser>
        <c:ser>
          <c:idx val="1"/>
          <c:order val="1"/>
          <c:tx>
            <c:strRef>
              <c:f>Sheet1!$C$1</c:f>
              <c:strCache>
                <c:ptCount val="1"/>
                <c:pt idx="0">
                  <c:v>RSV</c:v>
                </c:pt>
              </c:strCache>
            </c:strRef>
          </c:tx>
          <c:spPr>
            <a:solidFill>
              <a:schemeClr val="accent2"/>
            </a:solidFill>
            <a:ln>
              <a:noFill/>
            </a:ln>
            <a:effectLst/>
          </c:spPr>
          <c:invertIfNegative val="0"/>
          <c:cat>
            <c:strRef>
              <c:f>Sheet1!$A$2:$A$5</c:f>
              <c:strCache>
                <c:ptCount val="4"/>
                <c:pt idx="0">
                  <c:v>Pneumonia</c:v>
                </c:pt>
                <c:pt idx="1">
                  <c:v>ICU</c:v>
                </c:pt>
                <c:pt idx="2">
                  <c:v>Ventilator</c:v>
                </c:pt>
                <c:pt idx="3">
                  <c:v>Death</c:v>
                </c:pt>
              </c:strCache>
            </c:strRef>
          </c:cat>
          <c:val>
            <c:numRef>
              <c:f>Sheet1!$C$2:$C$5</c:f>
              <c:numCache>
                <c:formatCode>General</c:formatCode>
                <c:ptCount val="4"/>
                <c:pt idx="0">
                  <c:v>31</c:v>
                </c:pt>
                <c:pt idx="1">
                  <c:v>15</c:v>
                </c:pt>
                <c:pt idx="2">
                  <c:v>13</c:v>
                </c:pt>
                <c:pt idx="3">
                  <c:v>8</c:v>
                </c:pt>
              </c:numCache>
            </c:numRef>
          </c:val>
          <c:extLst>
            <c:ext xmlns:c16="http://schemas.microsoft.com/office/drawing/2014/chart" uri="{C3380CC4-5D6E-409C-BE32-E72D297353CC}">
              <c16:uniqueId val="{00000001-C747-4AFC-811F-29E0AF074B09}"/>
            </c:ext>
          </c:extLst>
        </c:ser>
        <c:ser>
          <c:idx val="2"/>
          <c:order val="2"/>
          <c:tx>
            <c:strRef>
              <c:f>Sheet1!$D$1</c:f>
              <c:strCache>
                <c:ptCount val="1"/>
                <c:pt idx="0">
                  <c:v>hMPV</c:v>
                </c:pt>
              </c:strCache>
            </c:strRef>
          </c:tx>
          <c:spPr>
            <a:solidFill>
              <a:schemeClr val="accent3"/>
            </a:solidFill>
            <a:ln>
              <a:noFill/>
            </a:ln>
            <a:effectLst/>
          </c:spPr>
          <c:invertIfNegative val="0"/>
          <c:cat>
            <c:strRef>
              <c:f>Sheet1!$A$2:$A$5</c:f>
              <c:strCache>
                <c:ptCount val="4"/>
                <c:pt idx="0">
                  <c:v>Pneumonia</c:v>
                </c:pt>
                <c:pt idx="1">
                  <c:v>ICU</c:v>
                </c:pt>
                <c:pt idx="2">
                  <c:v>Ventilator</c:v>
                </c:pt>
                <c:pt idx="3">
                  <c:v>Death</c:v>
                </c:pt>
              </c:strCache>
            </c:strRef>
          </c:cat>
          <c:val>
            <c:numRef>
              <c:f>Sheet1!$D$2:$D$5</c:f>
              <c:numCache>
                <c:formatCode>General</c:formatCode>
                <c:ptCount val="4"/>
                <c:pt idx="0">
                  <c:v>27</c:v>
                </c:pt>
                <c:pt idx="1">
                  <c:v>13</c:v>
                </c:pt>
                <c:pt idx="2">
                  <c:v>12</c:v>
                </c:pt>
                <c:pt idx="3">
                  <c:v>9</c:v>
                </c:pt>
              </c:numCache>
            </c:numRef>
          </c:val>
          <c:extLst>
            <c:ext xmlns:c16="http://schemas.microsoft.com/office/drawing/2014/chart" uri="{C3380CC4-5D6E-409C-BE32-E72D297353CC}">
              <c16:uniqueId val="{00000002-C747-4AFC-811F-29E0AF074B09}"/>
            </c:ext>
          </c:extLst>
        </c:ser>
        <c:dLbls>
          <c:showLegendKey val="0"/>
          <c:showVal val="0"/>
          <c:showCatName val="0"/>
          <c:showSerName val="0"/>
          <c:showPercent val="0"/>
          <c:showBubbleSize val="0"/>
        </c:dLbls>
        <c:gapWidth val="219"/>
        <c:overlap val="-27"/>
        <c:axId val="422989496"/>
        <c:axId val="422989824"/>
      </c:barChart>
      <c:catAx>
        <c:axId val="4229894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2989824"/>
        <c:crosses val="autoZero"/>
        <c:auto val="1"/>
        <c:lblAlgn val="ctr"/>
        <c:lblOffset val="100"/>
        <c:noMultiLvlLbl val="0"/>
      </c:catAx>
      <c:valAx>
        <c:axId val="422989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Percent of Patients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2989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529F9-37C2-464E-A292-C5823355CF4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7C7931F-B565-4385-A13F-BA51E1FD254F}">
      <dgm:prSet phldrT="[Text]"/>
      <dgm:spPr/>
      <dgm:t>
        <a:bodyPr/>
        <a:lstStyle/>
        <a:p>
          <a:r>
            <a:rPr lang="en-US" dirty="0"/>
            <a:t>Educate</a:t>
          </a:r>
        </a:p>
      </dgm:t>
    </dgm:pt>
    <dgm:pt modelId="{974157B0-A6B0-49CD-B825-D0CC0274675C}" type="parTrans" cxnId="{73E9DDCE-3930-4900-AC1A-2E7C758E0284}">
      <dgm:prSet/>
      <dgm:spPr/>
      <dgm:t>
        <a:bodyPr/>
        <a:lstStyle/>
        <a:p>
          <a:endParaRPr lang="en-US"/>
        </a:p>
      </dgm:t>
    </dgm:pt>
    <dgm:pt modelId="{F37AF2F2-8C1D-42B4-80B7-435A6767DC93}" type="sibTrans" cxnId="{73E9DDCE-3930-4900-AC1A-2E7C758E0284}">
      <dgm:prSet/>
      <dgm:spPr/>
      <dgm:t>
        <a:bodyPr/>
        <a:lstStyle/>
        <a:p>
          <a:endParaRPr lang="en-US"/>
        </a:p>
      </dgm:t>
    </dgm:pt>
    <dgm:pt modelId="{C3CDDE9F-66BE-4CE3-8D44-4BE3AAA9C737}">
      <dgm:prSet phldrT="[Text]" custT="1"/>
      <dgm:spPr>
        <a:solidFill>
          <a:schemeClr val="accent1">
            <a:lumMod val="60000"/>
            <a:lumOff val="40000"/>
            <a:alpha val="90000"/>
          </a:schemeClr>
        </a:solidFill>
        <a:ln>
          <a:noFill/>
        </a:ln>
      </dgm:spPr>
      <dgm:t>
        <a:bodyPr/>
        <a:lstStyle/>
        <a:p>
          <a:pPr>
            <a:lnSpc>
              <a:spcPct val="100000"/>
            </a:lnSpc>
            <a:spcAft>
              <a:spcPts val="0"/>
            </a:spcAft>
          </a:pPr>
          <a:r>
            <a:rPr lang="en-US" sz="1300" dirty="0">
              <a:latin typeface="+mn-lt"/>
            </a:rPr>
            <a:t>Place signs and information in waiting area, examination rooms</a:t>
          </a:r>
        </a:p>
      </dgm:t>
    </dgm:pt>
    <dgm:pt modelId="{08698BED-2001-4F24-B17E-47E407631D85}" type="parTrans" cxnId="{AA314405-C97F-4047-81EE-CB95A3754942}">
      <dgm:prSet/>
      <dgm:spPr/>
      <dgm:t>
        <a:bodyPr/>
        <a:lstStyle/>
        <a:p>
          <a:endParaRPr lang="en-US"/>
        </a:p>
      </dgm:t>
    </dgm:pt>
    <dgm:pt modelId="{5529453D-DB82-4CC8-A155-41B169F2BCF5}" type="sibTrans" cxnId="{AA314405-C97F-4047-81EE-CB95A3754942}">
      <dgm:prSet/>
      <dgm:spPr/>
      <dgm:t>
        <a:bodyPr/>
        <a:lstStyle/>
        <a:p>
          <a:endParaRPr lang="en-US"/>
        </a:p>
      </dgm:t>
    </dgm:pt>
    <dgm:pt modelId="{6EC6B0A8-A64D-4EC8-B56E-E6DE433E828E}">
      <dgm:prSet phldrT="[Text]"/>
      <dgm:spPr>
        <a:solidFill>
          <a:schemeClr val="accent2"/>
        </a:solidFill>
      </dgm:spPr>
      <dgm:t>
        <a:bodyPr/>
        <a:lstStyle/>
        <a:p>
          <a:r>
            <a:rPr lang="en-US" dirty="0"/>
            <a:t>Make access easy</a:t>
          </a:r>
        </a:p>
      </dgm:t>
    </dgm:pt>
    <dgm:pt modelId="{C5470AD2-308B-4138-9CC5-E0DD89610FCC}" type="parTrans" cxnId="{7B860538-02C7-498E-BEB7-E035E4DF7E4C}">
      <dgm:prSet/>
      <dgm:spPr/>
      <dgm:t>
        <a:bodyPr/>
        <a:lstStyle/>
        <a:p>
          <a:endParaRPr lang="en-US"/>
        </a:p>
      </dgm:t>
    </dgm:pt>
    <dgm:pt modelId="{4348EC95-4AD2-4CD8-8D45-04C22EE1ED87}" type="sibTrans" cxnId="{7B860538-02C7-498E-BEB7-E035E4DF7E4C}">
      <dgm:prSet/>
      <dgm:spPr/>
      <dgm:t>
        <a:bodyPr/>
        <a:lstStyle/>
        <a:p>
          <a:endParaRPr lang="en-US"/>
        </a:p>
      </dgm:t>
    </dgm:pt>
    <dgm:pt modelId="{96EE45F4-08D3-449B-B357-32D32C761863}">
      <dgm:prSet phldrT="[Text]" custT="1"/>
      <dgm:spPr>
        <a:solidFill>
          <a:schemeClr val="accent2">
            <a:lumMod val="60000"/>
            <a:lumOff val="40000"/>
            <a:alpha val="90000"/>
          </a:schemeClr>
        </a:solidFill>
        <a:ln>
          <a:noFill/>
        </a:ln>
      </dgm:spPr>
      <dgm:t>
        <a:bodyPr/>
        <a:lstStyle/>
        <a:p>
          <a:pPr>
            <a:lnSpc>
              <a:spcPct val="100000"/>
            </a:lnSpc>
            <a:spcAft>
              <a:spcPts val="0"/>
            </a:spcAft>
          </a:pPr>
          <a:r>
            <a:rPr lang="en-US" sz="1300" dirty="0"/>
            <a:t>Give immunizations as part of visit</a:t>
          </a:r>
        </a:p>
      </dgm:t>
    </dgm:pt>
    <dgm:pt modelId="{73D492BA-F62E-4B0F-AF66-43F9A75B998A}" type="parTrans" cxnId="{11B7AF96-256B-43AF-AD08-540B7EB4ADC0}">
      <dgm:prSet/>
      <dgm:spPr/>
      <dgm:t>
        <a:bodyPr/>
        <a:lstStyle/>
        <a:p>
          <a:endParaRPr lang="en-US"/>
        </a:p>
      </dgm:t>
    </dgm:pt>
    <dgm:pt modelId="{FFDEDC3E-3B57-430B-9C90-65BDFFF63E34}" type="sibTrans" cxnId="{11B7AF96-256B-43AF-AD08-540B7EB4ADC0}">
      <dgm:prSet/>
      <dgm:spPr/>
      <dgm:t>
        <a:bodyPr/>
        <a:lstStyle/>
        <a:p>
          <a:endParaRPr lang="en-US"/>
        </a:p>
      </dgm:t>
    </dgm:pt>
    <dgm:pt modelId="{C54EAB68-F682-46B1-8F44-C98D95C4F887}">
      <dgm:prSet phldrT="[Text]"/>
      <dgm:spPr>
        <a:solidFill>
          <a:schemeClr val="accent4"/>
        </a:solidFill>
      </dgm:spPr>
      <dgm:t>
        <a:bodyPr/>
        <a:lstStyle/>
        <a:p>
          <a:r>
            <a:rPr lang="en-US" dirty="0"/>
            <a:t>Make it a team effort</a:t>
          </a:r>
        </a:p>
      </dgm:t>
    </dgm:pt>
    <dgm:pt modelId="{282397DF-29CD-4D63-BD94-14C892D0C5A8}" type="parTrans" cxnId="{07908E5C-2EDE-4EBD-B615-18DBB5D3747B}">
      <dgm:prSet/>
      <dgm:spPr/>
      <dgm:t>
        <a:bodyPr/>
        <a:lstStyle/>
        <a:p>
          <a:endParaRPr lang="en-US"/>
        </a:p>
      </dgm:t>
    </dgm:pt>
    <dgm:pt modelId="{8C11125D-9FF1-4B92-9027-9300CC0955B9}" type="sibTrans" cxnId="{07908E5C-2EDE-4EBD-B615-18DBB5D3747B}">
      <dgm:prSet/>
      <dgm:spPr/>
      <dgm:t>
        <a:bodyPr/>
        <a:lstStyle/>
        <a:p>
          <a:endParaRPr lang="en-US"/>
        </a:p>
      </dgm:t>
    </dgm:pt>
    <dgm:pt modelId="{4BC372D2-6CA6-4402-B707-784A623B13A0}">
      <dgm:prSet phldrT="[Text]" custT="1"/>
      <dgm:spPr>
        <a:solidFill>
          <a:schemeClr val="accent4">
            <a:lumMod val="60000"/>
            <a:lumOff val="40000"/>
            <a:alpha val="90000"/>
          </a:schemeClr>
        </a:solidFill>
        <a:ln>
          <a:noFill/>
        </a:ln>
      </dgm:spPr>
      <dgm:t>
        <a:bodyPr/>
        <a:lstStyle/>
        <a:p>
          <a:r>
            <a:rPr lang="en-US" sz="1400" dirty="0"/>
            <a:t>Involve office staff</a:t>
          </a:r>
        </a:p>
      </dgm:t>
    </dgm:pt>
    <dgm:pt modelId="{66CF52FD-9795-4051-A0A5-B8A6AE5CD990}" type="parTrans" cxnId="{AA0EF4F9-0F7C-4106-8DD4-E375D107CA56}">
      <dgm:prSet/>
      <dgm:spPr/>
      <dgm:t>
        <a:bodyPr/>
        <a:lstStyle/>
        <a:p>
          <a:endParaRPr lang="en-US"/>
        </a:p>
      </dgm:t>
    </dgm:pt>
    <dgm:pt modelId="{C4E7A943-37CD-4C31-AB17-9DD5A68A35E8}" type="sibTrans" cxnId="{AA0EF4F9-0F7C-4106-8DD4-E375D107CA56}">
      <dgm:prSet/>
      <dgm:spPr/>
      <dgm:t>
        <a:bodyPr/>
        <a:lstStyle/>
        <a:p>
          <a:endParaRPr lang="en-US"/>
        </a:p>
      </dgm:t>
    </dgm:pt>
    <dgm:pt modelId="{5726B427-A7CF-4D54-998C-7F875E1D98D8}">
      <dgm:prSet custT="1"/>
      <dgm:spPr>
        <a:solidFill>
          <a:schemeClr val="bg1">
            <a:lumMod val="75000"/>
            <a:alpha val="90000"/>
          </a:schemeClr>
        </a:solidFill>
        <a:ln>
          <a:noFill/>
        </a:ln>
      </dgm:spPr>
      <dgm:t>
        <a:bodyPr/>
        <a:lstStyle/>
        <a:p>
          <a:r>
            <a:rPr lang="en-US" sz="1400" dirty="0"/>
            <a:t>Mug, pen</a:t>
          </a:r>
        </a:p>
      </dgm:t>
    </dgm:pt>
    <dgm:pt modelId="{1ADA74BB-F8B4-4CAF-AB9C-E2593502D9DA}" type="parTrans" cxnId="{196E9841-13D2-44A8-80FB-A1B8963FA67A}">
      <dgm:prSet/>
      <dgm:spPr/>
      <dgm:t>
        <a:bodyPr/>
        <a:lstStyle/>
        <a:p>
          <a:endParaRPr lang="en-US"/>
        </a:p>
      </dgm:t>
    </dgm:pt>
    <dgm:pt modelId="{87906025-7988-42B1-9FE1-605FB45599B4}" type="sibTrans" cxnId="{196E9841-13D2-44A8-80FB-A1B8963FA67A}">
      <dgm:prSet/>
      <dgm:spPr/>
      <dgm:t>
        <a:bodyPr/>
        <a:lstStyle/>
        <a:p>
          <a:endParaRPr lang="en-US"/>
        </a:p>
      </dgm:t>
    </dgm:pt>
    <dgm:pt modelId="{D51506D7-B7A0-4D86-B256-84DA4BDCB017}">
      <dgm:prSet/>
      <dgm:spPr>
        <a:solidFill>
          <a:schemeClr val="bg1">
            <a:lumMod val="65000"/>
          </a:schemeClr>
        </a:solidFill>
      </dgm:spPr>
      <dgm:t>
        <a:bodyPr/>
        <a:lstStyle/>
        <a:p>
          <a:r>
            <a:rPr lang="en-US" dirty="0"/>
            <a:t>Provide incentives</a:t>
          </a:r>
        </a:p>
      </dgm:t>
    </dgm:pt>
    <dgm:pt modelId="{8BF173E1-76A3-4F26-8026-00F00413B2D4}" type="parTrans" cxnId="{0CB3092A-456A-4A89-B576-26786EE4B235}">
      <dgm:prSet/>
      <dgm:spPr/>
      <dgm:t>
        <a:bodyPr/>
        <a:lstStyle/>
        <a:p>
          <a:endParaRPr lang="en-US"/>
        </a:p>
      </dgm:t>
    </dgm:pt>
    <dgm:pt modelId="{5443DB2E-C9EF-4A69-AC02-A56564ED05BB}" type="sibTrans" cxnId="{0CB3092A-456A-4A89-B576-26786EE4B235}">
      <dgm:prSet/>
      <dgm:spPr/>
      <dgm:t>
        <a:bodyPr/>
        <a:lstStyle/>
        <a:p>
          <a:endParaRPr lang="en-US"/>
        </a:p>
      </dgm:t>
    </dgm:pt>
    <dgm:pt modelId="{30B68757-1650-401A-96D7-A9A069F2AFDC}">
      <dgm:prSet custT="1"/>
      <dgm:spPr>
        <a:solidFill>
          <a:schemeClr val="accent3">
            <a:lumMod val="60000"/>
            <a:lumOff val="40000"/>
            <a:alpha val="90000"/>
          </a:schemeClr>
        </a:solidFill>
        <a:ln>
          <a:noFill/>
        </a:ln>
      </dgm:spPr>
      <dgm:t>
        <a:bodyPr/>
        <a:lstStyle/>
        <a:p>
          <a:r>
            <a:rPr lang="en-US" sz="1400" dirty="0"/>
            <a:t>Don’t stop exploring the barrier(s)</a:t>
          </a:r>
        </a:p>
      </dgm:t>
    </dgm:pt>
    <dgm:pt modelId="{695EB578-FC6A-4221-8EA8-81CB1BFE8BD3}" type="parTrans" cxnId="{BCD83A1B-9617-4E46-95E4-FF8F66C7040D}">
      <dgm:prSet/>
      <dgm:spPr/>
      <dgm:t>
        <a:bodyPr/>
        <a:lstStyle/>
        <a:p>
          <a:endParaRPr lang="en-US"/>
        </a:p>
      </dgm:t>
    </dgm:pt>
    <dgm:pt modelId="{797D3355-F690-4795-8411-ADDEFF8A4F0C}" type="sibTrans" cxnId="{BCD83A1B-9617-4E46-95E4-FF8F66C7040D}">
      <dgm:prSet/>
      <dgm:spPr/>
      <dgm:t>
        <a:bodyPr/>
        <a:lstStyle/>
        <a:p>
          <a:endParaRPr lang="en-US"/>
        </a:p>
      </dgm:t>
    </dgm:pt>
    <dgm:pt modelId="{EB983D00-988F-4D1D-B3C6-4CB37E49AF1D}">
      <dgm:prSet/>
      <dgm:spPr>
        <a:solidFill>
          <a:schemeClr val="accent3"/>
        </a:solidFill>
      </dgm:spPr>
      <dgm:t>
        <a:bodyPr/>
        <a:lstStyle/>
        <a:p>
          <a:r>
            <a:rPr lang="en-US" dirty="0"/>
            <a:t>Be persistent</a:t>
          </a:r>
        </a:p>
      </dgm:t>
    </dgm:pt>
    <dgm:pt modelId="{BA942678-A984-4BC8-B464-92A27B2A2F19}" type="parTrans" cxnId="{5883E99F-BF2A-441E-A4C4-82220F0A7817}">
      <dgm:prSet/>
      <dgm:spPr/>
      <dgm:t>
        <a:bodyPr/>
        <a:lstStyle/>
        <a:p>
          <a:endParaRPr lang="en-US"/>
        </a:p>
      </dgm:t>
    </dgm:pt>
    <dgm:pt modelId="{325138C5-EABD-4792-A56D-47344DCEF354}" type="sibTrans" cxnId="{5883E99F-BF2A-441E-A4C4-82220F0A7817}">
      <dgm:prSet/>
      <dgm:spPr/>
      <dgm:t>
        <a:bodyPr/>
        <a:lstStyle/>
        <a:p>
          <a:endParaRPr lang="en-US"/>
        </a:p>
      </dgm:t>
    </dgm:pt>
    <dgm:pt modelId="{30C8D362-EEAD-4159-9EB1-6E314109AE49}">
      <dgm:prSet custT="1"/>
      <dgm:spPr>
        <a:solidFill>
          <a:schemeClr val="accent6">
            <a:lumMod val="60000"/>
            <a:lumOff val="40000"/>
            <a:alpha val="90000"/>
          </a:schemeClr>
        </a:solidFill>
        <a:ln>
          <a:noFill/>
        </a:ln>
      </dgm:spPr>
      <dgm:t>
        <a:bodyPr/>
        <a:lstStyle/>
        <a:p>
          <a:r>
            <a:rPr lang="en-US" sz="1400" dirty="0"/>
            <a:t>Determine insurance coverage</a:t>
          </a:r>
        </a:p>
      </dgm:t>
    </dgm:pt>
    <dgm:pt modelId="{DF0FA99C-0BAF-4B90-A133-D42BB02BB5C5}" type="parTrans" cxnId="{8C29D100-4C92-4322-8E11-5E75D6816097}">
      <dgm:prSet/>
      <dgm:spPr/>
      <dgm:t>
        <a:bodyPr/>
        <a:lstStyle/>
        <a:p>
          <a:endParaRPr lang="en-US"/>
        </a:p>
      </dgm:t>
    </dgm:pt>
    <dgm:pt modelId="{443D115C-4FBA-4F09-B331-6940BCF56D97}" type="sibTrans" cxnId="{8C29D100-4C92-4322-8E11-5E75D6816097}">
      <dgm:prSet/>
      <dgm:spPr/>
      <dgm:t>
        <a:bodyPr/>
        <a:lstStyle/>
        <a:p>
          <a:endParaRPr lang="en-US"/>
        </a:p>
      </dgm:t>
    </dgm:pt>
    <dgm:pt modelId="{607468E2-2FA2-4845-BC53-C729C1C2E0EA}">
      <dgm:prSet/>
      <dgm:spPr>
        <a:solidFill>
          <a:schemeClr val="accent6"/>
        </a:solidFill>
      </dgm:spPr>
      <dgm:t>
        <a:bodyPr/>
        <a:lstStyle/>
        <a:p>
          <a:r>
            <a:rPr lang="en-US" dirty="0"/>
            <a:t>Consider affordability</a:t>
          </a:r>
        </a:p>
      </dgm:t>
    </dgm:pt>
    <dgm:pt modelId="{729403E6-D5D6-4DD3-8910-3E09461901A5}" type="parTrans" cxnId="{A1821700-736D-4D9E-A1F8-4D86ADAE882C}">
      <dgm:prSet/>
      <dgm:spPr/>
      <dgm:t>
        <a:bodyPr/>
        <a:lstStyle/>
        <a:p>
          <a:endParaRPr lang="en-US"/>
        </a:p>
      </dgm:t>
    </dgm:pt>
    <dgm:pt modelId="{6621ABDE-B6EB-46A7-BF54-848AB0CADFA6}" type="sibTrans" cxnId="{A1821700-736D-4D9E-A1F8-4D86ADAE882C}">
      <dgm:prSet/>
      <dgm:spPr/>
      <dgm:t>
        <a:bodyPr/>
        <a:lstStyle/>
        <a:p>
          <a:endParaRPr lang="en-US"/>
        </a:p>
      </dgm:t>
    </dgm:pt>
    <dgm:pt modelId="{7488BEBD-6A95-4111-B2D4-04B05E150FAD}">
      <dgm:prSet custT="1"/>
      <dgm:spPr>
        <a:solidFill>
          <a:schemeClr val="accent1">
            <a:lumMod val="60000"/>
            <a:lumOff val="40000"/>
            <a:alpha val="90000"/>
          </a:schemeClr>
        </a:solidFill>
        <a:ln>
          <a:noFill/>
        </a:ln>
      </dgm:spPr>
      <dgm:t>
        <a:bodyPr/>
        <a:lstStyle/>
        <a:p>
          <a:pPr>
            <a:lnSpc>
              <a:spcPct val="100000"/>
            </a:lnSpc>
            <a:spcAft>
              <a:spcPts val="0"/>
            </a:spcAft>
          </a:pPr>
          <a:r>
            <a:rPr lang="en-US" sz="1300" dirty="0">
              <a:latin typeface="+mn-lt"/>
            </a:rPr>
            <a:t>Risk vs benefits </a:t>
          </a:r>
          <a:r>
            <a:rPr lang="en-US" sz="1300" dirty="0">
              <a:latin typeface="+mn-lt"/>
              <a:cs typeface="Calibri" panose="020F0502020204030204" pitchFamily="34" charset="0"/>
            </a:rPr>
            <a:t>– keep it simple</a:t>
          </a:r>
          <a:endParaRPr lang="en-US" sz="1300" dirty="0">
            <a:latin typeface="+mn-lt"/>
          </a:endParaRPr>
        </a:p>
      </dgm:t>
    </dgm:pt>
    <dgm:pt modelId="{3236A453-8E41-4E2E-83A2-615925B0F665}" type="parTrans" cxnId="{CBC0E27D-4B31-43DF-A749-198BE109C72F}">
      <dgm:prSet/>
      <dgm:spPr/>
      <dgm:t>
        <a:bodyPr/>
        <a:lstStyle/>
        <a:p>
          <a:endParaRPr lang="en-US"/>
        </a:p>
      </dgm:t>
    </dgm:pt>
    <dgm:pt modelId="{85563D41-8887-44C9-A3AB-4550A292441C}" type="sibTrans" cxnId="{CBC0E27D-4B31-43DF-A749-198BE109C72F}">
      <dgm:prSet/>
      <dgm:spPr/>
      <dgm:t>
        <a:bodyPr/>
        <a:lstStyle/>
        <a:p>
          <a:endParaRPr lang="en-US"/>
        </a:p>
      </dgm:t>
    </dgm:pt>
    <dgm:pt modelId="{11F52BE9-CA40-487B-8D88-8EC8607595CA}">
      <dgm:prSet custT="1"/>
      <dgm:spPr>
        <a:solidFill>
          <a:schemeClr val="accent1">
            <a:lumMod val="60000"/>
            <a:lumOff val="40000"/>
            <a:alpha val="90000"/>
          </a:schemeClr>
        </a:solidFill>
        <a:ln>
          <a:noFill/>
        </a:ln>
      </dgm:spPr>
      <dgm:t>
        <a:bodyPr/>
        <a:lstStyle/>
        <a:p>
          <a:pPr>
            <a:lnSpc>
              <a:spcPct val="100000"/>
            </a:lnSpc>
            <a:spcAft>
              <a:spcPts val="0"/>
            </a:spcAft>
          </a:pPr>
          <a:r>
            <a:rPr lang="en-US" sz="1300" dirty="0">
              <a:latin typeface="+mn-lt"/>
            </a:rPr>
            <a:t>Ask if there are concerns</a:t>
          </a:r>
        </a:p>
      </dgm:t>
    </dgm:pt>
    <dgm:pt modelId="{A0C128A9-ADF2-4A09-BDF6-790804978A4A}" type="parTrans" cxnId="{1DB133A0-D5D8-466C-B1DE-71CA9EABF0C4}">
      <dgm:prSet/>
      <dgm:spPr/>
      <dgm:t>
        <a:bodyPr/>
        <a:lstStyle/>
        <a:p>
          <a:endParaRPr lang="en-US"/>
        </a:p>
      </dgm:t>
    </dgm:pt>
    <dgm:pt modelId="{168B2441-CBCF-4DD6-BAF2-188E267B6412}" type="sibTrans" cxnId="{1DB133A0-D5D8-466C-B1DE-71CA9EABF0C4}">
      <dgm:prSet/>
      <dgm:spPr/>
      <dgm:t>
        <a:bodyPr/>
        <a:lstStyle/>
        <a:p>
          <a:endParaRPr lang="en-US"/>
        </a:p>
      </dgm:t>
    </dgm:pt>
    <dgm:pt modelId="{B67B2D27-5AC5-4E27-8CFA-37C5C64DC0E8}">
      <dgm:prSet custT="1"/>
      <dgm:spPr>
        <a:solidFill>
          <a:schemeClr val="bg1">
            <a:lumMod val="75000"/>
            <a:alpha val="90000"/>
          </a:schemeClr>
        </a:solidFill>
        <a:ln>
          <a:noFill/>
        </a:ln>
      </dgm:spPr>
      <dgm:t>
        <a:bodyPr/>
        <a:lstStyle/>
        <a:p>
          <a:r>
            <a:rPr lang="en-US" sz="1400" dirty="0"/>
            <a:t>Certificate</a:t>
          </a:r>
        </a:p>
      </dgm:t>
    </dgm:pt>
    <dgm:pt modelId="{3E1155E9-288B-4550-9F9F-1B1E096A235A}" type="parTrans" cxnId="{C7BDB5DC-0424-4F69-9885-8F3E8822AF2C}">
      <dgm:prSet/>
      <dgm:spPr/>
      <dgm:t>
        <a:bodyPr/>
        <a:lstStyle/>
        <a:p>
          <a:endParaRPr lang="en-US"/>
        </a:p>
      </dgm:t>
    </dgm:pt>
    <dgm:pt modelId="{5EA8DC5B-71D7-4C66-AB5B-3F0EA175CE53}" type="sibTrans" cxnId="{C7BDB5DC-0424-4F69-9885-8F3E8822AF2C}">
      <dgm:prSet/>
      <dgm:spPr/>
      <dgm:t>
        <a:bodyPr/>
        <a:lstStyle/>
        <a:p>
          <a:endParaRPr lang="en-US"/>
        </a:p>
      </dgm:t>
    </dgm:pt>
    <dgm:pt modelId="{2144B182-FC77-4AB1-AFA0-D4D4A2FF2870}">
      <dgm:prSet phldrT="[Text]" custT="1"/>
      <dgm:spPr>
        <a:solidFill>
          <a:schemeClr val="accent4">
            <a:lumMod val="60000"/>
            <a:lumOff val="40000"/>
            <a:alpha val="90000"/>
          </a:schemeClr>
        </a:solidFill>
        <a:ln>
          <a:noFill/>
        </a:ln>
      </dgm:spPr>
      <dgm:t>
        <a:bodyPr/>
        <a:lstStyle/>
        <a:p>
          <a:r>
            <a:rPr lang="en-US" sz="1400" dirty="0"/>
            <a:t>Involve other healthcare professionals</a:t>
          </a:r>
        </a:p>
      </dgm:t>
    </dgm:pt>
    <dgm:pt modelId="{53187F5B-3FFC-47DD-B752-4F257489438B}" type="parTrans" cxnId="{E32E7114-B030-4FAC-9BB3-4E46D45B47C3}">
      <dgm:prSet/>
      <dgm:spPr/>
      <dgm:t>
        <a:bodyPr/>
        <a:lstStyle/>
        <a:p>
          <a:endParaRPr lang="en-US"/>
        </a:p>
      </dgm:t>
    </dgm:pt>
    <dgm:pt modelId="{C33A9227-029F-4B34-BCC7-5EC9164D3809}" type="sibTrans" cxnId="{E32E7114-B030-4FAC-9BB3-4E46D45B47C3}">
      <dgm:prSet/>
      <dgm:spPr/>
      <dgm:t>
        <a:bodyPr/>
        <a:lstStyle/>
        <a:p>
          <a:endParaRPr lang="en-US"/>
        </a:p>
      </dgm:t>
    </dgm:pt>
    <dgm:pt modelId="{B95CE808-E27C-48BD-A29F-E463F54D7155}">
      <dgm:prSet custT="1"/>
      <dgm:spPr>
        <a:solidFill>
          <a:schemeClr val="bg2">
            <a:lumMod val="75000"/>
            <a:alpha val="90000"/>
          </a:schemeClr>
        </a:solidFill>
        <a:ln>
          <a:noFill/>
        </a:ln>
      </dgm:spPr>
      <dgm:t>
        <a:bodyPr/>
        <a:lstStyle/>
        <a:p>
          <a:r>
            <a:rPr lang="en-US" sz="1400" dirty="0"/>
            <a:t>Civic or business leader; celebrity</a:t>
          </a:r>
        </a:p>
      </dgm:t>
    </dgm:pt>
    <dgm:pt modelId="{E163DFE0-941D-4E72-AD7D-B6D7E8C84E9C}" type="parTrans" cxnId="{EB38AAD8-87D1-40F3-AD9A-F4194B6858AE}">
      <dgm:prSet/>
      <dgm:spPr/>
      <dgm:t>
        <a:bodyPr/>
        <a:lstStyle/>
        <a:p>
          <a:endParaRPr lang="en-US"/>
        </a:p>
      </dgm:t>
    </dgm:pt>
    <dgm:pt modelId="{8CE907DF-80A6-4BD2-B84C-AEE01A15BB1C}" type="sibTrans" cxnId="{EB38AAD8-87D1-40F3-AD9A-F4194B6858AE}">
      <dgm:prSet/>
      <dgm:spPr/>
      <dgm:t>
        <a:bodyPr/>
        <a:lstStyle/>
        <a:p>
          <a:endParaRPr lang="en-US"/>
        </a:p>
      </dgm:t>
    </dgm:pt>
    <dgm:pt modelId="{892FF104-B2CE-4EF0-A0BB-AA1C45F9DA06}">
      <dgm:prSet/>
      <dgm:spPr>
        <a:solidFill>
          <a:schemeClr val="bg2">
            <a:lumMod val="50000"/>
          </a:schemeClr>
        </a:solidFill>
      </dgm:spPr>
      <dgm:t>
        <a:bodyPr/>
        <a:lstStyle/>
        <a:p>
          <a:r>
            <a:rPr lang="en-US" dirty="0"/>
            <a:t>Enlist a local champion</a:t>
          </a:r>
        </a:p>
      </dgm:t>
    </dgm:pt>
    <dgm:pt modelId="{E9BA6439-9DDF-4365-AFD8-B89236D012D1}" type="parTrans" cxnId="{ABEA7BB0-F40C-4EE6-9001-3730FA7DAA98}">
      <dgm:prSet/>
      <dgm:spPr/>
      <dgm:t>
        <a:bodyPr/>
        <a:lstStyle/>
        <a:p>
          <a:endParaRPr lang="en-US"/>
        </a:p>
      </dgm:t>
    </dgm:pt>
    <dgm:pt modelId="{96DFC306-CFB9-4039-B77A-50AC08098FB2}" type="sibTrans" cxnId="{ABEA7BB0-F40C-4EE6-9001-3730FA7DAA98}">
      <dgm:prSet/>
      <dgm:spPr/>
      <dgm:t>
        <a:bodyPr/>
        <a:lstStyle/>
        <a:p>
          <a:endParaRPr lang="en-US"/>
        </a:p>
      </dgm:t>
    </dgm:pt>
    <dgm:pt modelId="{1CAE7192-9C50-4BA6-B022-56CA9A13F107}">
      <dgm:prSet custT="1"/>
      <dgm:spPr>
        <a:solidFill>
          <a:schemeClr val="accent3">
            <a:lumMod val="60000"/>
            <a:lumOff val="40000"/>
            <a:alpha val="90000"/>
          </a:schemeClr>
        </a:solidFill>
        <a:ln>
          <a:noFill/>
        </a:ln>
      </dgm:spPr>
      <dgm:t>
        <a:bodyPr/>
        <a:lstStyle/>
        <a:p>
          <a:r>
            <a:rPr lang="en-US" sz="1400" dirty="0"/>
            <a:t>Don’t stop offering</a:t>
          </a:r>
        </a:p>
      </dgm:t>
    </dgm:pt>
    <dgm:pt modelId="{A88B82D6-97DA-436D-9E55-9E9521D4B963}" type="parTrans" cxnId="{C7DEE3FD-2AA6-4D88-808F-BB9457F9F6BF}">
      <dgm:prSet/>
      <dgm:spPr/>
      <dgm:t>
        <a:bodyPr/>
        <a:lstStyle/>
        <a:p>
          <a:endParaRPr lang="en-US"/>
        </a:p>
      </dgm:t>
    </dgm:pt>
    <dgm:pt modelId="{C48E76BC-2FFA-4EAA-91D5-575954EA3852}" type="sibTrans" cxnId="{C7DEE3FD-2AA6-4D88-808F-BB9457F9F6BF}">
      <dgm:prSet/>
      <dgm:spPr/>
      <dgm:t>
        <a:bodyPr/>
        <a:lstStyle/>
        <a:p>
          <a:endParaRPr lang="en-US"/>
        </a:p>
      </dgm:t>
    </dgm:pt>
    <dgm:pt modelId="{8458CCF2-47BD-4093-9E1C-72B146023193}">
      <dgm:prSet custT="1"/>
      <dgm:spPr/>
      <dgm:t>
        <a:bodyPr/>
        <a:lstStyle/>
        <a:p>
          <a:pPr>
            <a:lnSpc>
              <a:spcPct val="100000"/>
            </a:lnSpc>
            <a:spcAft>
              <a:spcPts val="0"/>
            </a:spcAft>
          </a:pPr>
          <a:r>
            <a:rPr lang="en-US" sz="1300" dirty="0"/>
            <a:t>Work collaboratively with pharmacists, other local healthcare professionals</a:t>
          </a:r>
        </a:p>
      </dgm:t>
    </dgm:pt>
    <dgm:pt modelId="{04595F85-9C67-4C43-B3F4-F87B2BCAE91C}" type="parTrans" cxnId="{0A007C01-4584-45A2-8A5A-6BCAEC3181CD}">
      <dgm:prSet/>
      <dgm:spPr/>
      <dgm:t>
        <a:bodyPr/>
        <a:lstStyle/>
        <a:p>
          <a:endParaRPr lang="en-US"/>
        </a:p>
      </dgm:t>
    </dgm:pt>
    <dgm:pt modelId="{3653E5E9-2AEC-4108-B039-A568821B7620}" type="sibTrans" cxnId="{0A007C01-4584-45A2-8A5A-6BCAEC3181CD}">
      <dgm:prSet/>
      <dgm:spPr/>
      <dgm:t>
        <a:bodyPr/>
        <a:lstStyle/>
        <a:p>
          <a:endParaRPr lang="en-US"/>
        </a:p>
      </dgm:t>
    </dgm:pt>
    <dgm:pt modelId="{C08E6D30-A7A5-4AA4-B73C-5592C35FE8F1}">
      <dgm:prSet custT="1"/>
      <dgm:spPr>
        <a:solidFill>
          <a:schemeClr val="accent6">
            <a:lumMod val="60000"/>
            <a:lumOff val="40000"/>
            <a:alpha val="90000"/>
          </a:schemeClr>
        </a:solidFill>
        <a:ln>
          <a:noFill/>
        </a:ln>
      </dgm:spPr>
      <dgm:t>
        <a:bodyPr/>
        <a:lstStyle/>
        <a:p>
          <a:r>
            <a:rPr lang="en-US" sz="1400" dirty="0"/>
            <a:t>Public health department</a:t>
          </a:r>
        </a:p>
      </dgm:t>
    </dgm:pt>
    <dgm:pt modelId="{D0B81EC6-8D3F-46B5-BDD4-0D52BCC8AE28}" type="parTrans" cxnId="{3532AB44-A672-4362-9CD0-7C8D694B841F}">
      <dgm:prSet/>
      <dgm:spPr/>
      <dgm:t>
        <a:bodyPr/>
        <a:lstStyle/>
        <a:p>
          <a:endParaRPr lang="en-US"/>
        </a:p>
      </dgm:t>
    </dgm:pt>
    <dgm:pt modelId="{277F3F72-25BB-4BC5-9F18-7D8945FB5B3B}" type="sibTrans" cxnId="{3532AB44-A672-4362-9CD0-7C8D694B841F}">
      <dgm:prSet/>
      <dgm:spPr/>
      <dgm:t>
        <a:bodyPr/>
        <a:lstStyle/>
        <a:p>
          <a:endParaRPr lang="en-US"/>
        </a:p>
      </dgm:t>
    </dgm:pt>
    <dgm:pt modelId="{89D26B6E-5C1B-4ACB-B466-E075927C4DD2}" type="pres">
      <dgm:prSet presAssocID="{151529F9-37C2-464E-A292-C5823355CF47}" presName="Name0" presStyleCnt="0">
        <dgm:presLayoutVars>
          <dgm:dir/>
          <dgm:animLvl val="lvl"/>
          <dgm:resizeHandles val="exact"/>
        </dgm:presLayoutVars>
      </dgm:prSet>
      <dgm:spPr/>
    </dgm:pt>
    <dgm:pt modelId="{11ECAD4F-B78C-460F-9DEF-FA01165814CC}" type="pres">
      <dgm:prSet presAssocID="{F7C7931F-B565-4385-A13F-BA51E1FD254F}" presName="linNode" presStyleCnt="0"/>
      <dgm:spPr/>
    </dgm:pt>
    <dgm:pt modelId="{FFFA2AF2-CE89-480A-9678-CB01046C9389}" type="pres">
      <dgm:prSet presAssocID="{F7C7931F-B565-4385-A13F-BA51E1FD254F}" presName="parentText" presStyleLbl="node1" presStyleIdx="0" presStyleCnt="7">
        <dgm:presLayoutVars>
          <dgm:chMax val="1"/>
          <dgm:bulletEnabled val="1"/>
        </dgm:presLayoutVars>
      </dgm:prSet>
      <dgm:spPr/>
    </dgm:pt>
    <dgm:pt modelId="{81512B10-CCAF-4CBA-8424-65FCA50B5361}" type="pres">
      <dgm:prSet presAssocID="{F7C7931F-B565-4385-A13F-BA51E1FD254F}" presName="descendantText" presStyleLbl="alignAccFollowNode1" presStyleIdx="0" presStyleCnt="7" custScaleY="119566" custLinFactNeighborX="14" custLinFactNeighborY="-2795">
        <dgm:presLayoutVars>
          <dgm:bulletEnabled val="1"/>
        </dgm:presLayoutVars>
      </dgm:prSet>
      <dgm:spPr/>
    </dgm:pt>
    <dgm:pt modelId="{E58A9ADE-3E59-48A9-BAFC-65E3DB6986DE}" type="pres">
      <dgm:prSet presAssocID="{F37AF2F2-8C1D-42B4-80B7-435A6767DC93}" presName="sp" presStyleCnt="0"/>
      <dgm:spPr/>
    </dgm:pt>
    <dgm:pt modelId="{FE3067B7-53BC-45F9-8202-1446A1BBE4D0}" type="pres">
      <dgm:prSet presAssocID="{EB983D00-988F-4D1D-B3C6-4CB37E49AF1D}" presName="linNode" presStyleCnt="0"/>
      <dgm:spPr/>
    </dgm:pt>
    <dgm:pt modelId="{C6DFAC2B-AC65-4D4B-81FF-026DDC927DCB}" type="pres">
      <dgm:prSet presAssocID="{EB983D00-988F-4D1D-B3C6-4CB37E49AF1D}" presName="parentText" presStyleLbl="node1" presStyleIdx="1" presStyleCnt="7">
        <dgm:presLayoutVars>
          <dgm:chMax val="1"/>
          <dgm:bulletEnabled val="1"/>
        </dgm:presLayoutVars>
      </dgm:prSet>
      <dgm:spPr/>
    </dgm:pt>
    <dgm:pt modelId="{F5440DC1-1814-4DA4-8E02-67DB68F0B50E}" type="pres">
      <dgm:prSet presAssocID="{EB983D00-988F-4D1D-B3C6-4CB37E49AF1D}" presName="descendantText" presStyleLbl="alignAccFollowNode1" presStyleIdx="1" presStyleCnt="7" custScaleY="119566">
        <dgm:presLayoutVars>
          <dgm:bulletEnabled val="1"/>
        </dgm:presLayoutVars>
      </dgm:prSet>
      <dgm:spPr/>
    </dgm:pt>
    <dgm:pt modelId="{58A1AE99-6BD9-4E36-982C-885D41458235}" type="pres">
      <dgm:prSet presAssocID="{325138C5-EABD-4792-A56D-47344DCEF354}" presName="sp" presStyleCnt="0"/>
      <dgm:spPr/>
    </dgm:pt>
    <dgm:pt modelId="{6F90DD27-7C6C-48B2-990F-79A12D6F4696}" type="pres">
      <dgm:prSet presAssocID="{607468E2-2FA2-4845-BC53-C729C1C2E0EA}" presName="linNode" presStyleCnt="0"/>
      <dgm:spPr/>
    </dgm:pt>
    <dgm:pt modelId="{D91EFBB6-3D6D-4F31-BD4C-1BE057BF65D8}" type="pres">
      <dgm:prSet presAssocID="{607468E2-2FA2-4845-BC53-C729C1C2E0EA}" presName="parentText" presStyleLbl="node1" presStyleIdx="2" presStyleCnt="7">
        <dgm:presLayoutVars>
          <dgm:chMax val="1"/>
          <dgm:bulletEnabled val="1"/>
        </dgm:presLayoutVars>
      </dgm:prSet>
      <dgm:spPr/>
    </dgm:pt>
    <dgm:pt modelId="{38886CD7-39F7-4B67-8E7A-034C6F5CC2A4}" type="pres">
      <dgm:prSet presAssocID="{607468E2-2FA2-4845-BC53-C729C1C2E0EA}" presName="descendantText" presStyleLbl="alignAccFollowNode1" presStyleIdx="2" presStyleCnt="7" custScaleY="119566">
        <dgm:presLayoutVars>
          <dgm:bulletEnabled val="1"/>
        </dgm:presLayoutVars>
      </dgm:prSet>
      <dgm:spPr/>
    </dgm:pt>
    <dgm:pt modelId="{F267F163-72AD-4BB7-872F-EA5B7183625A}" type="pres">
      <dgm:prSet presAssocID="{6621ABDE-B6EB-46A7-BF54-848AB0CADFA6}" presName="sp" presStyleCnt="0"/>
      <dgm:spPr/>
    </dgm:pt>
    <dgm:pt modelId="{95D17147-73CB-46B6-84BD-1A1A426ED08D}" type="pres">
      <dgm:prSet presAssocID="{D51506D7-B7A0-4D86-B256-84DA4BDCB017}" presName="linNode" presStyleCnt="0"/>
      <dgm:spPr/>
    </dgm:pt>
    <dgm:pt modelId="{B0C9C259-5AD9-4385-A196-AE7F4E16791D}" type="pres">
      <dgm:prSet presAssocID="{D51506D7-B7A0-4D86-B256-84DA4BDCB017}" presName="parentText" presStyleLbl="node1" presStyleIdx="3" presStyleCnt="7">
        <dgm:presLayoutVars>
          <dgm:chMax val="1"/>
          <dgm:bulletEnabled val="1"/>
        </dgm:presLayoutVars>
      </dgm:prSet>
      <dgm:spPr/>
    </dgm:pt>
    <dgm:pt modelId="{42E87670-4486-46F9-8D50-391F2175E69A}" type="pres">
      <dgm:prSet presAssocID="{D51506D7-B7A0-4D86-B256-84DA4BDCB017}" presName="descendantText" presStyleLbl="alignAccFollowNode1" presStyleIdx="3" presStyleCnt="7" custScaleY="119566">
        <dgm:presLayoutVars>
          <dgm:bulletEnabled val="1"/>
        </dgm:presLayoutVars>
      </dgm:prSet>
      <dgm:spPr/>
    </dgm:pt>
    <dgm:pt modelId="{E09652F3-EA61-44B4-909C-4239F108ED0B}" type="pres">
      <dgm:prSet presAssocID="{5443DB2E-C9EF-4A69-AC02-A56564ED05BB}" presName="sp" presStyleCnt="0"/>
      <dgm:spPr/>
    </dgm:pt>
    <dgm:pt modelId="{615F5EBD-F9B2-436A-B721-C3CF64AAACA0}" type="pres">
      <dgm:prSet presAssocID="{6EC6B0A8-A64D-4EC8-B56E-E6DE433E828E}" presName="linNode" presStyleCnt="0"/>
      <dgm:spPr/>
    </dgm:pt>
    <dgm:pt modelId="{EA0970D5-AA76-469E-9E1B-3087BAB35692}" type="pres">
      <dgm:prSet presAssocID="{6EC6B0A8-A64D-4EC8-B56E-E6DE433E828E}" presName="parentText" presStyleLbl="node1" presStyleIdx="4" presStyleCnt="7" custScaleX="106827">
        <dgm:presLayoutVars>
          <dgm:chMax val="1"/>
          <dgm:bulletEnabled val="1"/>
        </dgm:presLayoutVars>
      </dgm:prSet>
      <dgm:spPr/>
    </dgm:pt>
    <dgm:pt modelId="{582DBC15-7FE1-4EE6-B09B-DED01461E2F6}" type="pres">
      <dgm:prSet presAssocID="{6EC6B0A8-A64D-4EC8-B56E-E6DE433E828E}" presName="descendantText" presStyleLbl="alignAccFollowNode1" presStyleIdx="4" presStyleCnt="7" custScaleX="107338" custScaleY="119566">
        <dgm:presLayoutVars>
          <dgm:bulletEnabled val="1"/>
        </dgm:presLayoutVars>
      </dgm:prSet>
      <dgm:spPr/>
    </dgm:pt>
    <dgm:pt modelId="{AADDD5EA-6FF6-4AD9-B1DF-109C06F8230B}" type="pres">
      <dgm:prSet presAssocID="{4348EC95-4AD2-4CD8-8D45-04C22EE1ED87}" presName="sp" presStyleCnt="0"/>
      <dgm:spPr/>
    </dgm:pt>
    <dgm:pt modelId="{0F8ADCCD-31E1-4A5D-BD73-3995B4B71E7D}" type="pres">
      <dgm:prSet presAssocID="{C54EAB68-F682-46B1-8F44-C98D95C4F887}" presName="linNode" presStyleCnt="0"/>
      <dgm:spPr/>
    </dgm:pt>
    <dgm:pt modelId="{D0FDFF82-AB34-42D6-947C-45DDBAD3E15E}" type="pres">
      <dgm:prSet presAssocID="{C54EAB68-F682-46B1-8F44-C98D95C4F887}" presName="parentText" presStyleLbl="node1" presStyleIdx="5" presStyleCnt="7">
        <dgm:presLayoutVars>
          <dgm:chMax val="1"/>
          <dgm:bulletEnabled val="1"/>
        </dgm:presLayoutVars>
      </dgm:prSet>
      <dgm:spPr/>
    </dgm:pt>
    <dgm:pt modelId="{CA3DDF65-EF50-402D-8D91-DD1E8B93C9D7}" type="pres">
      <dgm:prSet presAssocID="{C54EAB68-F682-46B1-8F44-C98D95C4F887}" presName="descendantText" presStyleLbl="alignAccFollowNode1" presStyleIdx="5" presStyleCnt="7" custScaleY="119566">
        <dgm:presLayoutVars>
          <dgm:bulletEnabled val="1"/>
        </dgm:presLayoutVars>
      </dgm:prSet>
      <dgm:spPr/>
    </dgm:pt>
    <dgm:pt modelId="{EF854C62-F58D-4E21-961A-3597F94B90A6}" type="pres">
      <dgm:prSet presAssocID="{8C11125D-9FF1-4B92-9027-9300CC0955B9}" presName="sp" presStyleCnt="0"/>
      <dgm:spPr/>
    </dgm:pt>
    <dgm:pt modelId="{4EDFDC24-3C08-4339-AF3B-CB346C11750D}" type="pres">
      <dgm:prSet presAssocID="{892FF104-B2CE-4EF0-A0BB-AA1C45F9DA06}" presName="linNode" presStyleCnt="0"/>
      <dgm:spPr/>
    </dgm:pt>
    <dgm:pt modelId="{02B73131-B6FE-49DD-AC5C-8F5E2F8AB760}" type="pres">
      <dgm:prSet presAssocID="{892FF104-B2CE-4EF0-A0BB-AA1C45F9DA06}" presName="parentText" presStyleLbl="node1" presStyleIdx="6" presStyleCnt="7">
        <dgm:presLayoutVars>
          <dgm:chMax val="1"/>
          <dgm:bulletEnabled val="1"/>
        </dgm:presLayoutVars>
      </dgm:prSet>
      <dgm:spPr/>
    </dgm:pt>
    <dgm:pt modelId="{C4C47ADC-60D7-4077-BE66-B15D739599DC}" type="pres">
      <dgm:prSet presAssocID="{892FF104-B2CE-4EF0-A0BB-AA1C45F9DA06}" presName="descendantText" presStyleLbl="alignAccFollowNode1" presStyleIdx="6" presStyleCnt="7" custScaleY="119566">
        <dgm:presLayoutVars>
          <dgm:bulletEnabled val="1"/>
        </dgm:presLayoutVars>
      </dgm:prSet>
      <dgm:spPr/>
    </dgm:pt>
  </dgm:ptLst>
  <dgm:cxnLst>
    <dgm:cxn modelId="{A1821700-736D-4D9E-A1F8-4D86ADAE882C}" srcId="{151529F9-37C2-464E-A292-C5823355CF47}" destId="{607468E2-2FA2-4845-BC53-C729C1C2E0EA}" srcOrd="2" destOrd="0" parTransId="{729403E6-D5D6-4DD3-8910-3E09461901A5}" sibTransId="{6621ABDE-B6EB-46A7-BF54-848AB0CADFA6}"/>
    <dgm:cxn modelId="{8C29D100-4C92-4322-8E11-5E75D6816097}" srcId="{607468E2-2FA2-4845-BC53-C729C1C2E0EA}" destId="{30C8D362-EEAD-4159-9EB1-6E314109AE49}" srcOrd="0" destOrd="0" parTransId="{DF0FA99C-0BAF-4B90-A133-D42BB02BB5C5}" sibTransId="{443D115C-4FBA-4F09-B331-6940BCF56D97}"/>
    <dgm:cxn modelId="{0A007C01-4584-45A2-8A5A-6BCAEC3181CD}" srcId="{6EC6B0A8-A64D-4EC8-B56E-E6DE433E828E}" destId="{8458CCF2-47BD-4093-9E1C-72B146023193}" srcOrd="1" destOrd="0" parTransId="{04595F85-9C67-4C43-B3F4-F87B2BCAE91C}" sibTransId="{3653E5E9-2AEC-4108-B039-A568821B7620}"/>
    <dgm:cxn modelId="{AA314405-C97F-4047-81EE-CB95A3754942}" srcId="{F7C7931F-B565-4385-A13F-BA51E1FD254F}" destId="{C3CDDE9F-66BE-4CE3-8D44-4BE3AAA9C737}" srcOrd="0" destOrd="0" parTransId="{08698BED-2001-4F24-B17E-47E407631D85}" sibTransId="{5529453D-DB82-4CC8-A155-41B169F2BCF5}"/>
    <dgm:cxn modelId="{CFC5200F-D1F1-408E-9DDE-943F7AB7AD97}" type="presOf" srcId="{151529F9-37C2-464E-A292-C5823355CF47}" destId="{89D26B6E-5C1B-4ACB-B466-E075927C4DD2}" srcOrd="0" destOrd="0" presId="urn:microsoft.com/office/officeart/2005/8/layout/vList5"/>
    <dgm:cxn modelId="{D4F17B0F-2434-4FB3-AD79-5CDCA9197687}" type="presOf" srcId="{6EC6B0A8-A64D-4EC8-B56E-E6DE433E828E}" destId="{EA0970D5-AA76-469E-9E1B-3087BAB35692}" srcOrd="0" destOrd="0" presId="urn:microsoft.com/office/officeart/2005/8/layout/vList5"/>
    <dgm:cxn modelId="{E32E7114-B030-4FAC-9BB3-4E46D45B47C3}" srcId="{C54EAB68-F682-46B1-8F44-C98D95C4F887}" destId="{2144B182-FC77-4AB1-AFA0-D4D4A2FF2870}" srcOrd="1" destOrd="0" parTransId="{53187F5B-3FFC-47DD-B752-4F257489438B}" sibTransId="{C33A9227-029F-4B34-BCC7-5EC9164D3809}"/>
    <dgm:cxn modelId="{BCD83A1B-9617-4E46-95E4-FF8F66C7040D}" srcId="{EB983D00-988F-4D1D-B3C6-4CB37E49AF1D}" destId="{30B68757-1650-401A-96D7-A9A069F2AFDC}" srcOrd="0" destOrd="0" parTransId="{695EB578-FC6A-4221-8EA8-81CB1BFE8BD3}" sibTransId="{797D3355-F690-4795-8411-ADDEFF8A4F0C}"/>
    <dgm:cxn modelId="{B3E75829-1AFA-42E3-8364-0B4C0AE42D6F}" type="presOf" srcId="{2144B182-FC77-4AB1-AFA0-D4D4A2FF2870}" destId="{CA3DDF65-EF50-402D-8D91-DD1E8B93C9D7}" srcOrd="0" destOrd="1" presId="urn:microsoft.com/office/officeart/2005/8/layout/vList5"/>
    <dgm:cxn modelId="{0CB3092A-456A-4A89-B576-26786EE4B235}" srcId="{151529F9-37C2-464E-A292-C5823355CF47}" destId="{D51506D7-B7A0-4D86-B256-84DA4BDCB017}" srcOrd="3" destOrd="0" parTransId="{8BF173E1-76A3-4F26-8026-00F00413B2D4}" sibTransId="{5443DB2E-C9EF-4A69-AC02-A56564ED05BB}"/>
    <dgm:cxn modelId="{AD2D902D-637C-4B4C-BA5F-9ADC8F8DFED5}" type="presOf" srcId="{D51506D7-B7A0-4D86-B256-84DA4BDCB017}" destId="{B0C9C259-5AD9-4385-A196-AE7F4E16791D}" srcOrd="0" destOrd="0" presId="urn:microsoft.com/office/officeart/2005/8/layout/vList5"/>
    <dgm:cxn modelId="{F86DFF2F-6EEC-41F3-9310-E577E755BE0F}" type="presOf" srcId="{30B68757-1650-401A-96D7-A9A069F2AFDC}" destId="{F5440DC1-1814-4DA4-8E02-67DB68F0B50E}" srcOrd="0" destOrd="0" presId="urn:microsoft.com/office/officeart/2005/8/layout/vList5"/>
    <dgm:cxn modelId="{7B860538-02C7-498E-BEB7-E035E4DF7E4C}" srcId="{151529F9-37C2-464E-A292-C5823355CF47}" destId="{6EC6B0A8-A64D-4EC8-B56E-E6DE433E828E}" srcOrd="4" destOrd="0" parTransId="{C5470AD2-308B-4138-9CC5-E0DD89610FCC}" sibTransId="{4348EC95-4AD2-4CD8-8D45-04C22EE1ED87}"/>
    <dgm:cxn modelId="{C9A6F33A-4358-4F92-B619-B9DE85E757F7}" type="presOf" srcId="{607468E2-2FA2-4845-BC53-C729C1C2E0EA}" destId="{D91EFBB6-3D6D-4F31-BD4C-1BE057BF65D8}" srcOrd="0" destOrd="0" presId="urn:microsoft.com/office/officeart/2005/8/layout/vList5"/>
    <dgm:cxn modelId="{D515303F-A680-42F5-B65C-07C5F599EEE7}" type="presOf" srcId="{B95CE808-E27C-48BD-A29F-E463F54D7155}" destId="{C4C47ADC-60D7-4077-BE66-B15D739599DC}" srcOrd="0" destOrd="0" presId="urn:microsoft.com/office/officeart/2005/8/layout/vList5"/>
    <dgm:cxn modelId="{07908E5C-2EDE-4EBD-B615-18DBB5D3747B}" srcId="{151529F9-37C2-464E-A292-C5823355CF47}" destId="{C54EAB68-F682-46B1-8F44-C98D95C4F887}" srcOrd="5" destOrd="0" parTransId="{282397DF-29CD-4D63-BD94-14C892D0C5A8}" sibTransId="{8C11125D-9FF1-4B92-9027-9300CC0955B9}"/>
    <dgm:cxn modelId="{196E9841-13D2-44A8-80FB-A1B8963FA67A}" srcId="{D51506D7-B7A0-4D86-B256-84DA4BDCB017}" destId="{5726B427-A7CF-4D54-998C-7F875E1D98D8}" srcOrd="0" destOrd="0" parTransId="{1ADA74BB-F8B4-4CAF-AB9C-E2593502D9DA}" sibTransId="{87906025-7988-42B1-9FE1-605FB45599B4}"/>
    <dgm:cxn modelId="{3532AB44-A672-4362-9CD0-7C8D694B841F}" srcId="{607468E2-2FA2-4845-BC53-C729C1C2E0EA}" destId="{C08E6D30-A7A5-4AA4-B73C-5592C35FE8F1}" srcOrd="1" destOrd="0" parTransId="{D0B81EC6-8D3F-46B5-BDD4-0D52BCC8AE28}" sibTransId="{277F3F72-25BB-4BC5-9F18-7D8945FB5B3B}"/>
    <dgm:cxn modelId="{66F15C69-6D83-4E69-A711-344DF3360C3F}" type="presOf" srcId="{B67B2D27-5AC5-4E27-8CFA-37C5C64DC0E8}" destId="{42E87670-4486-46F9-8D50-391F2175E69A}" srcOrd="0" destOrd="1" presId="urn:microsoft.com/office/officeart/2005/8/layout/vList5"/>
    <dgm:cxn modelId="{CBC0E27D-4B31-43DF-A749-198BE109C72F}" srcId="{F7C7931F-B565-4385-A13F-BA51E1FD254F}" destId="{7488BEBD-6A95-4111-B2D4-04B05E150FAD}" srcOrd="1" destOrd="0" parTransId="{3236A453-8E41-4E2E-83A2-615925B0F665}" sibTransId="{85563D41-8887-44C9-A3AB-4550A292441C}"/>
    <dgm:cxn modelId="{D51E0680-7B47-473A-B084-B127B5C62C9F}" type="presOf" srcId="{8458CCF2-47BD-4093-9E1C-72B146023193}" destId="{582DBC15-7FE1-4EE6-B09B-DED01461E2F6}" srcOrd="0" destOrd="1" presId="urn:microsoft.com/office/officeart/2005/8/layout/vList5"/>
    <dgm:cxn modelId="{7DC57884-AD62-4348-8278-E54595CFAFE2}" type="presOf" srcId="{F7C7931F-B565-4385-A13F-BA51E1FD254F}" destId="{FFFA2AF2-CE89-480A-9678-CB01046C9389}" srcOrd="0" destOrd="0" presId="urn:microsoft.com/office/officeart/2005/8/layout/vList5"/>
    <dgm:cxn modelId="{62780196-C707-45D2-BA7C-B15864222699}" type="presOf" srcId="{1CAE7192-9C50-4BA6-B022-56CA9A13F107}" destId="{F5440DC1-1814-4DA4-8E02-67DB68F0B50E}" srcOrd="0" destOrd="1" presId="urn:microsoft.com/office/officeart/2005/8/layout/vList5"/>
    <dgm:cxn modelId="{11B7AF96-256B-43AF-AD08-540B7EB4ADC0}" srcId="{6EC6B0A8-A64D-4EC8-B56E-E6DE433E828E}" destId="{96EE45F4-08D3-449B-B357-32D32C761863}" srcOrd="0" destOrd="0" parTransId="{73D492BA-F62E-4B0F-AF66-43F9A75B998A}" sibTransId="{FFDEDC3E-3B57-430B-9C90-65BDFFF63E34}"/>
    <dgm:cxn modelId="{5883E99F-BF2A-441E-A4C4-82220F0A7817}" srcId="{151529F9-37C2-464E-A292-C5823355CF47}" destId="{EB983D00-988F-4D1D-B3C6-4CB37E49AF1D}" srcOrd="1" destOrd="0" parTransId="{BA942678-A984-4BC8-B464-92A27B2A2F19}" sibTransId="{325138C5-EABD-4792-A56D-47344DCEF354}"/>
    <dgm:cxn modelId="{1DB133A0-D5D8-466C-B1DE-71CA9EABF0C4}" srcId="{F7C7931F-B565-4385-A13F-BA51E1FD254F}" destId="{11F52BE9-CA40-487B-8D88-8EC8607595CA}" srcOrd="2" destOrd="0" parTransId="{A0C128A9-ADF2-4A09-BDF6-790804978A4A}" sibTransId="{168B2441-CBCF-4DD6-BAF2-188E267B6412}"/>
    <dgm:cxn modelId="{16633FA5-9992-44B3-85E4-E9363A6F3E11}" type="presOf" srcId="{11F52BE9-CA40-487B-8D88-8EC8607595CA}" destId="{81512B10-CCAF-4CBA-8424-65FCA50B5361}" srcOrd="0" destOrd="2" presId="urn:microsoft.com/office/officeart/2005/8/layout/vList5"/>
    <dgm:cxn modelId="{5AA61BAB-7B16-4AD9-84F4-6DAA3B86DEBD}" type="presOf" srcId="{30C8D362-EEAD-4159-9EB1-6E314109AE49}" destId="{38886CD7-39F7-4B67-8E7A-034C6F5CC2A4}" srcOrd="0" destOrd="0" presId="urn:microsoft.com/office/officeart/2005/8/layout/vList5"/>
    <dgm:cxn modelId="{ABEA7BB0-F40C-4EE6-9001-3730FA7DAA98}" srcId="{151529F9-37C2-464E-A292-C5823355CF47}" destId="{892FF104-B2CE-4EF0-A0BB-AA1C45F9DA06}" srcOrd="6" destOrd="0" parTransId="{E9BA6439-9DDF-4365-AFD8-B89236D012D1}" sibTransId="{96DFC306-CFB9-4039-B77A-50AC08098FB2}"/>
    <dgm:cxn modelId="{CF1D64B4-172E-4608-BDB8-178A422555A4}" type="presOf" srcId="{5726B427-A7CF-4D54-998C-7F875E1D98D8}" destId="{42E87670-4486-46F9-8D50-391F2175E69A}" srcOrd="0" destOrd="0" presId="urn:microsoft.com/office/officeart/2005/8/layout/vList5"/>
    <dgm:cxn modelId="{EF7AF3B7-AD69-40DA-920F-36968B42962B}" type="presOf" srcId="{C08E6D30-A7A5-4AA4-B73C-5592C35FE8F1}" destId="{38886CD7-39F7-4B67-8E7A-034C6F5CC2A4}" srcOrd="0" destOrd="1" presId="urn:microsoft.com/office/officeart/2005/8/layout/vList5"/>
    <dgm:cxn modelId="{2DA4CDBD-AE58-4CDF-BBFA-65EF93B365E9}" type="presOf" srcId="{7488BEBD-6A95-4111-B2D4-04B05E150FAD}" destId="{81512B10-CCAF-4CBA-8424-65FCA50B5361}" srcOrd="0" destOrd="1" presId="urn:microsoft.com/office/officeart/2005/8/layout/vList5"/>
    <dgm:cxn modelId="{1ACB60C1-5FD4-4A92-8B65-0B1C07909A61}" type="presOf" srcId="{892FF104-B2CE-4EF0-A0BB-AA1C45F9DA06}" destId="{02B73131-B6FE-49DD-AC5C-8F5E2F8AB760}" srcOrd="0" destOrd="0" presId="urn:microsoft.com/office/officeart/2005/8/layout/vList5"/>
    <dgm:cxn modelId="{5C3516C9-FAD2-4D3C-B8CC-1C0AF05F8D85}" type="presOf" srcId="{4BC372D2-6CA6-4402-B707-784A623B13A0}" destId="{CA3DDF65-EF50-402D-8D91-DD1E8B93C9D7}" srcOrd="0" destOrd="0" presId="urn:microsoft.com/office/officeart/2005/8/layout/vList5"/>
    <dgm:cxn modelId="{287090CA-B9A0-4183-A87D-A6200206ACA7}" type="presOf" srcId="{96EE45F4-08D3-449B-B357-32D32C761863}" destId="{582DBC15-7FE1-4EE6-B09B-DED01461E2F6}" srcOrd="0" destOrd="0" presId="urn:microsoft.com/office/officeart/2005/8/layout/vList5"/>
    <dgm:cxn modelId="{73E9DDCE-3930-4900-AC1A-2E7C758E0284}" srcId="{151529F9-37C2-464E-A292-C5823355CF47}" destId="{F7C7931F-B565-4385-A13F-BA51E1FD254F}" srcOrd="0" destOrd="0" parTransId="{974157B0-A6B0-49CD-B825-D0CC0274675C}" sibTransId="{F37AF2F2-8C1D-42B4-80B7-435A6767DC93}"/>
    <dgm:cxn modelId="{EB38AAD8-87D1-40F3-AD9A-F4194B6858AE}" srcId="{892FF104-B2CE-4EF0-A0BB-AA1C45F9DA06}" destId="{B95CE808-E27C-48BD-A29F-E463F54D7155}" srcOrd="0" destOrd="0" parTransId="{E163DFE0-941D-4E72-AD7D-B6D7E8C84E9C}" sibTransId="{8CE907DF-80A6-4BD2-B84C-AEE01A15BB1C}"/>
    <dgm:cxn modelId="{C7BDB5DC-0424-4F69-9885-8F3E8822AF2C}" srcId="{D51506D7-B7A0-4D86-B256-84DA4BDCB017}" destId="{B67B2D27-5AC5-4E27-8CFA-37C5C64DC0E8}" srcOrd="1" destOrd="0" parTransId="{3E1155E9-288B-4550-9F9F-1B1E096A235A}" sibTransId="{5EA8DC5B-71D7-4C66-AB5B-3F0EA175CE53}"/>
    <dgm:cxn modelId="{3753BFE1-C81E-46D9-821E-9395CB118433}" type="presOf" srcId="{EB983D00-988F-4D1D-B3C6-4CB37E49AF1D}" destId="{C6DFAC2B-AC65-4D4B-81FF-026DDC927DCB}" srcOrd="0" destOrd="0" presId="urn:microsoft.com/office/officeart/2005/8/layout/vList5"/>
    <dgm:cxn modelId="{86D796EF-1C34-4B71-82FB-898480AD87DD}" type="presOf" srcId="{C3CDDE9F-66BE-4CE3-8D44-4BE3AAA9C737}" destId="{81512B10-CCAF-4CBA-8424-65FCA50B5361}" srcOrd="0" destOrd="0" presId="urn:microsoft.com/office/officeart/2005/8/layout/vList5"/>
    <dgm:cxn modelId="{AA0EF4F9-0F7C-4106-8DD4-E375D107CA56}" srcId="{C54EAB68-F682-46B1-8F44-C98D95C4F887}" destId="{4BC372D2-6CA6-4402-B707-784A623B13A0}" srcOrd="0" destOrd="0" parTransId="{66CF52FD-9795-4051-A0A5-B8A6AE5CD990}" sibTransId="{C4E7A943-37CD-4C31-AB17-9DD5A68A35E8}"/>
    <dgm:cxn modelId="{C7DEE3FD-2AA6-4D88-808F-BB9457F9F6BF}" srcId="{EB983D00-988F-4D1D-B3C6-4CB37E49AF1D}" destId="{1CAE7192-9C50-4BA6-B022-56CA9A13F107}" srcOrd="1" destOrd="0" parTransId="{A88B82D6-97DA-436D-9E55-9E9521D4B963}" sibTransId="{C48E76BC-2FFA-4EAA-91D5-575954EA3852}"/>
    <dgm:cxn modelId="{1B9FDAFE-5055-482E-B9E1-E729FFED8C5C}" type="presOf" srcId="{C54EAB68-F682-46B1-8F44-C98D95C4F887}" destId="{D0FDFF82-AB34-42D6-947C-45DDBAD3E15E}" srcOrd="0" destOrd="0" presId="urn:microsoft.com/office/officeart/2005/8/layout/vList5"/>
    <dgm:cxn modelId="{0D1BE019-983D-4788-8440-9791B874A046}" type="presParOf" srcId="{89D26B6E-5C1B-4ACB-B466-E075927C4DD2}" destId="{11ECAD4F-B78C-460F-9DEF-FA01165814CC}" srcOrd="0" destOrd="0" presId="urn:microsoft.com/office/officeart/2005/8/layout/vList5"/>
    <dgm:cxn modelId="{E2BDED81-6D7D-4A6C-92C2-89E0AEE7C1C6}" type="presParOf" srcId="{11ECAD4F-B78C-460F-9DEF-FA01165814CC}" destId="{FFFA2AF2-CE89-480A-9678-CB01046C9389}" srcOrd="0" destOrd="0" presId="urn:microsoft.com/office/officeart/2005/8/layout/vList5"/>
    <dgm:cxn modelId="{99DFC240-3AC2-42F0-9EDD-5F6707CFFDFE}" type="presParOf" srcId="{11ECAD4F-B78C-460F-9DEF-FA01165814CC}" destId="{81512B10-CCAF-4CBA-8424-65FCA50B5361}" srcOrd="1" destOrd="0" presId="urn:microsoft.com/office/officeart/2005/8/layout/vList5"/>
    <dgm:cxn modelId="{881EE2F7-D36D-4B6C-8165-612F02F92BBC}" type="presParOf" srcId="{89D26B6E-5C1B-4ACB-B466-E075927C4DD2}" destId="{E58A9ADE-3E59-48A9-BAFC-65E3DB6986DE}" srcOrd="1" destOrd="0" presId="urn:microsoft.com/office/officeart/2005/8/layout/vList5"/>
    <dgm:cxn modelId="{EC8C1CB2-160C-42E8-B618-6EB5384D5F74}" type="presParOf" srcId="{89D26B6E-5C1B-4ACB-B466-E075927C4DD2}" destId="{FE3067B7-53BC-45F9-8202-1446A1BBE4D0}" srcOrd="2" destOrd="0" presId="urn:microsoft.com/office/officeart/2005/8/layout/vList5"/>
    <dgm:cxn modelId="{05ACA064-0189-41B9-8C8F-36BD230C0963}" type="presParOf" srcId="{FE3067B7-53BC-45F9-8202-1446A1BBE4D0}" destId="{C6DFAC2B-AC65-4D4B-81FF-026DDC927DCB}" srcOrd="0" destOrd="0" presId="urn:microsoft.com/office/officeart/2005/8/layout/vList5"/>
    <dgm:cxn modelId="{CDA24782-94C8-464B-9B6C-9E196FCBCD8F}" type="presParOf" srcId="{FE3067B7-53BC-45F9-8202-1446A1BBE4D0}" destId="{F5440DC1-1814-4DA4-8E02-67DB68F0B50E}" srcOrd="1" destOrd="0" presId="urn:microsoft.com/office/officeart/2005/8/layout/vList5"/>
    <dgm:cxn modelId="{030DFCDE-B168-45EB-978B-D066A9FED6C2}" type="presParOf" srcId="{89D26B6E-5C1B-4ACB-B466-E075927C4DD2}" destId="{58A1AE99-6BD9-4E36-982C-885D41458235}" srcOrd="3" destOrd="0" presId="urn:microsoft.com/office/officeart/2005/8/layout/vList5"/>
    <dgm:cxn modelId="{1EF58D0C-6C74-423C-9DA4-AF5F9ABDE480}" type="presParOf" srcId="{89D26B6E-5C1B-4ACB-B466-E075927C4DD2}" destId="{6F90DD27-7C6C-48B2-990F-79A12D6F4696}" srcOrd="4" destOrd="0" presId="urn:microsoft.com/office/officeart/2005/8/layout/vList5"/>
    <dgm:cxn modelId="{E1168FFC-8088-4C64-B86E-577A954D654A}" type="presParOf" srcId="{6F90DD27-7C6C-48B2-990F-79A12D6F4696}" destId="{D91EFBB6-3D6D-4F31-BD4C-1BE057BF65D8}" srcOrd="0" destOrd="0" presId="urn:microsoft.com/office/officeart/2005/8/layout/vList5"/>
    <dgm:cxn modelId="{96A68AA8-F9CB-4B57-8684-07A78520BFD5}" type="presParOf" srcId="{6F90DD27-7C6C-48B2-990F-79A12D6F4696}" destId="{38886CD7-39F7-4B67-8E7A-034C6F5CC2A4}" srcOrd="1" destOrd="0" presId="urn:microsoft.com/office/officeart/2005/8/layout/vList5"/>
    <dgm:cxn modelId="{442F0953-9AB0-4EB4-AC8B-745B3E9FFFD9}" type="presParOf" srcId="{89D26B6E-5C1B-4ACB-B466-E075927C4DD2}" destId="{F267F163-72AD-4BB7-872F-EA5B7183625A}" srcOrd="5" destOrd="0" presId="urn:microsoft.com/office/officeart/2005/8/layout/vList5"/>
    <dgm:cxn modelId="{BC431282-3AD9-469C-8C58-09B4A48EC900}" type="presParOf" srcId="{89D26B6E-5C1B-4ACB-B466-E075927C4DD2}" destId="{95D17147-73CB-46B6-84BD-1A1A426ED08D}" srcOrd="6" destOrd="0" presId="urn:microsoft.com/office/officeart/2005/8/layout/vList5"/>
    <dgm:cxn modelId="{407C477B-7BA3-4019-9811-CA02F4122870}" type="presParOf" srcId="{95D17147-73CB-46B6-84BD-1A1A426ED08D}" destId="{B0C9C259-5AD9-4385-A196-AE7F4E16791D}" srcOrd="0" destOrd="0" presId="urn:microsoft.com/office/officeart/2005/8/layout/vList5"/>
    <dgm:cxn modelId="{8896B311-BE97-452C-A101-0129EDF4426F}" type="presParOf" srcId="{95D17147-73CB-46B6-84BD-1A1A426ED08D}" destId="{42E87670-4486-46F9-8D50-391F2175E69A}" srcOrd="1" destOrd="0" presId="urn:microsoft.com/office/officeart/2005/8/layout/vList5"/>
    <dgm:cxn modelId="{5EF6E541-B392-457D-8322-CEED59D2CDBE}" type="presParOf" srcId="{89D26B6E-5C1B-4ACB-B466-E075927C4DD2}" destId="{E09652F3-EA61-44B4-909C-4239F108ED0B}" srcOrd="7" destOrd="0" presId="urn:microsoft.com/office/officeart/2005/8/layout/vList5"/>
    <dgm:cxn modelId="{3FF36B55-4369-4E1D-8C92-C9CBEB3A96A9}" type="presParOf" srcId="{89D26B6E-5C1B-4ACB-B466-E075927C4DD2}" destId="{615F5EBD-F9B2-436A-B721-C3CF64AAACA0}" srcOrd="8" destOrd="0" presId="urn:microsoft.com/office/officeart/2005/8/layout/vList5"/>
    <dgm:cxn modelId="{BD73DB90-3BAE-48A5-A531-E56E116B94B3}" type="presParOf" srcId="{615F5EBD-F9B2-436A-B721-C3CF64AAACA0}" destId="{EA0970D5-AA76-469E-9E1B-3087BAB35692}" srcOrd="0" destOrd="0" presId="urn:microsoft.com/office/officeart/2005/8/layout/vList5"/>
    <dgm:cxn modelId="{1D2E4746-E94F-480E-A22F-6EA0557DEC51}" type="presParOf" srcId="{615F5EBD-F9B2-436A-B721-C3CF64AAACA0}" destId="{582DBC15-7FE1-4EE6-B09B-DED01461E2F6}" srcOrd="1" destOrd="0" presId="urn:microsoft.com/office/officeart/2005/8/layout/vList5"/>
    <dgm:cxn modelId="{FAE452D9-E87C-4CCA-B299-5277843D3F43}" type="presParOf" srcId="{89D26B6E-5C1B-4ACB-B466-E075927C4DD2}" destId="{AADDD5EA-6FF6-4AD9-B1DF-109C06F8230B}" srcOrd="9" destOrd="0" presId="urn:microsoft.com/office/officeart/2005/8/layout/vList5"/>
    <dgm:cxn modelId="{DA33FE6C-ACC9-4D93-9693-322C425A5B46}" type="presParOf" srcId="{89D26B6E-5C1B-4ACB-B466-E075927C4DD2}" destId="{0F8ADCCD-31E1-4A5D-BD73-3995B4B71E7D}" srcOrd="10" destOrd="0" presId="urn:microsoft.com/office/officeart/2005/8/layout/vList5"/>
    <dgm:cxn modelId="{3778F789-C78B-4E2A-B375-EF526DC44F23}" type="presParOf" srcId="{0F8ADCCD-31E1-4A5D-BD73-3995B4B71E7D}" destId="{D0FDFF82-AB34-42D6-947C-45DDBAD3E15E}" srcOrd="0" destOrd="0" presId="urn:microsoft.com/office/officeart/2005/8/layout/vList5"/>
    <dgm:cxn modelId="{44524AFA-089D-4708-9784-5D9659E929B1}" type="presParOf" srcId="{0F8ADCCD-31E1-4A5D-BD73-3995B4B71E7D}" destId="{CA3DDF65-EF50-402D-8D91-DD1E8B93C9D7}" srcOrd="1" destOrd="0" presId="urn:microsoft.com/office/officeart/2005/8/layout/vList5"/>
    <dgm:cxn modelId="{7CE5A723-2E6B-4E00-9522-41550A4F1D74}" type="presParOf" srcId="{89D26B6E-5C1B-4ACB-B466-E075927C4DD2}" destId="{EF854C62-F58D-4E21-961A-3597F94B90A6}" srcOrd="11" destOrd="0" presId="urn:microsoft.com/office/officeart/2005/8/layout/vList5"/>
    <dgm:cxn modelId="{E214F15D-0EF2-47B9-AA32-8172589D9148}" type="presParOf" srcId="{89D26B6E-5C1B-4ACB-B466-E075927C4DD2}" destId="{4EDFDC24-3C08-4339-AF3B-CB346C11750D}" srcOrd="12" destOrd="0" presId="urn:microsoft.com/office/officeart/2005/8/layout/vList5"/>
    <dgm:cxn modelId="{187A15A5-EBB2-4D7D-9CBE-3BBC60B0C3B1}" type="presParOf" srcId="{4EDFDC24-3C08-4339-AF3B-CB346C11750D}" destId="{02B73131-B6FE-49DD-AC5C-8F5E2F8AB760}" srcOrd="0" destOrd="0" presId="urn:microsoft.com/office/officeart/2005/8/layout/vList5"/>
    <dgm:cxn modelId="{B69C523C-8013-41AF-BFAC-A6F8C41E2766}" type="presParOf" srcId="{4EDFDC24-3C08-4339-AF3B-CB346C11750D}" destId="{C4C47ADC-60D7-4077-BE66-B15D739599D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12B10-CCAF-4CBA-8424-65FCA50B5361}">
      <dsp:nvSpPr>
        <dsp:cNvPr id="0" name=""/>
        <dsp:cNvSpPr/>
      </dsp:nvSpPr>
      <dsp:spPr>
        <a:xfrm rot="5400000">
          <a:off x="5810857" y="-2600345"/>
          <a:ext cx="506885" cy="5707576"/>
        </a:xfrm>
        <a:prstGeom prst="round2SameRect">
          <a:avLst/>
        </a:prstGeom>
        <a:solidFill>
          <a:schemeClr val="accent1">
            <a:lumMod val="60000"/>
            <a:lumOff val="4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100000"/>
            </a:lnSpc>
            <a:spcBef>
              <a:spcPct val="0"/>
            </a:spcBef>
            <a:spcAft>
              <a:spcPts val="0"/>
            </a:spcAft>
            <a:buChar char="•"/>
          </a:pPr>
          <a:r>
            <a:rPr lang="en-US" sz="1300" kern="1200" dirty="0">
              <a:latin typeface="+mn-lt"/>
            </a:rPr>
            <a:t>Place signs and information in waiting area, examination rooms</a:t>
          </a:r>
        </a:p>
        <a:p>
          <a:pPr marL="114300" lvl="1" indent="-114300" algn="l" defTabSz="577850">
            <a:lnSpc>
              <a:spcPct val="100000"/>
            </a:lnSpc>
            <a:spcBef>
              <a:spcPct val="0"/>
            </a:spcBef>
            <a:spcAft>
              <a:spcPts val="0"/>
            </a:spcAft>
            <a:buChar char="•"/>
          </a:pPr>
          <a:r>
            <a:rPr lang="en-US" sz="1300" kern="1200" dirty="0">
              <a:latin typeface="+mn-lt"/>
            </a:rPr>
            <a:t>Risk vs benefits </a:t>
          </a:r>
          <a:r>
            <a:rPr lang="en-US" sz="1300" kern="1200" dirty="0">
              <a:latin typeface="+mn-lt"/>
              <a:cs typeface="Calibri" panose="020F0502020204030204" pitchFamily="34" charset="0"/>
            </a:rPr>
            <a:t>– keep it simple</a:t>
          </a:r>
          <a:endParaRPr lang="en-US" sz="1300" kern="1200" dirty="0">
            <a:latin typeface="+mn-lt"/>
          </a:endParaRPr>
        </a:p>
        <a:p>
          <a:pPr marL="114300" lvl="1" indent="-114300" algn="l" defTabSz="577850">
            <a:lnSpc>
              <a:spcPct val="100000"/>
            </a:lnSpc>
            <a:spcBef>
              <a:spcPct val="0"/>
            </a:spcBef>
            <a:spcAft>
              <a:spcPts val="0"/>
            </a:spcAft>
            <a:buChar char="•"/>
          </a:pPr>
          <a:r>
            <a:rPr lang="en-US" sz="1300" kern="1200" dirty="0">
              <a:latin typeface="+mn-lt"/>
            </a:rPr>
            <a:t>Ask if there are concerns</a:t>
          </a:r>
        </a:p>
      </dsp:txBody>
      <dsp:txXfrm rot="-5400000">
        <a:off x="3210512" y="24744"/>
        <a:ext cx="5682832" cy="457397"/>
      </dsp:txXfrm>
    </dsp:sp>
    <dsp:sp modelId="{FFFA2AF2-CE89-480A-9678-CB01046C9389}">
      <dsp:nvSpPr>
        <dsp:cNvPr id="0" name=""/>
        <dsp:cNvSpPr/>
      </dsp:nvSpPr>
      <dsp:spPr>
        <a:xfrm>
          <a:off x="0" y="330"/>
          <a:ext cx="3210511" cy="5299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Educate</a:t>
          </a:r>
        </a:p>
      </dsp:txBody>
      <dsp:txXfrm>
        <a:off x="25869" y="26199"/>
        <a:ext cx="3158773" cy="478184"/>
      </dsp:txXfrm>
    </dsp:sp>
    <dsp:sp modelId="{F5440DC1-1814-4DA4-8E02-67DB68F0B50E}">
      <dsp:nvSpPr>
        <dsp:cNvPr id="0" name=""/>
        <dsp:cNvSpPr/>
      </dsp:nvSpPr>
      <dsp:spPr>
        <a:xfrm rot="5400000">
          <a:off x="5810857" y="-2032077"/>
          <a:ext cx="506885" cy="5707576"/>
        </a:xfrm>
        <a:prstGeom prst="round2SameRect">
          <a:avLst/>
        </a:prstGeom>
        <a:solidFill>
          <a:schemeClr val="accent3">
            <a:lumMod val="60000"/>
            <a:lumOff val="4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Don’t stop exploring the barrier(s)</a:t>
          </a:r>
        </a:p>
        <a:p>
          <a:pPr marL="114300" lvl="1" indent="-114300" algn="l" defTabSz="622300">
            <a:lnSpc>
              <a:spcPct val="90000"/>
            </a:lnSpc>
            <a:spcBef>
              <a:spcPct val="0"/>
            </a:spcBef>
            <a:spcAft>
              <a:spcPct val="15000"/>
            </a:spcAft>
            <a:buChar char="•"/>
          </a:pPr>
          <a:r>
            <a:rPr lang="en-US" sz="1400" kern="1200" dirty="0"/>
            <a:t>Don’t stop offering</a:t>
          </a:r>
        </a:p>
      </dsp:txBody>
      <dsp:txXfrm rot="-5400000">
        <a:off x="3210512" y="593012"/>
        <a:ext cx="5682832" cy="457397"/>
      </dsp:txXfrm>
    </dsp:sp>
    <dsp:sp modelId="{C6DFAC2B-AC65-4D4B-81FF-026DDC927DCB}">
      <dsp:nvSpPr>
        <dsp:cNvPr id="0" name=""/>
        <dsp:cNvSpPr/>
      </dsp:nvSpPr>
      <dsp:spPr>
        <a:xfrm>
          <a:off x="0" y="556749"/>
          <a:ext cx="3210511" cy="529922"/>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Be persistent</a:t>
          </a:r>
        </a:p>
      </dsp:txBody>
      <dsp:txXfrm>
        <a:off x="25869" y="582618"/>
        <a:ext cx="3158773" cy="478184"/>
      </dsp:txXfrm>
    </dsp:sp>
    <dsp:sp modelId="{38886CD7-39F7-4B67-8E7A-034C6F5CC2A4}">
      <dsp:nvSpPr>
        <dsp:cNvPr id="0" name=""/>
        <dsp:cNvSpPr/>
      </dsp:nvSpPr>
      <dsp:spPr>
        <a:xfrm rot="5400000">
          <a:off x="5810857" y="-1475659"/>
          <a:ext cx="506885" cy="5707576"/>
        </a:xfrm>
        <a:prstGeom prst="round2SameRect">
          <a:avLst/>
        </a:prstGeom>
        <a:solidFill>
          <a:schemeClr val="accent6">
            <a:lumMod val="60000"/>
            <a:lumOff val="4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Determine insurance coverage</a:t>
          </a:r>
        </a:p>
        <a:p>
          <a:pPr marL="114300" lvl="1" indent="-114300" algn="l" defTabSz="622300">
            <a:lnSpc>
              <a:spcPct val="90000"/>
            </a:lnSpc>
            <a:spcBef>
              <a:spcPct val="0"/>
            </a:spcBef>
            <a:spcAft>
              <a:spcPct val="15000"/>
            </a:spcAft>
            <a:buChar char="•"/>
          </a:pPr>
          <a:r>
            <a:rPr lang="en-US" sz="1400" kern="1200" dirty="0"/>
            <a:t>Public health department</a:t>
          </a:r>
        </a:p>
      </dsp:txBody>
      <dsp:txXfrm rot="-5400000">
        <a:off x="3210512" y="1149430"/>
        <a:ext cx="5682832" cy="457397"/>
      </dsp:txXfrm>
    </dsp:sp>
    <dsp:sp modelId="{D91EFBB6-3D6D-4F31-BD4C-1BE057BF65D8}">
      <dsp:nvSpPr>
        <dsp:cNvPr id="0" name=""/>
        <dsp:cNvSpPr/>
      </dsp:nvSpPr>
      <dsp:spPr>
        <a:xfrm>
          <a:off x="0" y="1113167"/>
          <a:ext cx="3210511" cy="529922"/>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Consider affordability</a:t>
          </a:r>
        </a:p>
      </dsp:txBody>
      <dsp:txXfrm>
        <a:off x="25869" y="1139036"/>
        <a:ext cx="3158773" cy="478184"/>
      </dsp:txXfrm>
    </dsp:sp>
    <dsp:sp modelId="{42E87670-4486-46F9-8D50-391F2175E69A}">
      <dsp:nvSpPr>
        <dsp:cNvPr id="0" name=""/>
        <dsp:cNvSpPr/>
      </dsp:nvSpPr>
      <dsp:spPr>
        <a:xfrm rot="5400000">
          <a:off x="5810857" y="-919241"/>
          <a:ext cx="506885" cy="5707576"/>
        </a:xfrm>
        <a:prstGeom prst="round2SameRect">
          <a:avLst/>
        </a:prstGeom>
        <a:solidFill>
          <a:schemeClr val="bg1">
            <a:lumMod val="7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Mug, pen</a:t>
          </a:r>
        </a:p>
        <a:p>
          <a:pPr marL="114300" lvl="1" indent="-114300" algn="l" defTabSz="622300">
            <a:lnSpc>
              <a:spcPct val="90000"/>
            </a:lnSpc>
            <a:spcBef>
              <a:spcPct val="0"/>
            </a:spcBef>
            <a:spcAft>
              <a:spcPct val="15000"/>
            </a:spcAft>
            <a:buChar char="•"/>
          </a:pPr>
          <a:r>
            <a:rPr lang="en-US" sz="1400" kern="1200" dirty="0"/>
            <a:t>Certificate</a:t>
          </a:r>
        </a:p>
      </dsp:txBody>
      <dsp:txXfrm rot="-5400000">
        <a:off x="3210512" y="1705848"/>
        <a:ext cx="5682832" cy="457397"/>
      </dsp:txXfrm>
    </dsp:sp>
    <dsp:sp modelId="{B0C9C259-5AD9-4385-A196-AE7F4E16791D}">
      <dsp:nvSpPr>
        <dsp:cNvPr id="0" name=""/>
        <dsp:cNvSpPr/>
      </dsp:nvSpPr>
      <dsp:spPr>
        <a:xfrm>
          <a:off x="0" y="1669585"/>
          <a:ext cx="3210511" cy="529922"/>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Provide incentives</a:t>
          </a:r>
        </a:p>
      </dsp:txBody>
      <dsp:txXfrm>
        <a:off x="25869" y="1695454"/>
        <a:ext cx="3158773" cy="478184"/>
      </dsp:txXfrm>
    </dsp:sp>
    <dsp:sp modelId="{582DBC15-7FE1-4EE6-B09B-DED01461E2F6}">
      <dsp:nvSpPr>
        <dsp:cNvPr id="0" name=""/>
        <dsp:cNvSpPr/>
      </dsp:nvSpPr>
      <dsp:spPr>
        <a:xfrm rot="5400000">
          <a:off x="5801940" y="-365826"/>
          <a:ext cx="506885" cy="5713584"/>
        </a:xfrm>
        <a:prstGeom prst="round2SameRect">
          <a:avLst/>
        </a:prstGeom>
        <a:solidFill>
          <a:schemeClr val="accent2">
            <a:lumMod val="60000"/>
            <a:lumOff val="4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100000"/>
            </a:lnSpc>
            <a:spcBef>
              <a:spcPct val="0"/>
            </a:spcBef>
            <a:spcAft>
              <a:spcPts val="0"/>
            </a:spcAft>
            <a:buChar char="•"/>
          </a:pPr>
          <a:r>
            <a:rPr lang="en-US" sz="1300" kern="1200" dirty="0"/>
            <a:t>Give immunizations as part of visit</a:t>
          </a:r>
        </a:p>
        <a:p>
          <a:pPr marL="114300" lvl="1" indent="-114300" algn="l" defTabSz="577850">
            <a:lnSpc>
              <a:spcPct val="100000"/>
            </a:lnSpc>
            <a:spcBef>
              <a:spcPct val="0"/>
            </a:spcBef>
            <a:spcAft>
              <a:spcPts val="0"/>
            </a:spcAft>
            <a:buChar char="•"/>
          </a:pPr>
          <a:r>
            <a:rPr lang="en-US" sz="1300" kern="1200" dirty="0"/>
            <a:t>Work collaboratively with pharmacists, other local healthcare professionals</a:t>
          </a:r>
        </a:p>
      </dsp:txBody>
      <dsp:txXfrm rot="-5400000">
        <a:off x="3198591" y="2262267"/>
        <a:ext cx="5688840" cy="457397"/>
      </dsp:txXfrm>
    </dsp:sp>
    <dsp:sp modelId="{EA0970D5-AA76-469E-9E1B-3087BAB35692}">
      <dsp:nvSpPr>
        <dsp:cNvPr id="0" name=""/>
        <dsp:cNvSpPr/>
      </dsp:nvSpPr>
      <dsp:spPr>
        <a:xfrm>
          <a:off x="0" y="2226004"/>
          <a:ext cx="3198590" cy="52992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Make access easy</a:t>
          </a:r>
        </a:p>
      </dsp:txBody>
      <dsp:txXfrm>
        <a:off x="25869" y="2251873"/>
        <a:ext cx="3146852" cy="478184"/>
      </dsp:txXfrm>
    </dsp:sp>
    <dsp:sp modelId="{CA3DDF65-EF50-402D-8D91-DD1E8B93C9D7}">
      <dsp:nvSpPr>
        <dsp:cNvPr id="0" name=""/>
        <dsp:cNvSpPr/>
      </dsp:nvSpPr>
      <dsp:spPr>
        <a:xfrm rot="5400000">
          <a:off x="5810857" y="193595"/>
          <a:ext cx="506885" cy="5707576"/>
        </a:xfrm>
        <a:prstGeom prst="round2SameRect">
          <a:avLst/>
        </a:prstGeom>
        <a:solidFill>
          <a:schemeClr val="accent4">
            <a:lumMod val="60000"/>
            <a:lumOff val="4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Involve office staff</a:t>
          </a:r>
        </a:p>
        <a:p>
          <a:pPr marL="114300" lvl="1" indent="-114300" algn="l" defTabSz="622300">
            <a:lnSpc>
              <a:spcPct val="90000"/>
            </a:lnSpc>
            <a:spcBef>
              <a:spcPct val="0"/>
            </a:spcBef>
            <a:spcAft>
              <a:spcPct val="15000"/>
            </a:spcAft>
            <a:buChar char="•"/>
          </a:pPr>
          <a:r>
            <a:rPr lang="en-US" sz="1400" kern="1200" dirty="0"/>
            <a:t>Involve other healthcare professionals</a:t>
          </a:r>
        </a:p>
      </dsp:txBody>
      <dsp:txXfrm rot="-5400000">
        <a:off x="3210512" y="2818684"/>
        <a:ext cx="5682832" cy="457397"/>
      </dsp:txXfrm>
    </dsp:sp>
    <dsp:sp modelId="{D0FDFF82-AB34-42D6-947C-45DDBAD3E15E}">
      <dsp:nvSpPr>
        <dsp:cNvPr id="0" name=""/>
        <dsp:cNvSpPr/>
      </dsp:nvSpPr>
      <dsp:spPr>
        <a:xfrm>
          <a:off x="0" y="2782422"/>
          <a:ext cx="3210511" cy="529922"/>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Make it a team effort</a:t>
          </a:r>
        </a:p>
      </dsp:txBody>
      <dsp:txXfrm>
        <a:off x="25869" y="2808291"/>
        <a:ext cx="3158773" cy="478184"/>
      </dsp:txXfrm>
    </dsp:sp>
    <dsp:sp modelId="{C4C47ADC-60D7-4077-BE66-B15D739599DC}">
      <dsp:nvSpPr>
        <dsp:cNvPr id="0" name=""/>
        <dsp:cNvSpPr/>
      </dsp:nvSpPr>
      <dsp:spPr>
        <a:xfrm rot="5400000">
          <a:off x="5810857" y="750014"/>
          <a:ext cx="506885" cy="5707576"/>
        </a:xfrm>
        <a:prstGeom prst="round2SameRect">
          <a:avLst/>
        </a:prstGeom>
        <a:solidFill>
          <a:schemeClr val="bg2">
            <a:lumMod val="7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Civic or business leader; celebrity</a:t>
          </a:r>
        </a:p>
      </dsp:txBody>
      <dsp:txXfrm rot="-5400000">
        <a:off x="3210512" y="3375103"/>
        <a:ext cx="5682832" cy="457397"/>
      </dsp:txXfrm>
    </dsp:sp>
    <dsp:sp modelId="{02B73131-B6FE-49DD-AC5C-8F5E2F8AB760}">
      <dsp:nvSpPr>
        <dsp:cNvPr id="0" name=""/>
        <dsp:cNvSpPr/>
      </dsp:nvSpPr>
      <dsp:spPr>
        <a:xfrm>
          <a:off x="0" y="3338841"/>
          <a:ext cx="3210511" cy="529922"/>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Enlist a local champion</a:t>
          </a:r>
        </a:p>
      </dsp:txBody>
      <dsp:txXfrm>
        <a:off x="25869" y="3364710"/>
        <a:ext cx="3158773" cy="4781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18D042-F662-4CF3-9A49-3F40C327967B}"/>
              </a:ext>
            </a:extLst>
          </p:cNvPr>
          <p:cNvPicPr>
            <a:picLocks noChangeAspect="1"/>
          </p:cNvPicPr>
          <p:nvPr/>
        </p:nvPicPr>
        <p:blipFill>
          <a:blip r:embed="rId2"/>
          <a:stretch>
            <a:fillRect/>
          </a:stretch>
        </p:blipFill>
        <p:spPr>
          <a:xfrm>
            <a:off x="0" y="0"/>
            <a:ext cx="6858000" cy="914400"/>
          </a:xfrm>
          <a:prstGeom prst="rect">
            <a:avLst/>
          </a:prstGeom>
        </p:spPr>
      </p:pic>
    </p:spTree>
    <p:extLst>
      <p:ext uri="{BB962C8B-B14F-4D97-AF65-F5344CB8AC3E}">
        <p14:creationId xmlns:p14="http://schemas.microsoft.com/office/powerpoint/2010/main" val="3227638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5566D-5801-42FA-910F-437D6A204DAC}" type="datetimeFigureOut">
              <a:rPr lang="en-US" smtClean="0"/>
              <a:t>12/2/2021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D95DF-C394-485E-88BB-EDED87315285}" type="slidenum">
              <a:rPr lang="en-US" smtClean="0"/>
              <a:t>‹#›</a:t>
            </a:fld>
            <a:endParaRPr lang="en-US" dirty="0"/>
          </a:p>
        </p:txBody>
      </p:sp>
    </p:spTree>
    <p:extLst>
      <p:ext uri="{BB962C8B-B14F-4D97-AF65-F5344CB8AC3E}">
        <p14:creationId xmlns:p14="http://schemas.microsoft.com/office/powerpoint/2010/main" val="58016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RSV, </a:t>
            </a:r>
            <a:r>
              <a:rPr lang="en-US" b="0" i="1" dirty="0">
                <a:solidFill>
                  <a:srgbClr val="5F6368"/>
                </a:solidFill>
                <a:effectLst/>
                <a:latin typeface="Roboto" panose="02000000000000000000" pitchFamily="2" charset="0"/>
              </a:rPr>
              <a:t>respiratory syncytial virus.</a:t>
            </a:r>
            <a:endParaRPr lang="en-US" b="0" i="1" dirty="0"/>
          </a:p>
          <a:p>
            <a:endParaRPr lang="en-US" dirty="0"/>
          </a:p>
        </p:txBody>
      </p:sp>
      <p:sp>
        <p:nvSpPr>
          <p:cNvPr id="4" name="Slide Number Placeholder 3"/>
          <p:cNvSpPr>
            <a:spLocks noGrp="1"/>
          </p:cNvSpPr>
          <p:nvPr>
            <p:ph type="sldNum" sz="quarter" idx="5"/>
          </p:nvPr>
        </p:nvSpPr>
        <p:spPr/>
        <p:txBody>
          <a:bodyPr/>
          <a:lstStyle/>
          <a:p>
            <a:fld id="{A4ACB601-553F-4775-8984-2DC8FB19EC0F}" type="slidenum">
              <a:rPr lang="en-US" smtClean="0"/>
              <a:t>6</a:t>
            </a:fld>
            <a:endParaRPr lang="en-US" dirty="0"/>
          </a:p>
        </p:txBody>
      </p:sp>
    </p:spTree>
    <p:extLst>
      <p:ext uri="{BB962C8B-B14F-4D97-AF65-F5344CB8AC3E}">
        <p14:creationId xmlns:p14="http://schemas.microsoft.com/office/powerpoint/2010/main" val="2669301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retrospective cohort study </a:t>
            </a:r>
            <a:r>
              <a:rPr lang="en-US" dirty="0"/>
              <a:t>on hospitalized adults with RSV infections admitted to 1 of the 3 participating medical units in Hong Kong between 1 January 2009 and 31 December 2011 (ie, 36 months) (N = 607).</a:t>
            </a:r>
          </a:p>
          <a:p>
            <a:endParaRPr lang="en-US" dirty="0"/>
          </a:p>
          <a:p>
            <a:r>
              <a:rPr lang="en-US" dirty="0"/>
              <a:t>The mean age of RSV patients was 75 (SD, 16) years; Lower respiratory and cardiovascular complications were diagnosed in 71.9% (pneumonia, 42.3%; acute bronchitis, 21.9%; chronic obstructive pulmonary disease/asthma exacerbation, 27.3%) and 14.3% of patients, respectively; 12.5% had bacterial superinfections</a:t>
            </a:r>
          </a:p>
          <a:p>
            <a:endParaRPr lang="en-US" dirty="0"/>
          </a:p>
          <a:p>
            <a:r>
              <a:rPr lang="en-US" dirty="0"/>
              <a:t>RSV can cause severe lower respiratory complications in older adults, resulting in respiratory failure, prolonged hospitalization, and high mortality similar to seasonal influenza. </a:t>
            </a:r>
          </a:p>
          <a:p>
            <a:endParaRPr lang="en-US" dirty="0"/>
          </a:p>
          <a:p>
            <a:r>
              <a:rPr lang="en-US" dirty="0"/>
              <a:t>Note that the study used a temperature &gt;37.5</a:t>
            </a:r>
            <a:r>
              <a:rPr lang="en-US" dirty="0">
                <a:sym typeface="Symbol" panose="05050102010706020507" pitchFamily="18" charset="2"/>
              </a:rPr>
              <a:t>C as the threshold, a temperature &gt;37.2C is used in the long-term care setting so as to not miss the opportunity for earlier testing (and potential need for intervention/isolation).</a:t>
            </a:r>
            <a:endParaRPr lang="en-US" dirty="0"/>
          </a:p>
          <a:p>
            <a:endParaRPr lang="en-US" dirty="0"/>
          </a:p>
        </p:txBody>
      </p:sp>
      <p:sp>
        <p:nvSpPr>
          <p:cNvPr id="4" name="Slide Number Placeholder 3"/>
          <p:cNvSpPr>
            <a:spLocks noGrp="1"/>
          </p:cNvSpPr>
          <p:nvPr>
            <p:ph type="sldNum" sz="quarter" idx="5"/>
          </p:nvPr>
        </p:nvSpPr>
        <p:spPr/>
        <p:txBody>
          <a:bodyPr/>
          <a:lstStyle/>
          <a:p>
            <a:fld id="{0E6D95DF-C394-485E-88BB-EDED87315285}" type="slidenum">
              <a:rPr lang="en-US" smtClean="0"/>
              <a:t>24</a:t>
            </a:fld>
            <a:endParaRPr lang="en-US" dirty="0"/>
          </a:p>
        </p:txBody>
      </p:sp>
    </p:spTree>
    <p:extLst>
      <p:ext uri="{BB962C8B-B14F-4D97-AF65-F5344CB8AC3E}">
        <p14:creationId xmlns:p14="http://schemas.microsoft.com/office/powerpoint/2010/main" val="4029054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Prospective</a:t>
            </a:r>
            <a:r>
              <a:rPr lang="en-US" baseline="0" dirty="0"/>
              <a:t> surveillance of patients hospitalized with RSV at three institutions in Rochester, NY and NYC over three winter seasons We identified 1099 cases of RSV in adult patients. </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Enrolled subjects </a:t>
            </a:r>
            <a:r>
              <a:rPr lang="en-US" sz="1200" u="sng" kern="1200" dirty="0">
                <a:solidFill>
                  <a:schemeClr val="tx1"/>
                </a:solidFill>
                <a:effectLst/>
                <a:latin typeface="+mn-lt"/>
                <a:ea typeface="+mn-ea"/>
                <a:cs typeface="+mn-cs"/>
              </a:rPr>
              <a:t>&gt;</a:t>
            </a:r>
            <a:r>
              <a:rPr lang="en-US" sz="1200" kern="1200" dirty="0">
                <a:solidFill>
                  <a:schemeClr val="tx1"/>
                </a:solidFill>
                <a:effectLst/>
                <a:latin typeface="+mn-lt"/>
                <a:ea typeface="+mn-ea"/>
                <a:cs typeface="+mn-cs"/>
              </a:rPr>
              <a:t>60 years ( N=302)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underwent functional status evaluation retrospectively 2 weeks prior to hospitalization (baseline), at enrollment, discharge and 2, 4 and 6 months using 5 indexes: Lawton-Brody Instrumental Activity of Daily Living (IADL) Scale (0-8), Barthel Activity of Daily Living Index (0-100), MRC Breathlessness score (1-5), Groningen Frailty Index (0-15) and Mini-Cog instrument. </a:t>
            </a:r>
          </a:p>
          <a:p>
            <a:endParaRPr lang="en-US" dirty="0"/>
          </a:p>
          <a:p>
            <a:endParaRPr lang="en-US" dirty="0"/>
          </a:p>
          <a:p>
            <a:r>
              <a:rPr lang="en-US" sz="1200" kern="1200" dirty="0">
                <a:solidFill>
                  <a:schemeClr val="tx1"/>
                </a:solidFill>
                <a:effectLst/>
                <a:latin typeface="+mn-lt"/>
                <a:ea typeface="+mn-ea"/>
                <a:cs typeface="+mn-cs"/>
              </a:rPr>
              <a:t>The Lawton IADL scale was developed by Lawton and Brody in 1969 to assess higher level complex activities necessary for living in the community.  Subjects were queried on competency skills which include shopping, cooking, and managing finances and may identify subtle indices of cognitive or physical decline.  A score of 0 indicates low function and 8 high function.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Barthel Index measures activities of daily living including feeding, continence and toilet use, dressing, bathing, transfers and mobility on level surfaces and stairs. A score of 100 denotes complete independence.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GFI is a validated questionnaire with a score range from zero to fifteen that assesses physical, cognitive, social, and psychological parameters. A GFI score of four or greater is considered the cut-off point for frailty.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MRC scale comprises five statements that describe almost the entire range of respiratory disability from none (Grade 1) to almost complete incapacity (Grade 5). Subjects were asked to breath their breathlessness using these 5 statements. </a:t>
            </a:r>
          </a:p>
          <a:p>
            <a:endParaRPr lang="en-US" dirty="0"/>
          </a:p>
        </p:txBody>
      </p:sp>
      <p:sp>
        <p:nvSpPr>
          <p:cNvPr id="4" name="Slide Number Placeholder 3"/>
          <p:cNvSpPr>
            <a:spLocks noGrp="1"/>
          </p:cNvSpPr>
          <p:nvPr>
            <p:ph type="sldNum" sz="quarter" idx="10"/>
          </p:nvPr>
        </p:nvSpPr>
        <p:spPr/>
        <p:txBody>
          <a:bodyPr/>
          <a:lstStyle/>
          <a:p>
            <a:fld id="{41FFE4CD-A125-480B-9D33-550C32EDD9E1}" type="slidenum">
              <a:rPr lang="en-US" smtClean="0"/>
              <a:t>26</a:t>
            </a:fld>
            <a:endParaRPr lang="en-US" dirty="0"/>
          </a:p>
        </p:txBody>
      </p:sp>
    </p:spTree>
    <p:extLst>
      <p:ext uri="{BB962C8B-B14F-4D97-AF65-F5344CB8AC3E}">
        <p14:creationId xmlns:p14="http://schemas.microsoft.com/office/powerpoint/2010/main" val="261986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Estimated incidence rates for all comorbid conditions increased with increasing age (Table 3). Adults with COPD had 3.2-13.4 times higher hospitalization rates than those without COPD.. Adults with diabetes had 2.4-11.4 times higher hospitalization rates than those without diabetes. Estimated incidence rate ratios for CHF were the largest; adults with CHF had 4.0-33.2 times higher hospitalization rates than those without CHF. Estimated incidence rate ratios for CHF were highest in the youngest age group in both sites and declined with increasing age. </a:t>
            </a:r>
          </a:p>
          <a:p>
            <a:endParaRPr lang="en-US" dirty="0"/>
          </a:p>
        </p:txBody>
      </p:sp>
      <p:sp>
        <p:nvSpPr>
          <p:cNvPr id="4" name="Slide Number Placeholder 3"/>
          <p:cNvSpPr>
            <a:spLocks noGrp="1"/>
          </p:cNvSpPr>
          <p:nvPr>
            <p:ph type="sldNum" sz="quarter" idx="10"/>
          </p:nvPr>
        </p:nvSpPr>
        <p:spPr/>
        <p:txBody>
          <a:bodyPr/>
          <a:lstStyle/>
          <a:p>
            <a:fld id="{41FFE4CD-A125-480B-9D33-550C32EDD9E1}" type="slidenum">
              <a:rPr lang="en-US" smtClean="0"/>
              <a:t>28</a:t>
            </a:fld>
            <a:endParaRPr lang="en-US" dirty="0"/>
          </a:p>
        </p:txBody>
      </p:sp>
    </p:spTree>
    <p:extLst>
      <p:ext uri="{BB962C8B-B14F-4D97-AF65-F5344CB8AC3E}">
        <p14:creationId xmlns:p14="http://schemas.microsoft.com/office/powerpoint/2010/main" val="2648670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586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RSV, </a:t>
            </a:r>
            <a:r>
              <a:rPr lang="en-US" b="0" i="1" dirty="0">
                <a:solidFill>
                  <a:srgbClr val="5F6368"/>
                </a:solidFill>
                <a:effectLst/>
                <a:latin typeface="Roboto" panose="02000000000000000000" pitchFamily="2" charset="0"/>
              </a:rPr>
              <a:t>respiratory syncytial virus.</a:t>
            </a:r>
            <a:endParaRPr lang="en-US" b="0" i="1" dirty="0"/>
          </a:p>
          <a:p>
            <a:endParaRPr lang="en-US" dirty="0"/>
          </a:p>
        </p:txBody>
      </p:sp>
      <p:sp>
        <p:nvSpPr>
          <p:cNvPr id="4" name="Slide Number Placeholder 3"/>
          <p:cNvSpPr>
            <a:spLocks noGrp="1"/>
          </p:cNvSpPr>
          <p:nvPr>
            <p:ph type="sldNum" sz="quarter" idx="5"/>
          </p:nvPr>
        </p:nvSpPr>
        <p:spPr/>
        <p:txBody>
          <a:bodyPr/>
          <a:lstStyle/>
          <a:p>
            <a:fld id="{A4ACB601-553F-4775-8984-2DC8FB19EC0F}" type="slidenum">
              <a:rPr lang="en-US" smtClean="0"/>
              <a:t>8</a:t>
            </a:fld>
            <a:endParaRPr lang="en-US" dirty="0"/>
          </a:p>
        </p:txBody>
      </p:sp>
    </p:spTree>
    <p:extLst>
      <p:ext uri="{BB962C8B-B14F-4D97-AF65-F5344CB8AC3E}">
        <p14:creationId xmlns:p14="http://schemas.microsoft.com/office/powerpoint/2010/main" val="121463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D95DF-C394-485E-88BB-EDED87315285}" type="slidenum">
              <a:rPr lang="en-US" smtClean="0"/>
              <a:t>9</a:t>
            </a:fld>
            <a:endParaRPr lang="en-US" dirty="0"/>
          </a:p>
        </p:txBody>
      </p:sp>
    </p:spTree>
    <p:extLst>
      <p:ext uri="{BB962C8B-B14F-4D97-AF65-F5344CB8AC3E}">
        <p14:creationId xmlns:p14="http://schemas.microsoft.com/office/powerpoint/2010/main" val="339350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D95DF-C394-485E-88BB-EDED87315285}" type="slidenum">
              <a:rPr lang="en-US" smtClean="0"/>
              <a:t>10</a:t>
            </a:fld>
            <a:endParaRPr lang="en-US" dirty="0"/>
          </a:p>
        </p:txBody>
      </p:sp>
    </p:spTree>
    <p:extLst>
      <p:ext uri="{BB962C8B-B14F-4D97-AF65-F5344CB8AC3E}">
        <p14:creationId xmlns:p14="http://schemas.microsoft.com/office/powerpoint/2010/main" val="320971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CB601-553F-4775-8984-2DC8FB19EC0F}" type="slidenum">
              <a:rPr lang="en-US" smtClean="0"/>
              <a:t>17</a:t>
            </a:fld>
            <a:endParaRPr lang="en-US" dirty="0"/>
          </a:p>
        </p:txBody>
      </p:sp>
    </p:spTree>
    <p:extLst>
      <p:ext uri="{BB962C8B-B14F-4D97-AF65-F5344CB8AC3E}">
        <p14:creationId xmlns:p14="http://schemas.microsoft.com/office/powerpoint/2010/main" val="138530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D95DF-C394-485E-88BB-EDED87315285}" type="slidenum">
              <a:rPr lang="en-US" smtClean="0"/>
              <a:t>18</a:t>
            </a:fld>
            <a:endParaRPr lang="en-US" dirty="0"/>
          </a:p>
        </p:txBody>
      </p:sp>
    </p:spTree>
    <p:extLst>
      <p:ext uri="{BB962C8B-B14F-4D97-AF65-F5344CB8AC3E}">
        <p14:creationId xmlns:p14="http://schemas.microsoft.com/office/powerpoint/2010/main" val="3843953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RSV, </a:t>
            </a:r>
            <a:r>
              <a:rPr lang="en-US" b="0" i="1" dirty="0">
                <a:solidFill>
                  <a:srgbClr val="5F6368"/>
                </a:solidFill>
                <a:effectLst/>
                <a:latin typeface="Roboto" panose="02000000000000000000" pitchFamily="2" charset="0"/>
              </a:rPr>
              <a:t>respiratory syncytial virus.</a:t>
            </a:r>
            <a:endParaRPr lang="en-US" b="0" i="1" dirty="0"/>
          </a:p>
          <a:p>
            <a:endParaRPr lang="en-US" dirty="0"/>
          </a:p>
        </p:txBody>
      </p:sp>
      <p:sp>
        <p:nvSpPr>
          <p:cNvPr id="4" name="Slide Number Placeholder 3"/>
          <p:cNvSpPr>
            <a:spLocks noGrp="1"/>
          </p:cNvSpPr>
          <p:nvPr>
            <p:ph type="sldNum" sz="quarter" idx="5"/>
          </p:nvPr>
        </p:nvSpPr>
        <p:spPr/>
        <p:txBody>
          <a:bodyPr/>
          <a:lstStyle/>
          <a:p>
            <a:fld id="{A4ACB601-553F-4775-8984-2DC8FB19EC0F}" type="slidenum">
              <a:rPr lang="en-US" smtClean="0"/>
              <a:t>19</a:t>
            </a:fld>
            <a:endParaRPr lang="en-US" dirty="0"/>
          </a:p>
        </p:txBody>
      </p:sp>
    </p:spTree>
    <p:extLst>
      <p:ext uri="{BB962C8B-B14F-4D97-AF65-F5344CB8AC3E}">
        <p14:creationId xmlns:p14="http://schemas.microsoft.com/office/powerpoint/2010/main" val="212477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FE4CD-A125-480B-9D33-550C32EDD9E1}" type="slidenum">
              <a:rPr lang="en-US" smtClean="0"/>
              <a:t>20</a:t>
            </a:fld>
            <a:endParaRPr lang="en-US" dirty="0"/>
          </a:p>
        </p:txBody>
      </p:sp>
    </p:spTree>
    <p:extLst>
      <p:ext uri="{BB962C8B-B14F-4D97-AF65-F5344CB8AC3E}">
        <p14:creationId xmlns:p14="http://schemas.microsoft.com/office/powerpoint/2010/main" val="414392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However, utilizing duplexed or multiplexed tests primarily driven by influenza diagnosis when the temporal peaks of RSV and influenza do not coincide may result in bias and underestimation of RSV cases [Datta et al., 2017]</a:t>
            </a:r>
          </a:p>
        </p:txBody>
      </p:sp>
      <p:sp>
        <p:nvSpPr>
          <p:cNvPr id="4" name="Slide Number Placeholder 3"/>
          <p:cNvSpPr>
            <a:spLocks noGrp="1"/>
          </p:cNvSpPr>
          <p:nvPr>
            <p:ph type="sldNum" sz="quarter" idx="10"/>
          </p:nvPr>
        </p:nvSpPr>
        <p:spPr/>
        <p:txBody>
          <a:bodyPr/>
          <a:lstStyle/>
          <a:p>
            <a:fld id="{41FFE4CD-A125-480B-9D33-550C32EDD9E1}" type="slidenum">
              <a:rPr lang="en-US" smtClean="0"/>
              <a:t>21</a:t>
            </a:fld>
            <a:endParaRPr lang="en-US" dirty="0"/>
          </a:p>
        </p:txBody>
      </p:sp>
    </p:spTree>
    <p:extLst>
      <p:ext uri="{BB962C8B-B14F-4D97-AF65-F5344CB8AC3E}">
        <p14:creationId xmlns:p14="http://schemas.microsoft.com/office/powerpoint/2010/main" val="1975622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C765BC-EE26-5D4B-8F92-9204B3C49505}"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85021-1F17-2546-ACB6-9F54577F0994}" type="slidenum">
              <a:rPr lang="en-US" smtClean="0"/>
              <a:t>‹#›</a:t>
            </a:fld>
            <a:endParaRPr lang="en-US" dirty="0"/>
          </a:p>
        </p:txBody>
      </p:sp>
      <p:pic>
        <p:nvPicPr>
          <p:cNvPr id="8" name="Picture 7" descr="A picture containing timeline&#10;&#10;Description automatically generated">
            <a:extLst>
              <a:ext uri="{FF2B5EF4-FFF2-40B4-BE49-F238E27FC236}">
                <a16:creationId xmlns:a16="http://schemas.microsoft.com/office/drawing/2014/main" id="{DC1A2E8F-0FE1-2C43-918F-082409F1E98F}"/>
              </a:ext>
            </a:extLst>
          </p:cNvPr>
          <p:cNvPicPr>
            <a:picLocks noChangeAspect="1"/>
          </p:cNvPicPr>
          <p:nvPr userDrawn="1"/>
        </p:nvPicPr>
        <p:blipFill>
          <a:blip r:embed="rId2"/>
          <a:stretch>
            <a:fillRect/>
          </a:stretch>
        </p:blipFill>
        <p:spPr>
          <a:xfrm>
            <a:off x="0" y="3567"/>
            <a:ext cx="9144000" cy="5136366"/>
          </a:xfrm>
          <a:prstGeom prst="rect">
            <a:avLst/>
          </a:prstGeom>
        </p:spPr>
      </p:pic>
    </p:spTree>
    <p:extLst>
      <p:ext uri="{BB962C8B-B14F-4D97-AF65-F5344CB8AC3E}">
        <p14:creationId xmlns:p14="http://schemas.microsoft.com/office/powerpoint/2010/main" val="70784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765BC-EE26-5D4B-8F92-9204B3C49505}"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85021-1F17-2546-ACB6-9F54577F0994}" type="slidenum">
              <a:rPr lang="en-US" smtClean="0"/>
              <a:t>‹#›</a:t>
            </a:fld>
            <a:endParaRPr lang="en-US" dirty="0"/>
          </a:p>
        </p:txBody>
      </p:sp>
    </p:spTree>
    <p:extLst>
      <p:ext uri="{BB962C8B-B14F-4D97-AF65-F5344CB8AC3E}">
        <p14:creationId xmlns:p14="http://schemas.microsoft.com/office/powerpoint/2010/main" val="289880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765BC-EE26-5D4B-8F92-9204B3C49505}"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85021-1F17-2546-ACB6-9F54577F0994}" type="slidenum">
              <a:rPr lang="en-US" smtClean="0"/>
              <a:t>‹#›</a:t>
            </a:fld>
            <a:endParaRPr lang="en-US" dirty="0"/>
          </a:p>
        </p:txBody>
      </p:sp>
    </p:spTree>
    <p:extLst>
      <p:ext uri="{BB962C8B-B14F-4D97-AF65-F5344CB8AC3E}">
        <p14:creationId xmlns:p14="http://schemas.microsoft.com/office/powerpoint/2010/main" val="204005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970880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1426777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384309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64710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1983412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1375186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686237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3703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765BC-EE26-5D4B-8F92-9204B3C49505}"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85021-1F17-2546-ACB6-9F54577F0994}" type="slidenum">
              <a:rPr lang="en-US" smtClean="0"/>
              <a:t>‹#›</a:t>
            </a:fld>
            <a:endParaRPr lang="en-US" dirty="0"/>
          </a:p>
        </p:txBody>
      </p:sp>
    </p:spTree>
    <p:extLst>
      <p:ext uri="{BB962C8B-B14F-4D97-AF65-F5344CB8AC3E}">
        <p14:creationId xmlns:p14="http://schemas.microsoft.com/office/powerpoint/2010/main" val="354223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034936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1267793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1194" y="1000646"/>
            <a:ext cx="4304607" cy="3239171"/>
          </a:xfrm>
        </p:spPr>
        <p:txBody>
          <a:bodyPr>
            <a:normAutofit/>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00646"/>
            <a:ext cx="4306824" cy="3239171"/>
          </a:xfrm>
        </p:spPr>
        <p:txBody>
          <a:bodyPr>
            <a:normAutofit/>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
        <p:nvSpPr>
          <p:cNvPr id="6"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Tree>
    <p:extLst>
      <p:ext uri="{BB962C8B-B14F-4D97-AF65-F5344CB8AC3E}">
        <p14:creationId xmlns:p14="http://schemas.microsoft.com/office/powerpoint/2010/main" val="3843202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59939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923209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1387577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704861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1650373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829374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99500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765BC-EE26-5D4B-8F92-9204B3C49505}" type="datetimeFigureOut">
              <a:rPr lang="en-US" smtClean="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85021-1F17-2546-ACB6-9F54577F0994}" type="slidenum">
              <a:rPr lang="en-US" smtClean="0"/>
              <a:t>‹#›</a:t>
            </a:fld>
            <a:endParaRPr lang="en-US" dirty="0"/>
          </a:p>
        </p:txBody>
      </p:sp>
    </p:spTree>
    <p:extLst>
      <p:ext uri="{BB962C8B-B14F-4D97-AF65-F5344CB8AC3E}">
        <p14:creationId xmlns:p14="http://schemas.microsoft.com/office/powerpoint/2010/main" val="3304290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1119110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1086244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4141976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569984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1194" y="1000646"/>
            <a:ext cx="4304607" cy="3239171"/>
          </a:xfrm>
        </p:spPr>
        <p:txBody>
          <a:bodyPr>
            <a:normAutofit/>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00646"/>
            <a:ext cx="4306824" cy="3239171"/>
          </a:xfrm>
        </p:spPr>
        <p:txBody>
          <a:bodyPr>
            <a:normAutofit/>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
        <p:nvSpPr>
          <p:cNvPr id="6"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Tree>
    <p:extLst>
      <p:ext uri="{BB962C8B-B14F-4D97-AF65-F5344CB8AC3E}">
        <p14:creationId xmlns:p14="http://schemas.microsoft.com/office/powerpoint/2010/main" val="4097275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4179522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689575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695054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993795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4270093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C765BC-EE26-5D4B-8F92-9204B3C49505}"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085021-1F17-2546-ACB6-9F54577F0994}" type="slidenum">
              <a:rPr lang="en-US" smtClean="0"/>
              <a:t>‹#›</a:t>
            </a:fld>
            <a:endParaRPr lang="en-US" dirty="0"/>
          </a:p>
        </p:txBody>
      </p:sp>
    </p:spTree>
    <p:extLst>
      <p:ext uri="{BB962C8B-B14F-4D97-AF65-F5344CB8AC3E}">
        <p14:creationId xmlns:p14="http://schemas.microsoft.com/office/powerpoint/2010/main" val="2918244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8394417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3049261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188852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155939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C004056D-4237-4DCE-B095-322B3A1387E1}"/>
              </a:ext>
            </a:extLst>
          </p:cNvPr>
          <p:cNvSpPr>
            <a:spLocks noGrp="1"/>
          </p:cNvSpPr>
          <p:nvPr>
            <p:ph type="body" sz="quarter" idx="10" hasCustomPrompt="1"/>
          </p:nvPr>
        </p:nvSpPr>
        <p:spPr>
          <a:xfrm>
            <a:off x="2237499" y="4600036"/>
            <a:ext cx="6723593" cy="501416"/>
          </a:xfrm>
        </p:spPr>
        <p:txBody>
          <a:bodyPr>
            <a:normAutofit/>
          </a:bodyPr>
          <a:lstStyle>
            <a:lvl1pPr marL="0" indent="0">
              <a:spcBef>
                <a:spcPts val="0"/>
              </a:spcBef>
              <a:buNone/>
              <a:defRPr sz="825"/>
            </a:lvl1pPr>
          </a:lstStyle>
          <a:p>
            <a:pPr lvl="0"/>
            <a:r>
              <a:rPr lang="en-US" sz="825" dirty="0"/>
              <a:t>Click to add reference</a:t>
            </a:r>
          </a:p>
        </p:txBody>
      </p:sp>
    </p:spTree>
    <p:extLst>
      <p:ext uri="{BB962C8B-B14F-4D97-AF65-F5344CB8AC3E}">
        <p14:creationId xmlns:p14="http://schemas.microsoft.com/office/powerpoint/2010/main" val="27592769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765BC-EE26-5D4B-8F92-9204B3C49505}" type="datetimeFigureOut">
              <a:rPr lang="en-US" smtClean="0"/>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085021-1F17-2546-ACB6-9F54577F0994}" type="slidenum">
              <a:rPr lang="en-US" smtClean="0"/>
              <a:t>‹#›</a:t>
            </a:fld>
            <a:endParaRPr lang="en-US" dirty="0"/>
          </a:p>
        </p:txBody>
      </p:sp>
    </p:spTree>
    <p:extLst>
      <p:ext uri="{BB962C8B-B14F-4D97-AF65-F5344CB8AC3E}">
        <p14:creationId xmlns:p14="http://schemas.microsoft.com/office/powerpoint/2010/main" val="31913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C765BC-EE26-5D4B-8F92-9204B3C49505}" type="datetimeFigureOut">
              <a:rPr lang="en-US" smtClean="0"/>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085021-1F17-2546-ACB6-9F54577F0994}" type="slidenum">
              <a:rPr lang="en-US" smtClean="0"/>
              <a:t>‹#›</a:t>
            </a:fld>
            <a:endParaRPr lang="en-US" dirty="0"/>
          </a:p>
        </p:txBody>
      </p:sp>
    </p:spTree>
    <p:extLst>
      <p:ext uri="{BB962C8B-B14F-4D97-AF65-F5344CB8AC3E}">
        <p14:creationId xmlns:p14="http://schemas.microsoft.com/office/powerpoint/2010/main" val="2581681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765BC-EE26-5D4B-8F92-9204B3C49505}" type="datetimeFigureOut">
              <a:rPr lang="en-US" smtClean="0"/>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085021-1F17-2546-ACB6-9F54577F0994}" type="slidenum">
              <a:rPr lang="en-US" smtClean="0"/>
              <a:t>‹#›</a:t>
            </a:fld>
            <a:endParaRPr lang="en-US" dirty="0"/>
          </a:p>
        </p:txBody>
      </p:sp>
    </p:spTree>
    <p:extLst>
      <p:ext uri="{BB962C8B-B14F-4D97-AF65-F5344CB8AC3E}">
        <p14:creationId xmlns:p14="http://schemas.microsoft.com/office/powerpoint/2010/main" val="151369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C765BC-EE26-5D4B-8F92-9204B3C49505}"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085021-1F17-2546-ACB6-9F54577F0994}" type="slidenum">
              <a:rPr lang="en-US" smtClean="0"/>
              <a:t>‹#›</a:t>
            </a:fld>
            <a:endParaRPr lang="en-US" dirty="0"/>
          </a:p>
        </p:txBody>
      </p:sp>
    </p:spTree>
    <p:extLst>
      <p:ext uri="{BB962C8B-B14F-4D97-AF65-F5344CB8AC3E}">
        <p14:creationId xmlns:p14="http://schemas.microsoft.com/office/powerpoint/2010/main" val="420713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C765BC-EE26-5D4B-8F92-9204B3C49505}" type="datetimeFigureOut">
              <a:rPr lang="en-US" smtClean="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085021-1F17-2546-ACB6-9F54577F0994}" type="slidenum">
              <a:rPr lang="en-US" smtClean="0"/>
              <a:t>‹#›</a:t>
            </a:fld>
            <a:endParaRPr lang="en-US" dirty="0"/>
          </a:p>
        </p:txBody>
      </p:sp>
    </p:spTree>
    <p:extLst>
      <p:ext uri="{BB962C8B-B14F-4D97-AF65-F5344CB8AC3E}">
        <p14:creationId xmlns:p14="http://schemas.microsoft.com/office/powerpoint/2010/main" val="3148609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C765BC-EE26-5D4B-8F92-9204B3C49505}" type="datetimeFigureOut">
              <a:rPr lang="en-US" smtClean="0"/>
              <a:t>12/2/2021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9085021-1F17-2546-ACB6-9F54577F0994}" type="slidenum">
              <a:rPr lang="en-US" smtClean="0"/>
              <a:t>‹#›</a:t>
            </a:fld>
            <a:endParaRPr lang="en-US" dirty="0"/>
          </a:p>
        </p:txBody>
      </p:sp>
      <p:pic>
        <p:nvPicPr>
          <p:cNvPr id="8" name="Picture 7" descr="A picture containing timeline&#10;&#10;Description automatically generated">
            <a:extLst>
              <a:ext uri="{FF2B5EF4-FFF2-40B4-BE49-F238E27FC236}">
                <a16:creationId xmlns:a16="http://schemas.microsoft.com/office/drawing/2014/main" id="{B14027FE-6340-C443-899E-42C943F3854C}"/>
              </a:ext>
            </a:extLst>
          </p:cNvPr>
          <p:cNvPicPr>
            <a:picLocks noChangeAspect="1"/>
          </p:cNvPicPr>
          <p:nvPr userDrawn="1"/>
        </p:nvPicPr>
        <p:blipFill>
          <a:blip r:embed="rId47"/>
          <a:stretch>
            <a:fillRect/>
          </a:stretch>
        </p:blipFill>
        <p:spPr>
          <a:xfrm>
            <a:off x="0" y="3567"/>
            <a:ext cx="9144000" cy="5136366"/>
          </a:xfrm>
          <a:prstGeom prst="rect">
            <a:avLst/>
          </a:prstGeom>
        </p:spPr>
      </p:pic>
    </p:spTree>
    <p:extLst>
      <p:ext uri="{BB962C8B-B14F-4D97-AF65-F5344CB8AC3E}">
        <p14:creationId xmlns:p14="http://schemas.microsoft.com/office/powerpoint/2010/main" val="4040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5" r:id="rId39"/>
    <p:sldLayoutId id="2147483706" r:id="rId40"/>
    <p:sldLayoutId id="2147483707" r:id="rId41"/>
    <p:sldLayoutId id="2147483708" r:id="rId42"/>
    <p:sldLayoutId id="2147483709" r:id="rId43"/>
    <p:sldLayoutId id="2147483710" r:id="rId4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rsv/clinical/index.html"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rsv/clinical/index.html"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rsv/about/prevention.html" TargetMode="External"/><Relationship Id="rId2" Type="http://schemas.openxmlformats.org/officeDocument/2006/relationships/hyperlink" Target="https://www.cdc.gov/rsv/high-risk/older-adults.htm" TargetMode="Externa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s://link.springer.com/article/10.1007/s40121-020-00383-6" TargetMode="Externa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hyperlink" Target="https://www.path.org/resources/rsv-vaccine-and-mab-snapshot/" TargetMode="External"/><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clinicaltrials.gov/ct2/show/record/NCT03572062?term=NCT03572062&amp;draw=2&amp;rank=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hyperlink" Target="https://www.mdpi.com/2076-393X/9/6/624" TargetMode="Externa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hyperlink" Target="https://www.bmj.com/content/bmj/359/bmj.j4891.full.pdf" TargetMode="External"/><Relationship Id="rId1" Type="http://schemas.openxmlformats.org/officeDocument/2006/relationships/slideLayout" Target="../slideLayouts/slideLayout41.xml"/><Relationship Id="rId5" Type="http://schemas.openxmlformats.org/officeDocument/2006/relationships/image" Target="../media/image17.emf"/><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vaccines/ed/patient-ed.html" TargetMode="External"/><Relationship Id="rId2" Type="http://schemas.openxmlformats.org/officeDocument/2006/relationships/hyperlink" Target="https://www.aafp.org/family-physician/patient-care/prevention-wellness/immunizations-vaccines.html" TargetMode="External"/><Relationship Id="rId1" Type="http://schemas.openxmlformats.org/officeDocument/2006/relationships/slideLayout" Target="../slideLayouts/slideLayout43.xml"/><Relationship Id="rId6" Type="http://schemas.openxmlformats.org/officeDocument/2006/relationships/hyperlink" Target="https://www.cdc.gov/vaccines/" TargetMode="External"/><Relationship Id="rId5" Type="http://schemas.openxmlformats.org/officeDocument/2006/relationships/hyperlink" Target="https://www.vaccinesafety.edu/" TargetMode="External"/><Relationship Id="rId4" Type="http://schemas.openxmlformats.org/officeDocument/2006/relationships/hyperlink" Target="https://vaccineinformation.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academic.oup.com/ajcp/article/152/Supplement_1/S142/5567817"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rsv/clinical/index.html"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rsv/clinical/index.html"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website&#10;&#10;Description automatically generated">
            <a:extLst>
              <a:ext uri="{FF2B5EF4-FFF2-40B4-BE49-F238E27FC236}">
                <a16:creationId xmlns:a16="http://schemas.microsoft.com/office/drawing/2014/main" id="{D892EBAF-9CBB-754F-B563-FD26F3BB26F4}"/>
              </a:ext>
            </a:extLst>
          </p:cNvPr>
          <p:cNvPicPr>
            <a:picLocks noChangeAspect="1"/>
          </p:cNvPicPr>
          <p:nvPr/>
        </p:nvPicPr>
        <p:blipFill>
          <a:blip r:embed="rId2"/>
          <a:stretch>
            <a:fillRect/>
          </a:stretch>
        </p:blipFill>
        <p:spPr>
          <a:xfrm>
            <a:off x="5637" y="0"/>
            <a:ext cx="9132725" cy="5143500"/>
          </a:xfrm>
          <a:prstGeom prst="rect">
            <a:avLst/>
          </a:prstGeom>
        </p:spPr>
      </p:pic>
    </p:spTree>
    <p:extLst>
      <p:ext uri="{BB962C8B-B14F-4D97-AF65-F5344CB8AC3E}">
        <p14:creationId xmlns:p14="http://schemas.microsoft.com/office/powerpoint/2010/main" val="3497382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4075-F26E-47CC-BF99-C8CD5C3663DA}"/>
              </a:ext>
            </a:extLst>
          </p:cNvPr>
          <p:cNvSpPr>
            <a:spLocks noGrp="1"/>
          </p:cNvSpPr>
          <p:nvPr>
            <p:ph type="title"/>
          </p:nvPr>
        </p:nvSpPr>
        <p:spPr/>
        <p:txBody>
          <a:bodyPr>
            <a:normAutofit fontScale="90000"/>
          </a:bodyPr>
          <a:lstStyle/>
          <a:p>
            <a:r>
              <a:rPr lang="en-US" dirty="0"/>
              <a:t>RSV in Older Adults and Adults with Chronic Medical Conditions (continued)</a:t>
            </a:r>
          </a:p>
        </p:txBody>
      </p:sp>
      <p:sp>
        <p:nvSpPr>
          <p:cNvPr id="3" name="Content Placeholder 2">
            <a:extLst>
              <a:ext uri="{FF2B5EF4-FFF2-40B4-BE49-F238E27FC236}">
                <a16:creationId xmlns:a16="http://schemas.microsoft.com/office/drawing/2014/main" id="{F2D1DABA-D26A-4CBD-AC9D-F9B2334C4685}"/>
              </a:ext>
            </a:extLst>
          </p:cNvPr>
          <p:cNvSpPr>
            <a:spLocks noGrp="1"/>
          </p:cNvSpPr>
          <p:nvPr>
            <p:ph idx="1"/>
          </p:nvPr>
        </p:nvSpPr>
        <p:spPr>
          <a:xfrm>
            <a:off x="199478" y="1061454"/>
            <a:ext cx="8761615" cy="3253607"/>
          </a:xfrm>
        </p:spPr>
        <p:txBody>
          <a:bodyPr/>
          <a:lstStyle/>
          <a:p>
            <a:r>
              <a:rPr lang="en-US" sz="2200" dirty="0"/>
              <a:t>RSV infection may exacerbate underlying cardiopulmonary diseases: </a:t>
            </a:r>
          </a:p>
          <a:p>
            <a:pPr lvl="1"/>
            <a:r>
              <a:rPr lang="en-US" sz="2000" dirty="0"/>
              <a:t>Asthma</a:t>
            </a:r>
          </a:p>
          <a:p>
            <a:pPr lvl="1"/>
            <a:r>
              <a:rPr lang="en-US" sz="2000" dirty="0"/>
              <a:t>Chronic obstructive pulmonary disease</a:t>
            </a:r>
          </a:p>
          <a:p>
            <a:pPr lvl="1"/>
            <a:r>
              <a:rPr lang="en-US" sz="2000" dirty="0"/>
              <a:t>Congestive heart failure</a:t>
            </a:r>
          </a:p>
          <a:p>
            <a:r>
              <a:rPr lang="en-US" sz="2200" dirty="0"/>
              <a:t>Viral shedding</a:t>
            </a:r>
          </a:p>
          <a:p>
            <a:pPr lvl="1"/>
            <a:r>
              <a:rPr lang="en-US" sz="2000" dirty="0"/>
              <a:t>Longer in older adults (and infants) vs other adults</a:t>
            </a:r>
          </a:p>
        </p:txBody>
      </p:sp>
      <p:sp>
        <p:nvSpPr>
          <p:cNvPr id="4" name="Text Placeholder 3">
            <a:extLst>
              <a:ext uri="{FF2B5EF4-FFF2-40B4-BE49-F238E27FC236}">
                <a16:creationId xmlns:a16="http://schemas.microsoft.com/office/drawing/2014/main" id="{BBD59749-C698-4A74-B19C-2764121F38C5}"/>
              </a:ext>
            </a:extLst>
          </p:cNvPr>
          <p:cNvSpPr>
            <a:spLocks noGrp="1"/>
          </p:cNvSpPr>
          <p:nvPr>
            <p:ph type="body" sz="quarter" idx="10"/>
          </p:nvPr>
        </p:nvSpPr>
        <p:spPr>
          <a:xfrm>
            <a:off x="3089594" y="4506626"/>
            <a:ext cx="5857645" cy="439077"/>
          </a:xfrm>
        </p:spPr>
        <p:txBody>
          <a:bodyPr>
            <a:noAutofit/>
          </a:bodyPr>
          <a:lstStyle/>
          <a:p>
            <a:r>
              <a:rPr lang="en-US" sz="1000" dirty="0">
                <a:solidFill>
                  <a:schemeClr val="bg1"/>
                </a:solidFill>
              </a:rPr>
              <a:t>Centers for Disease Control and Prevention. December 2020. Accessed July 26, 2021. </a:t>
            </a:r>
            <a:r>
              <a:rPr lang="en-US" sz="1000" dirty="0">
                <a:solidFill>
                  <a:schemeClr val="bg1"/>
                </a:solidFill>
                <a:hlinkClick r:id="rId3">
                  <a:extLst>
                    <a:ext uri="{A12FA001-AC4F-418D-AE19-62706E023703}">
                      <ahyp:hlinkClr xmlns:ahyp="http://schemas.microsoft.com/office/drawing/2018/hyperlinkcolor" val="tx"/>
                    </a:ext>
                  </a:extLst>
                </a:hlinkClick>
              </a:rPr>
              <a:t>https://www.cdc.gov/rsv/clinical/index.html</a:t>
            </a:r>
            <a:r>
              <a:rPr lang="en-US" sz="1000" dirty="0">
                <a:solidFill>
                  <a:schemeClr val="bg1"/>
                </a:solidFill>
              </a:rPr>
              <a:t> </a:t>
            </a:r>
          </a:p>
        </p:txBody>
      </p:sp>
    </p:spTree>
    <p:extLst>
      <p:ext uri="{BB962C8B-B14F-4D97-AF65-F5344CB8AC3E}">
        <p14:creationId xmlns:p14="http://schemas.microsoft.com/office/powerpoint/2010/main" val="75853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040D-217A-43F3-B171-9B78C6364F02}"/>
              </a:ext>
            </a:extLst>
          </p:cNvPr>
          <p:cNvSpPr>
            <a:spLocks noGrp="1"/>
          </p:cNvSpPr>
          <p:nvPr>
            <p:ph type="title"/>
          </p:nvPr>
        </p:nvSpPr>
        <p:spPr/>
        <p:txBody>
          <a:bodyPr>
            <a:normAutofit fontScale="90000"/>
          </a:bodyPr>
          <a:lstStyle/>
          <a:p>
            <a:r>
              <a:rPr lang="en-US" dirty="0">
                <a:solidFill>
                  <a:schemeClr val="tx1"/>
                </a:solidFill>
              </a:rPr>
              <a:t>Comorbidities Increase Risk of Hospitalization Among Older Adults Who Develop RSV</a:t>
            </a:r>
            <a:endParaRPr lang="en-US" dirty="0"/>
          </a:p>
        </p:txBody>
      </p:sp>
      <p:graphicFrame>
        <p:nvGraphicFramePr>
          <p:cNvPr id="7" name="Table 7">
            <a:extLst>
              <a:ext uri="{FF2B5EF4-FFF2-40B4-BE49-F238E27FC236}">
                <a16:creationId xmlns:a16="http://schemas.microsoft.com/office/drawing/2014/main" id="{288E03E5-5AA0-4B15-AE92-AC760EAAB1A5}"/>
              </a:ext>
            </a:extLst>
          </p:cNvPr>
          <p:cNvGraphicFramePr>
            <a:graphicFrameLocks noGrp="1"/>
          </p:cNvGraphicFramePr>
          <p:nvPr>
            <p:ph idx="1"/>
            <p:extLst>
              <p:ext uri="{D42A27DB-BD31-4B8C-83A1-F6EECF244321}">
                <p14:modId xmlns:p14="http://schemas.microsoft.com/office/powerpoint/2010/main" val="1158318289"/>
              </p:ext>
            </p:extLst>
          </p:nvPr>
        </p:nvGraphicFramePr>
        <p:xfrm>
          <a:off x="3188188" y="1056419"/>
          <a:ext cx="5819172" cy="3383280"/>
        </p:xfrm>
        <a:graphic>
          <a:graphicData uri="http://schemas.openxmlformats.org/drawingml/2006/table">
            <a:tbl>
              <a:tblPr firstRow="1" bandRow="1">
                <a:tableStyleId>{5C22544A-7EE6-4342-B048-85BDC9FD1C3A}</a:tableStyleId>
              </a:tblPr>
              <a:tblGrid>
                <a:gridCol w="2982434">
                  <a:extLst>
                    <a:ext uri="{9D8B030D-6E8A-4147-A177-3AD203B41FA5}">
                      <a16:colId xmlns:a16="http://schemas.microsoft.com/office/drawing/2014/main" val="3030790401"/>
                    </a:ext>
                  </a:extLst>
                </a:gridCol>
                <a:gridCol w="1690577">
                  <a:extLst>
                    <a:ext uri="{9D8B030D-6E8A-4147-A177-3AD203B41FA5}">
                      <a16:colId xmlns:a16="http://schemas.microsoft.com/office/drawing/2014/main" val="1201019602"/>
                    </a:ext>
                  </a:extLst>
                </a:gridCol>
                <a:gridCol w="1146161">
                  <a:extLst>
                    <a:ext uri="{9D8B030D-6E8A-4147-A177-3AD203B41FA5}">
                      <a16:colId xmlns:a16="http://schemas.microsoft.com/office/drawing/2014/main" val="21426191"/>
                    </a:ext>
                  </a:extLst>
                </a:gridCol>
              </a:tblGrid>
              <a:tr h="258997">
                <a:tc>
                  <a:txBody>
                    <a:bodyPr/>
                    <a:lstStyle/>
                    <a:p>
                      <a:r>
                        <a:rPr lang="en-US" sz="1400" dirty="0"/>
                        <a:t>Associated Risk Condition</a:t>
                      </a:r>
                    </a:p>
                  </a:txBody>
                  <a:tcPr marL="68580" marR="68580" marT="34290" marB="34290"/>
                </a:tc>
                <a:tc>
                  <a:txBody>
                    <a:bodyPr/>
                    <a:lstStyle/>
                    <a:p>
                      <a:pPr algn="ctr"/>
                      <a:r>
                        <a:rPr lang="en-US" sz="1400" dirty="0"/>
                        <a:t>Odds Ratio (95% CI)*</a:t>
                      </a:r>
                    </a:p>
                  </a:txBody>
                  <a:tcPr marL="68580" marR="68580" marT="34290" marB="34290"/>
                </a:tc>
                <a:tc>
                  <a:txBody>
                    <a:bodyPr/>
                    <a:lstStyle/>
                    <a:p>
                      <a:pPr algn="ctr"/>
                      <a:r>
                        <a:rPr lang="en-US" sz="1400" i="1" dirty="0"/>
                        <a:t>P</a:t>
                      </a:r>
                      <a:r>
                        <a:rPr lang="en-US" sz="1400" i="0" dirty="0"/>
                        <a:t> Value</a:t>
                      </a:r>
                      <a:endParaRPr lang="en-US" sz="1400" i="1" dirty="0"/>
                    </a:p>
                  </a:txBody>
                  <a:tcPr marL="68580" marR="68580" marT="34290" marB="34290"/>
                </a:tc>
                <a:extLst>
                  <a:ext uri="{0D108BD9-81ED-4DB2-BD59-A6C34878D82A}">
                    <a16:rowId xmlns:a16="http://schemas.microsoft.com/office/drawing/2014/main" val="4182133574"/>
                  </a:ext>
                </a:extLst>
              </a:tr>
              <a:tr h="258997">
                <a:tc>
                  <a:txBody>
                    <a:bodyPr/>
                    <a:lstStyle/>
                    <a:p>
                      <a:r>
                        <a:rPr lang="en-US" sz="1400" dirty="0"/>
                        <a:t>Osteoarthritis</a:t>
                      </a:r>
                    </a:p>
                  </a:txBody>
                  <a:tcPr marL="68580" marR="68580" marT="34290" marB="34290"/>
                </a:tc>
                <a:tc>
                  <a:txBody>
                    <a:bodyPr/>
                    <a:lstStyle/>
                    <a:p>
                      <a:pPr algn="ctr"/>
                      <a:r>
                        <a:rPr lang="en-US" sz="1400" dirty="0"/>
                        <a:t>0.72 (0.51-1.02)</a:t>
                      </a:r>
                    </a:p>
                  </a:txBody>
                  <a:tcPr marL="68580" marR="68580" marT="34290" marB="34290"/>
                </a:tc>
                <a:tc>
                  <a:txBody>
                    <a:bodyPr/>
                    <a:lstStyle/>
                    <a:p>
                      <a:pPr algn="ctr"/>
                      <a:r>
                        <a:rPr lang="en-US" sz="1400" dirty="0"/>
                        <a:t>0.062</a:t>
                      </a:r>
                    </a:p>
                  </a:txBody>
                  <a:tcPr marL="68580" marR="68580" marT="34290" marB="34290"/>
                </a:tc>
                <a:extLst>
                  <a:ext uri="{0D108BD9-81ED-4DB2-BD59-A6C34878D82A}">
                    <a16:rowId xmlns:a16="http://schemas.microsoft.com/office/drawing/2014/main" val="2073466749"/>
                  </a:ext>
                </a:extLst>
              </a:tr>
              <a:tr h="258997">
                <a:tc>
                  <a:txBody>
                    <a:bodyPr/>
                    <a:lstStyle/>
                    <a:p>
                      <a:r>
                        <a:rPr lang="en-US" sz="1400" dirty="0"/>
                        <a:t>High cholesterol</a:t>
                      </a:r>
                    </a:p>
                  </a:txBody>
                  <a:tcPr marL="68580" marR="68580" marT="34290" marB="34290"/>
                </a:tc>
                <a:tc>
                  <a:txBody>
                    <a:bodyPr/>
                    <a:lstStyle/>
                    <a:p>
                      <a:pPr algn="ctr"/>
                      <a:r>
                        <a:rPr lang="en-US" sz="1400" dirty="0"/>
                        <a:t>0.75 (0.55-1.03)</a:t>
                      </a:r>
                    </a:p>
                  </a:txBody>
                  <a:tcPr marL="68580" marR="68580" marT="34290" marB="34290"/>
                </a:tc>
                <a:tc>
                  <a:txBody>
                    <a:bodyPr/>
                    <a:lstStyle/>
                    <a:p>
                      <a:pPr algn="ctr"/>
                      <a:r>
                        <a:rPr lang="en-US" sz="1400" dirty="0"/>
                        <a:t>0.074</a:t>
                      </a:r>
                    </a:p>
                  </a:txBody>
                  <a:tcPr marL="68580" marR="68580" marT="34290" marB="34290"/>
                </a:tc>
                <a:extLst>
                  <a:ext uri="{0D108BD9-81ED-4DB2-BD59-A6C34878D82A}">
                    <a16:rowId xmlns:a16="http://schemas.microsoft.com/office/drawing/2014/main" val="2618406945"/>
                  </a:ext>
                </a:extLst>
              </a:tr>
              <a:tr h="258997">
                <a:tc>
                  <a:txBody>
                    <a:bodyPr/>
                    <a:lstStyle/>
                    <a:p>
                      <a:r>
                        <a:rPr lang="en-US" sz="1400" dirty="0"/>
                        <a:t>Asthma</a:t>
                      </a:r>
                    </a:p>
                  </a:txBody>
                  <a:tcPr marL="68580" marR="68580" marT="34290" marB="34290"/>
                </a:tc>
                <a:tc>
                  <a:txBody>
                    <a:bodyPr/>
                    <a:lstStyle/>
                    <a:p>
                      <a:pPr algn="ctr"/>
                      <a:r>
                        <a:rPr lang="en-US" sz="1400" dirty="0"/>
                        <a:t>0.79 (0.50-1.24)</a:t>
                      </a:r>
                    </a:p>
                  </a:txBody>
                  <a:tcPr marL="68580" marR="68580" marT="34290" marB="34290"/>
                </a:tc>
                <a:tc>
                  <a:txBody>
                    <a:bodyPr/>
                    <a:lstStyle/>
                    <a:p>
                      <a:pPr algn="ctr"/>
                      <a:r>
                        <a:rPr lang="en-US" sz="1400" dirty="0"/>
                        <a:t>0.303</a:t>
                      </a:r>
                    </a:p>
                  </a:txBody>
                  <a:tcPr marL="68580" marR="68580" marT="34290" marB="34290"/>
                </a:tc>
                <a:extLst>
                  <a:ext uri="{0D108BD9-81ED-4DB2-BD59-A6C34878D82A}">
                    <a16:rowId xmlns:a16="http://schemas.microsoft.com/office/drawing/2014/main" val="3151043943"/>
                  </a:ext>
                </a:extLst>
              </a:tr>
              <a:tr h="258997">
                <a:tc>
                  <a:txBody>
                    <a:bodyPr/>
                    <a:lstStyle/>
                    <a:p>
                      <a:r>
                        <a:rPr lang="en-US" sz="1400" dirty="0"/>
                        <a:t>Coronary artery disease</a:t>
                      </a:r>
                    </a:p>
                  </a:txBody>
                  <a:tcPr marL="68580" marR="68580" marT="34290" marB="34290"/>
                </a:tc>
                <a:tc>
                  <a:txBody>
                    <a:bodyPr/>
                    <a:lstStyle/>
                    <a:p>
                      <a:pPr algn="ctr"/>
                      <a:r>
                        <a:rPr lang="en-US" sz="1400" dirty="0"/>
                        <a:t>1.16 (0.82-1.65)</a:t>
                      </a:r>
                    </a:p>
                  </a:txBody>
                  <a:tcPr marL="68580" marR="68580" marT="34290" marB="34290"/>
                </a:tc>
                <a:tc>
                  <a:txBody>
                    <a:bodyPr/>
                    <a:lstStyle/>
                    <a:p>
                      <a:pPr algn="ctr"/>
                      <a:r>
                        <a:rPr lang="en-US" sz="1400" dirty="0"/>
                        <a:t>0.411</a:t>
                      </a:r>
                    </a:p>
                  </a:txBody>
                  <a:tcPr marL="68580" marR="68580" marT="34290" marB="34290"/>
                </a:tc>
                <a:extLst>
                  <a:ext uri="{0D108BD9-81ED-4DB2-BD59-A6C34878D82A}">
                    <a16:rowId xmlns:a16="http://schemas.microsoft.com/office/drawing/2014/main" val="1394444661"/>
                  </a:ext>
                </a:extLst>
              </a:tr>
              <a:tr h="258997">
                <a:tc>
                  <a:txBody>
                    <a:bodyPr/>
                    <a:lstStyle/>
                    <a:p>
                      <a:r>
                        <a:rPr lang="en-US" sz="1400" dirty="0">
                          <a:solidFill>
                            <a:srgbClr val="FF0000"/>
                          </a:solidFill>
                        </a:rPr>
                        <a:t>Stroke</a:t>
                      </a:r>
                    </a:p>
                  </a:txBody>
                  <a:tcPr marL="68580" marR="68580" marT="34290" marB="34290"/>
                </a:tc>
                <a:tc>
                  <a:txBody>
                    <a:bodyPr/>
                    <a:lstStyle/>
                    <a:p>
                      <a:pPr algn="ctr"/>
                      <a:r>
                        <a:rPr lang="en-US" sz="1400" dirty="0"/>
                        <a:t>2.00 (1.02-3.96)</a:t>
                      </a:r>
                    </a:p>
                  </a:txBody>
                  <a:tcPr marL="68580" marR="68580" marT="34290" marB="34290"/>
                </a:tc>
                <a:tc>
                  <a:txBody>
                    <a:bodyPr/>
                    <a:lstStyle/>
                    <a:p>
                      <a:pPr algn="ctr"/>
                      <a:r>
                        <a:rPr lang="en-US" sz="1400" dirty="0">
                          <a:solidFill>
                            <a:srgbClr val="FF0000"/>
                          </a:solidFill>
                        </a:rPr>
                        <a:t>0.045</a:t>
                      </a:r>
                    </a:p>
                  </a:txBody>
                  <a:tcPr marL="68580" marR="68580" marT="34290" marB="34290"/>
                </a:tc>
                <a:extLst>
                  <a:ext uri="{0D108BD9-81ED-4DB2-BD59-A6C34878D82A}">
                    <a16:rowId xmlns:a16="http://schemas.microsoft.com/office/drawing/2014/main" val="4029249612"/>
                  </a:ext>
                </a:extLst>
              </a:tr>
              <a:tr h="258997">
                <a:tc>
                  <a:txBody>
                    <a:bodyPr/>
                    <a:lstStyle/>
                    <a:p>
                      <a:r>
                        <a:rPr lang="en-US" sz="1400" dirty="0">
                          <a:solidFill>
                            <a:srgbClr val="FF0000"/>
                          </a:solidFill>
                        </a:rPr>
                        <a:t>Congestive heart failure</a:t>
                      </a:r>
                    </a:p>
                  </a:txBody>
                  <a:tcPr marL="68580" marR="68580" marT="34290" marB="34290"/>
                </a:tc>
                <a:tc>
                  <a:txBody>
                    <a:bodyPr/>
                    <a:lstStyle/>
                    <a:p>
                      <a:pPr algn="ctr"/>
                      <a:r>
                        <a:rPr lang="en-US" sz="1400" dirty="0"/>
                        <a:t>2.06 (1.40-3.02)</a:t>
                      </a:r>
                    </a:p>
                  </a:txBody>
                  <a:tcPr marL="68580" marR="68580" marT="34290" marB="34290"/>
                </a:tc>
                <a:tc>
                  <a:txBody>
                    <a:bodyPr/>
                    <a:lstStyle/>
                    <a:p>
                      <a:pPr algn="ctr"/>
                      <a:r>
                        <a:rPr lang="en-US" sz="1400" dirty="0">
                          <a:solidFill>
                            <a:srgbClr val="FF0000"/>
                          </a:solidFill>
                        </a:rPr>
                        <a:t>&lt;0.001</a:t>
                      </a:r>
                    </a:p>
                  </a:txBody>
                  <a:tcPr marL="68580" marR="68580" marT="34290" marB="34290"/>
                </a:tc>
                <a:extLst>
                  <a:ext uri="{0D108BD9-81ED-4DB2-BD59-A6C34878D82A}">
                    <a16:rowId xmlns:a16="http://schemas.microsoft.com/office/drawing/2014/main" val="813906277"/>
                  </a:ext>
                </a:extLst>
              </a:tr>
              <a:tr h="258997">
                <a:tc>
                  <a:txBody>
                    <a:bodyPr/>
                    <a:lstStyle/>
                    <a:p>
                      <a:r>
                        <a:rPr lang="en-US" sz="1400" dirty="0">
                          <a:solidFill>
                            <a:srgbClr val="FF0000"/>
                          </a:solidFill>
                        </a:rPr>
                        <a:t>Chronic obstructive pulmonary disease</a:t>
                      </a:r>
                    </a:p>
                  </a:txBody>
                  <a:tcPr marL="68580" marR="68580" marT="34290" marB="34290"/>
                </a:tc>
                <a:tc>
                  <a:txBody>
                    <a:bodyPr/>
                    <a:lstStyle/>
                    <a:p>
                      <a:pPr algn="ctr"/>
                      <a:r>
                        <a:rPr lang="en-US" sz="1400" dirty="0"/>
                        <a:t>2.12 (1.49-3.02)</a:t>
                      </a:r>
                    </a:p>
                  </a:txBody>
                  <a:tcPr marL="68580" marR="68580" marT="34290" marB="34290"/>
                </a:tc>
                <a:tc>
                  <a:txBody>
                    <a:bodyPr/>
                    <a:lstStyle/>
                    <a:p>
                      <a:pPr algn="ctr"/>
                      <a:r>
                        <a:rPr lang="en-US" sz="1400" dirty="0">
                          <a:solidFill>
                            <a:srgbClr val="FF0000"/>
                          </a:solidFill>
                        </a:rPr>
                        <a:t>&lt;0.001</a:t>
                      </a:r>
                    </a:p>
                  </a:txBody>
                  <a:tcPr marL="68580" marR="68580" marT="34290" marB="34290"/>
                </a:tc>
                <a:extLst>
                  <a:ext uri="{0D108BD9-81ED-4DB2-BD59-A6C34878D82A}">
                    <a16:rowId xmlns:a16="http://schemas.microsoft.com/office/drawing/2014/main" val="4280017346"/>
                  </a:ext>
                </a:extLst>
              </a:tr>
              <a:tr h="258997">
                <a:tc>
                  <a:txBody>
                    <a:bodyPr/>
                    <a:lstStyle/>
                    <a:p>
                      <a:r>
                        <a:rPr lang="en-US" sz="1400" dirty="0"/>
                        <a:t>Solid organ transplant</a:t>
                      </a:r>
                    </a:p>
                  </a:txBody>
                  <a:tcPr marL="68580" marR="68580" marT="34290" marB="34290"/>
                </a:tc>
                <a:tc>
                  <a:txBody>
                    <a:bodyPr/>
                    <a:lstStyle/>
                    <a:p>
                      <a:pPr algn="ctr"/>
                      <a:r>
                        <a:rPr lang="en-US" sz="1400" dirty="0"/>
                        <a:t>2.52 (0.88-7.22)</a:t>
                      </a:r>
                    </a:p>
                  </a:txBody>
                  <a:tcPr marL="68580" marR="68580" marT="34290" marB="34290"/>
                </a:tc>
                <a:tc>
                  <a:txBody>
                    <a:bodyPr/>
                    <a:lstStyle/>
                    <a:p>
                      <a:pPr algn="ctr"/>
                      <a:r>
                        <a:rPr lang="en-US" sz="1400" dirty="0"/>
                        <a:t>0.085</a:t>
                      </a:r>
                    </a:p>
                  </a:txBody>
                  <a:tcPr marL="68580" marR="68580" marT="34290" marB="34290"/>
                </a:tc>
                <a:extLst>
                  <a:ext uri="{0D108BD9-81ED-4DB2-BD59-A6C34878D82A}">
                    <a16:rowId xmlns:a16="http://schemas.microsoft.com/office/drawing/2014/main" val="508624433"/>
                  </a:ext>
                </a:extLst>
              </a:tr>
              <a:tr h="258997">
                <a:tc>
                  <a:txBody>
                    <a:bodyPr/>
                    <a:lstStyle/>
                    <a:p>
                      <a:r>
                        <a:rPr lang="en-US" sz="1400" dirty="0"/>
                        <a:t>Stem cell transplant</a:t>
                      </a:r>
                    </a:p>
                  </a:txBody>
                  <a:tcPr marL="68580" marR="68580" marT="34290" marB="34290"/>
                </a:tc>
                <a:tc>
                  <a:txBody>
                    <a:bodyPr/>
                    <a:lstStyle/>
                    <a:p>
                      <a:pPr algn="ctr"/>
                      <a:r>
                        <a:rPr lang="en-US" sz="1400" dirty="0"/>
                        <a:t>2.53 (0.21-29.70)</a:t>
                      </a:r>
                    </a:p>
                  </a:txBody>
                  <a:tcPr marL="68580" marR="68580" marT="34290" marB="34290"/>
                </a:tc>
                <a:tc>
                  <a:txBody>
                    <a:bodyPr/>
                    <a:lstStyle/>
                    <a:p>
                      <a:pPr algn="ctr"/>
                      <a:r>
                        <a:rPr lang="en-US" sz="1400" dirty="0"/>
                        <a:t>0.461</a:t>
                      </a:r>
                    </a:p>
                  </a:txBody>
                  <a:tcPr marL="68580" marR="68580" marT="34290" marB="34290"/>
                </a:tc>
                <a:extLst>
                  <a:ext uri="{0D108BD9-81ED-4DB2-BD59-A6C34878D82A}">
                    <a16:rowId xmlns:a16="http://schemas.microsoft.com/office/drawing/2014/main" val="2389421018"/>
                  </a:ext>
                </a:extLst>
              </a:tr>
              <a:tr h="258997">
                <a:tc>
                  <a:txBody>
                    <a:bodyPr/>
                    <a:lstStyle/>
                    <a:p>
                      <a:r>
                        <a:rPr lang="en-US" sz="1400" dirty="0">
                          <a:solidFill>
                            <a:srgbClr val="FF0000"/>
                          </a:solidFill>
                        </a:rPr>
                        <a:t>Chronic kidney disease</a:t>
                      </a:r>
                    </a:p>
                  </a:txBody>
                  <a:tcPr marL="68580" marR="68580" marT="34290" marB="34290"/>
                </a:tc>
                <a:tc>
                  <a:txBody>
                    <a:bodyPr/>
                    <a:lstStyle/>
                    <a:p>
                      <a:pPr algn="ctr"/>
                      <a:r>
                        <a:rPr lang="en-US" sz="1400" dirty="0"/>
                        <a:t>4.37 (2.74-6.98)</a:t>
                      </a:r>
                    </a:p>
                  </a:txBody>
                  <a:tcPr marL="68580" marR="68580" marT="34290" marB="34290"/>
                </a:tc>
                <a:tc>
                  <a:txBody>
                    <a:bodyPr/>
                    <a:lstStyle/>
                    <a:p>
                      <a:pPr algn="ctr"/>
                      <a:r>
                        <a:rPr lang="en-US" sz="1400" dirty="0">
                          <a:solidFill>
                            <a:srgbClr val="FF0000"/>
                          </a:solidFill>
                        </a:rPr>
                        <a:t>&lt;0.001</a:t>
                      </a:r>
                    </a:p>
                  </a:txBody>
                  <a:tcPr marL="68580" marR="68580" marT="34290" marB="34290"/>
                </a:tc>
                <a:extLst>
                  <a:ext uri="{0D108BD9-81ED-4DB2-BD59-A6C34878D82A}">
                    <a16:rowId xmlns:a16="http://schemas.microsoft.com/office/drawing/2014/main" val="776885057"/>
                  </a:ext>
                </a:extLst>
              </a:tr>
              <a:tr h="258997">
                <a:tc>
                  <a:txBody>
                    <a:bodyPr/>
                    <a:lstStyle/>
                    <a:p>
                      <a:r>
                        <a:rPr lang="en-US" sz="1400" dirty="0">
                          <a:solidFill>
                            <a:srgbClr val="FF0000"/>
                          </a:solidFill>
                        </a:rPr>
                        <a:t>Hematologic malignancy</a:t>
                      </a:r>
                    </a:p>
                  </a:txBody>
                  <a:tcPr marL="68580" marR="68580" marT="34290" marB="34290"/>
                </a:tc>
                <a:tc>
                  <a:txBody>
                    <a:bodyPr/>
                    <a:lstStyle/>
                    <a:p>
                      <a:pPr algn="ctr"/>
                      <a:r>
                        <a:rPr lang="en-US" sz="1400" dirty="0"/>
                        <a:t>5.17 (2.02-13.20)</a:t>
                      </a:r>
                    </a:p>
                  </a:txBody>
                  <a:tcPr marL="68580" marR="68580" marT="34290" marB="34290"/>
                </a:tc>
                <a:tc>
                  <a:txBody>
                    <a:bodyPr/>
                    <a:lstStyle/>
                    <a:p>
                      <a:pPr algn="ctr"/>
                      <a:r>
                        <a:rPr lang="en-US" sz="1400" dirty="0">
                          <a:solidFill>
                            <a:srgbClr val="FF0000"/>
                          </a:solidFill>
                        </a:rPr>
                        <a:t>0.001</a:t>
                      </a:r>
                    </a:p>
                  </a:txBody>
                  <a:tcPr marL="68580" marR="68580" marT="34290" marB="34290"/>
                </a:tc>
                <a:extLst>
                  <a:ext uri="{0D108BD9-81ED-4DB2-BD59-A6C34878D82A}">
                    <a16:rowId xmlns:a16="http://schemas.microsoft.com/office/drawing/2014/main" val="1104047513"/>
                  </a:ext>
                </a:extLst>
              </a:tr>
            </a:tbl>
          </a:graphicData>
        </a:graphic>
      </p:graphicFrame>
      <p:sp>
        <p:nvSpPr>
          <p:cNvPr id="4" name="Text Placeholder 3">
            <a:extLst>
              <a:ext uri="{FF2B5EF4-FFF2-40B4-BE49-F238E27FC236}">
                <a16:creationId xmlns:a16="http://schemas.microsoft.com/office/drawing/2014/main" id="{C7DB86D8-DC0B-424E-A0DE-162086270F00}"/>
              </a:ext>
            </a:extLst>
          </p:cNvPr>
          <p:cNvSpPr>
            <a:spLocks noGrp="1"/>
          </p:cNvSpPr>
          <p:nvPr>
            <p:ph type="body" sz="quarter" idx="10"/>
          </p:nvPr>
        </p:nvSpPr>
        <p:spPr>
          <a:xfrm>
            <a:off x="3086475" y="4507706"/>
            <a:ext cx="5819172" cy="548879"/>
          </a:xfrm>
        </p:spPr>
        <p:txBody>
          <a:bodyPr>
            <a:normAutofit/>
          </a:bodyPr>
          <a:lstStyle/>
          <a:p>
            <a:r>
              <a:rPr lang="en-US" sz="1000" dirty="0">
                <a:solidFill>
                  <a:schemeClr val="bg1"/>
                </a:solidFill>
              </a:rPr>
              <a:t>Wyffels V, et al. </a:t>
            </a:r>
            <a:r>
              <a:rPr lang="en-US" sz="1000" i="1" dirty="0">
                <a:solidFill>
                  <a:schemeClr val="bg1"/>
                </a:solidFill>
              </a:rPr>
              <a:t>Adv Ther</a:t>
            </a:r>
            <a:r>
              <a:rPr lang="en-US" sz="1000" dirty="0">
                <a:solidFill>
                  <a:schemeClr val="bg1"/>
                </a:solidFill>
              </a:rPr>
              <a:t>. 2020;37:1203-1217.</a:t>
            </a:r>
          </a:p>
        </p:txBody>
      </p:sp>
      <p:sp>
        <p:nvSpPr>
          <p:cNvPr id="6" name="TextBox 5">
            <a:extLst>
              <a:ext uri="{FF2B5EF4-FFF2-40B4-BE49-F238E27FC236}">
                <a16:creationId xmlns:a16="http://schemas.microsoft.com/office/drawing/2014/main" id="{5076E880-363D-4B21-935D-59CB6238A6C7}"/>
              </a:ext>
            </a:extLst>
          </p:cNvPr>
          <p:cNvSpPr txBox="1"/>
          <p:nvPr/>
        </p:nvSpPr>
        <p:spPr>
          <a:xfrm>
            <a:off x="79469" y="1308973"/>
            <a:ext cx="2863319" cy="1569660"/>
          </a:xfrm>
          <a:prstGeom prst="rect">
            <a:avLst/>
          </a:prstGeom>
          <a:noFill/>
        </p:spPr>
        <p:txBody>
          <a:bodyPr wrap="square" rtlCol="0">
            <a:spAutoFit/>
          </a:bodyPr>
          <a:lstStyle/>
          <a:p>
            <a:r>
              <a:rPr lang="en-US" sz="1600" dirty="0"/>
              <a:t>Patients with medical claim for RSV diagnosis identified using the Medicare 5% national sample administrative database between July 1, 2011, and June 30, 2015</a:t>
            </a:r>
          </a:p>
        </p:txBody>
      </p:sp>
      <p:sp>
        <p:nvSpPr>
          <p:cNvPr id="3" name="TextBox 2">
            <a:extLst>
              <a:ext uri="{FF2B5EF4-FFF2-40B4-BE49-F238E27FC236}">
                <a16:creationId xmlns:a16="http://schemas.microsoft.com/office/drawing/2014/main" id="{71905D83-33DE-473C-B8BB-5D1D5753932A}"/>
              </a:ext>
            </a:extLst>
          </p:cNvPr>
          <p:cNvSpPr txBox="1"/>
          <p:nvPr/>
        </p:nvSpPr>
        <p:spPr>
          <a:xfrm>
            <a:off x="199478" y="3731813"/>
            <a:ext cx="2863319" cy="707886"/>
          </a:xfrm>
          <a:prstGeom prst="rect">
            <a:avLst/>
          </a:prstGeom>
          <a:noFill/>
        </p:spPr>
        <p:txBody>
          <a:bodyPr wrap="square" rtlCol="0">
            <a:spAutoFit/>
          </a:bodyPr>
          <a:lstStyle/>
          <a:p>
            <a:r>
              <a:rPr lang="en-US" sz="1000" dirty="0"/>
              <a:t>*Odds ratio &gt;1 indicates that the variable is a positive predictor of hospitalization among patients who were initially hospitalized as compared with patients who were never hospitalized</a:t>
            </a:r>
          </a:p>
        </p:txBody>
      </p:sp>
    </p:spTree>
    <p:extLst>
      <p:ext uri="{BB962C8B-B14F-4D97-AF65-F5344CB8AC3E}">
        <p14:creationId xmlns:p14="http://schemas.microsoft.com/office/powerpoint/2010/main" val="323795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125C799-08C3-4A81-9DC1-1511A0CE70F7}"/>
              </a:ext>
            </a:extLst>
          </p:cNvPr>
          <p:cNvSpPr>
            <a:spLocks noGrp="1"/>
          </p:cNvSpPr>
          <p:nvPr>
            <p:ph type="title"/>
          </p:nvPr>
        </p:nvSpPr>
        <p:spPr>
          <a:xfrm>
            <a:off x="199506" y="174469"/>
            <a:ext cx="7886700" cy="994172"/>
          </a:xfrm>
        </p:spPr>
        <p:txBody>
          <a:bodyPr>
            <a:normAutofit/>
          </a:bodyPr>
          <a:lstStyle/>
          <a:p>
            <a:r>
              <a:rPr lang="en-US" sz="2400" b="1" dirty="0"/>
              <a:t>RSV Is an Important Cause of Cardiorespiratory Hospitalization</a:t>
            </a:r>
          </a:p>
        </p:txBody>
      </p:sp>
      <p:graphicFrame>
        <p:nvGraphicFramePr>
          <p:cNvPr id="11" name="Content Placeholder 10">
            <a:extLst>
              <a:ext uri="{FF2B5EF4-FFF2-40B4-BE49-F238E27FC236}">
                <a16:creationId xmlns:a16="http://schemas.microsoft.com/office/drawing/2014/main" id="{FF65A76A-EF42-48B9-8930-4AB1CAAA7855}"/>
              </a:ext>
            </a:extLst>
          </p:cNvPr>
          <p:cNvGraphicFramePr>
            <a:graphicFrameLocks noGrp="1"/>
          </p:cNvGraphicFramePr>
          <p:nvPr>
            <p:ph sz="half" idx="1"/>
            <p:extLst>
              <p:ext uri="{D42A27DB-BD31-4B8C-83A1-F6EECF244321}">
                <p14:modId xmlns:p14="http://schemas.microsoft.com/office/powerpoint/2010/main" val="2214574312"/>
              </p:ext>
            </p:extLst>
          </p:nvPr>
        </p:nvGraphicFramePr>
        <p:xfrm>
          <a:off x="4506329" y="1168642"/>
          <a:ext cx="4304109" cy="3177220"/>
        </p:xfrm>
        <a:graphic>
          <a:graphicData uri="http://schemas.openxmlformats.org/drawingml/2006/chart">
            <c:chart xmlns:c="http://schemas.openxmlformats.org/drawingml/2006/chart" xmlns:r="http://schemas.openxmlformats.org/officeDocument/2006/relationships" r:id="rId2"/>
          </a:graphicData>
        </a:graphic>
      </p:graphicFrame>
      <p:sp>
        <p:nvSpPr>
          <p:cNvPr id="13" name="Content Placeholder 12">
            <a:extLst>
              <a:ext uri="{FF2B5EF4-FFF2-40B4-BE49-F238E27FC236}">
                <a16:creationId xmlns:a16="http://schemas.microsoft.com/office/drawing/2014/main" id="{8B7C5390-EADC-450C-89C9-789C821FB370}"/>
              </a:ext>
            </a:extLst>
          </p:cNvPr>
          <p:cNvSpPr>
            <a:spLocks noGrp="1"/>
          </p:cNvSpPr>
          <p:nvPr>
            <p:ph sz="half" idx="2"/>
          </p:nvPr>
        </p:nvSpPr>
        <p:spPr>
          <a:xfrm>
            <a:off x="199505" y="1168643"/>
            <a:ext cx="4306824" cy="3071174"/>
          </a:xfrm>
        </p:spPr>
        <p:txBody>
          <a:bodyPr/>
          <a:lstStyle/>
          <a:p>
            <a:r>
              <a:rPr lang="en-US" dirty="0"/>
              <a:t>Retrospective analysis for 6 respiratory seasons (2011-2017)</a:t>
            </a:r>
          </a:p>
          <a:p>
            <a:pPr lvl="1"/>
            <a:r>
              <a:rPr lang="en-US" dirty="0"/>
              <a:t>Medicare Provider Analysis and Review inpatient claims and Minimum Data Set</a:t>
            </a:r>
          </a:p>
          <a:p>
            <a:r>
              <a:rPr lang="en-US" dirty="0"/>
              <a:t>Long-stay (</a:t>
            </a:r>
            <a:r>
              <a:rPr lang="en-US" dirty="0">
                <a:latin typeface="Calibri" panose="020F0502020204030204" pitchFamily="34" charset="0"/>
                <a:cs typeface="Calibri" panose="020F0502020204030204" pitchFamily="34" charset="0"/>
              </a:rPr>
              <a:t>≥100 d)</a:t>
            </a:r>
            <a:r>
              <a:rPr lang="en-US" dirty="0"/>
              <a:t> residents of long-term care facilities age </a:t>
            </a:r>
            <a:r>
              <a:rPr lang="en-US" dirty="0">
                <a:latin typeface="Calibri" panose="020F0502020204030204" pitchFamily="34" charset="0"/>
                <a:cs typeface="Calibri" panose="020F0502020204030204" pitchFamily="34" charset="0"/>
              </a:rPr>
              <a:t>≥65 y</a:t>
            </a:r>
            <a:endParaRPr lang="en-US" dirty="0"/>
          </a:p>
        </p:txBody>
      </p:sp>
      <p:sp>
        <p:nvSpPr>
          <p:cNvPr id="17" name="Text Placeholder 16">
            <a:extLst>
              <a:ext uri="{FF2B5EF4-FFF2-40B4-BE49-F238E27FC236}">
                <a16:creationId xmlns:a16="http://schemas.microsoft.com/office/drawing/2014/main" id="{12B63CF2-AB75-42F7-9B34-C29449F0575E}"/>
              </a:ext>
            </a:extLst>
          </p:cNvPr>
          <p:cNvSpPr>
            <a:spLocks noGrp="1"/>
          </p:cNvSpPr>
          <p:nvPr>
            <p:ph type="body" sz="quarter" idx="11"/>
          </p:nvPr>
        </p:nvSpPr>
        <p:spPr/>
        <p:txBody>
          <a:bodyPr>
            <a:normAutofit fontScale="92500" lnSpcReduction="20000"/>
          </a:bodyPr>
          <a:lstStyle/>
          <a:p>
            <a:r>
              <a:rPr lang="en-US" dirty="0">
                <a:solidFill>
                  <a:schemeClr val="tx1"/>
                </a:solidFill>
              </a:rPr>
              <a:t>*ICD-9-CM codes 390.XX-459.XX; ICD-10-CM codes 100.XX-199.XX; ICD-9-CM codes 460.XX-519.XX; ICD-10-CM codes J00.XX-J08.XX; J12.XX-J99.XX</a:t>
            </a:r>
          </a:p>
        </p:txBody>
      </p:sp>
      <p:sp>
        <p:nvSpPr>
          <p:cNvPr id="16" name="Text Placeholder 15">
            <a:extLst>
              <a:ext uri="{FF2B5EF4-FFF2-40B4-BE49-F238E27FC236}">
                <a16:creationId xmlns:a16="http://schemas.microsoft.com/office/drawing/2014/main" id="{6E07F9C4-CF5E-4943-8D57-F9C38168272A}"/>
              </a:ext>
            </a:extLst>
          </p:cNvPr>
          <p:cNvSpPr>
            <a:spLocks noGrp="1"/>
          </p:cNvSpPr>
          <p:nvPr>
            <p:ph type="body" sz="quarter" idx="10"/>
          </p:nvPr>
        </p:nvSpPr>
        <p:spPr>
          <a:xfrm>
            <a:off x="3117273" y="4507706"/>
            <a:ext cx="5843790" cy="548879"/>
          </a:xfrm>
        </p:spPr>
        <p:txBody>
          <a:bodyPr>
            <a:normAutofit/>
          </a:bodyPr>
          <a:lstStyle/>
          <a:p>
            <a:r>
              <a:rPr lang="en-US" sz="1000" dirty="0">
                <a:solidFill>
                  <a:schemeClr val="bg1"/>
                </a:solidFill>
              </a:rPr>
              <a:t>Bosco E, et al. </a:t>
            </a:r>
            <a:r>
              <a:rPr lang="en-US" sz="1000" i="1" dirty="0">
                <a:solidFill>
                  <a:schemeClr val="bg1"/>
                </a:solidFill>
              </a:rPr>
              <a:t>JAMA Netw Open</a:t>
            </a:r>
            <a:r>
              <a:rPr lang="en-US" sz="1000" dirty="0">
                <a:solidFill>
                  <a:schemeClr val="bg1"/>
                </a:solidFill>
              </a:rPr>
              <a:t>. 2021;4(6):e2111806.</a:t>
            </a:r>
          </a:p>
        </p:txBody>
      </p:sp>
    </p:spTree>
    <p:extLst>
      <p:ext uri="{BB962C8B-B14F-4D97-AF65-F5344CB8AC3E}">
        <p14:creationId xmlns:p14="http://schemas.microsoft.com/office/powerpoint/2010/main" val="223305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EFE1-0DA2-436B-95A3-5D43C861C93B}"/>
              </a:ext>
            </a:extLst>
          </p:cNvPr>
          <p:cNvSpPr>
            <a:spLocks noGrp="1"/>
          </p:cNvSpPr>
          <p:nvPr>
            <p:ph type="title"/>
          </p:nvPr>
        </p:nvSpPr>
        <p:spPr/>
        <p:txBody>
          <a:bodyPr/>
          <a:lstStyle/>
          <a:p>
            <a:r>
              <a:rPr lang="en-US" dirty="0"/>
              <a:t>Viral Pathogens in Hospitalized Patients</a:t>
            </a:r>
          </a:p>
        </p:txBody>
      </p:sp>
      <p:graphicFrame>
        <p:nvGraphicFramePr>
          <p:cNvPr id="8" name="Content Placeholder 7">
            <a:extLst>
              <a:ext uri="{FF2B5EF4-FFF2-40B4-BE49-F238E27FC236}">
                <a16:creationId xmlns:a16="http://schemas.microsoft.com/office/drawing/2014/main" id="{6D88E558-12D4-4B27-BE87-C93935A84C50}"/>
              </a:ext>
            </a:extLst>
          </p:cNvPr>
          <p:cNvGraphicFramePr>
            <a:graphicFrameLocks noGrp="1"/>
          </p:cNvGraphicFramePr>
          <p:nvPr>
            <p:ph idx="1"/>
            <p:extLst>
              <p:ext uri="{D42A27DB-BD31-4B8C-83A1-F6EECF244321}">
                <p14:modId xmlns:p14="http://schemas.microsoft.com/office/powerpoint/2010/main" val="858034477"/>
              </p:ext>
            </p:extLst>
          </p:nvPr>
        </p:nvGraphicFramePr>
        <p:xfrm>
          <a:off x="191691" y="701713"/>
          <a:ext cx="8760619" cy="323254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59B4E774-42C2-4DE9-8535-EE2B41E014F5}"/>
              </a:ext>
            </a:extLst>
          </p:cNvPr>
          <p:cNvSpPr>
            <a:spLocks noGrp="1"/>
          </p:cNvSpPr>
          <p:nvPr>
            <p:ph type="body" sz="quarter" idx="10"/>
          </p:nvPr>
        </p:nvSpPr>
        <p:spPr>
          <a:xfrm>
            <a:off x="3089565" y="4507706"/>
            <a:ext cx="5836863" cy="548879"/>
          </a:xfrm>
        </p:spPr>
        <p:txBody>
          <a:bodyPr>
            <a:normAutofit/>
          </a:bodyPr>
          <a:lstStyle/>
          <a:p>
            <a:r>
              <a:rPr lang="en-US" sz="1000" dirty="0">
                <a:solidFill>
                  <a:schemeClr val="bg1"/>
                </a:solidFill>
              </a:rPr>
              <a:t>Falsey AR, et al. </a:t>
            </a:r>
            <a:r>
              <a:rPr lang="en-US" sz="1000" i="1" dirty="0">
                <a:solidFill>
                  <a:schemeClr val="bg1"/>
                </a:solidFill>
              </a:rPr>
              <a:t>N Engl J Med.</a:t>
            </a:r>
            <a:r>
              <a:rPr lang="en-US" sz="1000" dirty="0">
                <a:solidFill>
                  <a:schemeClr val="bg1"/>
                </a:solidFill>
              </a:rPr>
              <a:t> 2005;352(17):1749-1759.</a:t>
            </a:r>
          </a:p>
          <a:p>
            <a:r>
              <a:rPr lang="en-US" sz="1000" dirty="0">
                <a:solidFill>
                  <a:schemeClr val="bg1"/>
                </a:solidFill>
              </a:rPr>
              <a:t>Walsh EE, et al. </a:t>
            </a:r>
            <a:r>
              <a:rPr lang="en-US" sz="1000" i="1" dirty="0">
                <a:solidFill>
                  <a:schemeClr val="bg1"/>
                </a:solidFill>
              </a:rPr>
              <a:t>J Infect Dis. </a:t>
            </a:r>
            <a:r>
              <a:rPr lang="en-US" sz="1000" dirty="0">
                <a:solidFill>
                  <a:schemeClr val="bg1"/>
                </a:solidFill>
              </a:rPr>
              <a:t>2013;208(10):1634-1642.</a:t>
            </a:r>
          </a:p>
          <a:p>
            <a:endParaRPr lang="en-US" sz="1000" dirty="0">
              <a:solidFill>
                <a:schemeClr val="bg1"/>
              </a:solidFill>
            </a:endParaRPr>
          </a:p>
          <a:p>
            <a:endParaRPr lang="en-US" sz="1000" dirty="0">
              <a:solidFill>
                <a:schemeClr val="bg1"/>
              </a:solidFill>
            </a:endParaRPr>
          </a:p>
        </p:txBody>
      </p:sp>
      <p:sp>
        <p:nvSpPr>
          <p:cNvPr id="5" name="Text Placeholder 4">
            <a:extLst>
              <a:ext uri="{FF2B5EF4-FFF2-40B4-BE49-F238E27FC236}">
                <a16:creationId xmlns:a16="http://schemas.microsoft.com/office/drawing/2014/main" id="{BE3B60EC-AB18-41A0-A0FF-EB5780359714}"/>
              </a:ext>
            </a:extLst>
          </p:cNvPr>
          <p:cNvSpPr>
            <a:spLocks noGrp="1"/>
          </p:cNvSpPr>
          <p:nvPr>
            <p:ph type="body" sz="quarter" idx="11"/>
          </p:nvPr>
        </p:nvSpPr>
        <p:spPr>
          <a:xfrm>
            <a:off x="199506" y="4212108"/>
            <a:ext cx="8761558" cy="203597"/>
          </a:xfrm>
        </p:spPr>
        <p:txBody>
          <a:bodyPr>
            <a:noAutofit/>
          </a:bodyPr>
          <a:lstStyle/>
          <a:p>
            <a:r>
              <a:rPr lang="en-US" sz="1200" dirty="0">
                <a:solidFill>
                  <a:schemeClr val="tx1"/>
                </a:solidFill>
              </a:rPr>
              <a:t>229E, Coronavirus strain 229E; hMPV, human metapneumovirus; OC43, Coronavirus strain OC43; RSV, respiratory syncytial virus</a:t>
            </a:r>
          </a:p>
        </p:txBody>
      </p:sp>
      <p:sp>
        <p:nvSpPr>
          <p:cNvPr id="3" name="TextBox 2">
            <a:extLst>
              <a:ext uri="{FF2B5EF4-FFF2-40B4-BE49-F238E27FC236}">
                <a16:creationId xmlns:a16="http://schemas.microsoft.com/office/drawing/2014/main" id="{CB6B18FE-A346-4EF6-B39D-BD0715FDC572}"/>
              </a:ext>
            </a:extLst>
          </p:cNvPr>
          <p:cNvSpPr txBox="1"/>
          <p:nvPr/>
        </p:nvSpPr>
        <p:spPr>
          <a:xfrm>
            <a:off x="6827895" y="2352996"/>
            <a:ext cx="1325812" cy="276999"/>
          </a:xfrm>
          <a:prstGeom prst="rect">
            <a:avLst/>
          </a:prstGeom>
          <a:noFill/>
        </p:spPr>
        <p:txBody>
          <a:bodyPr wrap="none" rtlCol="0">
            <a:spAutoFit/>
          </a:bodyPr>
          <a:lstStyle/>
          <a:p>
            <a:r>
              <a:rPr lang="en-US" sz="1200" dirty="0"/>
              <a:t>Coronavirus Strain</a:t>
            </a:r>
          </a:p>
        </p:txBody>
      </p:sp>
      <p:sp>
        <p:nvSpPr>
          <p:cNvPr id="6" name="Right Brace 5">
            <a:extLst>
              <a:ext uri="{FF2B5EF4-FFF2-40B4-BE49-F238E27FC236}">
                <a16:creationId xmlns:a16="http://schemas.microsoft.com/office/drawing/2014/main" id="{5473EFF1-4991-4099-AF1D-7B67495E9327}"/>
              </a:ext>
            </a:extLst>
          </p:cNvPr>
          <p:cNvSpPr/>
          <p:nvPr/>
        </p:nvSpPr>
        <p:spPr>
          <a:xfrm rot="16200000">
            <a:off x="7413372" y="1870450"/>
            <a:ext cx="154857" cy="16739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52782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2FC0-9BFC-438F-BFA4-49ECA6D5CFE7}"/>
              </a:ext>
            </a:extLst>
          </p:cNvPr>
          <p:cNvSpPr>
            <a:spLocks noGrp="1"/>
          </p:cNvSpPr>
          <p:nvPr>
            <p:ph type="title"/>
          </p:nvPr>
        </p:nvSpPr>
        <p:spPr/>
        <p:txBody>
          <a:bodyPr/>
          <a:lstStyle/>
          <a:p>
            <a:r>
              <a:rPr lang="en-US" dirty="0"/>
              <a:t>RSV Infection in Older Adults</a:t>
            </a:r>
          </a:p>
        </p:txBody>
      </p:sp>
      <p:sp>
        <p:nvSpPr>
          <p:cNvPr id="3" name="Content Placeholder 2">
            <a:extLst>
              <a:ext uri="{FF2B5EF4-FFF2-40B4-BE49-F238E27FC236}">
                <a16:creationId xmlns:a16="http://schemas.microsoft.com/office/drawing/2014/main" id="{F544CEBD-51EF-4AE1-A3F9-F10AEDC91158}"/>
              </a:ext>
            </a:extLst>
          </p:cNvPr>
          <p:cNvSpPr>
            <a:spLocks noGrp="1"/>
          </p:cNvSpPr>
          <p:nvPr>
            <p:ph idx="1"/>
          </p:nvPr>
        </p:nvSpPr>
        <p:spPr>
          <a:xfrm>
            <a:off x="199478" y="815488"/>
            <a:ext cx="8761615" cy="3232619"/>
          </a:xfrm>
        </p:spPr>
        <p:txBody>
          <a:bodyPr/>
          <a:lstStyle/>
          <a:p>
            <a:pPr>
              <a:lnSpc>
                <a:spcPct val="100000"/>
              </a:lnSpc>
            </a:pPr>
            <a:r>
              <a:rPr lang="en-US" sz="2000" dirty="0"/>
              <a:t>Rates of office visits for </a:t>
            </a:r>
            <a:r>
              <a:rPr lang="en-US" sz="2000" b="1" dirty="0"/>
              <a:t>RSV vs influenza </a:t>
            </a:r>
            <a:r>
              <a:rPr lang="en-US" sz="2000" dirty="0"/>
              <a:t>were </a:t>
            </a:r>
            <a:r>
              <a:rPr lang="en-US" sz="2000" b="1" dirty="0"/>
              <a:t>lower in healthy adults but similar for high-risk adults</a:t>
            </a:r>
          </a:p>
          <a:p>
            <a:pPr>
              <a:lnSpc>
                <a:spcPct val="100000"/>
              </a:lnSpc>
            </a:pPr>
            <a:r>
              <a:rPr lang="en-US" sz="2000" dirty="0"/>
              <a:t>For hospitalized patients, </a:t>
            </a:r>
            <a:r>
              <a:rPr lang="en-US" sz="2000" b="1" dirty="0"/>
              <a:t>RSV and influenza resulted in similar</a:t>
            </a:r>
            <a:r>
              <a:rPr lang="en-US" sz="2000" dirty="0"/>
              <a:t> (next slide)</a:t>
            </a:r>
            <a:endParaRPr lang="en-US" sz="2000" b="1" dirty="0"/>
          </a:p>
          <a:p>
            <a:pPr lvl="1">
              <a:lnSpc>
                <a:spcPct val="100000"/>
              </a:lnSpc>
            </a:pPr>
            <a:r>
              <a:rPr lang="en-US" b="1" dirty="0"/>
              <a:t>lengths of </a:t>
            </a:r>
            <a:r>
              <a:rPr lang="en-US" dirty="0"/>
              <a:t>stay (14 vs 8 days)</a:t>
            </a:r>
          </a:p>
          <a:p>
            <a:pPr lvl="1">
              <a:lnSpc>
                <a:spcPct val="100000"/>
              </a:lnSpc>
            </a:pPr>
            <a:r>
              <a:rPr lang="en-US" b="1" dirty="0"/>
              <a:t>ICU admission </a:t>
            </a:r>
            <a:r>
              <a:rPr lang="en-US" dirty="0"/>
              <a:t>(15% vs 12%)</a:t>
            </a:r>
          </a:p>
          <a:p>
            <a:pPr lvl="1">
              <a:lnSpc>
                <a:spcPct val="100000"/>
              </a:lnSpc>
            </a:pPr>
            <a:r>
              <a:rPr lang="en-US" b="1" dirty="0"/>
              <a:t>mortality</a:t>
            </a:r>
            <a:r>
              <a:rPr lang="en-US" dirty="0"/>
              <a:t> (8% vs 7%)</a:t>
            </a:r>
          </a:p>
          <a:p>
            <a:pPr>
              <a:lnSpc>
                <a:spcPct val="100000"/>
              </a:lnSpc>
            </a:pPr>
            <a:r>
              <a:rPr lang="en-US" sz="2000" dirty="0"/>
              <a:t>RSV accounted for: </a:t>
            </a:r>
          </a:p>
          <a:p>
            <a:pPr lvl="1">
              <a:lnSpc>
                <a:spcPct val="100000"/>
              </a:lnSpc>
            </a:pPr>
            <a:r>
              <a:rPr lang="en-US" dirty="0"/>
              <a:t>11.4% of COPD exacerbations</a:t>
            </a:r>
          </a:p>
          <a:p>
            <a:pPr lvl="1">
              <a:lnSpc>
                <a:spcPct val="100000"/>
              </a:lnSpc>
            </a:pPr>
            <a:r>
              <a:rPr lang="en-US" dirty="0"/>
              <a:t>10.6% of pneumonia admissions</a:t>
            </a:r>
          </a:p>
          <a:p>
            <a:pPr lvl="1">
              <a:lnSpc>
                <a:spcPct val="100000"/>
              </a:lnSpc>
            </a:pPr>
            <a:r>
              <a:rPr lang="en-US" dirty="0"/>
              <a:t>7.2% of asthma admissions</a:t>
            </a:r>
          </a:p>
          <a:p>
            <a:pPr lvl="1">
              <a:lnSpc>
                <a:spcPct val="100000"/>
              </a:lnSpc>
            </a:pPr>
            <a:r>
              <a:rPr lang="en-US" dirty="0"/>
              <a:t>5.4% of CHF admissions</a:t>
            </a:r>
          </a:p>
        </p:txBody>
      </p:sp>
      <p:sp>
        <p:nvSpPr>
          <p:cNvPr id="4" name="Text Placeholder 3">
            <a:extLst>
              <a:ext uri="{FF2B5EF4-FFF2-40B4-BE49-F238E27FC236}">
                <a16:creationId xmlns:a16="http://schemas.microsoft.com/office/drawing/2014/main" id="{DDDA0C2D-8FAE-4835-9A1F-98E06EE9F214}"/>
              </a:ext>
            </a:extLst>
          </p:cNvPr>
          <p:cNvSpPr>
            <a:spLocks noGrp="1"/>
          </p:cNvSpPr>
          <p:nvPr>
            <p:ph type="body" sz="quarter" idx="10"/>
          </p:nvPr>
        </p:nvSpPr>
        <p:spPr>
          <a:xfrm>
            <a:off x="3089564" y="4507706"/>
            <a:ext cx="5850718" cy="548879"/>
          </a:xfrm>
        </p:spPr>
        <p:txBody>
          <a:bodyPr>
            <a:normAutofit/>
          </a:bodyPr>
          <a:lstStyle/>
          <a:p>
            <a:r>
              <a:rPr lang="da-DK" sz="1000" dirty="0">
                <a:solidFill>
                  <a:schemeClr val="bg1"/>
                </a:solidFill>
              </a:rPr>
              <a:t>Falsey A, et al. </a:t>
            </a:r>
            <a:r>
              <a:rPr lang="da-DK" sz="1000" i="1" dirty="0">
                <a:solidFill>
                  <a:schemeClr val="bg1"/>
                </a:solidFill>
              </a:rPr>
              <a:t>N Engl J Med. </a:t>
            </a:r>
            <a:r>
              <a:rPr lang="da-DK" sz="1000" dirty="0">
                <a:solidFill>
                  <a:schemeClr val="bg1"/>
                </a:solidFill>
              </a:rPr>
              <a:t>2005;352(17):1749-1759. </a:t>
            </a:r>
          </a:p>
        </p:txBody>
      </p:sp>
      <p:sp>
        <p:nvSpPr>
          <p:cNvPr id="5" name="Text Placeholder 4">
            <a:extLst>
              <a:ext uri="{FF2B5EF4-FFF2-40B4-BE49-F238E27FC236}">
                <a16:creationId xmlns:a16="http://schemas.microsoft.com/office/drawing/2014/main" id="{DFEF413D-B9FC-4DD5-AD28-92E64F78569D}"/>
              </a:ext>
            </a:extLst>
          </p:cNvPr>
          <p:cNvSpPr>
            <a:spLocks noGrp="1"/>
          </p:cNvSpPr>
          <p:nvPr>
            <p:ph type="body" sz="quarter" idx="11"/>
          </p:nvPr>
        </p:nvSpPr>
        <p:spPr/>
        <p:txBody>
          <a:bodyPr>
            <a:noAutofit/>
          </a:bodyPr>
          <a:lstStyle/>
          <a:p>
            <a:r>
              <a:rPr lang="en-US" sz="1200" dirty="0">
                <a:solidFill>
                  <a:schemeClr val="tx1"/>
                </a:solidFill>
              </a:rPr>
              <a:t>CHF, congestive heart failure; COPD, chronic obstructive pulmonary disease; ICU, intensive care unit</a:t>
            </a:r>
          </a:p>
        </p:txBody>
      </p:sp>
    </p:spTree>
    <p:extLst>
      <p:ext uri="{BB962C8B-B14F-4D97-AF65-F5344CB8AC3E}">
        <p14:creationId xmlns:p14="http://schemas.microsoft.com/office/powerpoint/2010/main" val="19817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299E-F30E-42F2-9C0E-3D82D8C348EC}"/>
              </a:ext>
            </a:extLst>
          </p:cNvPr>
          <p:cNvSpPr>
            <a:spLocks noGrp="1"/>
          </p:cNvSpPr>
          <p:nvPr>
            <p:ph type="title"/>
          </p:nvPr>
        </p:nvSpPr>
        <p:spPr/>
        <p:txBody>
          <a:bodyPr/>
          <a:lstStyle/>
          <a:p>
            <a:r>
              <a:rPr lang="en-US" dirty="0"/>
              <a:t>Clinical Outcomes in Hospitalized Patients</a:t>
            </a:r>
          </a:p>
        </p:txBody>
      </p:sp>
      <p:graphicFrame>
        <p:nvGraphicFramePr>
          <p:cNvPr id="8" name="Content Placeholder 7">
            <a:extLst>
              <a:ext uri="{FF2B5EF4-FFF2-40B4-BE49-F238E27FC236}">
                <a16:creationId xmlns:a16="http://schemas.microsoft.com/office/drawing/2014/main" id="{240D2450-02C7-4F35-916C-1E21436716D3}"/>
              </a:ext>
            </a:extLst>
          </p:cNvPr>
          <p:cNvGraphicFramePr>
            <a:graphicFrameLocks noGrp="1"/>
          </p:cNvGraphicFramePr>
          <p:nvPr>
            <p:ph idx="1"/>
            <p:extLst>
              <p:ext uri="{D42A27DB-BD31-4B8C-83A1-F6EECF244321}">
                <p14:modId xmlns:p14="http://schemas.microsoft.com/office/powerpoint/2010/main" val="4158132634"/>
              </p:ext>
            </p:extLst>
          </p:nvPr>
        </p:nvGraphicFramePr>
        <p:xfrm>
          <a:off x="200025" y="1007269"/>
          <a:ext cx="8760619" cy="323254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7DFBBAF6-366A-47F9-9B84-F4A9A65E5EC2}"/>
              </a:ext>
            </a:extLst>
          </p:cNvPr>
          <p:cNvSpPr>
            <a:spLocks noGrp="1"/>
          </p:cNvSpPr>
          <p:nvPr>
            <p:ph type="body" sz="quarter" idx="10"/>
          </p:nvPr>
        </p:nvSpPr>
        <p:spPr>
          <a:xfrm>
            <a:off x="3096491" y="4507706"/>
            <a:ext cx="5864572" cy="548879"/>
          </a:xfrm>
        </p:spPr>
        <p:txBody>
          <a:bodyPr>
            <a:normAutofit/>
          </a:bodyPr>
          <a:lstStyle/>
          <a:p>
            <a:r>
              <a:rPr lang="en-US" sz="1100" dirty="0">
                <a:solidFill>
                  <a:schemeClr val="bg1"/>
                </a:solidFill>
              </a:rPr>
              <a:t>Falsey AR, et al. </a:t>
            </a:r>
            <a:r>
              <a:rPr lang="en-US" sz="1100" i="1" dirty="0">
                <a:solidFill>
                  <a:schemeClr val="bg1"/>
                </a:solidFill>
              </a:rPr>
              <a:t>N Engl J Med.</a:t>
            </a:r>
            <a:r>
              <a:rPr lang="en-US" sz="1100" dirty="0">
                <a:solidFill>
                  <a:schemeClr val="bg1"/>
                </a:solidFill>
              </a:rPr>
              <a:t> 2005;352(17):1749-1759.</a:t>
            </a:r>
          </a:p>
          <a:p>
            <a:r>
              <a:rPr lang="en-US" sz="1100" dirty="0">
                <a:solidFill>
                  <a:schemeClr val="bg1"/>
                </a:solidFill>
              </a:rPr>
              <a:t>Walsh EE, et al. </a:t>
            </a:r>
            <a:r>
              <a:rPr lang="en-US" sz="1100" i="1" dirty="0">
                <a:solidFill>
                  <a:schemeClr val="bg1"/>
                </a:solidFill>
              </a:rPr>
              <a:t>J Infect Dis. </a:t>
            </a:r>
            <a:r>
              <a:rPr lang="en-US" sz="1100" dirty="0">
                <a:solidFill>
                  <a:schemeClr val="bg1"/>
                </a:solidFill>
              </a:rPr>
              <a:t>2013;208(10):1634-1642.</a:t>
            </a:r>
          </a:p>
        </p:txBody>
      </p:sp>
      <p:sp>
        <p:nvSpPr>
          <p:cNvPr id="5" name="Text Placeholder 4">
            <a:extLst>
              <a:ext uri="{FF2B5EF4-FFF2-40B4-BE49-F238E27FC236}">
                <a16:creationId xmlns:a16="http://schemas.microsoft.com/office/drawing/2014/main" id="{20B64280-EB55-4945-8A8B-0993F26B19A6}"/>
              </a:ext>
            </a:extLst>
          </p:cNvPr>
          <p:cNvSpPr>
            <a:spLocks noGrp="1"/>
          </p:cNvSpPr>
          <p:nvPr>
            <p:ph type="body" sz="quarter" idx="11"/>
          </p:nvPr>
        </p:nvSpPr>
        <p:spPr/>
        <p:txBody>
          <a:bodyPr>
            <a:noAutofit/>
          </a:bodyPr>
          <a:lstStyle/>
          <a:p>
            <a:r>
              <a:rPr lang="en-US" sz="1200" dirty="0">
                <a:solidFill>
                  <a:schemeClr val="tx1"/>
                </a:solidFill>
              </a:rPr>
              <a:t>hMPV, human metapneumovirus</a:t>
            </a:r>
          </a:p>
        </p:txBody>
      </p:sp>
    </p:spTree>
    <p:extLst>
      <p:ext uri="{BB962C8B-B14F-4D97-AF65-F5344CB8AC3E}">
        <p14:creationId xmlns:p14="http://schemas.microsoft.com/office/powerpoint/2010/main" val="457306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BCD7-3AB3-4698-8B77-95D3C6EA7E2D}"/>
              </a:ext>
            </a:extLst>
          </p:cNvPr>
          <p:cNvSpPr>
            <a:spLocks noGrp="1"/>
          </p:cNvSpPr>
          <p:nvPr>
            <p:ph type="title"/>
          </p:nvPr>
        </p:nvSpPr>
        <p:spPr/>
        <p:txBody>
          <a:bodyPr>
            <a:normAutofit fontScale="90000"/>
          </a:bodyPr>
          <a:lstStyle/>
          <a:p>
            <a:r>
              <a:rPr lang="en-US" dirty="0"/>
              <a:t>How many times have you ordered an RSV diagnostic test in the last 2 years?</a:t>
            </a:r>
          </a:p>
        </p:txBody>
      </p:sp>
      <p:sp>
        <p:nvSpPr>
          <p:cNvPr id="3" name="Content Placeholder 2">
            <a:extLst>
              <a:ext uri="{FF2B5EF4-FFF2-40B4-BE49-F238E27FC236}">
                <a16:creationId xmlns:a16="http://schemas.microsoft.com/office/drawing/2014/main" id="{DFA65263-01BD-4FFB-A5B3-B2E92D33A431}"/>
              </a:ext>
            </a:extLst>
          </p:cNvPr>
          <p:cNvSpPr>
            <a:spLocks noGrp="1"/>
          </p:cNvSpPr>
          <p:nvPr>
            <p:ph idx="1"/>
          </p:nvPr>
        </p:nvSpPr>
        <p:spPr/>
        <p:txBody>
          <a:bodyPr/>
          <a:lstStyle/>
          <a:p>
            <a:pPr marL="457200" indent="-457200">
              <a:lnSpc>
                <a:spcPct val="150000"/>
              </a:lnSpc>
              <a:buFont typeface="+mj-lt"/>
              <a:buAutoNum type="arabicPeriod"/>
            </a:pPr>
            <a:r>
              <a:rPr lang="en-US" dirty="0"/>
              <a:t>&lt;5</a:t>
            </a:r>
          </a:p>
          <a:p>
            <a:pPr marL="457200" indent="-457200">
              <a:lnSpc>
                <a:spcPct val="150000"/>
              </a:lnSpc>
              <a:buFont typeface="+mj-lt"/>
              <a:buAutoNum type="arabicPeriod"/>
            </a:pPr>
            <a:r>
              <a:rPr lang="en-US" dirty="0"/>
              <a:t>5-20</a:t>
            </a:r>
          </a:p>
          <a:p>
            <a:pPr marL="457200" indent="-457200">
              <a:lnSpc>
                <a:spcPct val="150000"/>
              </a:lnSpc>
              <a:buFont typeface="+mj-lt"/>
              <a:buAutoNum type="arabicPeriod"/>
            </a:pPr>
            <a:r>
              <a:rPr lang="en-US" dirty="0"/>
              <a:t>21-50</a:t>
            </a:r>
          </a:p>
          <a:p>
            <a:pPr marL="457200" indent="-457200">
              <a:lnSpc>
                <a:spcPct val="150000"/>
              </a:lnSpc>
              <a:buFont typeface="+mj-lt"/>
              <a:buAutoNum type="arabicPeriod"/>
            </a:pPr>
            <a:r>
              <a:rPr lang="en-US" dirty="0"/>
              <a:t>&gt;50</a:t>
            </a:r>
          </a:p>
        </p:txBody>
      </p:sp>
    </p:spTree>
    <p:extLst>
      <p:ext uri="{BB962C8B-B14F-4D97-AF65-F5344CB8AC3E}">
        <p14:creationId xmlns:p14="http://schemas.microsoft.com/office/powerpoint/2010/main" val="447884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Bacterial Superinfections: Common in Patients With RSV</a:t>
            </a:r>
          </a:p>
        </p:txBody>
      </p:sp>
      <p:sp>
        <p:nvSpPr>
          <p:cNvPr id="8" name="Content Placeholder 2">
            <a:extLst>
              <a:ext uri="{FF2B5EF4-FFF2-40B4-BE49-F238E27FC236}">
                <a16:creationId xmlns:a16="http://schemas.microsoft.com/office/drawing/2014/main" id="{D932AC3F-ED3D-AE42-999D-2BCD46D74023}"/>
              </a:ext>
            </a:extLst>
          </p:cNvPr>
          <p:cNvSpPr>
            <a:spLocks noGrp="1"/>
          </p:cNvSpPr>
          <p:nvPr>
            <p:ph idx="1"/>
          </p:nvPr>
        </p:nvSpPr>
        <p:spPr>
          <a:xfrm>
            <a:off x="199478" y="1213607"/>
            <a:ext cx="8761615" cy="3232619"/>
          </a:xfrm>
        </p:spPr>
        <p:txBody>
          <a:bodyPr/>
          <a:lstStyle/>
          <a:p>
            <a:pPr>
              <a:lnSpc>
                <a:spcPct val="100000"/>
              </a:lnSpc>
              <a:spcAft>
                <a:spcPts val="900"/>
              </a:spcAft>
            </a:pPr>
            <a:r>
              <a:rPr lang="en-US" sz="2000" dirty="0"/>
              <a:t>Occur in 12.5% of RSV+ infections</a:t>
            </a:r>
            <a:r>
              <a:rPr lang="en-US" sz="2000" baseline="30000" dirty="0"/>
              <a:t>1</a:t>
            </a:r>
            <a:endParaRPr lang="en-US" sz="2000" dirty="0"/>
          </a:p>
          <a:p>
            <a:pPr>
              <a:lnSpc>
                <a:spcPct val="100000"/>
              </a:lnSpc>
            </a:pPr>
            <a:r>
              <a:rPr lang="en-US" sz="2000" dirty="0"/>
              <a:t>In study of 842 winter hospitalizations (N=771)</a:t>
            </a:r>
            <a:r>
              <a:rPr lang="en-US" sz="2000" baseline="30000" dirty="0"/>
              <a:t>2</a:t>
            </a:r>
            <a:endParaRPr lang="en-US" sz="2000" dirty="0"/>
          </a:p>
          <a:p>
            <a:pPr lvl="1">
              <a:lnSpc>
                <a:spcPct val="100000"/>
              </a:lnSpc>
            </a:pPr>
            <a:r>
              <a:rPr lang="en-US" dirty="0"/>
              <a:t>348 (41%) had evidence of viral infection</a:t>
            </a:r>
          </a:p>
          <a:p>
            <a:pPr lvl="2">
              <a:lnSpc>
                <a:spcPct val="100000"/>
              </a:lnSpc>
            </a:pPr>
            <a:r>
              <a:rPr lang="en-US" sz="1800" dirty="0"/>
              <a:t>Of these,</a:t>
            </a:r>
          </a:p>
          <a:p>
            <a:pPr lvl="3">
              <a:lnSpc>
                <a:spcPct val="100000"/>
              </a:lnSpc>
            </a:pPr>
            <a:r>
              <a:rPr lang="en-US" sz="1800" dirty="0"/>
              <a:t>61% involved viral infection alone</a:t>
            </a:r>
          </a:p>
          <a:p>
            <a:pPr lvl="3">
              <a:lnSpc>
                <a:spcPct val="100000"/>
              </a:lnSpc>
            </a:pPr>
            <a:r>
              <a:rPr lang="en-US" sz="1800" dirty="0"/>
              <a:t>18% of RSV+ patients had confirmed bacterial infection</a:t>
            </a:r>
          </a:p>
          <a:p>
            <a:pPr lvl="3">
              <a:lnSpc>
                <a:spcPct val="100000"/>
              </a:lnSpc>
            </a:pPr>
            <a:r>
              <a:rPr lang="en-US" sz="1800" dirty="0"/>
              <a:t>Additional 21% of RSV+ patients had procalcitonin evidence of bacterial infection</a:t>
            </a:r>
          </a:p>
          <a:p>
            <a:pPr lvl="1">
              <a:lnSpc>
                <a:spcPct val="100000"/>
              </a:lnSpc>
            </a:pPr>
            <a:r>
              <a:rPr lang="en-US" sz="1600" dirty="0"/>
              <a:t>90% received antibiotics as part of treatment</a:t>
            </a:r>
          </a:p>
        </p:txBody>
      </p:sp>
      <p:sp>
        <p:nvSpPr>
          <p:cNvPr id="4" name="Text Placeholder 3">
            <a:extLst>
              <a:ext uri="{FF2B5EF4-FFF2-40B4-BE49-F238E27FC236}">
                <a16:creationId xmlns:a16="http://schemas.microsoft.com/office/drawing/2014/main" id="{14ACA902-1AEA-49A1-88F2-5EC16CFD7687}"/>
              </a:ext>
            </a:extLst>
          </p:cNvPr>
          <p:cNvSpPr>
            <a:spLocks noGrp="1"/>
          </p:cNvSpPr>
          <p:nvPr>
            <p:ph type="body" sz="quarter" idx="10"/>
          </p:nvPr>
        </p:nvSpPr>
        <p:spPr>
          <a:xfrm>
            <a:off x="3089565" y="4507706"/>
            <a:ext cx="5843790" cy="548879"/>
          </a:xfrm>
        </p:spPr>
        <p:txBody>
          <a:bodyPr>
            <a:normAutofit/>
          </a:bodyPr>
          <a:lstStyle/>
          <a:p>
            <a:r>
              <a:rPr lang="en-US" altLang="en-US" sz="1000" spc="-8" dirty="0">
                <a:solidFill>
                  <a:schemeClr val="bg1"/>
                </a:solidFill>
                <a:latin typeface="Calibri" panose="020F0502020204030204" pitchFamily="34" charset="0"/>
              </a:rPr>
              <a:t>1. Lee N, et al. </a:t>
            </a:r>
            <a:r>
              <a:rPr lang="en-US" altLang="en-US" sz="1000" i="1" spc="-8" dirty="0">
                <a:solidFill>
                  <a:schemeClr val="bg1"/>
                </a:solidFill>
                <a:latin typeface="Calibri" panose="020F0502020204030204" pitchFamily="34" charset="0"/>
              </a:rPr>
              <a:t>Clin Infect Dis</a:t>
            </a:r>
            <a:r>
              <a:rPr lang="en-US" altLang="en-US" sz="1000" spc="-8" dirty="0">
                <a:solidFill>
                  <a:schemeClr val="bg1"/>
                </a:solidFill>
                <a:latin typeface="Calibri" panose="020F0502020204030204" pitchFamily="34" charset="0"/>
              </a:rPr>
              <a:t>. 2013;57(8):1069-1077.</a:t>
            </a:r>
          </a:p>
          <a:p>
            <a:r>
              <a:rPr lang="en-US" altLang="en-US" sz="1000" spc="-8" dirty="0">
                <a:solidFill>
                  <a:schemeClr val="bg1"/>
                </a:solidFill>
                <a:latin typeface="Calibri" panose="020F0502020204030204" pitchFamily="34" charset="0"/>
              </a:rPr>
              <a:t>2. Falsey AR, et al. </a:t>
            </a:r>
            <a:r>
              <a:rPr lang="en-US" altLang="en-US" sz="1000" i="1" spc="-8" dirty="0">
                <a:solidFill>
                  <a:schemeClr val="bg1"/>
                </a:solidFill>
                <a:latin typeface="Calibri" panose="020F0502020204030204" pitchFamily="34" charset="0"/>
              </a:rPr>
              <a:t>J Infect Dis</a:t>
            </a:r>
            <a:r>
              <a:rPr lang="en-US" altLang="en-US" sz="1000" spc="-8" dirty="0">
                <a:solidFill>
                  <a:schemeClr val="bg1"/>
                </a:solidFill>
                <a:latin typeface="Calibri" panose="020F0502020204030204" pitchFamily="34" charset="0"/>
              </a:rPr>
              <a:t>. 2013;208(3):432-441.</a:t>
            </a:r>
          </a:p>
          <a:p>
            <a:endParaRPr lang="en-US" sz="1000" dirty="0">
              <a:solidFill>
                <a:schemeClr val="bg1"/>
              </a:solidFill>
            </a:endParaRPr>
          </a:p>
        </p:txBody>
      </p:sp>
    </p:spTree>
    <p:extLst>
      <p:ext uri="{BB962C8B-B14F-4D97-AF65-F5344CB8AC3E}">
        <p14:creationId xmlns:p14="http://schemas.microsoft.com/office/powerpoint/2010/main" val="2154837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61D0-9E8D-45F0-BBD9-DFFD698D3E90}"/>
              </a:ext>
            </a:extLst>
          </p:cNvPr>
          <p:cNvSpPr>
            <a:spLocks noGrp="1"/>
          </p:cNvSpPr>
          <p:nvPr>
            <p:ph type="title"/>
          </p:nvPr>
        </p:nvSpPr>
        <p:spPr/>
        <p:txBody>
          <a:bodyPr>
            <a:normAutofit fontScale="90000"/>
          </a:bodyPr>
          <a:lstStyle/>
          <a:p>
            <a:r>
              <a:rPr lang="en-US" dirty="0"/>
              <a:t>RSV Disease Burden in Older Adults May Be Underestimated</a:t>
            </a:r>
          </a:p>
        </p:txBody>
      </p:sp>
      <p:sp>
        <p:nvSpPr>
          <p:cNvPr id="3" name="Content Placeholder 2">
            <a:extLst>
              <a:ext uri="{FF2B5EF4-FFF2-40B4-BE49-F238E27FC236}">
                <a16:creationId xmlns:a16="http://schemas.microsoft.com/office/drawing/2014/main" id="{309B7690-4750-4164-ADEB-28F7EE676622}"/>
              </a:ext>
            </a:extLst>
          </p:cNvPr>
          <p:cNvSpPr>
            <a:spLocks noGrp="1"/>
          </p:cNvSpPr>
          <p:nvPr>
            <p:ph idx="1"/>
          </p:nvPr>
        </p:nvSpPr>
        <p:spPr>
          <a:xfrm>
            <a:off x="199478" y="1248355"/>
            <a:ext cx="8761615" cy="2991137"/>
          </a:xfrm>
        </p:spPr>
        <p:txBody>
          <a:bodyPr/>
          <a:lstStyle/>
          <a:p>
            <a:pPr>
              <a:lnSpc>
                <a:spcPct val="100000"/>
              </a:lnSpc>
              <a:spcAft>
                <a:spcPts val="900"/>
              </a:spcAft>
            </a:pPr>
            <a:r>
              <a:rPr lang="en-US" sz="2000" dirty="0"/>
              <a:t>Clinical syndrome results in a broad differential and low index of suspicion results in low clinical diagnosis</a:t>
            </a:r>
          </a:p>
          <a:p>
            <a:pPr>
              <a:lnSpc>
                <a:spcPct val="100000"/>
              </a:lnSpc>
              <a:spcAft>
                <a:spcPts val="900"/>
              </a:spcAft>
            </a:pPr>
            <a:r>
              <a:rPr lang="en-US" sz="2000" dirty="0"/>
              <a:t>Little motivation to make a diagnosis without targeted therapy</a:t>
            </a:r>
          </a:p>
          <a:p>
            <a:pPr>
              <a:lnSpc>
                <a:spcPct val="100000"/>
              </a:lnSpc>
              <a:spcAft>
                <a:spcPts val="900"/>
              </a:spcAft>
            </a:pPr>
            <a:r>
              <a:rPr lang="en-US" sz="2000" dirty="0"/>
              <a:t>Likely to be updated with a multiplex test to distinguish SARS-CoV-2, RSV, influenza</a:t>
            </a:r>
          </a:p>
        </p:txBody>
      </p:sp>
      <p:sp>
        <p:nvSpPr>
          <p:cNvPr id="4" name="Text Placeholder 3">
            <a:extLst>
              <a:ext uri="{FF2B5EF4-FFF2-40B4-BE49-F238E27FC236}">
                <a16:creationId xmlns:a16="http://schemas.microsoft.com/office/drawing/2014/main" id="{CB65970E-9E8D-4766-9248-3BE3BB712A09}"/>
              </a:ext>
            </a:extLst>
          </p:cNvPr>
          <p:cNvSpPr>
            <a:spLocks noGrp="1"/>
          </p:cNvSpPr>
          <p:nvPr>
            <p:ph type="body" sz="quarter" idx="10"/>
          </p:nvPr>
        </p:nvSpPr>
        <p:spPr>
          <a:xfrm>
            <a:off x="3089565" y="4507706"/>
            <a:ext cx="5836863" cy="548879"/>
          </a:xfrm>
        </p:spPr>
        <p:txBody>
          <a:bodyPr>
            <a:normAutofit/>
          </a:bodyPr>
          <a:lstStyle/>
          <a:p>
            <a:r>
              <a:rPr lang="en-US" sz="1000" dirty="0">
                <a:solidFill>
                  <a:schemeClr val="bg1"/>
                </a:solidFill>
              </a:rPr>
              <a:t>Branche AR</a:t>
            </a:r>
            <a:r>
              <a:rPr lang="en-US" sz="1000" i="1" dirty="0">
                <a:solidFill>
                  <a:schemeClr val="bg1"/>
                </a:solidFill>
              </a:rPr>
              <a:t>. Clin Infect Dis. </a:t>
            </a:r>
            <a:r>
              <a:rPr lang="en-US" sz="1000" dirty="0">
                <a:solidFill>
                  <a:schemeClr val="bg1"/>
                </a:solidFill>
              </a:rPr>
              <a:t>2019;69(2):204-206.</a:t>
            </a:r>
          </a:p>
        </p:txBody>
      </p:sp>
    </p:spTree>
    <p:extLst>
      <p:ext uri="{BB962C8B-B14F-4D97-AF65-F5344CB8AC3E}">
        <p14:creationId xmlns:p14="http://schemas.microsoft.com/office/powerpoint/2010/main" val="1229694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RSV Is Challenging to Diagnose, Particularly in </a:t>
            </a:r>
            <a:br>
              <a:rPr lang="en-US" dirty="0"/>
            </a:br>
            <a:r>
              <a:rPr lang="en-US" dirty="0"/>
              <a:t>Older Individuals</a:t>
            </a:r>
          </a:p>
        </p:txBody>
      </p:sp>
      <p:sp>
        <p:nvSpPr>
          <p:cNvPr id="3" name="Content Placeholder 2"/>
          <p:cNvSpPr>
            <a:spLocks noGrp="1"/>
          </p:cNvSpPr>
          <p:nvPr>
            <p:ph idx="1"/>
          </p:nvPr>
        </p:nvSpPr>
        <p:spPr>
          <a:xfrm>
            <a:off x="199478" y="1006873"/>
            <a:ext cx="8761615" cy="3437906"/>
          </a:xfrm>
        </p:spPr>
        <p:txBody>
          <a:bodyPr>
            <a:normAutofit fontScale="92500" lnSpcReduction="10000"/>
          </a:bodyPr>
          <a:lstStyle/>
          <a:p>
            <a:r>
              <a:rPr lang="en-US" sz="1800" dirty="0"/>
              <a:t>Clinical symptoms of RSV are nonspecific and can overlap with other viral respiratory infections (eg, influenza and COVID-19) and some bacterial infections</a:t>
            </a:r>
            <a:r>
              <a:rPr lang="en-US" sz="1800" baseline="30000" dirty="0"/>
              <a:t>1</a:t>
            </a:r>
            <a:endParaRPr lang="en-US" sz="1800" dirty="0"/>
          </a:p>
          <a:p>
            <a:pPr lvl="1"/>
            <a:r>
              <a:rPr lang="en-US" sz="1600" dirty="0"/>
              <a:t>Adults with reinfection shed virus at titers much lower and for shorter durations than children</a:t>
            </a:r>
            <a:r>
              <a:rPr lang="en-US" sz="1600" baseline="30000" dirty="0"/>
              <a:t>2</a:t>
            </a:r>
            <a:endParaRPr lang="en-US" sz="1600" dirty="0"/>
          </a:p>
          <a:p>
            <a:pPr>
              <a:spcBef>
                <a:spcPts val="600"/>
              </a:spcBef>
            </a:pPr>
            <a:r>
              <a:rPr lang="en-US" sz="1800" dirty="0"/>
              <a:t>Most common RSV clinical laboratory tests</a:t>
            </a:r>
            <a:r>
              <a:rPr lang="en-US" sz="1800" baseline="30000" dirty="0"/>
              <a:t>1</a:t>
            </a:r>
            <a:r>
              <a:rPr lang="en-US" sz="1800" dirty="0"/>
              <a:t>:</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500" baseline="30000" dirty="0"/>
          </a:p>
          <a:p>
            <a:endParaRPr lang="en-US" sz="1500" baseline="30000" dirty="0"/>
          </a:p>
          <a:p>
            <a:endParaRPr lang="en-US" sz="1500" baseline="30000" dirty="0"/>
          </a:p>
          <a:p>
            <a:endParaRPr lang="en-US" sz="1500" baseline="30000" dirty="0"/>
          </a:p>
          <a:p>
            <a:endParaRPr lang="en-US" sz="1500" baseline="30000" dirty="0"/>
          </a:p>
          <a:p>
            <a:endParaRPr lang="en-US" sz="1500" dirty="0"/>
          </a:p>
          <a:p>
            <a:endParaRPr lang="en-US" sz="1800" dirty="0"/>
          </a:p>
          <a:p>
            <a:r>
              <a:rPr lang="en-US" sz="1800" dirty="0"/>
              <a:t>Some tests can differentiate between RSV subtypes (A and B), but clinical significance unclear</a:t>
            </a:r>
            <a:r>
              <a:rPr lang="en-US" sz="1800" baseline="30000" dirty="0"/>
              <a:t>1</a:t>
            </a:r>
          </a:p>
        </p:txBody>
      </p:sp>
      <p:sp>
        <p:nvSpPr>
          <p:cNvPr id="4" name="Text Placeholder 3">
            <a:extLst>
              <a:ext uri="{FF2B5EF4-FFF2-40B4-BE49-F238E27FC236}">
                <a16:creationId xmlns:a16="http://schemas.microsoft.com/office/drawing/2014/main" id="{DA0A862B-E466-4D13-85D0-658260640DC3}"/>
              </a:ext>
            </a:extLst>
          </p:cNvPr>
          <p:cNvSpPr>
            <a:spLocks noGrp="1"/>
          </p:cNvSpPr>
          <p:nvPr>
            <p:ph type="body" sz="quarter" idx="10"/>
          </p:nvPr>
        </p:nvSpPr>
        <p:spPr>
          <a:xfrm>
            <a:off x="3089565" y="4507706"/>
            <a:ext cx="6019800" cy="548879"/>
          </a:xfrm>
        </p:spPr>
        <p:txBody>
          <a:bodyPr>
            <a:normAutofit/>
          </a:bodyPr>
          <a:lstStyle/>
          <a:p>
            <a:pPr>
              <a:defRPr/>
            </a:pPr>
            <a:r>
              <a:rPr lang="en-US" altLang="en-US" sz="1000" spc="-8" dirty="0">
                <a:solidFill>
                  <a:schemeClr val="bg1"/>
                </a:solidFill>
              </a:rPr>
              <a:t>1. </a:t>
            </a:r>
            <a:r>
              <a:rPr lang="en-US" sz="1000" dirty="0">
                <a:solidFill>
                  <a:schemeClr val="bg1"/>
                </a:solidFill>
              </a:rPr>
              <a:t>Centers for Disease Control and Prevention. December 2020. Accessed July 26, 2021. </a:t>
            </a:r>
            <a:r>
              <a:rPr lang="en-US" sz="1000" dirty="0">
                <a:solidFill>
                  <a:schemeClr val="bg1"/>
                </a:solidFill>
                <a:hlinkClick r:id="rId3">
                  <a:extLst>
                    <a:ext uri="{A12FA001-AC4F-418D-AE19-62706E023703}">
                      <ahyp:hlinkClr xmlns:ahyp="http://schemas.microsoft.com/office/drawing/2018/hyperlinkcolor" val="tx"/>
                    </a:ext>
                  </a:extLst>
                </a:hlinkClick>
              </a:rPr>
              <a:t>https://www.cdc.gov/rsv/clinical/index.html</a:t>
            </a:r>
            <a:r>
              <a:rPr lang="en-US" sz="1000" dirty="0">
                <a:solidFill>
                  <a:schemeClr val="bg1"/>
                </a:solidFill>
              </a:rPr>
              <a:t> </a:t>
            </a:r>
          </a:p>
          <a:p>
            <a:pPr>
              <a:defRPr/>
            </a:pPr>
            <a:r>
              <a:rPr lang="en-US" altLang="en-US" sz="1000" spc="-8" dirty="0">
                <a:solidFill>
                  <a:schemeClr val="bg1"/>
                </a:solidFill>
              </a:rPr>
              <a:t>2. Branche AR, et al. </a:t>
            </a:r>
            <a:r>
              <a:rPr lang="en-US" altLang="en-US" sz="1000" i="1" spc="-8" dirty="0">
                <a:solidFill>
                  <a:schemeClr val="bg1"/>
                </a:solidFill>
              </a:rPr>
              <a:t>Drugs Aging</a:t>
            </a:r>
            <a:r>
              <a:rPr lang="en-US" altLang="en-US" sz="1000" spc="-8" dirty="0">
                <a:solidFill>
                  <a:schemeClr val="bg1"/>
                </a:solidFill>
              </a:rPr>
              <a:t>. 2015;32:261-269.</a:t>
            </a:r>
            <a:endParaRPr lang="en-US" sz="1000" dirty="0">
              <a:solidFill>
                <a:schemeClr val="bg1"/>
              </a:solidFill>
            </a:endParaRPr>
          </a:p>
        </p:txBody>
      </p:sp>
      <p:graphicFrame>
        <p:nvGraphicFramePr>
          <p:cNvPr id="9" name="Group 32">
            <a:extLst>
              <a:ext uri="{FF2B5EF4-FFF2-40B4-BE49-F238E27FC236}">
                <a16:creationId xmlns:a16="http://schemas.microsoft.com/office/drawing/2014/main" id="{595676A5-09B4-014C-881F-3EF14EB29154}"/>
              </a:ext>
            </a:extLst>
          </p:cNvPr>
          <p:cNvGraphicFramePr>
            <a:graphicFrameLocks noGrp="1"/>
          </p:cNvGraphicFramePr>
          <p:nvPr>
            <p:extLst>
              <p:ext uri="{D42A27DB-BD31-4B8C-83A1-F6EECF244321}">
                <p14:modId xmlns:p14="http://schemas.microsoft.com/office/powerpoint/2010/main" val="697088881"/>
              </p:ext>
            </p:extLst>
          </p:nvPr>
        </p:nvGraphicFramePr>
        <p:xfrm>
          <a:off x="645654" y="2126477"/>
          <a:ext cx="8158147" cy="1714560"/>
        </p:xfrm>
        <a:graphic>
          <a:graphicData uri="http://schemas.openxmlformats.org/drawingml/2006/table">
            <a:tbl>
              <a:tblPr/>
              <a:tblGrid>
                <a:gridCol w="3740300">
                  <a:extLst>
                    <a:ext uri="{9D8B030D-6E8A-4147-A177-3AD203B41FA5}">
                      <a16:colId xmlns:a16="http://schemas.microsoft.com/office/drawing/2014/main" val="20000"/>
                    </a:ext>
                  </a:extLst>
                </a:gridCol>
                <a:gridCol w="4417847">
                  <a:extLst>
                    <a:ext uri="{9D8B030D-6E8A-4147-A177-3AD203B41FA5}">
                      <a16:colId xmlns:a16="http://schemas.microsoft.com/office/drawing/2014/main" val="20001"/>
                    </a:ext>
                  </a:extLst>
                </a:gridCol>
              </a:tblGrid>
              <a:tr h="297192">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500" b="1" i="0" u="none" strike="noStrike" cap="none" normalizeH="0" baseline="0" dirty="0">
                          <a:ln>
                            <a:noFill/>
                          </a:ln>
                          <a:solidFill>
                            <a:schemeClr val="bg1"/>
                          </a:solidFill>
                          <a:effectLst/>
                          <a:latin typeface="Calibri" panose="020F0502020204030204" pitchFamily="34" charset="0"/>
                        </a:rPr>
                        <a:t>Common RSV Clinical Laboratory Tests</a:t>
                      </a:r>
                    </a:p>
                  </a:txBody>
                  <a:tcPr marL="91411" marR="91411" marT="34296" marB="34296"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72C4"/>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500" b="1" i="0" u="none" strike="noStrike" cap="none" normalizeH="0" baseline="0" dirty="0">
                          <a:ln>
                            <a:noFill/>
                          </a:ln>
                          <a:solidFill>
                            <a:schemeClr val="bg1"/>
                          </a:solidFill>
                          <a:effectLst/>
                          <a:latin typeface="Calibri" panose="020F0502020204030204" pitchFamily="34" charset="0"/>
                        </a:rPr>
                        <a:t>Notes</a:t>
                      </a:r>
                    </a:p>
                  </a:txBody>
                  <a:tcPr marL="91411" marR="91411" marT="34296" marB="34296"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472C4"/>
                    </a:solidFill>
                  </a:tcPr>
                </a:tc>
                <a:extLst>
                  <a:ext uri="{0D108BD9-81ED-4DB2-BD59-A6C34878D82A}">
                    <a16:rowId xmlns:a16="http://schemas.microsoft.com/office/drawing/2014/main" val="10000"/>
                  </a:ext>
                </a:extLst>
              </a:tr>
              <a:tr h="52579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500" b="0" i="0" u="none" strike="noStrike" cap="none" normalizeH="0" baseline="0" dirty="0">
                          <a:ln>
                            <a:noFill/>
                          </a:ln>
                          <a:solidFill>
                            <a:schemeClr val="tx1"/>
                          </a:solidFill>
                          <a:effectLst/>
                          <a:latin typeface="Calibri" panose="020F0502020204030204" pitchFamily="34" charset="0"/>
                        </a:rPr>
                        <a:t>Real-time reverse transcriptase</a:t>
                      </a:r>
                      <a:br>
                        <a:rPr kumimoji="0" lang="en-US" sz="1500" b="0" i="0" u="none" strike="noStrike" cap="none" normalizeH="0" baseline="0" dirty="0">
                          <a:ln>
                            <a:noFill/>
                          </a:ln>
                          <a:solidFill>
                            <a:schemeClr val="tx1"/>
                          </a:solidFill>
                          <a:effectLst/>
                          <a:latin typeface="Calibri" panose="020F0502020204030204" pitchFamily="34" charset="0"/>
                        </a:rPr>
                      </a:br>
                      <a:r>
                        <a:rPr kumimoji="0" lang="en-US" sz="1500" b="0" i="0" u="none" strike="noStrike" cap="none" normalizeH="0" baseline="0" dirty="0">
                          <a:ln>
                            <a:noFill/>
                          </a:ln>
                          <a:solidFill>
                            <a:schemeClr val="tx1"/>
                          </a:solidFill>
                          <a:effectLst/>
                          <a:latin typeface="Calibri" panose="020F0502020204030204" pitchFamily="34" charset="0"/>
                        </a:rPr>
                        <a:t>polymerase chain reaction </a:t>
                      </a:r>
                    </a:p>
                  </a:txBody>
                  <a:tcPr marL="91411" marR="91411"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500" b="0" i="0" u="none" strike="noStrike" cap="none" normalizeH="0" baseline="0" dirty="0">
                          <a:ln>
                            <a:noFill/>
                          </a:ln>
                          <a:solidFill>
                            <a:schemeClr val="tx1"/>
                          </a:solidFill>
                          <a:effectLst/>
                          <a:latin typeface="Calibri" panose="020F0502020204030204" pitchFamily="34" charset="0"/>
                        </a:rPr>
                        <a:t>Most sensitive</a:t>
                      </a:r>
                    </a:p>
                  </a:txBody>
                  <a:tcPr marL="91411" marR="91411" marT="34296" marB="342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r h="29719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500" b="0" i="0" u="none" strike="noStrike" cap="none" normalizeH="0" baseline="0" dirty="0">
                          <a:ln>
                            <a:noFill/>
                          </a:ln>
                          <a:solidFill>
                            <a:schemeClr val="tx1"/>
                          </a:solidFill>
                          <a:effectLst/>
                          <a:latin typeface="Calibri" panose="020F0502020204030204" pitchFamily="34" charset="0"/>
                        </a:rPr>
                        <a:t>Antigen testing</a:t>
                      </a:r>
                    </a:p>
                  </a:txBody>
                  <a:tcPr marL="91411" marR="91411"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Highly sensitive in children but not in adults</a:t>
                      </a:r>
                    </a:p>
                  </a:txBody>
                  <a:tcPr marL="91411" marR="91411" marT="34296" marB="342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2"/>
                  </a:ext>
                </a:extLst>
              </a:tr>
              <a:tr h="29719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500" b="0" i="0" u="none" strike="noStrike" cap="none" normalizeH="0" baseline="0" dirty="0">
                          <a:ln>
                            <a:noFill/>
                          </a:ln>
                          <a:solidFill>
                            <a:schemeClr val="tx1"/>
                          </a:solidFill>
                          <a:effectLst/>
                          <a:latin typeface="Calibri" panose="020F0502020204030204" pitchFamily="34" charset="0"/>
                        </a:rPr>
                        <a:t>Viral culture</a:t>
                      </a:r>
                    </a:p>
                  </a:txBody>
                  <a:tcPr marL="91411" marR="91411"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Less commonly used</a:t>
                      </a:r>
                    </a:p>
                  </a:txBody>
                  <a:tcPr marL="91411" marR="91411" marT="34296" marB="342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3"/>
                  </a:ext>
                </a:extLst>
              </a:tr>
              <a:tr h="29719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500" b="0" i="0" u="none" strike="noStrike" cap="none" normalizeH="0" baseline="0" dirty="0">
                          <a:ln>
                            <a:noFill/>
                          </a:ln>
                          <a:solidFill>
                            <a:schemeClr val="tx1"/>
                          </a:solidFill>
                          <a:effectLst/>
                          <a:latin typeface="Calibri" panose="020F0502020204030204" pitchFamily="34" charset="0"/>
                        </a:rPr>
                        <a:t>Serology</a:t>
                      </a:r>
                    </a:p>
                  </a:txBody>
                  <a:tcPr marL="91411" marR="91411"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Calibri" panose="020F0502020204030204" pitchFamily="34" charset="0"/>
                        </a:rPr>
                        <a:t>Typically used for research purposes</a:t>
                      </a:r>
                    </a:p>
                  </a:txBody>
                  <a:tcPr marL="91411" marR="91411" marT="34296" marB="342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3706491620"/>
                  </a:ext>
                </a:extLst>
              </a:tr>
            </a:tbl>
          </a:graphicData>
        </a:graphic>
      </p:graphicFrame>
    </p:spTree>
    <p:extLst>
      <p:ext uri="{BB962C8B-B14F-4D97-AF65-F5344CB8AC3E}">
        <p14:creationId xmlns:p14="http://schemas.microsoft.com/office/powerpoint/2010/main" val="318712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a:extLst>
              <a:ext uri="{FF2B5EF4-FFF2-40B4-BE49-F238E27FC236}">
                <a16:creationId xmlns:a16="http://schemas.microsoft.com/office/drawing/2014/main" id="{6AFDF3F7-5E68-4CE2-81C1-9B6F321FC222}"/>
              </a:ext>
            </a:extLst>
          </p:cNvPr>
          <p:cNvSpPr txBox="1">
            <a:spLocks/>
          </p:cNvSpPr>
          <p:nvPr/>
        </p:nvSpPr>
        <p:spPr>
          <a:xfrm>
            <a:off x="191194" y="131162"/>
            <a:ext cx="8761615" cy="857250"/>
          </a:xfrm>
          <a:prstGeom prst="rect">
            <a:avLst/>
          </a:prstGeom>
        </p:spPr>
        <p:txBody>
          <a:bodyPr vert="horz" lIns="68580" tIns="34290" rIns="68580" bIns="34290" rtlCol="0" anchor="ctr">
            <a:normAutofit/>
          </a:bodyPr>
          <a:lstStyle>
            <a:lvl1pPr>
              <a:lnSpc>
                <a:spcPct val="90000"/>
              </a:lnSpc>
              <a:spcBef>
                <a:spcPct val="0"/>
              </a:spcBef>
              <a:buNone/>
              <a:defRPr sz="3600" b="1">
                <a:solidFill>
                  <a:schemeClr val="accent2"/>
                </a:solidFill>
                <a:latin typeface="+mj-lt"/>
                <a:ea typeface="+mj-ea"/>
                <a:cs typeface="+mj-cs"/>
              </a:defRPr>
            </a:lvl1pPr>
          </a:lstStyle>
          <a:p>
            <a:pPr defTabSz="685800"/>
            <a:r>
              <a:rPr lang="en-US" sz="3300" b="0" dirty="0">
                <a:solidFill>
                  <a:schemeClr val="tx1"/>
                </a:solidFill>
              </a:rPr>
              <a:t>Faculty</a:t>
            </a:r>
          </a:p>
        </p:txBody>
      </p:sp>
      <p:sp>
        <p:nvSpPr>
          <p:cNvPr id="18" name="Text Placeholder 6">
            <a:extLst>
              <a:ext uri="{FF2B5EF4-FFF2-40B4-BE49-F238E27FC236}">
                <a16:creationId xmlns:a16="http://schemas.microsoft.com/office/drawing/2014/main" id="{C8076AE1-BEC0-4620-91D9-8D4912297DCA}"/>
              </a:ext>
            </a:extLst>
          </p:cNvPr>
          <p:cNvSpPr txBox="1">
            <a:spLocks/>
          </p:cNvSpPr>
          <p:nvPr/>
        </p:nvSpPr>
        <p:spPr>
          <a:xfrm>
            <a:off x="191193" y="1001701"/>
            <a:ext cx="4306824" cy="479822"/>
          </a:xfrm>
          <a:prstGeom prst="rect">
            <a:avLst/>
          </a:prstGeom>
        </p:spPr>
        <p:txBody>
          <a:bodyPr vert="horz" lIns="68580" tIns="34290" rIns="68580" bIns="34290" rtlCol="0" anchor="b">
            <a:noAutofit/>
          </a:bodyPr>
          <a:lstStyle>
            <a:lvl1pPr marL="0" indent="0" algn="l" defTabSz="457200" rtl="0" eaLnBrk="1" latinLnBrk="0" hangingPunct="1">
              <a:lnSpc>
                <a:spcPct val="90000"/>
              </a:lnSpc>
              <a:spcBef>
                <a:spcPts val="0"/>
              </a:spcBef>
              <a:buClr>
                <a:schemeClr val="tx1">
                  <a:lumMod val="50000"/>
                  <a:lumOff val="50000"/>
                </a:schemeClr>
              </a:buClr>
              <a:buFont typeface="Arial"/>
              <a:buNone/>
              <a:defRPr sz="2400" b="1"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457200" rtl="0" eaLnBrk="1" latinLnBrk="0" hangingPunct="1">
              <a:lnSpc>
                <a:spcPct val="90000"/>
              </a:lnSpc>
              <a:spcBef>
                <a:spcPts val="0"/>
              </a:spcBef>
              <a:buClr>
                <a:schemeClr val="tx1">
                  <a:lumMod val="50000"/>
                  <a:lumOff val="50000"/>
                </a:schemeClr>
              </a:buClr>
              <a:buFont typeface="Arial"/>
              <a:buNone/>
              <a:defRPr sz="2000" b="1"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457200" rtl="0" eaLnBrk="1" latinLnBrk="0" hangingPunct="1">
              <a:lnSpc>
                <a:spcPct val="90000"/>
              </a:lnSpc>
              <a:spcBef>
                <a:spcPts val="0"/>
              </a:spcBef>
              <a:buClr>
                <a:schemeClr val="tx1">
                  <a:lumMod val="50000"/>
                  <a:lumOff val="50000"/>
                </a:schemeClr>
              </a:buClr>
              <a:buFont typeface="Arial"/>
              <a:buNone/>
              <a:defRPr sz="1800" b="1"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457200" rtl="0" eaLnBrk="1" latinLnBrk="0" hangingPunct="1">
              <a:lnSpc>
                <a:spcPct val="90000"/>
              </a:lnSpc>
              <a:spcBef>
                <a:spcPts val="0"/>
              </a:spcBef>
              <a:buClr>
                <a:schemeClr val="tx1">
                  <a:lumMod val="50000"/>
                  <a:lumOff val="50000"/>
                </a:schemeClr>
              </a:buClr>
              <a:buFont typeface="Arial"/>
              <a:buNone/>
              <a:defRPr sz="1600" b="1"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457200" rtl="0" eaLnBrk="1" latinLnBrk="0" hangingPunct="1">
              <a:lnSpc>
                <a:spcPct val="90000"/>
              </a:lnSpc>
              <a:spcBef>
                <a:spcPts val="0"/>
              </a:spcBef>
              <a:buClr>
                <a:schemeClr val="tx1">
                  <a:lumMod val="50000"/>
                  <a:lumOff val="50000"/>
                </a:schemeClr>
              </a:buClr>
              <a:buFont typeface="Arial"/>
              <a:buNone/>
              <a:defRPr sz="1600" b="1"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lvl="0">
              <a:buClr>
                <a:sysClr val="windowText" lastClr="000000">
                  <a:lumMod val="50000"/>
                  <a:lumOff val="50000"/>
                </a:sysClr>
              </a:buClr>
              <a:defRPr/>
            </a:pPr>
            <a:r>
              <a:rPr lang="en-US" sz="2250">
                <a:latin typeface="Calibri" panose="020F0502020204030204" pitchFamily="34" charset="0"/>
                <a:cs typeface="Calibri" panose="020F0502020204030204" pitchFamily="34" charset="0"/>
              </a:rPr>
              <a:t>Angela </a:t>
            </a:r>
            <a:r>
              <a:rPr lang="en-US" sz="2000">
                <a:latin typeface="Calibri" panose="020F0502020204030204" pitchFamily="34" charset="0"/>
                <a:cs typeface="Calibri" panose="020F0502020204030204" pitchFamily="34" charset="0"/>
              </a:rPr>
              <a:t>Branche</a:t>
            </a:r>
            <a:r>
              <a:rPr lang="en-US" sz="2250">
                <a:latin typeface="Calibri" panose="020F0502020204030204" pitchFamily="34" charset="0"/>
                <a:cs typeface="Calibri" panose="020F0502020204030204" pitchFamily="34" charset="0"/>
              </a:rPr>
              <a:t>, </a:t>
            </a:r>
            <a:r>
              <a:rPr lang="en-US" sz="2250" dirty="0">
                <a:latin typeface="Calibri" panose="020F0502020204030204" pitchFamily="34" charset="0"/>
                <a:cs typeface="Calibri" panose="020F0502020204030204" pitchFamily="34" charset="0"/>
              </a:rPr>
              <a:t>MD</a:t>
            </a:r>
            <a:endParaRPr lang="en-US" sz="1800" b="0" dirty="0">
              <a:latin typeface="Calibri" panose="020F0502020204030204" pitchFamily="34" charset="0"/>
              <a:cs typeface="Calibri" panose="020F0502020204030204" pitchFamily="34" charset="0"/>
            </a:endParaRPr>
          </a:p>
        </p:txBody>
      </p:sp>
      <p:sp>
        <p:nvSpPr>
          <p:cNvPr id="19" name="Content Placeholder 7">
            <a:extLst>
              <a:ext uri="{FF2B5EF4-FFF2-40B4-BE49-F238E27FC236}">
                <a16:creationId xmlns:a16="http://schemas.microsoft.com/office/drawing/2014/main" id="{9CEFC6C5-BCEB-42F0-8E76-02BD27B24945}"/>
              </a:ext>
            </a:extLst>
          </p:cNvPr>
          <p:cNvSpPr txBox="1">
            <a:spLocks/>
          </p:cNvSpPr>
          <p:nvPr/>
        </p:nvSpPr>
        <p:spPr>
          <a:xfrm>
            <a:off x="191193" y="1481523"/>
            <a:ext cx="4306824" cy="2758294"/>
          </a:xfrm>
          <a:prstGeom prst="rect">
            <a:avLst/>
          </a:prstGeom>
        </p:spPr>
        <p:txBody>
          <a:bodyPr vert="horz" lIns="68580" tIns="34290" rIns="68580" bIns="34290" rtlCol="0">
            <a:noAutofit/>
          </a:bodyPr>
          <a:lstStyle>
            <a:lvl1pPr marL="342900" indent="-342900" algn="l" defTabSz="457200" rtl="0" eaLnBrk="1" latinLnBrk="0" hangingPunct="1">
              <a:lnSpc>
                <a:spcPct val="90000"/>
              </a:lnSpc>
              <a:spcBef>
                <a:spcPts val="0"/>
              </a:spcBef>
              <a:buClr>
                <a:schemeClr val="tx1">
                  <a:lumMod val="50000"/>
                  <a:lumOff val="50000"/>
                </a:schemeClr>
              </a:buClr>
              <a:buFont typeface="Arial"/>
              <a:buChar char="•"/>
              <a:defRPr sz="24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90000"/>
              </a:lnSpc>
              <a:spcBef>
                <a:spcPts val="0"/>
              </a:spcBef>
              <a:buClr>
                <a:schemeClr val="tx1">
                  <a:lumMod val="50000"/>
                  <a:lumOff val="50000"/>
                </a:schemeClr>
              </a:buClr>
              <a:buFont typeface="Arial"/>
              <a:buChar char="–"/>
              <a:defRPr sz="20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lnSpc>
                <a:spcPct val="90000"/>
              </a:lnSpc>
              <a:spcBef>
                <a:spcPts val="0"/>
              </a:spcBef>
              <a:buClr>
                <a:schemeClr val="tx1">
                  <a:lumMod val="50000"/>
                  <a:lumOff val="50000"/>
                </a:schemeClr>
              </a:buClr>
              <a:buFont typeface="Arial"/>
              <a:buChar char="•"/>
              <a:defRPr sz="18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lnSpc>
                <a:spcPct val="90000"/>
              </a:lnSpc>
              <a:spcBef>
                <a:spcPts val="0"/>
              </a:spcBef>
              <a:buClr>
                <a:schemeClr val="tx1">
                  <a:lumMod val="50000"/>
                  <a:lumOff val="50000"/>
                </a:schemeClr>
              </a:buClr>
              <a:buFont typeface="Arial"/>
              <a:buChar char="–"/>
              <a:defRPr sz="16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lnSpc>
                <a:spcPct val="90000"/>
              </a:lnSpc>
              <a:spcBef>
                <a:spcPts val="0"/>
              </a:spcBef>
              <a:buClr>
                <a:schemeClr val="tx1">
                  <a:lumMod val="50000"/>
                  <a:lumOff val="50000"/>
                </a:schemeClr>
              </a:buClr>
              <a:buFont typeface="Arial"/>
              <a:buChar char="»"/>
              <a:defRPr sz="16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ct val="100000"/>
              </a:lnSpc>
              <a:buClr>
                <a:sysClr val="windowText" lastClr="000000">
                  <a:lumMod val="50000"/>
                  <a:lumOff val="50000"/>
                </a:sysClr>
              </a:buClr>
              <a:buNone/>
              <a:defRPr/>
            </a:pPr>
            <a:r>
              <a:rPr lang="en-US" sz="1600" b="0" i="0" dirty="0">
                <a:solidFill>
                  <a:srgbClr val="333333"/>
                </a:solidFill>
                <a:effectLst/>
                <a:latin typeface="Calibri" panose="020F0502020204030204" pitchFamily="34" charset="0"/>
                <a:cs typeface="Calibri" panose="020F0502020204030204" pitchFamily="34" charset="0"/>
              </a:rPr>
              <a:t>Assistant Professor, Department of Medicine, Infectious Diseases</a:t>
            </a:r>
          </a:p>
          <a:p>
            <a:pPr marL="0" indent="0">
              <a:lnSpc>
                <a:spcPct val="100000"/>
              </a:lnSpc>
              <a:buClr>
                <a:sysClr val="windowText" lastClr="000000">
                  <a:lumMod val="50000"/>
                  <a:lumOff val="50000"/>
                </a:sysClr>
              </a:buClr>
              <a:buNone/>
              <a:defRPr/>
            </a:pPr>
            <a:r>
              <a:rPr lang="en-US" sz="1600" b="0" i="0" dirty="0">
                <a:solidFill>
                  <a:srgbClr val="333333"/>
                </a:solidFill>
                <a:effectLst/>
                <a:latin typeface="Calibri" panose="020F0502020204030204" pitchFamily="34" charset="0"/>
                <a:cs typeface="Calibri" panose="020F0502020204030204" pitchFamily="34" charset="0"/>
              </a:rPr>
              <a:t>University of Rochester School of Medicine Center</a:t>
            </a:r>
          </a:p>
          <a:p>
            <a:pPr marL="0" indent="0">
              <a:lnSpc>
                <a:spcPct val="100000"/>
              </a:lnSpc>
              <a:buClr>
                <a:sysClr val="windowText" lastClr="000000">
                  <a:lumMod val="50000"/>
                  <a:lumOff val="50000"/>
                </a:sysClr>
              </a:buClr>
              <a:buNone/>
              <a:defRPr/>
            </a:pPr>
            <a:r>
              <a:rPr lang="en-US" sz="1600" dirty="0">
                <a:latin typeface="Calibri" panose="020F0502020204030204" pitchFamily="34" charset="0"/>
                <a:cs typeface="Calibri" panose="020F0502020204030204" pitchFamily="34" charset="0"/>
              </a:rPr>
              <a:t>Rochester, New York</a:t>
            </a:r>
          </a:p>
          <a:p>
            <a:pPr marL="0" indent="0" defTabSz="342900">
              <a:lnSpc>
                <a:spcPct val="100000"/>
              </a:lnSpc>
              <a:buClr>
                <a:sysClr val="windowText" lastClr="000000">
                  <a:lumMod val="50000"/>
                  <a:lumOff val="50000"/>
                </a:sysClr>
              </a:buClr>
              <a:buNone/>
              <a:defRPr/>
            </a:pPr>
            <a:r>
              <a:rPr lang="en-US" sz="1725" dirty="0">
                <a:latin typeface="Calibri" panose="020F0502020204030204" pitchFamily="34" charset="0"/>
                <a:cs typeface="Calibri" panose="020F0502020204030204" pitchFamily="34" charset="0"/>
              </a:rPr>
              <a:t>  </a:t>
            </a:r>
          </a:p>
          <a:p>
            <a:pPr marL="0" indent="0" defTabSz="342900">
              <a:lnSpc>
                <a:spcPct val="100000"/>
              </a:lnSpc>
              <a:buClr>
                <a:sysClr val="windowText" lastClr="000000">
                  <a:lumMod val="50000"/>
                  <a:lumOff val="50000"/>
                </a:sysClr>
              </a:buClr>
              <a:buNone/>
              <a:defRPr/>
            </a:pPr>
            <a:endParaRPr lang="en-US" sz="1725" dirty="0">
              <a:latin typeface="Calibri" panose="020F0502020204030204" pitchFamily="34" charset="0"/>
              <a:cs typeface="Calibri" panose="020F0502020204030204" pitchFamily="34" charset="0"/>
            </a:endParaRPr>
          </a:p>
          <a:p>
            <a:pPr marL="0" indent="0" defTabSz="342900">
              <a:lnSpc>
                <a:spcPct val="100000"/>
              </a:lnSpc>
              <a:buClr>
                <a:sysClr val="windowText" lastClr="000000">
                  <a:lumMod val="50000"/>
                  <a:lumOff val="50000"/>
                </a:sysClr>
              </a:buClr>
              <a:buNone/>
              <a:defRPr/>
            </a:pPr>
            <a:endParaRPr lang="en-US" sz="1725" dirty="0">
              <a:latin typeface="Calibri" panose="020F0502020204030204" pitchFamily="34" charset="0"/>
              <a:cs typeface="Calibri" panose="020F0502020204030204" pitchFamily="34" charset="0"/>
            </a:endParaRPr>
          </a:p>
        </p:txBody>
      </p:sp>
      <p:sp>
        <p:nvSpPr>
          <p:cNvPr id="20" name="Text Placeholder 8">
            <a:extLst>
              <a:ext uri="{FF2B5EF4-FFF2-40B4-BE49-F238E27FC236}">
                <a16:creationId xmlns:a16="http://schemas.microsoft.com/office/drawing/2014/main" id="{141723A4-F4EB-4D8C-8C10-3D9E7BA34E7F}"/>
              </a:ext>
            </a:extLst>
          </p:cNvPr>
          <p:cNvSpPr txBox="1">
            <a:spLocks/>
          </p:cNvSpPr>
          <p:nvPr/>
        </p:nvSpPr>
        <p:spPr>
          <a:xfrm>
            <a:off x="4645024" y="1001701"/>
            <a:ext cx="4306824" cy="479822"/>
          </a:xfrm>
          <a:prstGeom prst="rect">
            <a:avLst/>
          </a:prstGeom>
        </p:spPr>
        <p:txBody>
          <a:bodyPr vert="horz" lIns="68580" tIns="34290" rIns="68580" bIns="34290" rtlCol="0" anchor="b">
            <a:noAutofit/>
          </a:bodyPr>
          <a:lstStyle>
            <a:lvl1pPr marL="0" indent="0" algn="l" defTabSz="457200" rtl="0" eaLnBrk="1" latinLnBrk="0" hangingPunct="1">
              <a:lnSpc>
                <a:spcPct val="90000"/>
              </a:lnSpc>
              <a:spcBef>
                <a:spcPts val="0"/>
              </a:spcBef>
              <a:buClr>
                <a:schemeClr val="tx1">
                  <a:lumMod val="50000"/>
                  <a:lumOff val="50000"/>
                </a:schemeClr>
              </a:buClr>
              <a:buFont typeface="Arial"/>
              <a:buNone/>
              <a:defRPr sz="2400" b="1"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457200" rtl="0" eaLnBrk="1" latinLnBrk="0" hangingPunct="1">
              <a:lnSpc>
                <a:spcPct val="90000"/>
              </a:lnSpc>
              <a:spcBef>
                <a:spcPts val="0"/>
              </a:spcBef>
              <a:buClr>
                <a:schemeClr val="tx1">
                  <a:lumMod val="50000"/>
                  <a:lumOff val="50000"/>
                </a:schemeClr>
              </a:buClr>
              <a:buFont typeface="Arial"/>
              <a:buNone/>
              <a:defRPr sz="2000" b="1"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457200" rtl="0" eaLnBrk="1" latinLnBrk="0" hangingPunct="1">
              <a:lnSpc>
                <a:spcPct val="90000"/>
              </a:lnSpc>
              <a:spcBef>
                <a:spcPts val="0"/>
              </a:spcBef>
              <a:buClr>
                <a:schemeClr val="tx1">
                  <a:lumMod val="50000"/>
                  <a:lumOff val="50000"/>
                </a:schemeClr>
              </a:buClr>
              <a:buFont typeface="Arial"/>
              <a:buNone/>
              <a:defRPr sz="1800" b="1"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457200" rtl="0" eaLnBrk="1" latinLnBrk="0" hangingPunct="1">
              <a:lnSpc>
                <a:spcPct val="90000"/>
              </a:lnSpc>
              <a:spcBef>
                <a:spcPts val="0"/>
              </a:spcBef>
              <a:buClr>
                <a:schemeClr val="tx1">
                  <a:lumMod val="50000"/>
                  <a:lumOff val="50000"/>
                </a:schemeClr>
              </a:buClr>
              <a:buFont typeface="Arial"/>
              <a:buNone/>
              <a:defRPr sz="1600" b="1"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457200" rtl="0" eaLnBrk="1" latinLnBrk="0" hangingPunct="1">
              <a:lnSpc>
                <a:spcPct val="90000"/>
              </a:lnSpc>
              <a:spcBef>
                <a:spcPts val="0"/>
              </a:spcBef>
              <a:buClr>
                <a:schemeClr val="tx1">
                  <a:lumMod val="50000"/>
                  <a:lumOff val="50000"/>
                </a:schemeClr>
              </a:buClr>
              <a:buFont typeface="Arial"/>
              <a:buNone/>
              <a:defRPr sz="1600" b="1"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defTabSz="342900">
              <a:buClr>
                <a:sysClr val="windowText" lastClr="000000">
                  <a:lumMod val="50000"/>
                  <a:lumOff val="50000"/>
                </a:sysClr>
              </a:buClr>
              <a:defRPr/>
            </a:pPr>
            <a:r>
              <a:rPr lang="en-US" sz="2250" dirty="0">
                <a:latin typeface="Calibri" panose="020F0502020204030204" pitchFamily="34" charset="0"/>
                <a:cs typeface="Calibri" panose="020F0502020204030204" pitchFamily="34" charset="0"/>
              </a:rPr>
              <a:t>Stefan Gravenstein, MD, MPH</a:t>
            </a:r>
            <a:endParaRPr lang="en-US" sz="1800" b="0" dirty="0">
              <a:latin typeface="Calibri" panose="020F0502020204030204" pitchFamily="34" charset="0"/>
              <a:cs typeface="Calibri" panose="020F0502020204030204" pitchFamily="34" charset="0"/>
            </a:endParaRPr>
          </a:p>
        </p:txBody>
      </p:sp>
      <p:sp>
        <p:nvSpPr>
          <p:cNvPr id="21" name="Content Placeholder 9">
            <a:extLst>
              <a:ext uri="{FF2B5EF4-FFF2-40B4-BE49-F238E27FC236}">
                <a16:creationId xmlns:a16="http://schemas.microsoft.com/office/drawing/2014/main" id="{F74C5927-EA84-4334-A32D-133E4DCEE25F}"/>
              </a:ext>
            </a:extLst>
          </p:cNvPr>
          <p:cNvSpPr txBox="1">
            <a:spLocks/>
          </p:cNvSpPr>
          <p:nvPr/>
        </p:nvSpPr>
        <p:spPr>
          <a:xfrm>
            <a:off x="4645024" y="1481523"/>
            <a:ext cx="4306824" cy="2758294"/>
          </a:xfrm>
          <a:prstGeom prst="rect">
            <a:avLst/>
          </a:prstGeom>
        </p:spPr>
        <p:txBody>
          <a:bodyPr vert="horz" lIns="68580" tIns="34290" rIns="68580" bIns="34290" rtlCol="0">
            <a:noAutofit/>
          </a:bodyPr>
          <a:lstStyle>
            <a:lvl1pPr marL="342900" indent="-342900" algn="l" defTabSz="457200" rtl="0" eaLnBrk="1" latinLnBrk="0" hangingPunct="1">
              <a:lnSpc>
                <a:spcPct val="90000"/>
              </a:lnSpc>
              <a:spcBef>
                <a:spcPts val="0"/>
              </a:spcBef>
              <a:buClr>
                <a:schemeClr val="tx1">
                  <a:lumMod val="50000"/>
                  <a:lumOff val="50000"/>
                </a:schemeClr>
              </a:buClr>
              <a:buFont typeface="Arial"/>
              <a:buChar char="•"/>
              <a:defRPr sz="24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90000"/>
              </a:lnSpc>
              <a:spcBef>
                <a:spcPts val="0"/>
              </a:spcBef>
              <a:buClr>
                <a:schemeClr val="tx1">
                  <a:lumMod val="50000"/>
                  <a:lumOff val="50000"/>
                </a:schemeClr>
              </a:buClr>
              <a:buFont typeface="Arial"/>
              <a:buChar char="–"/>
              <a:defRPr sz="20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lnSpc>
                <a:spcPct val="90000"/>
              </a:lnSpc>
              <a:spcBef>
                <a:spcPts val="0"/>
              </a:spcBef>
              <a:buClr>
                <a:schemeClr val="tx1">
                  <a:lumMod val="50000"/>
                  <a:lumOff val="50000"/>
                </a:schemeClr>
              </a:buClr>
              <a:buFont typeface="Arial"/>
              <a:buChar char="•"/>
              <a:defRPr sz="18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lnSpc>
                <a:spcPct val="90000"/>
              </a:lnSpc>
              <a:spcBef>
                <a:spcPts val="0"/>
              </a:spcBef>
              <a:buClr>
                <a:schemeClr val="tx1">
                  <a:lumMod val="50000"/>
                  <a:lumOff val="50000"/>
                </a:schemeClr>
              </a:buClr>
              <a:buFont typeface="Arial"/>
              <a:buChar char="–"/>
              <a:defRPr sz="16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lnSpc>
                <a:spcPct val="90000"/>
              </a:lnSpc>
              <a:spcBef>
                <a:spcPts val="0"/>
              </a:spcBef>
              <a:buClr>
                <a:schemeClr val="tx1">
                  <a:lumMod val="50000"/>
                  <a:lumOff val="50000"/>
                </a:schemeClr>
              </a:buClr>
              <a:buFont typeface="Arial"/>
              <a:buChar char="»"/>
              <a:defRPr sz="1600" kern="1200">
                <a:solidFill>
                  <a:srgbClr val="33333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ct val="100000"/>
              </a:lnSpc>
              <a:buClr>
                <a:sysClr val="windowText" lastClr="000000">
                  <a:lumMod val="50000"/>
                  <a:lumOff val="50000"/>
                </a:sysClr>
              </a:buClr>
              <a:buNone/>
              <a:defRPr/>
            </a:pPr>
            <a:r>
              <a:rPr lang="en-US" sz="1600" dirty="0">
                <a:latin typeface="Calibri" panose="020F0502020204030204" pitchFamily="34" charset="0"/>
                <a:cs typeface="Calibri" panose="020F0502020204030204" pitchFamily="34" charset="0"/>
              </a:rPr>
              <a:t>David S. Greer Professor of Geriatric Medicine</a:t>
            </a:r>
          </a:p>
          <a:p>
            <a:pPr marL="0" indent="0">
              <a:lnSpc>
                <a:spcPct val="100000"/>
              </a:lnSpc>
              <a:buClr>
                <a:sysClr val="windowText" lastClr="000000">
                  <a:lumMod val="50000"/>
                  <a:lumOff val="50000"/>
                </a:sysClr>
              </a:buClr>
              <a:buNone/>
              <a:defRPr/>
            </a:pPr>
            <a:r>
              <a:rPr lang="en-US" sz="1600" dirty="0">
                <a:latin typeface="Calibri" panose="020F0502020204030204" pitchFamily="34" charset="0"/>
                <a:cs typeface="Calibri" panose="020F0502020204030204" pitchFamily="34" charset="0"/>
              </a:rPr>
              <a:t>Director, Division of Geriatrics and Palliative Care</a:t>
            </a:r>
          </a:p>
          <a:p>
            <a:pPr marL="0" indent="0">
              <a:lnSpc>
                <a:spcPct val="100000"/>
              </a:lnSpc>
              <a:buClr>
                <a:sysClr val="windowText" lastClr="000000">
                  <a:lumMod val="50000"/>
                  <a:lumOff val="50000"/>
                </a:sysClr>
              </a:buClr>
              <a:buNone/>
              <a:defRPr/>
            </a:pPr>
            <a:r>
              <a:rPr lang="en-US" sz="1600" dirty="0">
                <a:latin typeface="Calibri" panose="020F0502020204030204" pitchFamily="34" charset="0"/>
                <a:cs typeface="Calibri" panose="020F0502020204030204" pitchFamily="34" charset="0"/>
              </a:rPr>
              <a:t>Brown University</a:t>
            </a:r>
          </a:p>
          <a:p>
            <a:pPr marL="0" indent="0">
              <a:lnSpc>
                <a:spcPct val="100000"/>
              </a:lnSpc>
              <a:buClr>
                <a:sysClr val="windowText" lastClr="000000">
                  <a:lumMod val="50000"/>
                  <a:lumOff val="50000"/>
                </a:sysClr>
              </a:buClr>
              <a:buNone/>
              <a:defRPr/>
            </a:pPr>
            <a:r>
              <a:rPr lang="en-US" sz="1600" dirty="0">
                <a:latin typeface="Calibri" panose="020F0502020204030204" pitchFamily="34" charset="0"/>
                <a:cs typeface="Calibri" panose="020F0502020204030204" pitchFamily="34" charset="0"/>
              </a:rPr>
              <a:t>Providence, Rhode Island</a:t>
            </a:r>
          </a:p>
          <a:p>
            <a:pPr marL="0" indent="0">
              <a:lnSpc>
                <a:spcPct val="100000"/>
              </a:lnSpc>
              <a:buClr>
                <a:sysClr val="windowText" lastClr="000000">
                  <a:lumMod val="50000"/>
                  <a:lumOff val="50000"/>
                </a:sysClr>
              </a:buClr>
              <a:buNone/>
              <a:defRPr/>
            </a:pPr>
            <a:r>
              <a:rPr lang="en-US" sz="1725" dirty="0">
                <a:latin typeface="Calibri" panose="020F0502020204030204" pitchFamily="34" charset="0"/>
                <a:cs typeface="Calibri" panose="020F0502020204030204" pitchFamily="34" charset="0"/>
              </a:rPr>
              <a:t>  </a:t>
            </a:r>
          </a:p>
        </p:txBody>
      </p:sp>
      <p:cxnSp>
        <p:nvCxnSpPr>
          <p:cNvPr id="22" name="Straight Connector 21">
            <a:extLst>
              <a:ext uri="{FF2B5EF4-FFF2-40B4-BE49-F238E27FC236}">
                <a16:creationId xmlns:a16="http://schemas.microsoft.com/office/drawing/2014/main" id="{8511F28D-BCF5-49D9-A943-67BDC2ADB36F}"/>
              </a:ext>
            </a:extLst>
          </p:cNvPr>
          <p:cNvCxnSpPr>
            <a:cxnSpLocks/>
          </p:cNvCxnSpPr>
          <p:nvPr/>
        </p:nvCxnSpPr>
        <p:spPr>
          <a:xfrm flipV="1">
            <a:off x="199506" y="1481523"/>
            <a:ext cx="8761558" cy="1"/>
          </a:xfrm>
          <a:prstGeom prst="line">
            <a:avLst/>
          </a:prstGeom>
          <a:noFill/>
          <a:ln w="25400" cap="rnd" cmpd="sng" algn="ctr">
            <a:gradFill>
              <a:gsLst>
                <a:gs pos="0">
                  <a:sysClr val="window" lastClr="FFFFFF">
                    <a:alpha val="0"/>
                  </a:sysClr>
                </a:gs>
                <a:gs pos="50000">
                  <a:schemeClr val="accent2"/>
                </a:gs>
                <a:gs pos="100000">
                  <a:sysClr val="window" lastClr="FFFFFF">
                    <a:alpha val="0"/>
                  </a:sysClr>
                </a:gs>
              </a:gsLst>
              <a:lin ang="0" scaled="0"/>
            </a:gradFill>
            <a:prstDash val="solid"/>
          </a:ln>
          <a:effectLst/>
        </p:spPr>
      </p:cxnSp>
      <p:cxnSp>
        <p:nvCxnSpPr>
          <p:cNvPr id="23" name="Straight Connector 22">
            <a:extLst>
              <a:ext uri="{FF2B5EF4-FFF2-40B4-BE49-F238E27FC236}">
                <a16:creationId xmlns:a16="http://schemas.microsoft.com/office/drawing/2014/main" id="{9C33B49D-511E-482F-A3C3-44F1C70B356B}"/>
              </a:ext>
            </a:extLst>
          </p:cNvPr>
          <p:cNvCxnSpPr>
            <a:cxnSpLocks/>
          </p:cNvCxnSpPr>
          <p:nvPr/>
        </p:nvCxnSpPr>
        <p:spPr>
          <a:xfrm flipV="1">
            <a:off x="4567287" y="988411"/>
            <a:ext cx="0" cy="3251405"/>
          </a:xfrm>
          <a:prstGeom prst="line">
            <a:avLst/>
          </a:prstGeom>
          <a:noFill/>
          <a:ln w="25400" cap="rnd" cmpd="sng" algn="ctr">
            <a:gradFill>
              <a:gsLst>
                <a:gs pos="25000">
                  <a:sysClr val="window" lastClr="FFFFFF">
                    <a:alpha val="0"/>
                  </a:sysClr>
                </a:gs>
                <a:gs pos="86000">
                  <a:schemeClr val="accent2"/>
                </a:gs>
                <a:gs pos="100000">
                  <a:sysClr val="window" lastClr="FFFFFF">
                    <a:alpha val="0"/>
                  </a:sysClr>
                </a:gs>
              </a:gsLst>
              <a:lin ang="5400000" scaled="0"/>
            </a:gradFill>
            <a:prstDash val="solid"/>
          </a:ln>
          <a:effectLst/>
        </p:spPr>
      </p:cxnSp>
    </p:spTree>
    <p:extLst>
      <p:ext uri="{BB962C8B-B14F-4D97-AF65-F5344CB8AC3E}">
        <p14:creationId xmlns:p14="http://schemas.microsoft.com/office/powerpoint/2010/main" val="182345596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2531-1C76-4885-8A98-22A395773DF0}"/>
              </a:ext>
            </a:extLst>
          </p:cNvPr>
          <p:cNvSpPr>
            <a:spLocks noGrp="1"/>
          </p:cNvSpPr>
          <p:nvPr>
            <p:ph type="title"/>
          </p:nvPr>
        </p:nvSpPr>
        <p:spPr/>
        <p:txBody>
          <a:bodyPr>
            <a:normAutofit/>
          </a:bodyPr>
          <a:lstStyle/>
          <a:p>
            <a:r>
              <a:rPr lang="en-US" altLang="en-US" dirty="0"/>
              <a:t>Making a Diagnosis of RSV: Antigen-Based Tests</a:t>
            </a:r>
            <a:endParaRPr lang="en-US" dirty="0"/>
          </a:p>
        </p:txBody>
      </p:sp>
      <p:sp>
        <p:nvSpPr>
          <p:cNvPr id="9" name="Content Placeholder 8">
            <a:extLst>
              <a:ext uri="{FF2B5EF4-FFF2-40B4-BE49-F238E27FC236}">
                <a16:creationId xmlns:a16="http://schemas.microsoft.com/office/drawing/2014/main" id="{0841FF62-5E57-4B60-8EEE-4987FAEAE7A6}"/>
              </a:ext>
            </a:extLst>
          </p:cNvPr>
          <p:cNvSpPr>
            <a:spLocks noGrp="1"/>
          </p:cNvSpPr>
          <p:nvPr>
            <p:ph idx="1"/>
          </p:nvPr>
        </p:nvSpPr>
        <p:spPr>
          <a:xfrm>
            <a:off x="254897" y="840831"/>
            <a:ext cx="8761615" cy="1586087"/>
          </a:xfrm>
        </p:spPr>
        <p:txBody>
          <a:bodyPr/>
          <a:lstStyle/>
          <a:p>
            <a:pPr marL="257175" indent="-257175">
              <a:lnSpc>
                <a:spcPct val="100000"/>
              </a:lnSpc>
            </a:pPr>
            <a:r>
              <a:rPr lang="en-US" sz="2000" dirty="0">
                <a:ea typeface="Calibri" panose="020F0502020204030204" pitchFamily="34" charset="0"/>
              </a:rPr>
              <a:t>Dramatically reduced sensitivity in older children and adults</a:t>
            </a:r>
          </a:p>
          <a:p>
            <a:pPr marL="600075" lvl="1" indent="-257175">
              <a:lnSpc>
                <a:spcPct val="100000"/>
              </a:lnSpc>
            </a:pPr>
            <a:r>
              <a:rPr lang="en-US" sz="1700" dirty="0">
                <a:ea typeface="Calibri" panose="020F0502020204030204" pitchFamily="34" charset="0"/>
              </a:rPr>
              <a:t>Adults have a lower viral load and shorter duration of viral shedding</a:t>
            </a:r>
          </a:p>
          <a:p>
            <a:pPr marL="600075" lvl="1" indent="-257175">
              <a:lnSpc>
                <a:spcPct val="100000"/>
              </a:lnSpc>
            </a:pPr>
            <a:r>
              <a:rPr lang="en-US" sz="1700" dirty="0"/>
              <a:t>Advanced age and immunosuppression increase duration of viral shedding</a:t>
            </a:r>
            <a:endParaRPr lang="en-US" sz="900" dirty="0"/>
          </a:p>
          <a:p>
            <a:pPr marL="257175" indent="-257175">
              <a:lnSpc>
                <a:spcPct val="100000"/>
              </a:lnSpc>
            </a:pPr>
            <a:r>
              <a:rPr lang="en-US" sz="2000" dirty="0">
                <a:ea typeface="Calibri" panose="020F0502020204030204" pitchFamily="34" charset="0"/>
              </a:rPr>
              <a:t>Quick </a:t>
            </a:r>
            <a:r>
              <a:rPr lang="en-US" dirty="0">
                <a:ea typeface="Calibri" panose="020F0502020204030204" pitchFamily="34" charset="0"/>
              </a:rPr>
              <a:t>and easy with acceptable performance in young children</a:t>
            </a:r>
          </a:p>
          <a:p>
            <a:pPr marL="257175" indent="-257175">
              <a:lnSpc>
                <a:spcPct val="100000"/>
              </a:lnSpc>
            </a:pPr>
            <a:r>
              <a:rPr lang="en-US" dirty="0">
                <a:ea typeface="Calibri" panose="020F0502020204030204" pitchFamily="34" charset="0"/>
              </a:rPr>
              <a:t>Used widely in clinical practice for children</a:t>
            </a:r>
          </a:p>
        </p:txBody>
      </p:sp>
      <p:sp>
        <p:nvSpPr>
          <p:cNvPr id="3" name="Content Placeholder 2">
            <a:extLst>
              <a:ext uri="{FF2B5EF4-FFF2-40B4-BE49-F238E27FC236}">
                <a16:creationId xmlns:a16="http://schemas.microsoft.com/office/drawing/2014/main" id="{C878B2D0-4048-47CB-9621-370C237880C7}"/>
              </a:ext>
            </a:extLst>
          </p:cNvPr>
          <p:cNvSpPr>
            <a:spLocks noGrp="1"/>
          </p:cNvSpPr>
          <p:nvPr>
            <p:ph type="body" sz="quarter" idx="10"/>
          </p:nvPr>
        </p:nvSpPr>
        <p:spPr>
          <a:xfrm>
            <a:off x="3089594" y="4505911"/>
            <a:ext cx="5864572" cy="170003"/>
          </a:xfrm>
        </p:spPr>
        <p:txBody>
          <a:bodyPr>
            <a:noAutofit/>
          </a:bodyPr>
          <a:lstStyle/>
          <a:p>
            <a:r>
              <a:rPr lang="en-US" sz="1000" dirty="0">
                <a:solidFill>
                  <a:schemeClr val="bg1"/>
                </a:solidFill>
              </a:rPr>
              <a:t>Chartrand C, et al. </a:t>
            </a:r>
            <a:r>
              <a:rPr lang="en-US" sz="1000" i="1" dirty="0">
                <a:solidFill>
                  <a:schemeClr val="bg1"/>
                </a:solidFill>
              </a:rPr>
              <a:t>J Clin Microbiol. </a:t>
            </a:r>
            <a:r>
              <a:rPr lang="en-US" sz="1000" dirty="0">
                <a:solidFill>
                  <a:schemeClr val="bg1"/>
                </a:solidFill>
              </a:rPr>
              <a:t>2015;53(12):3738-3749. </a:t>
            </a:r>
          </a:p>
        </p:txBody>
      </p:sp>
      <p:sp>
        <p:nvSpPr>
          <p:cNvPr id="8" name="Text Placeholder 7">
            <a:extLst>
              <a:ext uri="{FF2B5EF4-FFF2-40B4-BE49-F238E27FC236}">
                <a16:creationId xmlns:a16="http://schemas.microsoft.com/office/drawing/2014/main" id="{FC518F63-813B-4CA0-A860-ACA8A67F1E98}"/>
              </a:ext>
            </a:extLst>
          </p:cNvPr>
          <p:cNvSpPr>
            <a:spLocks noGrp="1"/>
          </p:cNvSpPr>
          <p:nvPr>
            <p:ph type="body" sz="quarter" idx="11"/>
          </p:nvPr>
        </p:nvSpPr>
        <p:spPr>
          <a:xfrm>
            <a:off x="254954" y="3983854"/>
            <a:ext cx="8761558" cy="637630"/>
          </a:xfrm>
        </p:spPr>
        <p:txBody>
          <a:bodyPr>
            <a:normAutofit/>
          </a:bodyPr>
          <a:lstStyle/>
          <a:p>
            <a:r>
              <a:rPr lang="en-US" sz="1050" baseline="30000" dirty="0">
                <a:solidFill>
                  <a:schemeClr val="tx1"/>
                </a:solidFill>
              </a:rPr>
              <a:t>a</a:t>
            </a:r>
            <a:r>
              <a:rPr lang="en-US" sz="1050" dirty="0">
                <a:solidFill>
                  <a:schemeClr val="tx1"/>
                </a:solidFill>
              </a:rPr>
              <a:t> Data for children include results from 59 studies examining exclusively pediatric subjects and 4 mixed studies of adults and children from which data on the pediatric subgroup were available. Data for adults include results from 2 studies examining exclusively adult subjects and 2 mixed studies of adults and children from which data on the adult subgroup were available.</a:t>
            </a:r>
          </a:p>
          <a:p>
            <a:endParaRPr lang="en-US" dirty="0">
              <a:solidFill>
                <a:schemeClr val="tx1"/>
              </a:solidFill>
            </a:endParaRPr>
          </a:p>
        </p:txBody>
      </p:sp>
      <p:graphicFrame>
        <p:nvGraphicFramePr>
          <p:cNvPr id="4" name="Table 4">
            <a:extLst>
              <a:ext uri="{FF2B5EF4-FFF2-40B4-BE49-F238E27FC236}">
                <a16:creationId xmlns:a16="http://schemas.microsoft.com/office/drawing/2014/main" id="{1DFF6A39-BB12-4D15-84BF-0EBD30D16153}"/>
              </a:ext>
            </a:extLst>
          </p:cNvPr>
          <p:cNvGraphicFramePr>
            <a:graphicFrameLocks noGrp="1"/>
          </p:cNvGraphicFramePr>
          <p:nvPr>
            <p:extLst>
              <p:ext uri="{D42A27DB-BD31-4B8C-83A1-F6EECF244321}">
                <p14:modId xmlns:p14="http://schemas.microsoft.com/office/powerpoint/2010/main" val="1381510543"/>
              </p:ext>
            </p:extLst>
          </p:nvPr>
        </p:nvGraphicFramePr>
        <p:xfrm>
          <a:off x="1328691" y="2379209"/>
          <a:ext cx="6096000" cy="1615440"/>
        </p:xfrm>
        <a:graphic>
          <a:graphicData uri="http://schemas.openxmlformats.org/drawingml/2006/table">
            <a:tbl>
              <a:tblPr firstRow="1" bandRow="1">
                <a:tableStyleId>{5C22544A-7EE6-4342-B048-85BDC9FD1C3A}</a:tableStyleId>
              </a:tblPr>
              <a:tblGrid>
                <a:gridCol w="1885026">
                  <a:extLst>
                    <a:ext uri="{9D8B030D-6E8A-4147-A177-3AD203B41FA5}">
                      <a16:colId xmlns:a16="http://schemas.microsoft.com/office/drawing/2014/main" val="635694400"/>
                    </a:ext>
                  </a:extLst>
                </a:gridCol>
                <a:gridCol w="1473693">
                  <a:extLst>
                    <a:ext uri="{9D8B030D-6E8A-4147-A177-3AD203B41FA5}">
                      <a16:colId xmlns:a16="http://schemas.microsoft.com/office/drawing/2014/main" val="897824788"/>
                    </a:ext>
                  </a:extLst>
                </a:gridCol>
                <a:gridCol w="1491448">
                  <a:extLst>
                    <a:ext uri="{9D8B030D-6E8A-4147-A177-3AD203B41FA5}">
                      <a16:colId xmlns:a16="http://schemas.microsoft.com/office/drawing/2014/main" val="118646999"/>
                    </a:ext>
                  </a:extLst>
                </a:gridCol>
                <a:gridCol w="1245833">
                  <a:extLst>
                    <a:ext uri="{9D8B030D-6E8A-4147-A177-3AD203B41FA5}">
                      <a16:colId xmlns:a16="http://schemas.microsoft.com/office/drawing/2014/main" val="775205402"/>
                    </a:ext>
                  </a:extLst>
                </a:gridCol>
              </a:tblGrid>
              <a:tr h="370840">
                <a:tc gridSpan="4">
                  <a:txBody>
                    <a:bodyPr/>
                    <a:lstStyle/>
                    <a:p>
                      <a:r>
                        <a:rPr lang="en-US" dirty="0"/>
                        <a:t>RSV RADT Accuracy Estimates Based on Population </a:t>
                      </a:r>
                      <a:r>
                        <a:rPr lang="en-US" dirty="0" err="1"/>
                        <a:t>Analysis</a:t>
                      </a:r>
                      <a:r>
                        <a:rPr lang="en-US" baseline="30000" dirty="0" err="1"/>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74459832"/>
                  </a:ext>
                </a:extLst>
              </a:tr>
              <a:tr h="370840">
                <a:tc>
                  <a:txBody>
                    <a:bodyPr/>
                    <a:lstStyle/>
                    <a:p>
                      <a:r>
                        <a:rPr lang="en-US" dirty="0"/>
                        <a:t>Population (#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Pooled Sensitivity</a:t>
                      </a:r>
                    </a:p>
                    <a:p>
                      <a:pPr algn="ctr"/>
                      <a:r>
                        <a:rPr lang="en-US" dirty="0"/>
                        <a:t>(95% 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Pooled Specificity</a:t>
                      </a:r>
                    </a:p>
                    <a:p>
                      <a:pPr algn="ctr"/>
                      <a:r>
                        <a:rPr lang="en-US" dirty="0"/>
                        <a:t>(95% 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i="1" dirty="0"/>
                        <a:t>P</a:t>
                      </a:r>
                      <a:r>
                        <a:rPr lang="en-US" i="0" dirty="0"/>
                        <a:t> Value for the Joint Model</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124774"/>
                  </a:ext>
                </a:extLst>
              </a:tr>
              <a:tr h="370840">
                <a:tc>
                  <a:txBody>
                    <a:bodyPr/>
                    <a:lstStyle/>
                    <a:p>
                      <a:r>
                        <a:rPr lang="en-US" dirty="0"/>
                        <a:t>Children (63)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r>
                        <a:rPr lang="en-US" dirty="0"/>
                        <a:t>0.81 (0.78-0.84)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0.96 (0.95-0.98)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8357123"/>
                  </a:ext>
                </a:extLst>
              </a:tr>
              <a:tr h="370840">
                <a:tc>
                  <a:txBody>
                    <a:bodyPr/>
                    <a:lstStyle/>
                    <a:p>
                      <a:r>
                        <a:rPr lang="en-US" dirty="0"/>
                        <a:t>Adults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0.29 (0.11-0.48)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0.99 (0.98-1.00)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706131"/>
                  </a:ext>
                </a:extLst>
              </a:tr>
            </a:tbl>
          </a:graphicData>
        </a:graphic>
      </p:graphicFrame>
    </p:spTree>
    <p:extLst>
      <p:ext uri="{BB962C8B-B14F-4D97-AF65-F5344CB8AC3E}">
        <p14:creationId xmlns:p14="http://schemas.microsoft.com/office/powerpoint/2010/main" val="2315677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branche\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223" y="1823358"/>
            <a:ext cx="2997518" cy="25995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ECCA9C-703D-4A59-A96E-E25E69AD69E6}"/>
              </a:ext>
            </a:extLst>
          </p:cNvPr>
          <p:cNvSpPr>
            <a:spLocks noGrp="1"/>
          </p:cNvSpPr>
          <p:nvPr>
            <p:ph type="title"/>
          </p:nvPr>
        </p:nvSpPr>
        <p:spPr/>
        <p:txBody>
          <a:bodyPr>
            <a:normAutofit fontScale="90000"/>
          </a:bodyPr>
          <a:lstStyle/>
          <a:p>
            <a:r>
              <a:rPr lang="en-US" altLang="en-US" dirty="0"/>
              <a:t>Making a Diagnosis of RSV: Rapid Molecular PCR Tests</a:t>
            </a:r>
            <a:endParaRPr lang="en-US" dirty="0"/>
          </a:p>
        </p:txBody>
      </p:sp>
      <p:sp>
        <p:nvSpPr>
          <p:cNvPr id="6" name="Content Placeholder 5">
            <a:extLst>
              <a:ext uri="{FF2B5EF4-FFF2-40B4-BE49-F238E27FC236}">
                <a16:creationId xmlns:a16="http://schemas.microsoft.com/office/drawing/2014/main" id="{F75AD1A3-439B-4C30-9A90-B850141363FD}"/>
              </a:ext>
            </a:extLst>
          </p:cNvPr>
          <p:cNvSpPr>
            <a:spLocks noGrp="1"/>
          </p:cNvSpPr>
          <p:nvPr>
            <p:ph idx="1"/>
          </p:nvPr>
        </p:nvSpPr>
        <p:spPr>
          <a:xfrm>
            <a:off x="199478" y="1006873"/>
            <a:ext cx="5665745" cy="3232619"/>
          </a:xfrm>
        </p:spPr>
        <p:txBody>
          <a:bodyPr>
            <a:normAutofit/>
          </a:bodyPr>
          <a:lstStyle/>
          <a:p>
            <a:pPr marL="214313" indent="-214313">
              <a:spcAft>
                <a:spcPts val="600"/>
              </a:spcAft>
            </a:pPr>
            <a:r>
              <a:rPr lang="en-US" sz="2000" dirty="0">
                <a:ea typeface="Calibri" panose="020F0502020204030204" pitchFamily="34" charset="0"/>
              </a:rPr>
              <a:t>Now more widely available</a:t>
            </a:r>
          </a:p>
          <a:p>
            <a:pPr marL="214313" indent="-214313">
              <a:spcAft>
                <a:spcPts val="600"/>
              </a:spcAft>
            </a:pPr>
            <a:r>
              <a:rPr lang="en-US" sz="2000" dirty="0">
                <a:ea typeface="Calibri" panose="020F0502020204030204" pitchFamily="34" charset="0"/>
              </a:rPr>
              <a:t>Sensitivity &gt;95% for most platforms </a:t>
            </a:r>
          </a:p>
          <a:p>
            <a:pPr marL="214313" indent="-214313">
              <a:spcAft>
                <a:spcPts val="600"/>
              </a:spcAft>
            </a:pPr>
            <a:r>
              <a:rPr lang="en-US" sz="2000" dirty="0">
                <a:ea typeface="Calibri" panose="020F0502020204030204" pitchFamily="34" charset="0"/>
              </a:rPr>
              <a:t>Usually duplexed with influenza testing and results are available within 1 hour</a:t>
            </a:r>
          </a:p>
          <a:p>
            <a:pPr marL="214313" indent="-214313">
              <a:spcAft>
                <a:spcPts val="600"/>
              </a:spcAft>
            </a:pPr>
            <a:r>
              <a:rPr lang="en-US" sz="2000" dirty="0">
                <a:ea typeface="Calibri" panose="020F0502020204030204" pitchFamily="34" charset="0"/>
              </a:rPr>
              <a:t>Shown to reduce the number of ancillary tests, decrease antibiotic use </a:t>
            </a:r>
          </a:p>
          <a:p>
            <a:pPr marL="214313" indent="-214313">
              <a:spcAft>
                <a:spcPts val="600"/>
              </a:spcAft>
            </a:pPr>
            <a:r>
              <a:rPr lang="en-US" sz="2000" dirty="0">
                <a:ea typeface="Calibri" panose="020F0502020204030204" pitchFamily="34" charset="0"/>
              </a:rPr>
              <a:t>Rapid identification of pathogen also informs infection control measures to prevent nosocomial outbreaks in hospitals and skilled nursing facilities</a:t>
            </a:r>
            <a:endParaRPr lang="en-US" sz="2000" dirty="0"/>
          </a:p>
        </p:txBody>
      </p:sp>
      <p:sp>
        <p:nvSpPr>
          <p:cNvPr id="5" name="Text Placeholder 4">
            <a:extLst>
              <a:ext uri="{FF2B5EF4-FFF2-40B4-BE49-F238E27FC236}">
                <a16:creationId xmlns:a16="http://schemas.microsoft.com/office/drawing/2014/main" id="{8BE7A8D5-B0D3-44FC-A623-F082C01F394B}"/>
              </a:ext>
            </a:extLst>
          </p:cNvPr>
          <p:cNvSpPr>
            <a:spLocks noGrp="1"/>
          </p:cNvSpPr>
          <p:nvPr>
            <p:ph type="body" sz="quarter" idx="10"/>
          </p:nvPr>
        </p:nvSpPr>
        <p:spPr>
          <a:xfrm>
            <a:off x="3089564" y="4500779"/>
            <a:ext cx="5850718" cy="548879"/>
          </a:xfrm>
        </p:spPr>
        <p:txBody>
          <a:bodyPr>
            <a:normAutofit/>
          </a:bodyPr>
          <a:lstStyle/>
          <a:p>
            <a:r>
              <a:rPr lang="fr-FR" sz="1000" dirty="0">
                <a:solidFill>
                  <a:schemeClr val="bg1"/>
                </a:solidFill>
              </a:rPr>
              <a:t>Datta S, et al. </a:t>
            </a:r>
            <a:r>
              <a:rPr lang="fr-FR" sz="1000" i="1" dirty="0">
                <a:solidFill>
                  <a:schemeClr val="bg1"/>
                </a:solidFill>
              </a:rPr>
              <a:t>J Infect Dis.</a:t>
            </a:r>
            <a:r>
              <a:rPr lang="fr-FR" sz="1000" dirty="0">
                <a:solidFill>
                  <a:schemeClr val="bg1"/>
                </a:solidFill>
              </a:rPr>
              <a:t> 2017;215(11):1706-1710. </a:t>
            </a:r>
            <a:endParaRPr lang="en-US" sz="1000" dirty="0">
              <a:solidFill>
                <a:schemeClr val="bg1"/>
              </a:solidFill>
            </a:endParaRPr>
          </a:p>
        </p:txBody>
      </p:sp>
    </p:spTree>
    <p:extLst>
      <p:ext uri="{BB962C8B-B14F-4D97-AF65-F5344CB8AC3E}">
        <p14:creationId xmlns:p14="http://schemas.microsoft.com/office/powerpoint/2010/main" val="1502126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696" y="499787"/>
            <a:ext cx="3798676" cy="3987138"/>
          </a:xfrm>
          <a:prstGeom prst="rect">
            <a:avLst/>
          </a:prstGeom>
        </p:spPr>
      </p:pic>
      <p:sp>
        <p:nvSpPr>
          <p:cNvPr id="2" name="Title 1">
            <a:extLst>
              <a:ext uri="{FF2B5EF4-FFF2-40B4-BE49-F238E27FC236}">
                <a16:creationId xmlns:a16="http://schemas.microsoft.com/office/drawing/2014/main" id="{C7701044-7835-4ED9-A3FC-B799DA9DB1C5}"/>
              </a:ext>
            </a:extLst>
          </p:cNvPr>
          <p:cNvSpPr>
            <a:spLocks noGrp="1"/>
          </p:cNvSpPr>
          <p:nvPr>
            <p:ph type="title"/>
          </p:nvPr>
        </p:nvSpPr>
        <p:spPr/>
        <p:txBody>
          <a:bodyPr>
            <a:normAutofit fontScale="90000"/>
          </a:bodyPr>
          <a:lstStyle/>
          <a:p>
            <a:r>
              <a:rPr lang="en-US" altLang="en-US" dirty="0"/>
              <a:t>Making a Diagnosis of RSV: Duplexed or Multiplexed Tests</a:t>
            </a:r>
            <a:endParaRPr lang="en-US" dirty="0"/>
          </a:p>
        </p:txBody>
      </p:sp>
      <p:sp>
        <p:nvSpPr>
          <p:cNvPr id="3" name="Content Placeholder 2">
            <a:extLst>
              <a:ext uri="{FF2B5EF4-FFF2-40B4-BE49-F238E27FC236}">
                <a16:creationId xmlns:a16="http://schemas.microsoft.com/office/drawing/2014/main" id="{155C4A78-F946-4479-9050-2E4E0C58B3FC}"/>
              </a:ext>
            </a:extLst>
          </p:cNvPr>
          <p:cNvSpPr>
            <a:spLocks noGrp="1"/>
          </p:cNvSpPr>
          <p:nvPr>
            <p:ph idx="1"/>
          </p:nvPr>
        </p:nvSpPr>
        <p:spPr>
          <a:xfrm>
            <a:off x="199478" y="1006873"/>
            <a:ext cx="4165788" cy="3232619"/>
          </a:xfrm>
        </p:spPr>
        <p:txBody>
          <a:bodyPr/>
          <a:lstStyle/>
          <a:p>
            <a:pPr>
              <a:spcAft>
                <a:spcPts val="600"/>
              </a:spcAft>
            </a:pPr>
            <a:r>
              <a:rPr lang="en-US" sz="2000" dirty="0"/>
              <a:t>Primarily driven by influenza</a:t>
            </a:r>
          </a:p>
          <a:p>
            <a:pPr>
              <a:spcAft>
                <a:spcPts val="600"/>
              </a:spcAft>
            </a:pPr>
            <a:r>
              <a:rPr lang="en-US" sz="2000" dirty="0"/>
              <a:t>Temporal peaks of RSV and influenza do not necessarily coincide</a:t>
            </a:r>
          </a:p>
          <a:p>
            <a:pPr>
              <a:spcAft>
                <a:spcPts val="600"/>
              </a:spcAft>
            </a:pPr>
            <a:r>
              <a:rPr lang="en-US" sz="2000" dirty="0"/>
              <a:t>May result in bias and underestimation of RSV cases</a:t>
            </a:r>
          </a:p>
        </p:txBody>
      </p:sp>
      <p:sp>
        <p:nvSpPr>
          <p:cNvPr id="6" name="Text Placeholder 5">
            <a:extLst>
              <a:ext uri="{FF2B5EF4-FFF2-40B4-BE49-F238E27FC236}">
                <a16:creationId xmlns:a16="http://schemas.microsoft.com/office/drawing/2014/main" id="{4D9DB589-4FA3-48D5-899E-32A29B34864E}"/>
              </a:ext>
            </a:extLst>
          </p:cNvPr>
          <p:cNvSpPr>
            <a:spLocks noGrp="1"/>
          </p:cNvSpPr>
          <p:nvPr>
            <p:ph type="body" sz="quarter" idx="10"/>
          </p:nvPr>
        </p:nvSpPr>
        <p:spPr>
          <a:xfrm>
            <a:off x="3082636" y="4464254"/>
            <a:ext cx="6061364" cy="548879"/>
          </a:xfrm>
        </p:spPr>
        <p:txBody>
          <a:bodyPr>
            <a:noAutofit/>
          </a:bodyPr>
          <a:lstStyle/>
          <a:p>
            <a:r>
              <a:rPr lang="en-US" sz="1000" dirty="0">
                <a:solidFill>
                  <a:schemeClr val="bg1"/>
                </a:solidFill>
              </a:rPr>
              <a:t>University of Rochester Medical Center. Weekly Respiratory Surveillance. CDC Reporting Week 12 - October 15, 2019 – March 21, 2020</a:t>
            </a:r>
            <a:br>
              <a:rPr lang="en-US" sz="1000" dirty="0">
                <a:solidFill>
                  <a:schemeClr val="bg1"/>
                </a:solidFill>
              </a:rPr>
            </a:br>
            <a:r>
              <a:rPr lang="en-US" sz="1000" dirty="0">
                <a:solidFill>
                  <a:schemeClr val="bg1"/>
                </a:solidFill>
              </a:rPr>
              <a:t>https://www.urmc.rochester.edu/MediaLibraries/URMCMedia/urmc-labs/documents/weekly-resp-surveillance-12_5.pdf.</a:t>
            </a:r>
          </a:p>
        </p:txBody>
      </p:sp>
    </p:spTree>
    <p:extLst>
      <p:ext uri="{BB962C8B-B14F-4D97-AF65-F5344CB8AC3E}">
        <p14:creationId xmlns:p14="http://schemas.microsoft.com/office/powerpoint/2010/main" val="2220780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0E1CE1-D81B-4C95-B855-BF1FA7888FE0}"/>
              </a:ext>
            </a:extLst>
          </p:cNvPr>
          <p:cNvSpPr/>
          <p:nvPr/>
        </p:nvSpPr>
        <p:spPr>
          <a:xfrm>
            <a:off x="-3088" y="4434991"/>
            <a:ext cx="9144000" cy="7001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3C4271D-27BD-4379-8E4A-CF1C4A440B95}"/>
              </a:ext>
            </a:extLst>
          </p:cNvPr>
          <p:cNvSpPr>
            <a:spLocks noGrp="1"/>
          </p:cNvSpPr>
          <p:nvPr>
            <p:ph type="title"/>
          </p:nvPr>
        </p:nvSpPr>
        <p:spPr>
          <a:xfrm>
            <a:off x="628650" y="-5732"/>
            <a:ext cx="7886700" cy="994172"/>
          </a:xfrm>
        </p:spPr>
        <p:txBody>
          <a:bodyPr/>
          <a:lstStyle/>
          <a:p>
            <a:r>
              <a:rPr lang="en-US" sz="3600" dirty="0"/>
              <a:t>Diagnosis of RSV: Sampling Site</a:t>
            </a:r>
            <a:endParaRPr lang="en-US" dirty="0"/>
          </a:p>
        </p:txBody>
      </p:sp>
      <p:sp>
        <p:nvSpPr>
          <p:cNvPr id="40" name="Text Box 9">
            <a:extLst>
              <a:ext uri="{FF2B5EF4-FFF2-40B4-BE49-F238E27FC236}">
                <a16:creationId xmlns:a16="http://schemas.microsoft.com/office/drawing/2014/main" id="{ACAB0269-6755-4443-820A-E5BA395C1829}"/>
              </a:ext>
            </a:extLst>
          </p:cNvPr>
          <p:cNvSpPr txBox="1">
            <a:spLocks noChangeArrowheads="1"/>
          </p:cNvSpPr>
          <p:nvPr/>
        </p:nvSpPr>
        <p:spPr bwMode="auto">
          <a:xfrm>
            <a:off x="6264823" y="1541603"/>
            <a:ext cx="615830" cy="2035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pPr>
            <a:endParaRPr lang="en-US" sz="900" u="sng" dirty="0">
              <a:latin typeface="Arial" pitchFamily="34" charset="0"/>
              <a:ea typeface="Times New Roman" pitchFamily="18" charset="0"/>
              <a:cs typeface="Arial" pitchFamily="34" charset="0"/>
            </a:endParaRPr>
          </a:p>
          <a:p>
            <a:pPr defTabSz="685800" eaLnBrk="0" fontAlgn="base" hangingPunct="0">
              <a:spcBef>
                <a:spcPct val="0"/>
              </a:spcBef>
              <a:spcAft>
                <a:spcPct val="0"/>
              </a:spcAft>
            </a:pPr>
            <a:r>
              <a:rPr lang="en-US" sz="900" u="sng" dirty="0">
                <a:latin typeface="Arial" pitchFamily="34" charset="0"/>
                <a:ea typeface="Times New Roman" pitchFamily="18" charset="0"/>
                <a:cs typeface="Arial" pitchFamily="34" charset="0"/>
              </a:rPr>
              <a:t>p = 0.006</a:t>
            </a:r>
            <a:endParaRPr lang="en-US" sz="1350" dirty="0">
              <a:latin typeface="Arial" pitchFamily="34" charset="0"/>
              <a:cs typeface="Arial" pitchFamily="34" charset="0"/>
            </a:endParaRPr>
          </a:p>
        </p:txBody>
      </p:sp>
      <p:sp>
        <p:nvSpPr>
          <p:cNvPr id="41" name="Text Box 10">
            <a:extLst>
              <a:ext uri="{FF2B5EF4-FFF2-40B4-BE49-F238E27FC236}">
                <a16:creationId xmlns:a16="http://schemas.microsoft.com/office/drawing/2014/main" id="{097D47BE-CBF4-47F1-8EE7-2C29C006CAAD}"/>
              </a:ext>
            </a:extLst>
          </p:cNvPr>
          <p:cNvSpPr txBox="1">
            <a:spLocks noChangeArrowheads="1"/>
          </p:cNvSpPr>
          <p:nvPr/>
        </p:nvSpPr>
        <p:spPr bwMode="auto">
          <a:xfrm>
            <a:off x="3156822" y="1755979"/>
            <a:ext cx="685800" cy="2035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pPr>
            <a:r>
              <a:rPr lang="en-US" sz="900" u="sng" dirty="0">
                <a:latin typeface="Arial" pitchFamily="34" charset="0"/>
                <a:ea typeface="Times New Roman" pitchFamily="18" charset="0"/>
                <a:cs typeface="Arial" pitchFamily="34" charset="0"/>
              </a:rPr>
              <a:t>p = 0.0001</a:t>
            </a:r>
            <a:endParaRPr lang="en-US" sz="1350" dirty="0">
              <a:latin typeface="Arial" pitchFamily="34" charset="0"/>
              <a:cs typeface="Arial" pitchFamily="34" charset="0"/>
            </a:endParaRPr>
          </a:p>
        </p:txBody>
      </p:sp>
      <p:graphicFrame>
        <p:nvGraphicFramePr>
          <p:cNvPr id="43" name="Object 42">
            <a:extLst>
              <a:ext uri="{FF2B5EF4-FFF2-40B4-BE49-F238E27FC236}">
                <a16:creationId xmlns:a16="http://schemas.microsoft.com/office/drawing/2014/main" id="{63AC5DDD-6EBD-4294-B2C9-8F29258AD2C4}"/>
              </a:ext>
            </a:extLst>
          </p:cNvPr>
          <p:cNvGraphicFramePr>
            <a:graphicFrameLocks noChangeAspect="1"/>
          </p:cNvGraphicFramePr>
          <p:nvPr>
            <p:extLst>
              <p:ext uri="{D42A27DB-BD31-4B8C-83A1-F6EECF244321}">
                <p14:modId xmlns:p14="http://schemas.microsoft.com/office/powerpoint/2010/main" val="429532294"/>
              </p:ext>
            </p:extLst>
          </p:nvPr>
        </p:nvGraphicFramePr>
        <p:xfrm>
          <a:off x="1508438" y="2728911"/>
          <a:ext cx="2913341" cy="1837309"/>
        </p:xfrm>
        <a:graphic>
          <a:graphicData uri="http://schemas.openxmlformats.org/presentationml/2006/ole">
            <mc:AlternateContent xmlns:mc="http://schemas.openxmlformats.org/markup-compatibility/2006">
              <mc:Choice xmlns:v="urn:schemas-microsoft-com:vml" Requires="v">
                <p:oleObj spid="_x0000_s1058" r:id="rId3" imgW="5486400" imgH="3657600" progId="MtbGraph.Document.16">
                  <p:embed/>
                </p:oleObj>
              </mc:Choice>
              <mc:Fallback>
                <p:oleObj r:id="rId3" imgW="5486400" imgH="3657600" progId="MtbGraph.Document.16">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438" y="2728911"/>
                        <a:ext cx="2913341" cy="1837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4">
            <a:extLst>
              <a:ext uri="{FF2B5EF4-FFF2-40B4-BE49-F238E27FC236}">
                <a16:creationId xmlns:a16="http://schemas.microsoft.com/office/drawing/2014/main" id="{77FF8062-560E-428E-85E9-CB704AA3194B}"/>
              </a:ext>
            </a:extLst>
          </p:cNvPr>
          <p:cNvGraphicFramePr>
            <a:graphicFrameLocks noChangeAspect="1"/>
          </p:cNvGraphicFramePr>
          <p:nvPr>
            <p:extLst>
              <p:ext uri="{D42A27DB-BD31-4B8C-83A1-F6EECF244321}">
                <p14:modId xmlns:p14="http://schemas.microsoft.com/office/powerpoint/2010/main" val="1841830265"/>
              </p:ext>
            </p:extLst>
          </p:nvPr>
        </p:nvGraphicFramePr>
        <p:xfrm>
          <a:off x="1501401" y="739085"/>
          <a:ext cx="2920378" cy="1805188"/>
        </p:xfrm>
        <a:graphic>
          <a:graphicData uri="http://schemas.openxmlformats.org/presentationml/2006/ole">
            <mc:AlternateContent xmlns:mc="http://schemas.openxmlformats.org/markup-compatibility/2006">
              <mc:Choice xmlns:v="urn:schemas-microsoft-com:vml" Requires="v">
                <p:oleObj spid="_x0000_s1059" r:id="rId5" imgW="5486400" imgH="3657600" progId="MtbGraph.Document.16">
                  <p:embed/>
                </p:oleObj>
              </mc:Choice>
              <mc:Fallback>
                <p:oleObj r:id="rId5" imgW="5486400" imgH="3657600" progId="MtbGraph.Document.16">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1401" y="739085"/>
                        <a:ext cx="2920378" cy="180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45">
            <a:extLst>
              <a:ext uri="{FF2B5EF4-FFF2-40B4-BE49-F238E27FC236}">
                <a16:creationId xmlns:a16="http://schemas.microsoft.com/office/drawing/2014/main" id="{26B49FB8-C793-432F-9EE1-15CC33F1F914}"/>
              </a:ext>
            </a:extLst>
          </p:cNvPr>
          <p:cNvGraphicFramePr>
            <a:graphicFrameLocks noChangeAspect="1"/>
          </p:cNvGraphicFramePr>
          <p:nvPr>
            <p:extLst>
              <p:ext uri="{D42A27DB-BD31-4B8C-83A1-F6EECF244321}">
                <p14:modId xmlns:p14="http://schemas.microsoft.com/office/powerpoint/2010/main" val="1774120268"/>
              </p:ext>
            </p:extLst>
          </p:nvPr>
        </p:nvGraphicFramePr>
        <p:xfrm>
          <a:off x="4486080" y="734502"/>
          <a:ext cx="3004822" cy="1792341"/>
        </p:xfrm>
        <a:graphic>
          <a:graphicData uri="http://schemas.openxmlformats.org/presentationml/2006/ole">
            <mc:AlternateContent xmlns:mc="http://schemas.openxmlformats.org/markup-compatibility/2006">
              <mc:Choice xmlns:v="urn:schemas-microsoft-com:vml" Requires="v">
                <p:oleObj spid="_x0000_s1060" r:id="rId7" imgW="5486400" imgH="3657600" progId="MtbGraph.Document.16">
                  <p:embed/>
                </p:oleObj>
              </mc:Choice>
              <mc:Fallback>
                <p:oleObj r:id="rId7" imgW="5486400" imgH="3657600" progId="MtbGraph.Document.16">
                  <p:embed/>
                  <p:pic>
                    <p:nvPicPr>
                      <p:cNvPr id="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6080" y="734502"/>
                        <a:ext cx="3004822" cy="17923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6">
            <a:extLst>
              <a:ext uri="{FF2B5EF4-FFF2-40B4-BE49-F238E27FC236}">
                <a16:creationId xmlns:a16="http://schemas.microsoft.com/office/drawing/2014/main" id="{7F4E1EF2-6B31-46C6-A3A2-B5E29F6DC8D0}"/>
              </a:ext>
            </a:extLst>
          </p:cNvPr>
          <p:cNvGraphicFramePr>
            <a:graphicFrameLocks noChangeAspect="1"/>
          </p:cNvGraphicFramePr>
          <p:nvPr>
            <p:extLst>
              <p:ext uri="{D42A27DB-BD31-4B8C-83A1-F6EECF244321}">
                <p14:modId xmlns:p14="http://schemas.microsoft.com/office/powerpoint/2010/main" val="3245801581"/>
              </p:ext>
            </p:extLst>
          </p:nvPr>
        </p:nvGraphicFramePr>
        <p:xfrm>
          <a:off x="4496890" y="2731531"/>
          <a:ext cx="3018896" cy="1837309"/>
        </p:xfrm>
        <a:graphic>
          <a:graphicData uri="http://schemas.openxmlformats.org/presentationml/2006/ole">
            <mc:AlternateContent xmlns:mc="http://schemas.openxmlformats.org/markup-compatibility/2006">
              <mc:Choice xmlns:v="urn:schemas-microsoft-com:vml" Requires="v">
                <p:oleObj spid="_x0000_s1061" r:id="rId9" imgW="5486400" imgH="3657600" progId="MtbGraph.Document.16">
                  <p:embed/>
                </p:oleObj>
              </mc:Choice>
              <mc:Fallback>
                <p:oleObj r:id="rId9" imgW="5486400" imgH="3657600" progId="MtbGraph.Document.16">
                  <p:embed/>
                  <p:pic>
                    <p:nvPicPr>
                      <p:cNvPr id="7"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6890" y="2731531"/>
                        <a:ext cx="3018896" cy="1837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 Box 5">
            <a:extLst>
              <a:ext uri="{FF2B5EF4-FFF2-40B4-BE49-F238E27FC236}">
                <a16:creationId xmlns:a16="http://schemas.microsoft.com/office/drawing/2014/main" id="{718CBE53-53C0-490F-B68F-E23DC02F55D6}"/>
              </a:ext>
            </a:extLst>
          </p:cNvPr>
          <p:cNvSpPr txBox="1">
            <a:spLocks noChangeArrowheads="1"/>
          </p:cNvSpPr>
          <p:nvPr/>
        </p:nvSpPr>
        <p:spPr bwMode="auto">
          <a:xfrm>
            <a:off x="3178088" y="4093785"/>
            <a:ext cx="591113" cy="187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sz="900" i="1" dirty="0">
                <a:latin typeface="Arial" pitchFamily="34" charset="0"/>
                <a:ea typeface="Times New Roman" pitchFamily="18" charset="0"/>
                <a:cs typeface="Arial" pitchFamily="34" charset="0"/>
              </a:rPr>
              <a:t>P</a:t>
            </a:r>
            <a:r>
              <a:rPr lang="en-US" sz="900" dirty="0">
                <a:latin typeface="Arial" pitchFamily="34" charset="0"/>
                <a:ea typeface="Times New Roman" pitchFamily="18" charset="0"/>
                <a:cs typeface="Arial" pitchFamily="34" charset="0"/>
              </a:rPr>
              <a:t>=0.12</a:t>
            </a:r>
            <a:endParaRPr lang="en-US" sz="1350" dirty="0">
              <a:latin typeface="Arial" pitchFamily="34" charset="0"/>
              <a:cs typeface="Arial" pitchFamily="34" charset="0"/>
            </a:endParaRPr>
          </a:p>
        </p:txBody>
      </p:sp>
      <p:sp>
        <p:nvSpPr>
          <p:cNvPr id="49" name="Text Box 6">
            <a:extLst>
              <a:ext uri="{FF2B5EF4-FFF2-40B4-BE49-F238E27FC236}">
                <a16:creationId xmlns:a16="http://schemas.microsoft.com/office/drawing/2014/main" id="{DD5B322C-8002-4B64-92AC-37F1C11FF340}"/>
              </a:ext>
            </a:extLst>
          </p:cNvPr>
          <p:cNvSpPr txBox="1">
            <a:spLocks noChangeArrowheads="1"/>
          </p:cNvSpPr>
          <p:nvPr/>
        </p:nvSpPr>
        <p:spPr bwMode="auto">
          <a:xfrm>
            <a:off x="6202643" y="4057750"/>
            <a:ext cx="675359" cy="2035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sz="900" i="1" dirty="0">
                <a:latin typeface="Arial" pitchFamily="34" charset="0"/>
                <a:ea typeface="Times New Roman" pitchFamily="18" charset="0"/>
                <a:cs typeface="Arial" pitchFamily="34" charset="0"/>
              </a:rPr>
              <a:t>P</a:t>
            </a:r>
            <a:r>
              <a:rPr lang="en-US" sz="900" dirty="0">
                <a:latin typeface="Arial" pitchFamily="34" charset="0"/>
                <a:ea typeface="Times New Roman" pitchFamily="18" charset="0"/>
                <a:cs typeface="Arial" pitchFamily="34" charset="0"/>
              </a:rPr>
              <a:t>=0.011</a:t>
            </a:r>
            <a:endParaRPr lang="en-US" sz="1350" dirty="0">
              <a:latin typeface="Arial" pitchFamily="34" charset="0"/>
              <a:cs typeface="Arial" pitchFamily="34" charset="0"/>
            </a:endParaRPr>
          </a:p>
        </p:txBody>
      </p:sp>
      <p:sp>
        <p:nvSpPr>
          <p:cNvPr id="52" name="Rectangle 14">
            <a:extLst>
              <a:ext uri="{FF2B5EF4-FFF2-40B4-BE49-F238E27FC236}">
                <a16:creationId xmlns:a16="http://schemas.microsoft.com/office/drawing/2014/main" id="{5E079098-1526-4E43-9F91-E59DF7D39B11}"/>
              </a:ext>
            </a:extLst>
          </p:cNvPr>
          <p:cNvSpPr>
            <a:spLocks noChangeArrowheads="1"/>
          </p:cNvSpPr>
          <p:nvPr/>
        </p:nvSpPr>
        <p:spPr bwMode="auto">
          <a:xfrm>
            <a:off x="1143001" y="-37973"/>
            <a:ext cx="138564"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sz="450" dirty="0">
              <a:latin typeface="Arial" pitchFamily="34" charset="0"/>
              <a:cs typeface="Arial" pitchFamily="34" charset="0"/>
            </a:endParaRPr>
          </a:p>
          <a:p>
            <a:pPr defTabSz="685800" eaLnBrk="0" fontAlgn="base" hangingPunct="0">
              <a:spcBef>
                <a:spcPct val="0"/>
              </a:spcBef>
              <a:spcAft>
                <a:spcPct val="0"/>
              </a:spcAft>
            </a:pPr>
            <a:br>
              <a:rPr lang="en-US" sz="1350" dirty="0">
                <a:latin typeface="Arial" pitchFamily="34" charset="0"/>
                <a:cs typeface="Arial" pitchFamily="34" charset="0"/>
              </a:rPr>
            </a:br>
            <a:endParaRPr lang="en-US" sz="1350" dirty="0">
              <a:latin typeface="Arial" pitchFamily="34" charset="0"/>
              <a:cs typeface="Arial" pitchFamily="34" charset="0"/>
            </a:endParaRPr>
          </a:p>
          <a:p>
            <a:pPr defTabSz="685800" eaLnBrk="0" fontAlgn="base" hangingPunct="0">
              <a:spcBef>
                <a:spcPct val="0"/>
              </a:spcBef>
              <a:spcAft>
                <a:spcPct val="0"/>
              </a:spcAft>
            </a:pPr>
            <a:endParaRPr lang="en-US" sz="1350" dirty="0">
              <a:latin typeface="Arial" pitchFamily="34" charset="0"/>
              <a:cs typeface="Arial" pitchFamily="34" charset="0"/>
            </a:endParaRPr>
          </a:p>
        </p:txBody>
      </p:sp>
      <p:sp>
        <p:nvSpPr>
          <p:cNvPr id="53" name="Rectangle 15">
            <a:extLst>
              <a:ext uri="{FF2B5EF4-FFF2-40B4-BE49-F238E27FC236}">
                <a16:creationId xmlns:a16="http://schemas.microsoft.com/office/drawing/2014/main" id="{91FA70FC-312D-4238-8B55-CFC73A23629D}"/>
              </a:ext>
            </a:extLst>
          </p:cNvPr>
          <p:cNvSpPr>
            <a:spLocks noChangeArrowheads="1"/>
          </p:cNvSpPr>
          <p:nvPr/>
        </p:nvSpPr>
        <p:spPr bwMode="auto">
          <a:xfrm>
            <a:off x="1143001" y="100528"/>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sz="1350" dirty="0">
              <a:latin typeface="Arial" pitchFamily="34" charset="0"/>
              <a:cs typeface="Arial" pitchFamily="34" charset="0"/>
            </a:endParaRPr>
          </a:p>
          <a:p>
            <a:pPr defTabSz="685800" eaLnBrk="0" fontAlgn="base" hangingPunct="0">
              <a:spcBef>
                <a:spcPct val="0"/>
              </a:spcBef>
              <a:spcAft>
                <a:spcPct val="0"/>
              </a:spcAft>
            </a:pPr>
            <a:endParaRPr lang="en-US" sz="1350" dirty="0">
              <a:latin typeface="Arial" pitchFamily="34" charset="0"/>
              <a:cs typeface="Arial" pitchFamily="34" charset="0"/>
            </a:endParaRPr>
          </a:p>
        </p:txBody>
      </p:sp>
      <p:sp>
        <p:nvSpPr>
          <p:cNvPr id="54" name="Rectangle 16">
            <a:extLst>
              <a:ext uri="{FF2B5EF4-FFF2-40B4-BE49-F238E27FC236}">
                <a16:creationId xmlns:a16="http://schemas.microsoft.com/office/drawing/2014/main" id="{830C4357-5DCE-498E-BA05-DF557BEB6D4D}"/>
              </a:ext>
            </a:extLst>
          </p:cNvPr>
          <p:cNvSpPr>
            <a:spLocks noChangeArrowheads="1"/>
          </p:cNvSpPr>
          <p:nvPr/>
        </p:nvSpPr>
        <p:spPr bwMode="auto">
          <a:xfrm>
            <a:off x="1314451" y="46406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sp>
        <p:nvSpPr>
          <p:cNvPr id="57" name="Text Placeholder 4">
            <a:extLst>
              <a:ext uri="{FF2B5EF4-FFF2-40B4-BE49-F238E27FC236}">
                <a16:creationId xmlns:a16="http://schemas.microsoft.com/office/drawing/2014/main" id="{6BD5EE10-F8FC-46C0-ABE7-97ABB19765C7}"/>
              </a:ext>
            </a:extLst>
          </p:cNvPr>
          <p:cNvSpPr txBox="1">
            <a:spLocks/>
          </p:cNvSpPr>
          <p:nvPr/>
        </p:nvSpPr>
        <p:spPr>
          <a:xfrm>
            <a:off x="0" y="4813978"/>
            <a:ext cx="9144000" cy="3030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chemeClr val="tx1"/>
                </a:solidFill>
                <a:latin typeface="+mj-lt"/>
              </a:rPr>
              <a:t>Branche AR, et al. </a:t>
            </a:r>
            <a:r>
              <a:rPr lang="en-US" sz="1000" i="1" dirty="0">
                <a:solidFill>
                  <a:schemeClr val="tx1"/>
                </a:solidFill>
                <a:latin typeface="+mj-lt"/>
              </a:rPr>
              <a:t>J Clin Microbiol. </a:t>
            </a:r>
            <a:r>
              <a:rPr lang="en-US" sz="1000" dirty="0">
                <a:solidFill>
                  <a:schemeClr val="tx1"/>
                </a:solidFill>
                <a:latin typeface="+mj-lt"/>
              </a:rPr>
              <a:t>2014;52(10):3590-3596; Copyright permission granted for use of this Figure 1 from American Society for Microbiology Journals.</a:t>
            </a:r>
          </a:p>
        </p:txBody>
      </p:sp>
      <p:sp>
        <p:nvSpPr>
          <p:cNvPr id="58" name="Text Box 5">
            <a:extLst>
              <a:ext uri="{FF2B5EF4-FFF2-40B4-BE49-F238E27FC236}">
                <a16:creationId xmlns:a16="http://schemas.microsoft.com/office/drawing/2014/main" id="{C9C52342-C42D-45B9-A26B-4FB1C49259A7}"/>
              </a:ext>
            </a:extLst>
          </p:cNvPr>
          <p:cNvSpPr txBox="1">
            <a:spLocks noChangeArrowheads="1"/>
          </p:cNvSpPr>
          <p:nvPr/>
        </p:nvSpPr>
        <p:spPr bwMode="auto">
          <a:xfrm>
            <a:off x="3097296" y="2166908"/>
            <a:ext cx="685799" cy="1945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sz="900" i="1" dirty="0">
                <a:latin typeface="Arial" pitchFamily="34" charset="0"/>
                <a:ea typeface="Times New Roman" pitchFamily="18" charset="0"/>
                <a:cs typeface="Arial" pitchFamily="34" charset="0"/>
              </a:rPr>
              <a:t>P</a:t>
            </a:r>
            <a:r>
              <a:rPr lang="en-US" sz="900" dirty="0">
                <a:latin typeface="Arial" pitchFamily="34" charset="0"/>
                <a:ea typeface="Times New Roman" pitchFamily="18" charset="0"/>
                <a:cs typeface="Arial" pitchFamily="34" charset="0"/>
              </a:rPr>
              <a:t>=0.0001</a:t>
            </a:r>
            <a:endParaRPr lang="en-US" sz="1350" dirty="0">
              <a:latin typeface="Arial" pitchFamily="34" charset="0"/>
              <a:cs typeface="Arial" pitchFamily="34" charset="0"/>
            </a:endParaRPr>
          </a:p>
        </p:txBody>
      </p:sp>
      <p:sp>
        <p:nvSpPr>
          <p:cNvPr id="59" name="Text Box 5">
            <a:extLst>
              <a:ext uri="{FF2B5EF4-FFF2-40B4-BE49-F238E27FC236}">
                <a16:creationId xmlns:a16="http://schemas.microsoft.com/office/drawing/2014/main" id="{17734EE6-FB95-485D-A283-3E8721419A04}"/>
              </a:ext>
            </a:extLst>
          </p:cNvPr>
          <p:cNvSpPr txBox="1">
            <a:spLocks noChangeArrowheads="1"/>
          </p:cNvSpPr>
          <p:nvPr/>
        </p:nvSpPr>
        <p:spPr bwMode="auto">
          <a:xfrm>
            <a:off x="6449171" y="1641679"/>
            <a:ext cx="685799" cy="1945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n-US" sz="900" i="1" dirty="0">
                <a:latin typeface="Arial" pitchFamily="34" charset="0"/>
                <a:ea typeface="Times New Roman" pitchFamily="18" charset="0"/>
                <a:cs typeface="Arial" pitchFamily="34" charset="0"/>
              </a:rPr>
              <a:t>P</a:t>
            </a:r>
            <a:r>
              <a:rPr lang="en-US" sz="900" dirty="0">
                <a:latin typeface="Arial" pitchFamily="34" charset="0"/>
                <a:ea typeface="Times New Roman" pitchFamily="18" charset="0"/>
                <a:cs typeface="Arial" pitchFamily="34" charset="0"/>
              </a:rPr>
              <a:t>=0.006</a:t>
            </a:r>
            <a:endParaRPr lang="en-US" sz="1350" dirty="0">
              <a:latin typeface="Arial" pitchFamily="34" charset="0"/>
              <a:cs typeface="Arial" pitchFamily="34" charset="0"/>
            </a:endParaRPr>
          </a:p>
        </p:txBody>
      </p:sp>
      <p:sp>
        <p:nvSpPr>
          <p:cNvPr id="2" name="TextBox 1">
            <a:extLst>
              <a:ext uri="{FF2B5EF4-FFF2-40B4-BE49-F238E27FC236}">
                <a16:creationId xmlns:a16="http://schemas.microsoft.com/office/drawing/2014/main" id="{5D2084B8-9CCA-4E7B-A610-88E95F8E039E}"/>
              </a:ext>
            </a:extLst>
          </p:cNvPr>
          <p:cNvSpPr txBox="1"/>
          <p:nvPr/>
        </p:nvSpPr>
        <p:spPr>
          <a:xfrm>
            <a:off x="1912849" y="2400506"/>
            <a:ext cx="673261" cy="123111"/>
          </a:xfrm>
          <a:prstGeom prst="rect">
            <a:avLst/>
          </a:prstGeom>
          <a:solidFill>
            <a:srgbClr val="F1ECE2"/>
          </a:solidFill>
        </p:spPr>
        <p:txBody>
          <a:bodyPr wrap="none" lIns="0" tIns="0" rIns="0" bIns="0" rtlCol="0">
            <a:spAutoFit/>
          </a:bodyPr>
          <a:lstStyle/>
          <a:p>
            <a:r>
              <a:rPr lang="en-US" sz="800" dirty="0"/>
              <a:t>Straight Sputum</a:t>
            </a:r>
          </a:p>
        </p:txBody>
      </p:sp>
      <p:sp>
        <p:nvSpPr>
          <p:cNvPr id="22" name="TextBox 21">
            <a:extLst>
              <a:ext uri="{FF2B5EF4-FFF2-40B4-BE49-F238E27FC236}">
                <a16:creationId xmlns:a16="http://schemas.microsoft.com/office/drawing/2014/main" id="{A99CB06A-26D6-4491-B3CD-CDC365B7DBEF}"/>
              </a:ext>
            </a:extLst>
          </p:cNvPr>
          <p:cNvSpPr txBox="1"/>
          <p:nvPr/>
        </p:nvSpPr>
        <p:spPr>
          <a:xfrm>
            <a:off x="2736908" y="2404598"/>
            <a:ext cx="671659" cy="123111"/>
          </a:xfrm>
          <a:prstGeom prst="rect">
            <a:avLst/>
          </a:prstGeom>
          <a:solidFill>
            <a:srgbClr val="F1ECE2"/>
          </a:solidFill>
        </p:spPr>
        <p:txBody>
          <a:bodyPr wrap="none" lIns="0" tIns="0" rIns="0" bIns="0" rtlCol="0">
            <a:spAutoFit/>
          </a:bodyPr>
          <a:lstStyle/>
          <a:p>
            <a:r>
              <a:rPr lang="en-US" sz="800" dirty="0"/>
              <a:t>Dunked Sputum</a:t>
            </a:r>
          </a:p>
        </p:txBody>
      </p:sp>
      <p:sp>
        <p:nvSpPr>
          <p:cNvPr id="23" name="TextBox 22">
            <a:extLst>
              <a:ext uri="{FF2B5EF4-FFF2-40B4-BE49-F238E27FC236}">
                <a16:creationId xmlns:a16="http://schemas.microsoft.com/office/drawing/2014/main" id="{FDA3A739-6E44-4112-9433-4A8D47A93DE0}"/>
              </a:ext>
            </a:extLst>
          </p:cNvPr>
          <p:cNvSpPr txBox="1"/>
          <p:nvPr/>
        </p:nvSpPr>
        <p:spPr>
          <a:xfrm>
            <a:off x="3560967" y="2408690"/>
            <a:ext cx="524182" cy="123111"/>
          </a:xfrm>
          <a:prstGeom prst="rect">
            <a:avLst/>
          </a:prstGeom>
          <a:solidFill>
            <a:srgbClr val="F1ECE2"/>
          </a:solidFill>
        </p:spPr>
        <p:txBody>
          <a:bodyPr wrap="none" lIns="0" tIns="0" rIns="0" bIns="0" rtlCol="0">
            <a:spAutoFit/>
          </a:bodyPr>
          <a:lstStyle/>
          <a:p>
            <a:r>
              <a:rPr lang="en-US" sz="800" dirty="0"/>
              <a:t>Throat Swab</a:t>
            </a:r>
          </a:p>
        </p:txBody>
      </p:sp>
      <p:sp>
        <p:nvSpPr>
          <p:cNvPr id="24" name="TextBox 23">
            <a:extLst>
              <a:ext uri="{FF2B5EF4-FFF2-40B4-BE49-F238E27FC236}">
                <a16:creationId xmlns:a16="http://schemas.microsoft.com/office/drawing/2014/main" id="{AE9FDFF7-17F0-4F12-B156-F0B212FDC7E1}"/>
              </a:ext>
            </a:extLst>
          </p:cNvPr>
          <p:cNvSpPr txBox="1"/>
          <p:nvPr/>
        </p:nvSpPr>
        <p:spPr>
          <a:xfrm>
            <a:off x="1887247" y="4403967"/>
            <a:ext cx="673261" cy="123111"/>
          </a:xfrm>
          <a:prstGeom prst="rect">
            <a:avLst/>
          </a:prstGeom>
          <a:solidFill>
            <a:srgbClr val="F1ECE2"/>
          </a:solidFill>
        </p:spPr>
        <p:txBody>
          <a:bodyPr wrap="none" lIns="0" tIns="0" rIns="0" bIns="0" rtlCol="0">
            <a:spAutoFit/>
          </a:bodyPr>
          <a:lstStyle/>
          <a:p>
            <a:r>
              <a:rPr lang="en-US" sz="800" dirty="0"/>
              <a:t>Straight Sputum</a:t>
            </a:r>
          </a:p>
        </p:txBody>
      </p:sp>
      <p:sp>
        <p:nvSpPr>
          <p:cNvPr id="25" name="TextBox 24">
            <a:extLst>
              <a:ext uri="{FF2B5EF4-FFF2-40B4-BE49-F238E27FC236}">
                <a16:creationId xmlns:a16="http://schemas.microsoft.com/office/drawing/2014/main" id="{C380D215-F374-4B40-9EA8-254F3842902D}"/>
              </a:ext>
            </a:extLst>
          </p:cNvPr>
          <p:cNvSpPr txBox="1"/>
          <p:nvPr/>
        </p:nvSpPr>
        <p:spPr>
          <a:xfrm>
            <a:off x="2711306" y="4408059"/>
            <a:ext cx="671659" cy="123111"/>
          </a:xfrm>
          <a:prstGeom prst="rect">
            <a:avLst/>
          </a:prstGeom>
          <a:solidFill>
            <a:srgbClr val="F1ECE2"/>
          </a:solidFill>
        </p:spPr>
        <p:txBody>
          <a:bodyPr wrap="none" lIns="0" tIns="0" rIns="0" bIns="0" rtlCol="0">
            <a:spAutoFit/>
          </a:bodyPr>
          <a:lstStyle/>
          <a:p>
            <a:r>
              <a:rPr lang="en-US" sz="800" dirty="0"/>
              <a:t>Dunked Sputum</a:t>
            </a:r>
          </a:p>
        </p:txBody>
      </p:sp>
      <p:sp>
        <p:nvSpPr>
          <p:cNvPr id="26" name="TextBox 25">
            <a:extLst>
              <a:ext uri="{FF2B5EF4-FFF2-40B4-BE49-F238E27FC236}">
                <a16:creationId xmlns:a16="http://schemas.microsoft.com/office/drawing/2014/main" id="{80C043F2-63E7-456D-A553-A5E1694299B4}"/>
              </a:ext>
            </a:extLst>
          </p:cNvPr>
          <p:cNvSpPr txBox="1"/>
          <p:nvPr/>
        </p:nvSpPr>
        <p:spPr>
          <a:xfrm>
            <a:off x="3535365" y="4412151"/>
            <a:ext cx="524182" cy="123111"/>
          </a:xfrm>
          <a:prstGeom prst="rect">
            <a:avLst/>
          </a:prstGeom>
          <a:solidFill>
            <a:srgbClr val="F1ECE2"/>
          </a:solidFill>
        </p:spPr>
        <p:txBody>
          <a:bodyPr wrap="none" lIns="0" tIns="0" rIns="0" bIns="0" rtlCol="0">
            <a:spAutoFit/>
          </a:bodyPr>
          <a:lstStyle/>
          <a:p>
            <a:r>
              <a:rPr lang="en-US" sz="800" dirty="0"/>
              <a:t>Throat Swab</a:t>
            </a:r>
          </a:p>
        </p:txBody>
      </p:sp>
      <p:sp>
        <p:nvSpPr>
          <p:cNvPr id="27" name="TextBox 26">
            <a:extLst>
              <a:ext uri="{FF2B5EF4-FFF2-40B4-BE49-F238E27FC236}">
                <a16:creationId xmlns:a16="http://schemas.microsoft.com/office/drawing/2014/main" id="{22525C1D-1AD8-4C30-B852-60F96B038323}"/>
              </a:ext>
            </a:extLst>
          </p:cNvPr>
          <p:cNvSpPr txBox="1"/>
          <p:nvPr/>
        </p:nvSpPr>
        <p:spPr>
          <a:xfrm>
            <a:off x="4987992" y="2368726"/>
            <a:ext cx="673261" cy="123111"/>
          </a:xfrm>
          <a:prstGeom prst="rect">
            <a:avLst/>
          </a:prstGeom>
          <a:solidFill>
            <a:srgbClr val="F1ECE2"/>
          </a:solidFill>
        </p:spPr>
        <p:txBody>
          <a:bodyPr wrap="none" lIns="0" tIns="0" rIns="0" bIns="0" rtlCol="0">
            <a:spAutoFit/>
          </a:bodyPr>
          <a:lstStyle/>
          <a:p>
            <a:r>
              <a:rPr lang="en-US" sz="800" dirty="0"/>
              <a:t>Straight Sputum</a:t>
            </a:r>
          </a:p>
        </p:txBody>
      </p:sp>
      <p:sp>
        <p:nvSpPr>
          <p:cNvPr id="28" name="TextBox 27">
            <a:extLst>
              <a:ext uri="{FF2B5EF4-FFF2-40B4-BE49-F238E27FC236}">
                <a16:creationId xmlns:a16="http://schemas.microsoft.com/office/drawing/2014/main" id="{72C4412D-8212-4AAC-9997-AFAB2651CAC6}"/>
              </a:ext>
            </a:extLst>
          </p:cNvPr>
          <p:cNvSpPr txBox="1"/>
          <p:nvPr/>
        </p:nvSpPr>
        <p:spPr>
          <a:xfrm>
            <a:off x="5812051" y="2372818"/>
            <a:ext cx="671659" cy="123111"/>
          </a:xfrm>
          <a:prstGeom prst="rect">
            <a:avLst/>
          </a:prstGeom>
          <a:solidFill>
            <a:srgbClr val="F1ECE2"/>
          </a:solidFill>
        </p:spPr>
        <p:txBody>
          <a:bodyPr wrap="none" lIns="0" tIns="0" rIns="0" bIns="0" rtlCol="0">
            <a:spAutoFit/>
          </a:bodyPr>
          <a:lstStyle/>
          <a:p>
            <a:r>
              <a:rPr lang="en-US" sz="800" dirty="0"/>
              <a:t>Dunked Sputum</a:t>
            </a:r>
          </a:p>
        </p:txBody>
      </p:sp>
      <p:sp>
        <p:nvSpPr>
          <p:cNvPr id="29" name="TextBox 28">
            <a:extLst>
              <a:ext uri="{FF2B5EF4-FFF2-40B4-BE49-F238E27FC236}">
                <a16:creationId xmlns:a16="http://schemas.microsoft.com/office/drawing/2014/main" id="{A9AEB190-32BE-406E-99C3-7D6B3E325351}"/>
              </a:ext>
            </a:extLst>
          </p:cNvPr>
          <p:cNvSpPr txBox="1"/>
          <p:nvPr/>
        </p:nvSpPr>
        <p:spPr>
          <a:xfrm>
            <a:off x="6636110" y="2376910"/>
            <a:ext cx="524182" cy="123111"/>
          </a:xfrm>
          <a:prstGeom prst="rect">
            <a:avLst/>
          </a:prstGeom>
          <a:solidFill>
            <a:srgbClr val="F1ECE2"/>
          </a:solidFill>
        </p:spPr>
        <p:txBody>
          <a:bodyPr wrap="none" lIns="0" tIns="0" rIns="0" bIns="0" rtlCol="0">
            <a:spAutoFit/>
          </a:bodyPr>
          <a:lstStyle/>
          <a:p>
            <a:r>
              <a:rPr lang="en-US" sz="800" dirty="0"/>
              <a:t>Throat Swab</a:t>
            </a:r>
          </a:p>
        </p:txBody>
      </p:sp>
      <p:sp>
        <p:nvSpPr>
          <p:cNvPr id="30" name="TextBox 29">
            <a:extLst>
              <a:ext uri="{FF2B5EF4-FFF2-40B4-BE49-F238E27FC236}">
                <a16:creationId xmlns:a16="http://schemas.microsoft.com/office/drawing/2014/main" id="{856F2B54-0B7B-454D-80FF-1D4252389797}"/>
              </a:ext>
            </a:extLst>
          </p:cNvPr>
          <p:cNvSpPr txBox="1"/>
          <p:nvPr/>
        </p:nvSpPr>
        <p:spPr>
          <a:xfrm>
            <a:off x="4954809" y="4421412"/>
            <a:ext cx="673261" cy="123111"/>
          </a:xfrm>
          <a:prstGeom prst="rect">
            <a:avLst/>
          </a:prstGeom>
          <a:solidFill>
            <a:srgbClr val="F1ECE2"/>
          </a:solidFill>
        </p:spPr>
        <p:txBody>
          <a:bodyPr wrap="none" lIns="0" tIns="0" rIns="0" bIns="0" rtlCol="0">
            <a:spAutoFit/>
          </a:bodyPr>
          <a:lstStyle/>
          <a:p>
            <a:r>
              <a:rPr lang="en-US" sz="800" dirty="0"/>
              <a:t>Straight Sputum</a:t>
            </a:r>
          </a:p>
        </p:txBody>
      </p:sp>
      <p:sp>
        <p:nvSpPr>
          <p:cNvPr id="31" name="TextBox 30">
            <a:extLst>
              <a:ext uri="{FF2B5EF4-FFF2-40B4-BE49-F238E27FC236}">
                <a16:creationId xmlns:a16="http://schemas.microsoft.com/office/drawing/2014/main" id="{BB4E617A-D4F9-4183-8846-6233047CE61F}"/>
              </a:ext>
            </a:extLst>
          </p:cNvPr>
          <p:cNvSpPr txBox="1"/>
          <p:nvPr/>
        </p:nvSpPr>
        <p:spPr>
          <a:xfrm>
            <a:off x="5794503" y="4413469"/>
            <a:ext cx="671659" cy="123111"/>
          </a:xfrm>
          <a:prstGeom prst="rect">
            <a:avLst/>
          </a:prstGeom>
          <a:solidFill>
            <a:srgbClr val="F1ECE2"/>
          </a:solidFill>
        </p:spPr>
        <p:txBody>
          <a:bodyPr wrap="none" lIns="0" tIns="0" rIns="0" bIns="0" rtlCol="0">
            <a:spAutoFit/>
          </a:bodyPr>
          <a:lstStyle/>
          <a:p>
            <a:r>
              <a:rPr lang="en-US" sz="800" dirty="0"/>
              <a:t>Dunked Sputum</a:t>
            </a:r>
          </a:p>
        </p:txBody>
      </p:sp>
      <p:sp>
        <p:nvSpPr>
          <p:cNvPr id="32" name="TextBox 31">
            <a:extLst>
              <a:ext uri="{FF2B5EF4-FFF2-40B4-BE49-F238E27FC236}">
                <a16:creationId xmlns:a16="http://schemas.microsoft.com/office/drawing/2014/main" id="{1589412A-41C1-403F-9C93-3A1C4DA70B3C}"/>
              </a:ext>
            </a:extLst>
          </p:cNvPr>
          <p:cNvSpPr txBox="1"/>
          <p:nvPr/>
        </p:nvSpPr>
        <p:spPr>
          <a:xfrm>
            <a:off x="6618562" y="4417561"/>
            <a:ext cx="524182" cy="123111"/>
          </a:xfrm>
          <a:prstGeom prst="rect">
            <a:avLst/>
          </a:prstGeom>
          <a:solidFill>
            <a:srgbClr val="F1ECE2"/>
          </a:solidFill>
        </p:spPr>
        <p:txBody>
          <a:bodyPr wrap="none" lIns="0" tIns="0" rIns="0" bIns="0" rtlCol="0">
            <a:spAutoFit/>
          </a:bodyPr>
          <a:lstStyle/>
          <a:p>
            <a:r>
              <a:rPr lang="en-US" sz="800" dirty="0"/>
              <a:t>Throat Swab</a:t>
            </a:r>
          </a:p>
        </p:txBody>
      </p:sp>
      <p:sp>
        <p:nvSpPr>
          <p:cNvPr id="3" name="TextBox 2">
            <a:extLst>
              <a:ext uri="{FF2B5EF4-FFF2-40B4-BE49-F238E27FC236}">
                <a16:creationId xmlns:a16="http://schemas.microsoft.com/office/drawing/2014/main" id="{F4BBF0E1-F977-4CC3-8EFE-FAB935DEAE3A}"/>
              </a:ext>
            </a:extLst>
          </p:cNvPr>
          <p:cNvSpPr txBox="1"/>
          <p:nvPr/>
        </p:nvSpPr>
        <p:spPr>
          <a:xfrm rot="16200000">
            <a:off x="1224220" y="1688622"/>
            <a:ext cx="819455" cy="215444"/>
          </a:xfrm>
          <a:prstGeom prst="rect">
            <a:avLst/>
          </a:prstGeom>
          <a:solidFill>
            <a:srgbClr val="F1ECE2"/>
          </a:solidFill>
        </p:spPr>
        <p:txBody>
          <a:bodyPr wrap="none" rtlCol="0">
            <a:spAutoFit/>
          </a:bodyPr>
          <a:lstStyle/>
          <a:p>
            <a:r>
              <a:rPr lang="en-US" sz="800" dirty="0"/>
              <a:t>Viral Load log</a:t>
            </a:r>
            <a:r>
              <a:rPr lang="en-US" sz="800" baseline="-25000" dirty="0"/>
              <a:t>10</a:t>
            </a:r>
            <a:endParaRPr lang="en-US" sz="800" dirty="0"/>
          </a:p>
        </p:txBody>
      </p:sp>
      <p:sp>
        <p:nvSpPr>
          <p:cNvPr id="35" name="TextBox 34">
            <a:extLst>
              <a:ext uri="{FF2B5EF4-FFF2-40B4-BE49-F238E27FC236}">
                <a16:creationId xmlns:a16="http://schemas.microsoft.com/office/drawing/2014/main" id="{1702F647-C444-4BD3-9EF1-18C15CB2A613}"/>
              </a:ext>
            </a:extLst>
          </p:cNvPr>
          <p:cNvSpPr txBox="1"/>
          <p:nvPr/>
        </p:nvSpPr>
        <p:spPr>
          <a:xfrm rot="16200000">
            <a:off x="4194885" y="1738773"/>
            <a:ext cx="819455" cy="215444"/>
          </a:xfrm>
          <a:prstGeom prst="rect">
            <a:avLst/>
          </a:prstGeom>
          <a:solidFill>
            <a:srgbClr val="F1ECE2"/>
          </a:solidFill>
        </p:spPr>
        <p:txBody>
          <a:bodyPr wrap="none" rtlCol="0">
            <a:spAutoFit/>
          </a:bodyPr>
          <a:lstStyle/>
          <a:p>
            <a:r>
              <a:rPr lang="en-US" sz="800" dirty="0"/>
              <a:t>Viral Load log</a:t>
            </a:r>
            <a:r>
              <a:rPr lang="en-US" sz="800" baseline="-25000" dirty="0"/>
              <a:t>10</a:t>
            </a:r>
            <a:endParaRPr lang="en-US" sz="800" dirty="0"/>
          </a:p>
        </p:txBody>
      </p:sp>
      <p:sp>
        <p:nvSpPr>
          <p:cNvPr id="36" name="TextBox 35">
            <a:extLst>
              <a:ext uri="{FF2B5EF4-FFF2-40B4-BE49-F238E27FC236}">
                <a16:creationId xmlns:a16="http://schemas.microsoft.com/office/drawing/2014/main" id="{05AD5C4D-B9F2-41CD-AA9D-70427B6C6582}"/>
              </a:ext>
            </a:extLst>
          </p:cNvPr>
          <p:cNvSpPr txBox="1"/>
          <p:nvPr/>
        </p:nvSpPr>
        <p:spPr>
          <a:xfrm rot="16200000">
            <a:off x="4179978" y="3771140"/>
            <a:ext cx="894593" cy="215444"/>
          </a:xfrm>
          <a:prstGeom prst="rect">
            <a:avLst/>
          </a:prstGeom>
          <a:solidFill>
            <a:srgbClr val="F1ECE2"/>
          </a:solidFill>
        </p:spPr>
        <p:txBody>
          <a:bodyPr wrap="square" rtlCol="0">
            <a:spAutoFit/>
          </a:bodyPr>
          <a:lstStyle/>
          <a:p>
            <a:r>
              <a:rPr lang="en-US" sz="800" dirty="0"/>
              <a:t>Viral Load log</a:t>
            </a:r>
            <a:r>
              <a:rPr lang="en-US" sz="800" baseline="-25000" dirty="0"/>
              <a:t>10</a:t>
            </a:r>
            <a:endParaRPr lang="en-US" sz="800" dirty="0"/>
          </a:p>
        </p:txBody>
      </p:sp>
      <p:sp>
        <p:nvSpPr>
          <p:cNvPr id="34" name="TextBox 33">
            <a:extLst>
              <a:ext uri="{FF2B5EF4-FFF2-40B4-BE49-F238E27FC236}">
                <a16:creationId xmlns:a16="http://schemas.microsoft.com/office/drawing/2014/main" id="{105CB503-3C4A-4325-BBC5-F033381BFB88}"/>
              </a:ext>
            </a:extLst>
          </p:cNvPr>
          <p:cNvSpPr txBox="1"/>
          <p:nvPr/>
        </p:nvSpPr>
        <p:spPr>
          <a:xfrm rot="16200000">
            <a:off x="1221895" y="3743114"/>
            <a:ext cx="842677" cy="215444"/>
          </a:xfrm>
          <a:prstGeom prst="rect">
            <a:avLst/>
          </a:prstGeom>
          <a:solidFill>
            <a:srgbClr val="F1ECE2"/>
          </a:solidFill>
        </p:spPr>
        <p:txBody>
          <a:bodyPr wrap="square" rtlCol="0">
            <a:spAutoFit/>
          </a:bodyPr>
          <a:lstStyle/>
          <a:p>
            <a:r>
              <a:rPr lang="en-US" sz="800" dirty="0"/>
              <a:t>Viral Load log</a:t>
            </a:r>
            <a:r>
              <a:rPr lang="en-US" sz="800" baseline="-25000" dirty="0"/>
              <a:t>10</a:t>
            </a:r>
            <a:endParaRPr lang="en-US" sz="800" dirty="0"/>
          </a:p>
        </p:txBody>
      </p:sp>
    </p:spTree>
    <p:extLst>
      <p:ext uri="{BB962C8B-B14F-4D97-AF65-F5344CB8AC3E}">
        <p14:creationId xmlns:p14="http://schemas.microsoft.com/office/powerpoint/2010/main" val="1582895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595B29-6BDA-44BE-972F-162F791421F3}"/>
              </a:ext>
            </a:extLst>
          </p:cNvPr>
          <p:cNvSpPr/>
          <p:nvPr/>
        </p:nvSpPr>
        <p:spPr>
          <a:xfrm>
            <a:off x="-3088" y="4434991"/>
            <a:ext cx="9144000" cy="7001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957F73-6F62-42E7-8592-2ECDB3B495F5}"/>
              </a:ext>
            </a:extLst>
          </p:cNvPr>
          <p:cNvSpPr>
            <a:spLocks noGrp="1"/>
          </p:cNvSpPr>
          <p:nvPr>
            <p:ph type="title"/>
          </p:nvPr>
        </p:nvSpPr>
        <p:spPr>
          <a:xfrm>
            <a:off x="628650" y="-4192"/>
            <a:ext cx="7886700" cy="505964"/>
          </a:xfrm>
        </p:spPr>
        <p:txBody>
          <a:bodyPr>
            <a:normAutofit fontScale="90000"/>
          </a:bodyPr>
          <a:lstStyle/>
          <a:p>
            <a:r>
              <a:rPr lang="en-US" dirty="0"/>
              <a:t>Clinical Syndrome: RSV vs Influenza</a:t>
            </a:r>
          </a:p>
        </p:txBody>
      </p:sp>
      <p:pic>
        <p:nvPicPr>
          <p:cNvPr id="3" name="Picture 2" descr="Screen Clipping">
            <a:extLst>
              <a:ext uri="{FF2B5EF4-FFF2-40B4-BE49-F238E27FC236}">
                <a16:creationId xmlns:a16="http://schemas.microsoft.com/office/drawing/2014/main" id="{DF40B626-FB90-4AF2-9DCF-037A98166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26" y="501771"/>
            <a:ext cx="5821079" cy="4139958"/>
          </a:xfrm>
          <a:prstGeom prst="rect">
            <a:avLst/>
          </a:prstGeom>
        </p:spPr>
      </p:pic>
      <p:sp>
        <p:nvSpPr>
          <p:cNvPr id="17" name="TextBox 16">
            <a:extLst>
              <a:ext uri="{FF2B5EF4-FFF2-40B4-BE49-F238E27FC236}">
                <a16:creationId xmlns:a16="http://schemas.microsoft.com/office/drawing/2014/main" id="{4C22C276-AC50-44A6-BDB9-6294BFD31A92}"/>
              </a:ext>
            </a:extLst>
          </p:cNvPr>
          <p:cNvSpPr txBox="1"/>
          <p:nvPr/>
        </p:nvSpPr>
        <p:spPr>
          <a:xfrm>
            <a:off x="176626" y="4815540"/>
            <a:ext cx="8893896" cy="246221"/>
          </a:xfrm>
          <a:prstGeom prst="rect">
            <a:avLst/>
          </a:prstGeom>
          <a:noFill/>
        </p:spPr>
        <p:txBody>
          <a:bodyPr wrap="square">
            <a:spAutoFit/>
          </a:bodyPr>
          <a:lstStyle/>
          <a:p>
            <a:r>
              <a:rPr lang="fr-FR" sz="1000" dirty="0"/>
              <a:t>Lee N, et al. </a:t>
            </a:r>
            <a:r>
              <a:rPr lang="fr-FR" sz="1000" i="1" dirty="0"/>
              <a:t>Clin Infect Dis. </a:t>
            </a:r>
            <a:r>
              <a:rPr lang="fr-FR" sz="1000" dirty="0"/>
              <a:t>2013;57(8):1069-1077. </a:t>
            </a:r>
            <a:r>
              <a:rPr lang="en-US" sz="1000" dirty="0"/>
              <a:t>Reproduced by permission of Oxford University Press on behalf of the Infectious Diseases Society of America.</a:t>
            </a:r>
            <a:r>
              <a:rPr lang="fr-FR" sz="1000" dirty="0"/>
              <a:t> </a:t>
            </a:r>
            <a:endParaRPr lang="en-US" sz="1000" dirty="0"/>
          </a:p>
        </p:txBody>
      </p:sp>
      <p:sp>
        <p:nvSpPr>
          <p:cNvPr id="18" name="TextBox 17">
            <a:extLst>
              <a:ext uri="{FF2B5EF4-FFF2-40B4-BE49-F238E27FC236}">
                <a16:creationId xmlns:a16="http://schemas.microsoft.com/office/drawing/2014/main" id="{DC2CA108-2435-4479-AC6C-6D4D97EF3452}"/>
              </a:ext>
            </a:extLst>
          </p:cNvPr>
          <p:cNvSpPr txBox="1"/>
          <p:nvPr/>
        </p:nvSpPr>
        <p:spPr>
          <a:xfrm>
            <a:off x="6172464" y="984871"/>
            <a:ext cx="2898058" cy="3539430"/>
          </a:xfrm>
          <a:prstGeom prst="rect">
            <a:avLst/>
          </a:prstGeom>
          <a:noFill/>
          <a:ln w="19050">
            <a:solidFill>
              <a:schemeClr val="accent2"/>
            </a:solidFill>
          </a:ln>
        </p:spPr>
        <p:txBody>
          <a:bodyPr wrap="square" rtlCol="0">
            <a:spAutoFit/>
          </a:bodyPr>
          <a:lstStyle/>
          <a:p>
            <a:pPr marL="285750" indent="-285750">
              <a:buFont typeface="Arial" panose="020B0604020202020204" pitchFamily="34" charset="0"/>
              <a:buChar char="•"/>
            </a:pPr>
            <a:r>
              <a:rPr lang="en-US" sz="1400" dirty="0"/>
              <a:t>Comorbidity, major systemic (except chronic lung diseases)</a:t>
            </a:r>
          </a:p>
          <a:p>
            <a:pPr marL="285750" indent="-285750">
              <a:buFont typeface="Arial" panose="020B0604020202020204" pitchFamily="34" charset="0"/>
              <a:buChar char="•"/>
            </a:pPr>
            <a:r>
              <a:rPr lang="en-US" sz="1400" dirty="0"/>
              <a:t>Chronic lung diseases</a:t>
            </a:r>
          </a:p>
          <a:p>
            <a:pPr marL="285750" indent="-285750">
              <a:buFont typeface="Arial" panose="020B0604020202020204" pitchFamily="34" charset="0"/>
              <a:buChar char="•"/>
            </a:pPr>
            <a:r>
              <a:rPr lang="en-US" sz="1400" dirty="0"/>
              <a:t>Time from symptom onset to admission</a:t>
            </a:r>
          </a:p>
          <a:p>
            <a:pPr marL="285750" indent="-285750">
              <a:buFont typeface="Arial" panose="020B0604020202020204" pitchFamily="34" charset="0"/>
              <a:buChar char="•"/>
            </a:pPr>
            <a:r>
              <a:rPr lang="en-US" sz="1400" dirty="0"/>
              <a:t>Fever &gt;37.5</a:t>
            </a:r>
            <a:r>
              <a:rPr lang="en-US" sz="1400" dirty="0">
                <a:sym typeface="Symbol" panose="05050102010706020507" pitchFamily="18" charset="2"/>
              </a:rPr>
              <a:t>C</a:t>
            </a:r>
          </a:p>
          <a:p>
            <a:pPr marL="285750" indent="-285750">
              <a:buFont typeface="Arial" panose="020B0604020202020204" pitchFamily="34" charset="0"/>
              <a:buChar char="•"/>
            </a:pPr>
            <a:r>
              <a:rPr lang="en-US" sz="1400" dirty="0">
                <a:sym typeface="Symbol" panose="05050102010706020507" pitchFamily="18" charset="2"/>
              </a:rPr>
              <a:t>Sputum production</a:t>
            </a:r>
          </a:p>
          <a:p>
            <a:pPr marL="285750" indent="-285750">
              <a:buFont typeface="Arial" panose="020B0604020202020204" pitchFamily="34" charset="0"/>
              <a:buChar char="•"/>
            </a:pPr>
            <a:r>
              <a:rPr lang="en-US" sz="1400" dirty="0">
                <a:sym typeface="Symbol" panose="05050102010706020507" pitchFamily="18" charset="2"/>
              </a:rPr>
              <a:t>Wheezy breathing and dyspnea</a:t>
            </a:r>
          </a:p>
          <a:p>
            <a:pPr marL="285750" indent="-285750">
              <a:buFont typeface="Arial" panose="020B0604020202020204" pitchFamily="34" charset="0"/>
              <a:buChar char="•"/>
            </a:pPr>
            <a:r>
              <a:rPr lang="en-US" sz="1400" dirty="0">
                <a:sym typeface="Symbol" panose="05050102010706020507" pitchFamily="18" charset="2"/>
              </a:rPr>
              <a:t>Pneumonia</a:t>
            </a:r>
          </a:p>
          <a:p>
            <a:pPr marL="285750" indent="-285750">
              <a:buFont typeface="Arial" panose="020B0604020202020204" pitchFamily="34" charset="0"/>
              <a:buChar char="•"/>
            </a:pPr>
            <a:r>
              <a:rPr lang="en-US" sz="1400" dirty="0">
                <a:sym typeface="Symbol" panose="05050102010706020507" pitchFamily="18" charset="2"/>
              </a:rPr>
              <a:t>Lower respiratory complications</a:t>
            </a:r>
          </a:p>
          <a:p>
            <a:pPr marL="285750" indent="-285750">
              <a:buFont typeface="Arial" panose="020B0604020202020204" pitchFamily="34" charset="0"/>
              <a:buChar char="•"/>
            </a:pPr>
            <a:r>
              <a:rPr lang="en-US" sz="1400" dirty="0">
                <a:sym typeface="Symbol" panose="05050102010706020507" pitchFamily="18" charset="2"/>
              </a:rPr>
              <a:t>Any complications</a:t>
            </a:r>
          </a:p>
          <a:p>
            <a:pPr marL="285750" indent="-285750">
              <a:buFont typeface="Arial" panose="020B0604020202020204" pitchFamily="34" charset="0"/>
              <a:buChar char="•"/>
            </a:pPr>
            <a:r>
              <a:rPr lang="en-US" sz="1400" dirty="0">
                <a:sym typeface="Symbol" panose="05050102010706020507" pitchFamily="18" charset="2"/>
              </a:rPr>
              <a:t>Supplemental O</a:t>
            </a:r>
            <a:r>
              <a:rPr lang="en-US" sz="1400" baseline="-25000" dirty="0">
                <a:sym typeface="Symbol" panose="05050102010706020507" pitchFamily="18" charset="2"/>
              </a:rPr>
              <a:t>2</a:t>
            </a:r>
            <a:r>
              <a:rPr lang="en-US" sz="1400" dirty="0">
                <a:sym typeface="Symbol" panose="05050102010706020507" pitchFamily="18" charset="2"/>
              </a:rPr>
              <a:t> therapy</a:t>
            </a:r>
          </a:p>
          <a:p>
            <a:pPr marL="285750" indent="-285750">
              <a:buFont typeface="Arial" panose="020B0604020202020204" pitchFamily="34" charset="0"/>
              <a:buChar char="•"/>
            </a:pPr>
            <a:r>
              <a:rPr lang="en-US" sz="1400" dirty="0">
                <a:sym typeface="Symbol" panose="05050102010706020507" pitchFamily="18" charset="2"/>
              </a:rPr>
              <a:t>Ventilation, noninvasive/invasive</a:t>
            </a:r>
          </a:p>
          <a:p>
            <a:pPr marL="285750" indent="-285750">
              <a:buFont typeface="Arial" panose="020B0604020202020204" pitchFamily="34" charset="0"/>
              <a:buChar char="•"/>
            </a:pPr>
            <a:r>
              <a:rPr lang="en-US" sz="1400" dirty="0">
                <a:sym typeface="Symbol" panose="05050102010706020507" pitchFamily="18" charset="2"/>
              </a:rPr>
              <a:t>Time to death</a:t>
            </a:r>
          </a:p>
          <a:p>
            <a:pPr marL="285750" indent="-285750">
              <a:buFont typeface="Arial" panose="020B0604020202020204" pitchFamily="34" charset="0"/>
              <a:buChar char="•"/>
            </a:pPr>
            <a:r>
              <a:rPr lang="en-US" sz="1400" dirty="0">
                <a:sym typeface="Symbol" panose="05050102010706020507" pitchFamily="18" charset="2"/>
              </a:rPr>
              <a:t>Extended care in subacute hospitals</a:t>
            </a:r>
            <a:endParaRPr lang="en-US" sz="1400" dirty="0"/>
          </a:p>
        </p:txBody>
      </p:sp>
      <p:sp>
        <p:nvSpPr>
          <p:cNvPr id="19" name="Right Brace 18">
            <a:extLst>
              <a:ext uri="{FF2B5EF4-FFF2-40B4-BE49-F238E27FC236}">
                <a16:creationId xmlns:a16="http://schemas.microsoft.com/office/drawing/2014/main" id="{4B4C4C57-071A-4EC1-8CE6-40509A59103C}"/>
              </a:ext>
            </a:extLst>
          </p:cNvPr>
          <p:cNvSpPr/>
          <p:nvPr/>
        </p:nvSpPr>
        <p:spPr>
          <a:xfrm>
            <a:off x="5997705" y="1084007"/>
            <a:ext cx="86269" cy="3440854"/>
          </a:xfrm>
          <a:prstGeom prst="righ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21957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Make a Diagnosis?</a:t>
            </a:r>
          </a:p>
        </p:txBody>
      </p:sp>
      <p:sp>
        <p:nvSpPr>
          <p:cNvPr id="3" name="Content Placeholder 2"/>
          <p:cNvSpPr>
            <a:spLocks noGrp="1"/>
          </p:cNvSpPr>
          <p:nvPr>
            <p:ph idx="1"/>
          </p:nvPr>
        </p:nvSpPr>
        <p:spPr/>
        <p:txBody>
          <a:bodyPr>
            <a:normAutofit/>
          </a:bodyPr>
          <a:lstStyle/>
          <a:p>
            <a:pPr marL="0" indent="0">
              <a:buNone/>
            </a:pPr>
            <a:r>
              <a:rPr lang="en-US" dirty="0"/>
              <a:t>Low awareness has resulted in delayed diagnosis and intervention, or ability to distinguish RSV from other potential diseases of concern, </a:t>
            </a:r>
            <a:r>
              <a:rPr lang="en-US" dirty="0" err="1"/>
              <a:t>eg</a:t>
            </a:r>
            <a:r>
              <a:rPr lang="en-US" dirty="0"/>
              <a:t>, COVID</a:t>
            </a:r>
          </a:p>
          <a:p>
            <a:pPr marL="685800" lvl="1" indent="-385763">
              <a:buFont typeface="+mj-lt"/>
              <a:buAutoNum type="arabicParenR"/>
            </a:pPr>
            <a:r>
              <a:rPr lang="en-US" b="1" dirty="0">
                <a:solidFill>
                  <a:schemeClr val="accent2">
                    <a:lumMod val="75000"/>
                  </a:schemeClr>
                </a:solidFill>
              </a:rPr>
              <a:t>Health care utilization associated with RSV for older adults, including antibiotic and diagnostic stewardship</a:t>
            </a:r>
            <a:endParaRPr lang="en-US" sz="1800" dirty="0"/>
          </a:p>
          <a:p>
            <a:pPr marL="0" indent="0">
              <a:buNone/>
            </a:pPr>
            <a:r>
              <a:rPr lang="en-US" dirty="0"/>
              <a:t>Health care utilization for older patients hospitalized with RSV has been reported to be similar or higher when compared to patients hospitalized with influenza*</a:t>
            </a:r>
          </a:p>
        </p:txBody>
      </p:sp>
      <p:sp>
        <p:nvSpPr>
          <p:cNvPr id="5" name="Text Placeholder 4">
            <a:extLst>
              <a:ext uri="{FF2B5EF4-FFF2-40B4-BE49-F238E27FC236}">
                <a16:creationId xmlns:a16="http://schemas.microsoft.com/office/drawing/2014/main" id="{69A449BB-B6BD-4A98-9314-E3455063E159}"/>
              </a:ext>
            </a:extLst>
          </p:cNvPr>
          <p:cNvSpPr>
            <a:spLocks noGrp="1"/>
          </p:cNvSpPr>
          <p:nvPr>
            <p:ph type="body" sz="quarter" idx="10"/>
          </p:nvPr>
        </p:nvSpPr>
        <p:spPr>
          <a:xfrm>
            <a:off x="3068782" y="4507706"/>
            <a:ext cx="5892281" cy="548879"/>
          </a:xfrm>
        </p:spPr>
        <p:txBody>
          <a:bodyPr>
            <a:normAutofit/>
          </a:bodyPr>
          <a:lstStyle/>
          <a:p>
            <a:r>
              <a:rPr lang="en-US" sz="1000" dirty="0" err="1">
                <a:solidFill>
                  <a:schemeClr val="bg1"/>
                </a:solidFill>
              </a:rPr>
              <a:t>Pastula</a:t>
            </a:r>
            <a:r>
              <a:rPr lang="en-US" sz="1000" dirty="0">
                <a:solidFill>
                  <a:schemeClr val="bg1"/>
                </a:solidFill>
              </a:rPr>
              <a:t> ST, et al. </a:t>
            </a:r>
            <a:r>
              <a:rPr lang="en-US" sz="1000" i="1" dirty="0">
                <a:solidFill>
                  <a:schemeClr val="bg1"/>
                </a:solidFill>
              </a:rPr>
              <a:t>Open Forum Infect Dis</a:t>
            </a:r>
            <a:r>
              <a:rPr lang="en-US" sz="1000" dirty="0">
                <a:solidFill>
                  <a:schemeClr val="bg1"/>
                </a:solidFill>
              </a:rPr>
              <a:t>. 2017;4(1):ofw270. </a:t>
            </a:r>
          </a:p>
        </p:txBody>
      </p:sp>
      <p:graphicFrame>
        <p:nvGraphicFramePr>
          <p:cNvPr id="4" name="Table 3"/>
          <p:cNvGraphicFramePr>
            <a:graphicFrameLocks noGrp="1"/>
          </p:cNvGraphicFramePr>
          <p:nvPr>
            <p:extLst>
              <p:ext uri="{D42A27DB-BD31-4B8C-83A1-F6EECF244321}">
                <p14:modId xmlns:p14="http://schemas.microsoft.com/office/powerpoint/2010/main" val="2773323142"/>
              </p:ext>
            </p:extLst>
          </p:nvPr>
        </p:nvGraphicFramePr>
        <p:xfrm>
          <a:off x="1679729" y="2709741"/>
          <a:ext cx="5801111" cy="1249680"/>
        </p:xfrm>
        <a:graphic>
          <a:graphicData uri="http://schemas.openxmlformats.org/drawingml/2006/table">
            <a:tbl>
              <a:tblPr firstRow="1" bandRow="1">
                <a:tableStyleId>{FABFCF23-3B69-468F-B69F-88F6DE6A72F2}</a:tableStyleId>
              </a:tblPr>
              <a:tblGrid>
                <a:gridCol w="2683014">
                  <a:extLst>
                    <a:ext uri="{9D8B030D-6E8A-4147-A177-3AD203B41FA5}">
                      <a16:colId xmlns:a16="http://schemas.microsoft.com/office/drawing/2014/main" val="20000"/>
                    </a:ext>
                  </a:extLst>
                </a:gridCol>
                <a:gridCol w="1740333">
                  <a:extLst>
                    <a:ext uri="{9D8B030D-6E8A-4147-A177-3AD203B41FA5}">
                      <a16:colId xmlns:a16="http://schemas.microsoft.com/office/drawing/2014/main" val="20001"/>
                    </a:ext>
                  </a:extLst>
                </a:gridCol>
                <a:gridCol w="1377764">
                  <a:extLst>
                    <a:ext uri="{9D8B030D-6E8A-4147-A177-3AD203B41FA5}">
                      <a16:colId xmlns:a16="http://schemas.microsoft.com/office/drawing/2014/main" val="20002"/>
                    </a:ext>
                  </a:extLst>
                </a:gridCol>
              </a:tblGrid>
              <a:tr h="228600">
                <a:tc>
                  <a:txBody>
                    <a:bodyPr/>
                    <a:lstStyle/>
                    <a:p>
                      <a:pPr algn="ctr"/>
                      <a:endParaRPr lang="en-US" sz="1600" dirty="0"/>
                    </a:p>
                  </a:txBody>
                  <a:tcPr marL="68580" marR="68580" marT="34290" marB="34290">
                    <a:solidFill>
                      <a:schemeClr val="accent2">
                        <a:lumMod val="60000"/>
                        <a:lumOff val="40000"/>
                      </a:schemeClr>
                    </a:solidFill>
                  </a:tcPr>
                </a:tc>
                <a:tc>
                  <a:txBody>
                    <a:bodyPr/>
                    <a:lstStyle/>
                    <a:p>
                      <a:pPr algn="ctr"/>
                      <a:r>
                        <a:rPr lang="en-US" sz="1600" dirty="0">
                          <a:solidFill>
                            <a:schemeClr val="tx1"/>
                          </a:solidFill>
                        </a:rPr>
                        <a:t>Influenza</a:t>
                      </a:r>
                    </a:p>
                  </a:txBody>
                  <a:tcPr marL="68580" marR="68580" marT="34290" marB="34290">
                    <a:solidFill>
                      <a:schemeClr val="accent2">
                        <a:lumMod val="60000"/>
                        <a:lumOff val="40000"/>
                      </a:schemeClr>
                    </a:solidFill>
                  </a:tcPr>
                </a:tc>
                <a:tc>
                  <a:txBody>
                    <a:bodyPr/>
                    <a:lstStyle/>
                    <a:p>
                      <a:pPr algn="ctr"/>
                      <a:r>
                        <a:rPr lang="en-US" sz="1600" dirty="0">
                          <a:solidFill>
                            <a:schemeClr val="tx1"/>
                          </a:solidFill>
                        </a:rPr>
                        <a:t>RSV</a:t>
                      </a:r>
                    </a:p>
                  </a:txBody>
                  <a:tcPr marL="68580" marR="68580" marT="34290" marB="34290">
                    <a:solidFill>
                      <a:schemeClr val="accent2">
                        <a:lumMod val="60000"/>
                        <a:lumOff val="40000"/>
                      </a:schemeClr>
                    </a:solidFill>
                  </a:tcPr>
                </a:tc>
                <a:extLst>
                  <a:ext uri="{0D108BD9-81ED-4DB2-BD59-A6C34878D82A}">
                    <a16:rowId xmlns:a16="http://schemas.microsoft.com/office/drawing/2014/main" val="10000"/>
                  </a:ext>
                </a:extLst>
              </a:tr>
              <a:tr h="228600">
                <a:tc>
                  <a:txBody>
                    <a:bodyPr/>
                    <a:lstStyle/>
                    <a:p>
                      <a:pPr algn="l"/>
                      <a:r>
                        <a:rPr lang="en-US" sz="1600" dirty="0"/>
                        <a:t>Hospital</a:t>
                      </a:r>
                      <a:r>
                        <a:rPr lang="en-US" sz="1600" baseline="0" dirty="0"/>
                        <a:t> length of stay (days)</a:t>
                      </a:r>
                      <a:endParaRPr lang="en-US" sz="1600" dirty="0"/>
                    </a:p>
                  </a:txBody>
                  <a:tcPr marL="68580" marR="68580" marT="34290" marB="34290"/>
                </a:tc>
                <a:tc>
                  <a:txBody>
                    <a:bodyPr/>
                    <a:lstStyle/>
                    <a:p>
                      <a:pPr algn="ctr"/>
                      <a:r>
                        <a:rPr lang="en-US" sz="1600" dirty="0"/>
                        <a:t>3. 6</a:t>
                      </a:r>
                    </a:p>
                  </a:txBody>
                  <a:tcPr marL="68580" marR="68580" marT="34290" marB="34290"/>
                </a:tc>
                <a:tc>
                  <a:txBody>
                    <a:bodyPr/>
                    <a:lstStyle/>
                    <a:p>
                      <a:pPr algn="ctr"/>
                      <a:r>
                        <a:rPr lang="en-US" sz="1600" dirty="0"/>
                        <a:t>6</a:t>
                      </a:r>
                    </a:p>
                  </a:txBody>
                  <a:tcPr marL="68580" marR="68580" marT="34290" marB="34290"/>
                </a:tc>
                <a:extLst>
                  <a:ext uri="{0D108BD9-81ED-4DB2-BD59-A6C34878D82A}">
                    <a16:rowId xmlns:a16="http://schemas.microsoft.com/office/drawing/2014/main" val="10001"/>
                  </a:ext>
                </a:extLst>
              </a:tr>
              <a:tr h="228600">
                <a:tc>
                  <a:txBody>
                    <a:bodyPr/>
                    <a:lstStyle/>
                    <a:p>
                      <a:pPr algn="l"/>
                      <a:r>
                        <a:rPr lang="en-US" sz="1600" dirty="0"/>
                        <a:t>Mechanical ventilation (%)</a:t>
                      </a:r>
                    </a:p>
                  </a:txBody>
                  <a:tcPr marL="68580" marR="68580" marT="34290" marB="34290"/>
                </a:tc>
                <a:tc>
                  <a:txBody>
                    <a:bodyPr/>
                    <a:lstStyle/>
                    <a:p>
                      <a:pPr algn="ctr"/>
                      <a:r>
                        <a:rPr lang="en-US" sz="1600" dirty="0"/>
                        <a:t>7.2</a:t>
                      </a:r>
                    </a:p>
                  </a:txBody>
                  <a:tcPr marL="68580" marR="68580" marT="34290" marB="34290"/>
                </a:tc>
                <a:tc>
                  <a:txBody>
                    <a:bodyPr/>
                    <a:lstStyle/>
                    <a:p>
                      <a:pPr algn="ctr"/>
                      <a:r>
                        <a:rPr lang="en-US" sz="1600" dirty="0"/>
                        <a:t>16.7</a:t>
                      </a:r>
                    </a:p>
                  </a:txBody>
                  <a:tcPr marL="68580" marR="68580" marT="34290" marB="34290"/>
                </a:tc>
                <a:extLst>
                  <a:ext uri="{0D108BD9-81ED-4DB2-BD59-A6C34878D82A}">
                    <a16:rowId xmlns:a16="http://schemas.microsoft.com/office/drawing/2014/main" val="10002"/>
                  </a:ext>
                </a:extLst>
              </a:tr>
              <a:tr h="228600">
                <a:tc>
                  <a:txBody>
                    <a:bodyPr/>
                    <a:lstStyle/>
                    <a:p>
                      <a:pPr algn="l"/>
                      <a:r>
                        <a:rPr lang="en-US" sz="1600" dirty="0"/>
                        <a:t>Mean adjusted costs</a:t>
                      </a:r>
                    </a:p>
                  </a:txBody>
                  <a:tcPr marL="68580" marR="68580" marT="34290" marB="34290"/>
                </a:tc>
                <a:tc>
                  <a:txBody>
                    <a:bodyPr/>
                    <a:lstStyle/>
                    <a:p>
                      <a:pPr algn="ctr"/>
                      <a:r>
                        <a:rPr lang="en-US" sz="1600" dirty="0"/>
                        <a:t>$14,519</a:t>
                      </a:r>
                    </a:p>
                  </a:txBody>
                  <a:tcPr marL="68580" marR="68580" marT="34290" marB="34290"/>
                </a:tc>
                <a:tc>
                  <a:txBody>
                    <a:bodyPr/>
                    <a:lstStyle/>
                    <a:p>
                      <a:pPr algn="ctr"/>
                      <a:r>
                        <a:rPr lang="en-US" sz="1600" dirty="0"/>
                        <a:t>$38,828</a:t>
                      </a:r>
                    </a:p>
                  </a:txBody>
                  <a:tcPr marL="68580" marR="68580" marT="34290" marB="34290"/>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45852230-0DCA-4D5A-90E1-8A3B91B38446}"/>
              </a:ext>
            </a:extLst>
          </p:cNvPr>
          <p:cNvSpPr txBox="1"/>
          <p:nvPr/>
        </p:nvSpPr>
        <p:spPr>
          <a:xfrm>
            <a:off x="199478" y="3977882"/>
            <a:ext cx="8278585" cy="523220"/>
          </a:xfrm>
          <a:prstGeom prst="rect">
            <a:avLst/>
          </a:prstGeom>
          <a:noFill/>
        </p:spPr>
        <p:txBody>
          <a:bodyPr wrap="square" rtlCol="0">
            <a:spAutoFit/>
          </a:bodyPr>
          <a:lstStyle/>
          <a:p>
            <a:r>
              <a:rPr lang="en-US" sz="1400" dirty="0"/>
              <a:t>*Data taken from the Nationwide Inpatient Sample, Healthcare Cost and Utilization Project, and Agency for Healthcare Research and Quality for 1997 to 2012; data did not differentiate among strains.</a:t>
            </a:r>
          </a:p>
        </p:txBody>
      </p:sp>
    </p:spTree>
    <p:extLst>
      <p:ext uri="{BB962C8B-B14F-4D97-AF65-F5344CB8AC3E}">
        <p14:creationId xmlns:p14="http://schemas.microsoft.com/office/powerpoint/2010/main" val="838926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Make a Diagnosis? (cont)</a:t>
            </a:r>
          </a:p>
        </p:txBody>
      </p:sp>
      <p:sp>
        <p:nvSpPr>
          <p:cNvPr id="3" name="Content Placeholder 2"/>
          <p:cNvSpPr>
            <a:spLocks noGrp="1"/>
          </p:cNvSpPr>
          <p:nvPr>
            <p:ph idx="1"/>
          </p:nvPr>
        </p:nvSpPr>
        <p:spPr>
          <a:xfrm>
            <a:off x="199478" y="889114"/>
            <a:ext cx="8761615" cy="3232619"/>
          </a:xfrm>
        </p:spPr>
        <p:txBody>
          <a:bodyPr/>
          <a:lstStyle/>
          <a:p>
            <a:pPr marL="0" indent="0">
              <a:buNone/>
            </a:pPr>
            <a:r>
              <a:rPr lang="en-US" dirty="0"/>
              <a:t>Low awareness has resulted in delayed diagnosis and gaps in knowledge</a:t>
            </a:r>
          </a:p>
          <a:p>
            <a:pPr marL="685800" lvl="1" indent="-385763">
              <a:buFont typeface="+mj-lt"/>
              <a:buAutoNum type="arabicParenR"/>
            </a:pPr>
            <a:r>
              <a:rPr lang="en-US" dirty="0">
                <a:solidFill>
                  <a:schemeClr val="bg1">
                    <a:lumMod val="50000"/>
                  </a:schemeClr>
                </a:solidFill>
              </a:rPr>
              <a:t>Health care utilization with RSV for older adults, including testing, antibiotics</a:t>
            </a:r>
          </a:p>
          <a:p>
            <a:pPr marL="685800" lvl="1" indent="-385763">
              <a:buFont typeface="+mj-lt"/>
              <a:buAutoNum type="arabicParenR"/>
            </a:pPr>
            <a:r>
              <a:rPr lang="en-US" b="1" dirty="0">
                <a:solidFill>
                  <a:schemeClr val="accent2">
                    <a:lumMod val="75000"/>
                  </a:schemeClr>
                </a:solidFill>
              </a:rPr>
              <a:t>Long-term morbidity and mortality associated with RSV infection in this population </a:t>
            </a:r>
          </a:p>
          <a:p>
            <a:pPr marL="0" indent="0">
              <a:buNone/>
            </a:pPr>
            <a:endParaRPr lang="en-US" dirty="0"/>
          </a:p>
        </p:txBody>
      </p:sp>
      <p:sp>
        <p:nvSpPr>
          <p:cNvPr id="5" name="Text Placeholder 4">
            <a:extLst>
              <a:ext uri="{FF2B5EF4-FFF2-40B4-BE49-F238E27FC236}">
                <a16:creationId xmlns:a16="http://schemas.microsoft.com/office/drawing/2014/main" id="{38AB560B-F23B-4D26-AD9B-63E2E5D9B39F}"/>
              </a:ext>
            </a:extLst>
          </p:cNvPr>
          <p:cNvSpPr>
            <a:spLocks noGrp="1"/>
          </p:cNvSpPr>
          <p:nvPr>
            <p:ph type="body" sz="quarter" idx="10"/>
          </p:nvPr>
        </p:nvSpPr>
        <p:spPr>
          <a:xfrm>
            <a:off x="3089564" y="4506028"/>
            <a:ext cx="5864572" cy="398163"/>
          </a:xfrm>
        </p:spPr>
        <p:txBody>
          <a:bodyPr>
            <a:normAutofit/>
          </a:bodyPr>
          <a:lstStyle/>
          <a:p>
            <a:r>
              <a:rPr lang="en-US" sz="1000" dirty="0">
                <a:solidFill>
                  <a:schemeClr val="bg1"/>
                </a:solidFill>
              </a:rPr>
              <a:t>Branche A, et al. Unpublished data. 2021.</a:t>
            </a:r>
          </a:p>
        </p:txBody>
      </p:sp>
      <p:sp>
        <p:nvSpPr>
          <p:cNvPr id="6" name="Text Placeholder 5">
            <a:extLst>
              <a:ext uri="{FF2B5EF4-FFF2-40B4-BE49-F238E27FC236}">
                <a16:creationId xmlns:a16="http://schemas.microsoft.com/office/drawing/2014/main" id="{4F206218-6491-438B-A30F-2F6865618EB5}"/>
              </a:ext>
            </a:extLst>
          </p:cNvPr>
          <p:cNvSpPr>
            <a:spLocks noGrp="1"/>
          </p:cNvSpPr>
          <p:nvPr>
            <p:ph type="body" sz="quarter" idx="11"/>
          </p:nvPr>
        </p:nvSpPr>
        <p:spPr>
          <a:xfrm>
            <a:off x="199506" y="4052782"/>
            <a:ext cx="8761558" cy="398163"/>
          </a:xfrm>
        </p:spPr>
        <p:txBody>
          <a:bodyPr>
            <a:noAutofit/>
          </a:bodyPr>
          <a:lstStyle/>
          <a:p>
            <a:pPr>
              <a:defRPr/>
            </a:pPr>
            <a:r>
              <a:rPr lang="en-US" sz="1200" dirty="0">
                <a:solidFill>
                  <a:schemeClr val="tx1"/>
                </a:solidFill>
              </a:rPr>
              <a:t>Barthel ADL = Barthel Index for Activities of Daily Living (0-100); GFI = Groningen Frailty Index (0-15) and Mini-Cog instrument; </a:t>
            </a:r>
          </a:p>
          <a:p>
            <a:pPr>
              <a:lnSpc>
                <a:spcPct val="100000"/>
              </a:lnSpc>
              <a:defRPr/>
            </a:pPr>
            <a:r>
              <a:rPr lang="en-US" sz="1200" dirty="0">
                <a:solidFill>
                  <a:schemeClr val="tx1"/>
                </a:solidFill>
              </a:rPr>
              <a:t>L-B IADL = Lawton-Brody Instrumental Activity of Daily Living Scale (0-8); MRC = Medical Research Council Breathlessness score (1-5). </a:t>
            </a:r>
          </a:p>
        </p:txBody>
      </p:sp>
      <p:graphicFrame>
        <p:nvGraphicFramePr>
          <p:cNvPr id="9" name="Table 8"/>
          <p:cNvGraphicFramePr>
            <a:graphicFrameLocks noGrp="1"/>
          </p:cNvGraphicFramePr>
          <p:nvPr>
            <p:extLst>
              <p:ext uri="{D42A27DB-BD31-4B8C-83A1-F6EECF244321}">
                <p14:modId xmlns:p14="http://schemas.microsoft.com/office/powerpoint/2010/main" val="3376519406"/>
              </p:ext>
            </p:extLst>
          </p:nvPr>
        </p:nvGraphicFramePr>
        <p:xfrm>
          <a:off x="1349330" y="1753033"/>
          <a:ext cx="5839099" cy="1700040"/>
        </p:xfrm>
        <a:graphic>
          <a:graphicData uri="http://schemas.openxmlformats.org/drawingml/2006/table">
            <a:tbl>
              <a:tblPr firstRow="1" firstCol="1" bandRow="1">
                <a:tableStyleId>{EB9631B5-78F2-41C9-869B-9F39066F8104}</a:tableStyleId>
              </a:tblPr>
              <a:tblGrid>
                <a:gridCol w="1167404">
                  <a:extLst>
                    <a:ext uri="{9D8B030D-6E8A-4147-A177-3AD203B41FA5}">
                      <a16:colId xmlns:a16="http://schemas.microsoft.com/office/drawing/2014/main" val="1367857102"/>
                    </a:ext>
                  </a:extLst>
                </a:gridCol>
                <a:gridCol w="1167404">
                  <a:extLst>
                    <a:ext uri="{9D8B030D-6E8A-4147-A177-3AD203B41FA5}">
                      <a16:colId xmlns:a16="http://schemas.microsoft.com/office/drawing/2014/main" val="3747391039"/>
                    </a:ext>
                  </a:extLst>
                </a:gridCol>
                <a:gridCol w="1168097">
                  <a:extLst>
                    <a:ext uri="{9D8B030D-6E8A-4147-A177-3AD203B41FA5}">
                      <a16:colId xmlns:a16="http://schemas.microsoft.com/office/drawing/2014/main" val="10383796"/>
                    </a:ext>
                  </a:extLst>
                </a:gridCol>
                <a:gridCol w="1168097">
                  <a:extLst>
                    <a:ext uri="{9D8B030D-6E8A-4147-A177-3AD203B41FA5}">
                      <a16:colId xmlns:a16="http://schemas.microsoft.com/office/drawing/2014/main" val="1399051442"/>
                    </a:ext>
                  </a:extLst>
                </a:gridCol>
                <a:gridCol w="1168097">
                  <a:extLst>
                    <a:ext uri="{9D8B030D-6E8A-4147-A177-3AD203B41FA5}">
                      <a16:colId xmlns:a16="http://schemas.microsoft.com/office/drawing/2014/main" val="1841881302"/>
                    </a:ext>
                  </a:extLst>
                </a:gridCol>
              </a:tblGrid>
              <a:tr h="340008">
                <a:tc>
                  <a:txBody>
                    <a:bodyPr/>
                    <a:lstStyle/>
                    <a:p>
                      <a:pPr marL="0" marR="0">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1600" dirty="0">
                          <a:solidFill>
                            <a:schemeClr val="tx1"/>
                          </a:solidFill>
                          <a:effectLst/>
                        </a:rPr>
                        <a:t>Better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1600" dirty="0">
                          <a:solidFill>
                            <a:schemeClr val="tx1"/>
                          </a:solidFill>
                          <a:effectLst/>
                        </a:rPr>
                        <a:t>Worse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1600" dirty="0">
                          <a:solidFill>
                            <a:schemeClr val="tx1"/>
                          </a:solidFill>
                          <a:effectLst/>
                        </a:rPr>
                        <a:t>Same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1600" dirty="0">
                          <a:solidFill>
                            <a:schemeClr val="tx1"/>
                          </a:solidFill>
                          <a:effectLst/>
                        </a:rPr>
                        <a:t>Total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extLst>
                  <a:ext uri="{0D108BD9-81ED-4DB2-BD59-A6C34878D82A}">
                    <a16:rowId xmlns:a16="http://schemas.microsoft.com/office/drawing/2014/main" val="2984397984"/>
                  </a:ext>
                </a:extLst>
              </a:tr>
              <a:tr h="340008">
                <a:tc>
                  <a:txBody>
                    <a:bodyPr/>
                    <a:lstStyle/>
                    <a:p>
                      <a:pPr marL="0" marR="0">
                        <a:lnSpc>
                          <a:spcPct val="107000"/>
                        </a:lnSpc>
                        <a:spcBef>
                          <a:spcPts val="0"/>
                        </a:spcBef>
                        <a:spcAft>
                          <a:spcPts val="0"/>
                        </a:spcAft>
                      </a:pPr>
                      <a:r>
                        <a:rPr lang="en-US" sz="1600" dirty="0">
                          <a:solidFill>
                            <a:schemeClr val="tx1"/>
                          </a:solidFill>
                          <a:effectLst/>
                        </a:rPr>
                        <a:t>MRC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1600" dirty="0">
                          <a:solidFill>
                            <a:schemeClr val="tx1"/>
                          </a:solidFill>
                          <a:effectLst/>
                        </a:rPr>
                        <a:t>72 (37.7)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solidFill>
                            <a:schemeClr val="tx1"/>
                          </a:solidFill>
                          <a:effectLst/>
                        </a:rPr>
                        <a:t>45 (23.5)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solidFill>
                            <a:schemeClr val="tx1"/>
                          </a:solidFill>
                          <a:effectLst/>
                        </a:rPr>
                        <a:t>74 (38.7)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solidFill>
                            <a:schemeClr val="tx1"/>
                          </a:solidFill>
                          <a:effectLst/>
                        </a:rPr>
                        <a:t>191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67833001"/>
                  </a:ext>
                </a:extLst>
              </a:tr>
              <a:tr h="340008">
                <a:tc>
                  <a:txBody>
                    <a:bodyPr/>
                    <a:lstStyle/>
                    <a:p>
                      <a:pPr marL="0" marR="0">
                        <a:lnSpc>
                          <a:spcPct val="107000"/>
                        </a:lnSpc>
                        <a:spcBef>
                          <a:spcPts val="0"/>
                        </a:spcBef>
                        <a:spcAft>
                          <a:spcPts val="0"/>
                        </a:spcAft>
                      </a:pPr>
                      <a:r>
                        <a:rPr lang="en-US" sz="1600" dirty="0">
                          <a:solidFill>
                            <a:schemeClr val="tx1"/>
                          </a:solidFill>
                          <a:effectLst/>
                        </a:rPr>
                        <a:t>L-B IADL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1600" dirty="0">
                          <a:solidFill>
                            <a:schemeClr val="tx1"/>
                          </a:solidFill>
                          <a:effectLst/>
                        </a:rPr>
                        <a:t>50 (25.3)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solidFill>
                            <a:schemeClr val="tx1"/>
                          </a:solidFill>
                          <a:effectLst/>
                        </a:rPr>
                        <a:t>60 (30.3)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solidFill>
                            <a:schemeClr val="tx1"/>
                          </a:solidFill>
                          <a:effectLst/>
                        </a:rPr>
                        <a:t>88 (44.4)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solidFill>
                            <a:schemeClr val="tx1"/>
                          </a:solidFill>
                          <a:effectLst/>
                        </a:rPr>
                        <a:t>198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73588120"/>
                  </a:ext>
                </a:extLst>
              </a:tr>
              <a:tr h="340008">
                <a:tc>
                  <a:txBody>
                    <a:bodyPr/>
                    <a:lstStyle/>
                    <a:p>
                      <a:pPr marL="0" marR="0">
                        <a:lnSpc>
                          <a:spcPct val="107000"/>
                        </a:lnSpc>
                        <a:spcBef>
                          <a:spcPts val="0"/>
                        </a:spcBef>
                        <a:spcAft>
                          <a:spcPts val="0"/>
                        </a:spcAft>
                      </a:pPr>
                      <a:r>
                        <a:rPr lang="en-US" sz="1600" dirty="0">
                          <a:solidFill>
                            <a:schemeClr val="tx1"/>
                          </a:solidFill>
                          <a:effectLst/>
                        </a:rPr>
                        <a:t>Barthel ADL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1600" dirty="0">
                          <a:solidFill>
                            <a:schemeClr val="tx1"/>
                          </a:solidFill>
                          <a:effectLst/>
                        </a:rPr>
                        <a:t>74 (37.9)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solidFill>
                            <a:schemeClr val="tx1"/>
                          </a:solidFill>
                          <a:effectLst/>
                        </a:rPr>
                        <a:t>63 (32.3)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solidFill>
                            <a:schemeClr val="tx1"/>
                          </a:solidFill>
                          <a:effectLst/>
                        </a:rPr>
                        <a:t>58 (29.7)</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solidFill>
                            <a:schemeClr val="tx1"/>
                          </a:solidFill>
                          <a:effectLst/>
                        </a:rPr>
                        <a:t>195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13674549"/>
                  </a:ext>
                </a:extLst>
              </a:tr>
              <a:tr h="340008">
                <a:tc>
                  <a:txBody>
                    <a:bodyPr/>
                    <a:lstStyle/>
                    <a:p>
                      <a:pPr marL="0" marR="0">
                        <a:lnSpc>
                          <a:spcPct val="107000"/>
                        </a:lnSpc>
                        <a:spcBef>
                          <a:spcPts val="0"/>
                        </a:spcBef>
                        <a:spcAft>
                          <a:spcPts val="0"/>
                        </a:spcAft>
                      </a:pPr>
                      <a:r>
                        <a:rPr lang="en-US" sz="1600" dirty="0">
                          <a:solidFill>
                            <a:schemeClr val="tx1"/>
                          </a:solidFill>
                          <a:effectLst/>
                        </a:rPr>
                        <a:t>GFI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marL="0" marR="0" algn="ctr">
                        <a:lnSpc>
                          <a:spcPct val="107000"/>
                        </a:lnSpc>
                        <a:spcBef>
                          <a:spcPts val="0"/>
                        </a:spcBef>
                        <a:spcAft>
                          <a:spcPts val="0"/>
                        </a:spcAft>
                      </a:pPr>
                      <a:r>
                        <a:rPr lang="en-US" sz="1600" dirty="0">
                          <a:solidFill>
                            <a:schemeClr val="tx1"/>
                          </a:solidFill>
                          <a:effectLst/>
                        </a:rPr>
                        <a:t>80 (52.6)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solidFill>
                            <a:schemeClr val="tx1"/>
                          </a:solidFill>
                          <a:effectLst/>
                        </a:rPr>
                        <a:t>50(32.9)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solidFill>
                            <a:schemeClr val="tx1"/>
                          </a:solidFill>
                          <a:effectLst/>
                        </a:rPr>
                        <a:t>22 (14.5)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600" dirty="0">
                          <a:solidFill>
                            <a:schemeClr val="tx1"/>
                          </a:solidFill>
                          <a:effectLst/>
                        </a:rPr>
                        <a:t>152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188075325"/>
                  </a:ext>
                </a:extLst>
              </a:tr>
            </a:tbl>
          </a:graphicData>
        </a:graphic>
      </p:graphicFrame>
      <p:sp>
        <p:nvSpPr>
          <p:cNvPr id="10" name="TextBox 9"/>
          <p:cNvSpPr txBox="1"/>
          <p:nvPr/>
        </p:nvSpPr>
        <p:spPr>
          <a:xfrm>
            <a:off x="1349330" y="3471535"/>
            <a:ext cx="5981217" cy="600164"/>
          </a:xfrm>
          <a:prstGeom prst="rect">
            <a:avLst/>
          </a:prstGeom>
          <a:noFill/>
        </p:spPr>
        <p:txBody>
          <a:bodyPr wrap="square" rtlCol="0">
            <a:spAutoFit/>
          </a:bodyPr>
          <a:lstStyle/>
          <a:p>
            <a:pPr marL="214313" indent="-214313">
              <a:buFont typeface="Wingdings" panose="05000000000000000000" pitchFamily="2" charset="2"/>
              <a:buChar char="Ø"/>
            </a:pPr>
            <a:r>
              <a:rPr lang="en-US" sz="1350" dirty="0"/>
              <a:t>13% mortality at 6 months after discharge </a:t>
            </a:r>
          </a:p>
          <a:p>
            <a:pPr marL="214313" indent="-214313">
              <a:buFont typeface="Wingdings" panose="05000000000000000000" pitchFamily="2" charset="2"/>
              <a:buChar char="Ø"/>
            </a:pPr>
            <a:endParaRPr lang="en-US" sz="600" dirty="0"/>
          </a:p>
          <a:p>
            <a:pPr marL="214313" indent="-214313">
              <a:buFont typeface="Wingdings" panose="05000000000000000000" pitchFamily="2" charset="2"/>
              <a:buChar char="Ø"/>
            </a:pPr>
            <a:r>
              <a:rPr lang="en-US" sz="1350" dirty="0"/>
              <a:t>Change in subjects living independently from 40% </a:t>
            </a:r>
            <a:r>
              <a:rPr lang="en-US" sz="1350" dirty="0">
                <a:sym typeface="Wingdings" panose="05000000000000000000" pitchFamily="2" charset="2"/>
              </a:rPr>
              <a:t> 32%</a:t>
            </a:r>
            <a:endParaRPr lang="en-US" sz="1350" dirty="0"/>
          </a:p>
        </p:txBody>
      </p:sp>
    </p:spTree>
    <p:extLst>
      <p:ext uri="{BB962C8B-B14F-4D97-AF65-F5344CB8AC3E}">
        <p14:creationId xmlns:p14="http://schemas.microsoft.com/office/powerpoint/2010/main" val="2153545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CDC066-76FF-4857-9115-344D96D9B0D3}"/>
              </a:ext>
            </a:extLst>
          </p:cNvPr>
          <p:cNvSpPr/>
          <p:nvPr/>
        </p:nvSpPr>
        <p:spPr>
          <a:xfrm>
            <a:off x="-3088" y="4434991"/>
            <a:ext cx="9144000" cy="7001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Why Make a Diagnosis? (cont)</a:t>
            </a:r>
          </a:p>
        </p:txBody>
      </p:sp>
      <p:sp>
        <p:nvSpPr>
          <p:cNvPr id="5" name="Content Placeholder 2"/>
          <p:cNvSpPr>
            <a:spLocks noGrp="1"/>
          </p:cNvSpPr>
          <p:nvPr>
            <p:ph idx="1"/>
          </p:nvPr>
        </p:nvSpPr>
        <p:spPr/>
        <p:txBody>
          <a:bodyPr/>
          <a:lstStyle/>
          <a:p>
            <a:pPr marL="0" indent="0">
              <a:buNone/>
            </a:pPr>
            <a:r>
              <a:rPr lang="en-US" dirty="0"/>
              <a:t>Low awareness has resulted in delayed diagnosis and gaps in knowledge</a:t>
            </a:r>
          </a:p>
          <a:p>
            <a:pPr marL="685800" lvl="1" indent="-385763">
              <a:buFont typeface="+mj-lt"/>
              <a:buAutoNum type="arabicParenR"/>
            </a:pPr>
            <a:r>
              <a:rPr lang="en-US" dirty="0">
                <a:solidFill>
                  <a:schemeClr val="bg1">
                    <a:lumMod val="50000"/>
                  </a:schemeClr>
                </a:solidFill>
              </a:rPr>
              <a:t>Health care utilization associated with RSV for older adults</a:t>
            </a:r>
            <a:endParaRPr lang="en-US" b="1" dirty="0">
              <a:solidFill>
                <a:srgbClr val="FFC000"/>
              </a:solidFill>
            </a:endParaRPr>
          </a:p>
          <a:p>
            <a:pPr marL="685800" lvl="1" indent="-385763">
              <a:buFont typeface="+mj-lt"/>
              <a:buAutoNum type="arabicParenR"/>
            </a:pPr>
            <a:r>
              <a:rPr lang="en-US" dirty="0">
                <a:solidFill>
                  <a:schemeClr val="bg1">
                    <a:lumMod val="50000"/>
                  </a:schemeClr>
                </a:solidFill>
              </a:rPr>
              <a:t>Long-term morbidity and mortality associated with RSV infection in this population </a:t>
            </a:r>
          </a:p>
          <a:p>
            <a:pPr marL="685800" lvl="1" indent="-385763">
              <a:buFont typeface="+mj-lt"/>
              <a:buAutoNum type="arabicParenR"/>
            </a:pPr>
            <a:r>
              <a:rPr lang="en-US" b="1" dirty="0">
                <a:solidFill>
                  <a:schemeClr val="accent2">
                    <a:lumMod val="75000"/>
                  </a:schemeClr>
                </a:solidFill>
              </a:rPr>
              <a:t>Risk stratification to inform future vaccine efforts </a:t>
            </a:r>
          </a:p>
          <a:p>
            <a:endParaRPr lang="en-US" dirty="0"/>
          </a:p>
        </p:txBody>
      </p:sp>
      <p:sp>
        <p:nvSpPr>
          <p:cNvPr id="4" name="Text Placeholder 3">
            <a:extLst>
              <a:ext uri="{FF2B5EF4-FFF2-40B4-BE49-F238E27FC236}">
                <a16:creationId xmlns:a16="http://schemas.microsoft.com/office/drawing/2014/main" id="{BC319C79-292E-4FF6-A3A6-F6B578E4545A}"/>
              </a:ext>
            </a:extLst>
          </p:cNvPr>
          <p:cNvSpPr>
            <a:spLocks noGrp="1"/>
          </p:cNvSpPr>
          <p:nvPr>
            <p:ph type="body" sz="quarter" idx="10"/>
          </p:nvPr>
        </p:nvSpPr>
        <p:spPr>
          <a:xfrm>
            <a:off x="101297" y="4859167"/>
            <a:ext cx="8859796" cy="261832"/>
          </a:xfrm>
        </p:spPr>
        <p:txBody>
          <a:bodyPr>
            <a:normAutofit/>
          </a:bodyPr>
          <a:lstStyle/>
          <a:p>
            <a:r>
              <a:rPr lang="en-US" sz="1000" dirty="0"/>
              <a:t>Branche A, et al. Unpublished data. 2021.</a:t>
            </a:r>
          </a:p>
        </p:txBody>
      </p:sp>
      <p:graphicFrame>
        <p:nvGraphicFramePr>
          <p:cNvPr id="6" name="Table 5"/>
          <p:cNvGraphicFramePr>
            <a:graphicFrameLocks noGrp="1"/>
          </p:cNvGraphicFramePr>
          <p:nvPr>
            <p:extLst>
              <p:ext uri="{D42A27DB-BD31-4B8C-83A1-F6EECF244321}">
                <p14:modId xmlns:p14="http://schemas.microsoft.com/office/powerpoint/2010/main" val="1534509150"/>
              </p:ext>
            </p:extLst>
          </p:nvPr>
        </p:nvGraphicFramePr>
        <p:xfrm>
          <a:off x="84726" y="2099261"/>
          <a:ext cx="8859796" cy="2557552"/>
        </p:xfrm>
        <a:graphic>
          <a:graphicData uri="http://schemas.openxmlformats.org/drawingml/2006/table">
            <a:tbl>
              <a:tblPr firstRow="1" firstCol="1" bandRow="1">
                <a:tableStyleId>{073A0DAA-6AF3-43AB-8588-CEC1D06C72B9}</a:tableStyleId>
              </a:tblPr>
              <a:tblGrid>
                <a:gridCol w="695067">
                  <a:extLst>
                    <a:ext uri="{9D8B030D-6E8A-4147-A177-3AD203B41FA5}">
                      <a16:colId xmlns:a16="http://schemas.microsoft.com/office/drawing/2014/main" val="1039708703"/>
                    </a:ext>
                  </a:extLst>
                </a:gridCol>
                <a:gridCol w="1473543">
                  <a:extLst>
                    <a:ext uri="{9D8B030D-6E8A-4147-A177-3AD203B41FA5}">
                      <a16:colId xmlns:a16="http://schemas.microsoft.com/office/drawing/2014/main" val="2871396129"/>
                    </a:ext>
                  </a:extLst>
                </a:gridCol>
                <a:gridCol w="1257083">
                  <a:extLst>
                    <a:ext uri="{9D8B030D-6E8A-4147-A177-3AD203B41FA5}">
                      <a16:colId xmlns:a16="http://schemas.microsoft.com/office/drawing/2014/main" val="1755826905"/>
                    </a:ext>
                  </a:extLst>
                </a:gridCol>
                <a:gridCol w="1319556">
                  <a:extLst>
                    <a:ext uri="{9D8B030D-6E8A-4147-A177-3AD203B41FA5}">
                      <a16:colId xmlns:a16="http://schemas.microsoft.com/office/drawing/2014/main" val="1617558142"/>
                    </a:ext>
                  </a:extLst>
                </a:gridCol>
                <a:gridCol w="1403660">
                  <a:extLst>
                    <a:ext uri="{9D8B030D-6E8A-4147-A177-3AD203B41FA5}">
                      <a16:colId xmlns:a16="http://schemas.microsoft.com/office/drawing/2014/main" val="2555240513"/>
                    </a:ext>
                  </a:extLst>
                </a:gridCol>
                <a:gridCol w="1254115">
                  <a:extLst>
                    <a:ext uri="{9D8B030D-6E8A-4147-A177-3AD203B41FA5}">
                      <a16:colId xmlns:a16="http://schemas.microsoft.com/office/drawing/2014/main" val="1695544362"/>
                    </a:ext>
                  </a:extLst>
                </a:gridCol>
                <a:gridCol w="1456772">
                  <a:extLst>
                    <a:ext uri="{9D8B030D-6E8A-4147-A177-3AD203B41FA5}">
                      <a16:colId xmlns:a16="http://schemas.microsoft.com/office/drawing/2014/main" val="474013590"/>
                    </a:ext>
                  </a:extLst>
                </a:gridCol>
              </a:tblGrid>
              <a:tr h="309899">
                <a:tc>
                  <a:txBody>
                    <a:bodyPr/>
                    <a:lstStyle/>
                    <a:p>
                      <a:pPr algn="l">
                        <a:lnSpc>
                          <a:spcPct val="100000"/>
                        </a:lnSpc>
                      </a:pPr>
                      <a:endParaRPr lang="en-US" sz="1200" dirty="0">
                        <a:effectLst/>
                        <a:latin typeface="Calibri" panose="020F0502020204030204" pitchFamily="34" charset="0"/>
                        <a:cs typeface="Calibri" panose="020F0502020204030204" pitchFamily="34" charset="0"/>
                      </a:endParaRPr>
                    </a:p>
                  </a:txBody>
                  <a:tcPr marL="45859" marR="45859" marT="0" marB="0"/>
                </a:tc>
                <a:tc gridSpan="2">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October 2017 – April 2018</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hMerge="1">
                  <a:txBody>
                    <a:bodyPr/>
                    <a:lstStyle/>
                    <a:p>
                      <a:endParaRPr lang="en-US"/>
                    </a:p>
                  </a:txBody>
                  <a:tcPr/>
                </a:tc>
                <a:tc gridSpan="2">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October 2018 – April 2019</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hMerge="1">
                  <a:txBody>
                    <a:bodyPr/>
                    <a:lstStyle/>
                    <a:p>
                      <a:endParaRPr lang="en-US"/>
                    </a:p>
                  </a:txBody>
                  <a:tcPr/>
                </a:tc>
                <a:tc gridSpan="2">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October 2019 – April 2020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tc>
                <a:tc hMerge="1">
                  <a:txBody>
                    <a:bodyPr/>
                    <a:lstStyle/>
                    <a:p>
                      <a:endParaRPr lang="en-US"/>
                    </a:p>
                  </a:txBody>
                  <a:tcPr/>
                </a:tc>
                <a:extLst>
                  <a:ext uri="{0D108BD9-81ED-4DB2-BD59-A6C34878D82A}">
                    <a16:rowId xmlns:a16="http://schemas.microsoft.com/office/drawing/2014/main" val="1430270385"/>
                  </a:ext>
                </a:extLst>
              </a:tr>
              <a:tr h="480425">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Age groups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Rochester, NY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New York City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Rochester, NY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New York City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Rochester, NY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New York City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extLst>
                  <a:ext uri="{0D108BD9-81ED-4DB2-BD59-A6C34878D82A}">
                    <a16:rowId xmlns:a16="http://schemas.microsoft.com/office/drawing/2014/main" val="2149354853"/>
                  </a:ext>
                </a:extLst>
              </a:tr>
              <a:tr h="309899">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Rate (95% CI)</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Rate (95% CI)</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Rate (95% CI)</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Rate (95% CI)</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Rate (95% CI)</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Rate (95% CI)</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extLst>
                  <a:ext uri="{0D108BD9-81ED-4DB2-BD59-A6C34878D82A}">
                    <a16:rowId xmlns:a16="http://schemas.microsoft.com/office/drawing/2014/main" val="970549068"/>
                  </a:ext>
                </a:extLst>
              </a:tr>
              <a:tr h="240212">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18-49 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9.95</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(6.61-14.98}</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8.43</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(4.78-14.83)</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9.09</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(5.92-13.94)</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11.94</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(7.42-19.20)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7.79</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(4.91-12.36)</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7.72</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(4.28-13.95)</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extLst>
                  <a:ext uri="{0D108BD9-81ED-4DB2-BD59-A6C34878D82A}">
                    <a16:rowId xmlns:a16="http://schemas.microsoft.com/office/drawing/2014/main" val="1932898051"/>
                  </a:ext>
                </a:extLst>
              </a:tr>
              <a:tr h="480425">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50-64 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57.50</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(43.82-75.45)</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47.24</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(31.67-70.47)</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63.03</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(48.62-81.70)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57.08</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(39.67-82.13)</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40.91</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(29.64-56.46)</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33.46</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(20.80-53.82)</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extLst>
                  <a:ext uri="{0D108BD9-81ED-4DB2-BD59-A6C34878D82A}">
                    <a16:rowId xmlns:a16="http://schemas.microsoft.com/office/drawing/2014/main" val="1477932075"/>
                  </a:ext>
                </a:extLst>
              </a:tr>
              <a:tr h="580664">
                <a:tc>
                  <a:txBody>
                    <a:bodyPr/>
                    <a:lstStyle/>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≥65 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138.20</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(114.46-166.86)</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212.00</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(168.58-266.60)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136.92</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(113.30-165.46)</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255.56</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(207.43-314.86)</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139.48</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(115.62-168.26)</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tc>
                  <a:txBody>
                    <a:bodyPr/>
                    <a:lstStyle/>
                    <a:p>
                      <a:pPr marL="0" marR="0" algn="ctr">
                        <a:lnSpc>
                          <a:spcPct val="100000"/>
                        </a:lnSpc>
                        <a:spcBef>
                          <a:spcPts val="0"/>
                        </a:spcBef>
                        <a:spcAft>
                          <a:spcPts val="0"/>
                        </a:spcAft>
                      </a:pPr>
                      <a:r>
                        <a:rPr lang="en-US" sz="1400" dirty="0">
                          <a:effectLst/>
                          <a:latin typeface="Calibri" panose="020F0502020204030204" pitchFamily="34" charset="0"/>
                          <a:cs typeface="Calibri" panose="020F0502020204030204" pitchFamily="34" charset="0"/>
                        </a:rPr>
                        <a:t>214.90</a:t>
                      </a:r>
                      <a:endParaRPr lang="en-US" sz="1200" dirty="0">
                        <a:effectLst/>
                        <a:latin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1200" dirty="0">
                          <a:effectLst/>
                          <a:latin typeface="Calibri" panose="020F0502020204030204" pitchFamily="34" charset="0"/>
                          <a:cs typeface="Calibri" panose="020F0502020204030204" pitchFamily="34" charset="0"/>
                        </a:rPr>
                        <a:t>(171.16-269.83)</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5859" marR="45859" marT="0" marB="0" anchor="ctr"/>
                </a:tc>
                <a:extLst>
                  <a:ext uri="{0D108BD9-81ED-4DB2-BD59-A6C34878D82A}">
                    <a16:rowId xmlns:a16="http://schemas.microsoft.com/office/drawing/2014/main" val="1553356880"/>
                  </a:ext>
                </a:extLst>
              </a:tr>
            </a:tbl>
          </a:graphicData>
        </a:graphic>
      </p:graphicFrame>
    </p:spTree>
    <p:extLst>
      <p:ext uri="{BB962C8B-B14F-4D97-AF65-F5344CB8AC3E}">
        <p14:creationId xmlns:p14="http://schemas.microsoft.com/office/powerpoint/2010/main" val="489233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Why Make a Diagnosis? (cont)</a:t>
            </a:r>
          </a:p>
        </p:txBody>
      </p:sp>
      <p:graphicFrame>
        <p:nvGraphicFramePr>
          <p:cNvPr id="8" name="Content Placeholder 7"/>
          <p:cNvGraphicFramePr>
            <a:graphicFrameLocks noGrp="1"/>
          </p:cNvGraphicFramePr>
          <p:nvPr>
            <p:ph idx="1"/>
          </p:nvPr>
        </p:nvGraphicFramePr>
        <p:xfrm>
          <a:off x="3855535" y="1007269"/>
          <a:ext cx="5105109" cy="3013473"/>
        </p:xfrm>
        <a:graphic>
          <a:graphicData uri="http://schemas.openxmlformats.org/drawingml/2006/table">
            <a:tbl>
              <a:tblPr firstRow="1" firstCol="1" bandRow="1">
                <a:tableStyleId>{8EC20E35-A176-4012-BC5E-935CFFF8708E}</a:tableStyleId>
              </a:tblPr>
              <a:tblGrid>
                <a:gridCol w="1209873">
                  <a:extLst>
                    <a:ext uri="{9D8B030D-6E8A-4147-A177-3AD203B41FA5}">
                      <a16:colId xmlns:a16="http://schemas.microsoft.com/office/drawing/2014/main" val="2007619220"/>
                    </a:ext>
                  </a:extLst>
                </a:gridCol>
                <a:gridCol w="1185323">
                  <a:extLst>
                    <a:ext uri="{9D8B030D-6E8A-4147-A177-3AD203B41FA5}">
                      <a16:colId xmlns:a16="http://schemas.microsoft.com/office/drawing/2014/main" val="2362942396"/>
                    </a:ext>
                  </a:extLst>
                </a:gridCol>
                <a:gridCol w="1144603">
                  <a:extLst>
                    <a:ext uri="{9D8B030D-6E8A-4147-A177-3AD203B41FA5}">
                      <a16:colId xmlns:a16="http://schemas.microsoft.com/office/drawing/2014/main" val="3919913402"/>
                    </a:ext>
                  </a:extLst>
                </a:gridCol>
                <a:gridCol w="1565310">
                  <a:extLst>
                    <a:ext uri="{9D8B030D-6E8A-4147-A177-3AD203B41FA5}">
                      <a16:colId xmlns:a16="http://schemas.microsoft.com/office/drawing/2014/main" val="245556625"/>
                    </a:ext>
                  </a:extLst>
                </a:gridCol>
              </a:tblGrid>
              <a:tr h="370565">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Incidence Rate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Incidence Rate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Rate Ratio (95% CI)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extLst>
                  <a:ext uri="{0D108BD9-81ED-4DB2-BD59-A6C34878D82A}">
                    <a16:rowId xmlns:a16="http://schemas.microsoft.com/office/drawing/2014/main" val="654060900"/>
                  </a:ext>
                </a:extLst>
              </a:tr>
              <a:tr h="195191">
                <a:tc>
                  <a:txBody>
                    <a:bodyPr/>
                    <a:lstStyle/>
                    <a:p>
                      <a:pPr marL="0" marR="0">
                        <a:lnSpc>
                          <a:spcPct val="107000"/>
                        </a:lnSpc>
                        <a:spcBef>
                          <a:spcPts val="0"/>
                        </a:spcBef>
                        <a:spcAft>
                          <a:spcPts val="800"/>
                        </a:spcAft>
                      </a:pPr>
                      <a:r>
                        <a:rPr lang="en-US" sz="1100" dirty="0">
                          <a:effectLst/>
                        </a:rPr>
                        <a:t>Age-groups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b="1" dirty="0">
                          <a:solidFill>
                            <a:schemeClr val="accent6"/>
                          </a:solidFill>
                          <a:effectLst/>
                        </a:rPr>
                        <a:t>COPD</a:t>
                      </a:r>
                      <a:endParaRPr lang="en-US"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b="1" dirty="0">
                          <a:solidFill>
                            <a:schemeClr val="accent6"/>
                          </a:solidFill>
                          <a:effectLst/>
                        </a:rPr>
                        <a:t>No COPD</a:t>
                      </a:r>
                      <a:endParaRPr lang="en-US"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algn="ctr">
                        <a:lnSpc>
                          <a:spcPct val="107000"/>
                        </a:lnSpc>
                      </a:pPr>
                      <a:endParaRPr lang="en-US" sz="1100" dirty="0">
                        <a:effectLst/>
                        <a:latin typeface="Calibri" panose="020F0502020204030204" pitchFamily="34" charset="0"/>
                        <a:cs typeface="Times New Roman" panose="02020603050405020304" pitchFamily="18" charset="0"/>
                      </a:endParaRPr>
                    </a:p>
                  </a:txBody>
                  <a:tcPr marL="21431" marR="21431" marT="7144" marB="0" anchor="ctr"/>
                </a:tc>
                <a:extLst>
                  <a:ext uri="{0D108BD9-81ED-4DB2-BD59-A6C34878D82A}">
                    <a16:rowId xmlns:a16="http://schemas.microsoft.com/office/drawing/2014/main" val="2942804628"/>
                  </a:ext>
                </a:extLst>
              </a:tr>
              <a:tr h="185217">
                <a:tc>
                  <a:txBody>
                    <a:bodyPr/>
                    <a:lstStyle/>
                    <a:p>
                      <a:pPr marL="0" marR="0">
                        <a:lnSpc>
                          <a:spcPct val="107000"/>
                        </a:lnSpc>
                        <a:spcBef>
                          <a:spcPts val="0"/>
                        </a:spcBef>
                        <a:spcAft>
                          <a:spcPts val="800"/>
                        </a:spcAft>
                      </a:pPr>
                      <a:r>
                        <a:rPr lang="en-US" sz="1100" dirty="0">
                          <a:effectLst/>
                        </a:rPr>
                        <a:t>18-49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24.87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7.83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3.18 (0.99-10.17)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extLst>
                  <a:ext uri="{0D108BD9-81ED-4DB2-BD59-A6C34878D82A}">
                    <a16:rowId xmlns:a16="http://schemas.microsoft.com/office/drawing/2014/main" val="3662867876"/>
                  </a:ext>
                </a:extLst>
              </a:tr>
              <a:tr h="185217">
                <a:tc>
                  <a:txBody>
                    <a:bodyPr/>
                    <a:lstStyle/>
                    <a:p>
                      <a:pPr marL="0" marR="0">
                        <a:lnSpc>
                          <a:spcPct val="107000"/>
                        </a:lnSpc>
                        <a:spcBef>
                          <a:spcPts val="0"/>
                        </a:spcBef>
                        <a:spcAft>
                          <a:spcPts val="800"/>
                        </a:spcAft>
                      </a:pPr>
                      <a:r>
                        <a:rPr lang="en-US" sz="1100" dirty="0">
                          <a:effectLst/>
                        </a:rPr>
                        <a:t>50-64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204.76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32.25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6.35 (2.00-20.11)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extLst>
                  <a:ext uri="{0D108BD9-81ED-4DB2-BD59-A6C34878D82A}">
                    <a16:rowId xmlns:a16="http://schemas.microsoft.com/office/drawing/2014/main" val="2497826767"/>
                  </a:ext>
                </a:extLst>
              </a:tr>
              <a:tr h="185217">
                <a:tc>
                  <a:txBody>
                    <a:bodyPr/>
                    <a:lstStyle/>
                    <a:p>
                      <a:pPr marL="0" marR="0">
                        <a:lnSpc>
                          <a:spcPct val="107000"/>
                        </a:lnSpc>
                        <a:spcBef>
                          <a:spcPts val="0"/>
                        </a:spcBef>
                        <a:spcAft>
                          <a:spcPts val="800"/>
                        </a:spcAft>
                      </a:pPr>
                      <a:r>
                        <a:rPr lang="en-US" sz="1100" dirty="0">
                          <a:effectLst/>
                        </a:rPr>
                        <a:t>≥65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1077.36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80.32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13.41 (4.29-41.98)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extLst>
                  <a:ext uri="{0D108BD9-81ED-4DB2-BD59-A6C34878D82A}">
                    <a16:rowId xmlns:a16="http://schemas.microsoft.com/office/drawing/2014/main" val="885934350"/>
                  </a:ext>
                </a:extLst>
              </a:tr>
              <a:tr h="195191">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21431" marR="21431" marT="7144" marB="0" anchor="ctr"/>
                </a:tc>
                <a:tc>
                  <a:txBody>
                    <a:bodyPr/>
                    <a:lstStyle/>
                    <a:p>
                      <a:pPr algn="ctr">
                        <a:lnSpc>
                          <a:spcPct val="107000"/>
                        </a:lnSpc>
                      </a:pPr>
                      <a:endParaRPr lang="en-US" sz="1100" dirty="0">
                        <a:effectLst/>
                        <a:latin typeface="Calibri" panose="020F0502020204030204" pitchFamily="34" charset="0"/>
                        <a:cs typeface="Times New Roman" panose="02020603050405020304" pitchFamily="18" charset="0"/>
                      </a:endParaRPr>
                    </a:p>
                  </a:txBody>
                  <a:tcPr marL="21431" marR="21431" marT="7144" marB="0" anchor="ctr"/>
                </a:tc>
                <a:tc>
                  <a:txBody>
                    <a:bodyPr/>
                    <a:lstStyle/>
                    <a:p>
                      <a:pPr algn="ctr">
                        <a:lnSpc>
                          <a:spcPct val="107000"/>
                        </a:lnSpc>
                      </a:pPr>
                      <a:endParaRPr lang="en-US" sz="1100" dirty="0">
                        <a:effectLst/>
                        <a:latin typeface="Calibri" panose="020F0502020204030204" pitchFamily="34" charset="0"/>
                        <a:cs typeface="Times New Roman" panose="02020603050405020304" pitchFamily="18" charset="0"/>
                      </a:endParaRPr>
                    </a:p>
                  </a:txBody>
                  <a:tcPr marL="21431" marR="21431" marT="7144" marB="0" anchor="ctr"/>
                </a:tc>
                <a:tc>
                  <a:txBody>
                    <a:bodyPr/>
                    <a:lstStyle/>
                    <a:p>
                      <a:pPr algn="ctr">
                        <a:lnSpc>
                          <a:spcPct val="107000"/>
                        </a:lnSpc>
                      </a:pPr>
                      <a:endParaRPr lang="en-US" sz="1100" dirty="0">
                        <a:effectLst/>
                        <a:latin typeface="Calibri" panose="020F0502020204030204" pitchFamily="34" charset="0"/>
                        <a:cs typeface="Times New Roman" panose="02020603050405020304" pitchFamily="18" charset="0"/>
                      </a:endParaRPr>
                    </a:p>
                  </a:txBody>
                  <a:tcPr marL="21431" marR="21431" marT="7144" marB="0" anchor="ctr"/>
                </a:tc>
                <a:extLst>
                  <a:ext uri="{0D108BD9-81ED-4DB2-BD59-A6C34878D82A}">
                    <a16:rowId xmlns:a16="http://schemas.microsoft.com/office/drawing/2014/main" val="43761419"/>
                  </a:ext>
                </a:extLst>
              </a:tr>
              <a:tr h="195191">
                <a:tc>
                  <a:txBody>
                    <a:bodyPr/>
                    <a:lstStyle/>
                    <a:p>
                      <a:pPr marL="0" marR="0">
                        <a:lnSpc>
                          <a:spcPct val="107000"/>
                        </a:lnSpc>
                        <a:spcBef>
                          <a:spcPts val="0"/>
                        </a:spcBef>
                        <a:spcAft>
                          <a:spcPts val="800"/>
                        </a:spcAft>
                      </a:pPr>
                      <a:r>
                        <a:rPr lang="en-US" sz="1100" dirty="0">
                          <a:effectLst/>
                        </a:rPr>
                        <a:t>Age-groups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b="1" dirty="0">
                          <a:solidFill>
                            <a:schemeClr val="accent6"/>
                          </a:solidFill>
                          <a:effectLst/>
                        </a:rPr>
                        <a:t>Diabetes</a:t>
                      </a:r>
                      <a:endParaRPr lang="en-US"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b="1" dirty="0">
                          <a:solidFill>
                            <a:schemeClr val="accent6"/>
                          </a:solidFill>
                          <a:effectLst/>
                        </a:rPr>
                        <a:t>No Diabetes</a:t>
                      </a:r>
                      <a:endParaRPr lang="en-US"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algn="ctr">
                        <a:lnSpc>
                          <a:spcPct val="107000"/>
                        </a:lnSpc>
                      </a:pPr>
                      <a:endParaRPr lang="en-US" sz="1100" dirty="0">
                        <a:effectLst/>
                        <a:latin typeface="Calibri" panose="020F0502020204030204" pitchFamily="34" charset="0"/>
                        <a:cs typeface="Times New Roman" panose="02020603050405020304" pitchFamily="18" charset="0"/>
                      </a:endParaRPr>
                    </a:p>
                  </a:txBody>
                  <a:tcPr marL="21431" marR="21431" marT="7144" marB="0" anchor="ctr"/>
                </a:tc>
                <a:extLst>
                  <a:ext uri="{0D108BD9-81ED-4DB2-BD59-A6C34878D82A}">
                    <a16:rowId xmlns:a16="http://schemas.microsoft.com/office/drawing/2014/main" val="148254727"/>
                  </a:ext>
                </a:extLst>
              </a:tr>
              <a:tr h="185217">
                <a:tc>
                  <a:txBody>
                    <a:bodyPr/>
                    <a:lstStyle/>
                    <a:p>
                      <a:pPr marL="0" marR="0">
                        <a:lnSpc>
                          <a:spcPct val="107000"/>
                        </a:lnSpc>
                        <a:spcBef>
                          <a:spcPts val="0"/>
                        </a:spcBef>
                        <a:spcAft>
                          <a:spcPts val="800"/>
                        </a:spcAft>
                      </a:pPr>
                      <a:r>
                        <a:rPr lang="en-US" sz="1100" dirty="0">
                          <a:effectLst/>
                        </a:rPr>
                        <a:t>18-49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65.39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5.86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11.16 (3.45-36.13)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extLst>
                  <a:ext uri="{0D108BD9-81ED-4DB2-BD59-A6C34878D82A}">
                    <a16:rowId xmlns:a16="http://schemas.microsoft.com/office/drawing/2014/main" val="4017464255"/>
                  </a:ext>
                </a:extLst>
              </a:tr>
              <a:tr h="185217">
                <a:tc>
                  <a:txBody>
                    <a:bodyPr/>
                    <a:lstStyle/>
                    <a:p>
                      <a:pPr marL="0" marR="0">
                        <a:lnSpc>
                          <a:spcPct val="107000"/>
                        </a:lnSpc>
                        <a:spcBef>
                          <a:spcPts val="0"/>
                        </a:spcBef>
                        <a:spcAft>
                          <a:spcPts val="800"/>
                        </a:spcAft>
                      </a:pPr>
                      <a:r>
                        <a:rPr lang="en-US" sz="1100" dirty="0">
                          <a:effectLst/>
                        </a:rPr>
                        <a:t>50-64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116.77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34.79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3.36 (1.06-10.63)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extLst>
                  <a:ext uri="{0D108BD9-81ED-4DB2-BD59-A6C34878D82A}">
                    <a16:rowId xmlns:a16="http://schemas.microsoft.com/office/drawing/2014/main" val="3309138984"/>
                  </a:ext>
                </a:extLst>
              </a:tr>
              <a:tr h="185217">
                <a:tc>
                  <a:txBody>
                    <a:bodyPr/>
                    <a:lstStyle/>
                    <a:p>
                      <a:pPr marL="0" marR="0">
                        <a:lnSpc>
                          <a:spcPct val="107000"/>
                        </a:lnSpc>
                        <a:spcBef>
                          <a:spcPts val="0"/>
                        </a:spcBef>
                        <a:spcAft>
                          <a:spcPts val="800"/>
                        </a:spcAft>
                      </a:pPr>
                      <a:r>
                        <a:rPr lang="en-US" sz="1100" dirty="0">
                          <a:effectLst/>
                        </a:rPr>
                        <a:t>≥65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501.82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77.93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b"/>
                </a:tc>
                <a:tc>
                  <a:txBody>
                    <a:bodyPr/>
                    <a:lstStyle/>
                    <a:p>
                      <a:pPr marL="0" marR="0" algn="ctr">
                        <a:lnSpc>
                          <a:spcPct val="107000"/>
                        </a:lnSpc>
                        <a:spcBef>
                          <a:spcPts val="0"/>
                        </a:spcBef>
                        <a:spcAft>
                          <a:spcPts val="800"/>
                        </a:spcAft>
                      </a:pPr>
                      <a:r>
                        <a:rPr lang="en-US" sz="1100" dirty="0">
                          <a:effectLst/>
                        </a:rPr>
                        <a:t>6.44 (2.06-20.17)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extLst>
                  <a:ext uri="{0D108BD9-81ED-4DB2-BD59-A6C34878D82A}">
                    <a16:rowId xmlns:a16="http://schemas.microsoft.com/office/drawing/2014/main" val="1721102085"/>
                  </a:ext>
                </a:extLst>
              </a:tr>
              <a:tr h="195191">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21431" marR="21431" marT="7144" marB="0" anchor="ctr"/>
                </a:tc>
                <a:tc>
                  <a:txBody>
                    <a:bodyPr/>
                    <a:lstStyle/>
                    <a:p>
                      <a:pPr algn="ctr">
                        <a:lnSpc>
                          <a:spcPct val="107000"/>
                        </a:lnSpc>
                      </a:pPr>
                      <a:endParaRPr lang="en-US" sz="1100" dirty="0">
                        <a:effectLst/>
                        <a:latin typeface="Calibri" panose="020F0502020204030204" pitchFamily="34" charset="0"/>
                        <a:cs typeface="Times New Roman" panose="02020603050405020304" pitchFamily="18" charset="0"/>
                      </a:endParaRPr>
                    </a:p>
                  </a:txBody>
                  <a:tcPr marL="21431" marR="21431" marT="7144" marB="0" anchor="ctr"/>
                </a:tc>
                <a:tc>
                  <a:txBody>
                    <a:bodyPr/>
                    <a:lstStyle/>
                    <a:p>
                      <a:pPr algn="ctr">
                        <a:lnSpc>
                          <a:spcPct val="107000"/>
                        </a:lnSpc>
                      </a:pPr>
                      <a:endParaRPr lang="en-US" sz="1100" dirty="0">
                        <a:effectLst/>
                        <a:latin typeface="Calibri" panose="020F0502020204030204" pitchFamily="34" charset="0"/>
                        <a:cs typeface="Times New Roman" panose="02020603050405020304" pitchFamily="18" charset="0"/>
                      </a:endParaRPr>
                    </a:p>
                  </a:txBody>
                  <a:tcPr marL="21431" marR="21431" marT="7144" marB="0" anchor="ctr"/>
                </a:tc>
                <a:tc>
                  <a:txBody>
                    <a:bodyPr/>
                    <a:lstStyle/>
                    <a:p>
                      <a:pPr algn="ctr">
                        <a:lnSpc>
                          <a:spcPct val="107000"/>
                        </a:lnSpc>
                      </a:pPr>
                      <a:endParaRPr lang="en-US" sz="1100" dirty="0">
                        <a:effectLst/>
                        <a:latin typeface="Calibri" panose="020F0502020204030204" pitchFamily="34" charset="0"/>
                        <a:cs typeface="Times New Roman" panose="02020603050405020304" pitchFamily="18" charset="0"/>
                      </a:endParaRPr>
                    </a:p>
                  </a:txBody>
                  <a:tcPr marL="21431" marR="21431" marT="7144" marB="0" anchor="ctr"/>
                </a:tc>
                <a:extLst>
                  <a:ext uri="{0D108BD9-81ED-4DB2-BD59-A6C34878D82A}">
                    <a16:rowId xmlns:a16="http://schemas.microsoft.com/office/drawing/2014/main" val="1222755270"/>
                  </a:ext>
                </a:extLst>
              </a:tr>
              <a:tr h="195191">
                <a:tc>
                  <a:txBody>
                    <a:bodyPr/>
                    <a:lstStyle/>
                    <a:p>
                      <a:pPr marL="0" marR="0">
                        <a:lnSpc>
                          <a:spcPct val="107000"/>
                        </a:lnSpc>
                        <a:spcBef>
                          <a:spcPts val="0"/>
                        </a:spcBef>
                        <a:spcAft>
                          <a:spcPts val="800"/>
                        </a:spcAft>
                      </a:pPr>
                      <a:r>
                        <a:rPr lang="en-US" sz="1100" dirty="0">
                          <a:effectLst/>
                        </a:rPr>
                        <a:t>Age-groups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b="1" dirty="0">
                          <a:solidFill>
                            <a:schemeClr val="accent6"/>
                          </a:solidFill>
                          <a:effectLst/>
                        </a:rPr>
                        <a:t>CHF</a:t>
                      </a:r>
                      <a:endParaRPr lang="en-US"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b="1" dirty="0">
                          <a:solidFill>
                            <a:schemeClr val="accent6"/>
                          </a:solidFill>
                          <a:effectLst/>
                        </a:rPr>
                        <a:t>No CHF</a:t>
                      </a:r>
                      <a:endParaRPr lang="en-US"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algn="ctr">
                        <a:lnSpc>
                          <a:spcPct val="107000"/>
                        </a:lnSpc>
                      </a:pPr>
                      <a:endParaRPr lang="en-US" sz="1100" dirty="0">
                        <a:effectLst/>
                        <a:latin typeface="Calibri" panose="020F0502020204030204" pitchFamily="34" charset="0"/>
                        <a:cs typeface="Times New Roman" panose="02020603050405020304" pitchFamily="18" charset="0"/>
                      </a:endParaRPr>
                    </a:p>
                  </a:txBody>
                  <a:tcPr marL="21431" marR="21431" marT="7144" marB="0" anchor="ctr"/>
                </a:tc>
                <a:extLst>
                  <a:ext uri="{0D108BD9-81ED-4DB2-BD59-A6C34878D82A}">
                    <a16:rowId xmlns:a16="http://schemas.microsoft.com/office/drawing/2014/main" val="3012839133"/>
                  </a:ext>
                </a:extLst>
              </a:tr>
              <a:tr h="185217">
                <a:tc>
                  <a:txBody>
                    <a:bodyPr/>
                    <a:lstStyle/>
                    <a:p>
                      <a:pPr marL="0" marR="0">
                        <a:lnSpc>
                          <a:spcPct val="107000"/>
                        </a:lnSpc>
                        <a:spcBef>
                          <a:spcPts val="0"/>
                        </a:spcBef>
                        <a:spcAft>
                          <a:spcPts val="800"/>
                        </a:spcAft>
                      </a:pPr>
                      <a:r>
                        <a:rPr lang="en-US" sz="1100" dirty="0">
                          <a:effectLst/>
                        </a:rPr>
                        <a:t>20-39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295.23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8.88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33.23 (10.14-108.90)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extLst>
                  <a:ext uri="{0D108BD9-81ED-4DB2-BD59-A6C34878D82A}">
                    <a16:rowId xmlns:a16="http://schemas.microsoft.com/office/drawing/2014/main" val="3637553479"/>
                  </a:ext>
                </a:extLst>
              </a:tr>
              <a:tr h="185217">
                <a:tc>
                  <a:txBody>
                    <a:bodyPr/>
                    <a:lstStyle/>
                    <a:p>
                      <a:pPr marL="0" marR="0">
                        <a:lnSpc>
                          <a:spcPct val="107000"/>
                        </a:lnSpc>
                        <a:spcBef>
                          <a:spcPts val="0"/>
                        </a:spcBef>
                        <a:spcAft>
                          <a:spcPts val="800"/>
                        </a:spcAft>
                      </a:pPr>
                      <a:r>
                        <a:rPr lang="en-US" sz="1100" dirty="0">
                          <a:effectLst/>
                        </a:rPr>
                        <a:t>40-59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485.84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25.87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18.78 (5.92-59.55)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extLst>
                  <a:ext uri="{0D108BD9-81ED-4DB2-BD59-A6C34878D82A}">
                    <a16:rowId xmlns:a16="http://schemas.microsoft.com/office/drawing/2014/main" val="17206016"/>
                  </a:ext>
                </a:extLst>
              </a:tr>
              <a:tr h="185217">
                <a:tc>
                  <a:txBody>
                    <a:bodyPr/>
                    <a:lstStyle/>
                    <a:p>
                      <a:pPr marL="0" marR="0">
                        <a:lnSpc>
                          <a:spcPct val="107000"/>
                        </a:lnSpc>
                        <a:spcBef>
                          <a:spcPts val="0"/>
                        </a:spcBef>
                        <a:spcAft>
                          <a:spcPts val="800"/>
                        </a:spcAft>
                      </a:pPr>
                      <a:r>
                        <a:rPr lang="en-US" sz="1100" dirty="0">
                          <a:effectLst/>
                        </a:rPr>
                        <a:t>60-79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688.58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90.24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tc>
                  <a:txBody>
                    <a:bodyPr/>
                    <a:lstStyle/>
                    <a:p>
                      <a:pPr marL="0" marR="0" algn="ctr">
                        <a:lnSpc>
                          <a:spcPct val="107000"/>
                        </a:lnSpc>
                        <a:spcBef>
                          <a:spcPts val="0"/>
                        </a:spcBef>
                        <a:spcAft>
                          <a:spcPts val="800"/>
                        </a:spcAft>
                      </a:pPr>
                      <a:r>
                        <a:rPr lang="en-US" sz="1100" dirty="0">
                          <a:effectLst/>
                        </a:rPr>
                        <a:t>7.63 (2.43-23.93)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431" marR="21431" marT="7144" marB="0" anchor="ctr"/>
                </a:tc>
                <a:extLst>
                  <a:ext uri="{0D108BD9-81ED-4DB2-BD59-A6C34878D82A}">
                    <a16:rowId xmlns:a16="http://schemas.microsoft.com/office/drawing/2014/main" val="913397239"/>
                  </a:ext>
                </a:extLst>
              </a:tr>
            </a:tbl>
          </a:graphicData>
        </a:graphic>
      </p:graphicFrame>
      <p:sp>
        <p:nvSpPr>
          <p:cNvPr id="4" name="Text Placeholder 3">
            <a:extLst>
              <a:ext uri="{FF2B5EF4-FFF2-40B4-BE49-F238E27FC236}">
                <a16:creationId xmlns:a16="http://schemas.microsoft.com/office/drawing/2014/main" id="{F1319120-C52E-4920-9797-1EA769A6DD79}"/>
              </a:ext>
            </a:extLst>
          </p:cNvPr>
          <p:cNvSpPr>
            <a:spLocks noGrp="1"/>
          </p:cNvSpPr>
          <p:nvPr>
            <p:ph type="body" sz="quarter" idx="11"/>
          </p:nvPr>
        </p:nvSpPr>
        <p:spPr>
          <a:xfrm>
            <a:off x="213359" y="4278676"/>
            <a:ext cx="8761558" cy="203597"/>
          </a:xfrm>
        </p:spPr>
        <p:txBody>
          <a:bodyPr>
            <a:normAutofit fontScale="92500" lnSpcReduction="20000"/>
          </a:bodyPr>
          <a:lstStyle/>
          <a:p>
            <a:r>
              <a:rPr lang="en-US" dirty="0"/>
              <a:t>CHF, congestive heart failure</a:t>
            </a:r>
          </a:p>
        </p:txBody>
      </p:sp>
      <p:sp>
        <p:nvSpPr>
          <p:cNvPr id="3" name="Rectangle 2"/>
          <p:cNvSpPr/>
          <p:nvPr/>
        </p:nvSpPr>
        <p:spPr>
          <a:xfrm>
            <a:off x="199478" y="804195"/>
            <a:ext cx="3488761" cy="3462486"/>
          </a:xfrm>
          <a:prstGeom prst="rect">
            <a:avLst/>
          </a:prstGeom>
        </p:spPr>
        <p:txBody>
          <a:bodyPr wrap="square">
            <a:spAutoFit/>
          </a:bodyPr>
          <a:lstStyle/>
          <a:p>
            <a:r>
              <a:rPr lang="en-US" sz="2100" b="1" dirty="0"/>
              <a:t>Low awareness has resulted in delayed diagnosis and gaps in knowledge</a:t>
            </a:r>
          </a:p>
          <a:p>
            <a:endParaRPr lang="en-US" sz="1200" dirty="0"/>
          </a:p>
          <a:p>
            <a:pPr marL="301229" lvl="1" indent="-219075">
              <a:buFont typeface="+mj-lt"/>
              <a:buAutoNum type="arabicParenR"/>
            </a:pPr>
            <a:r>
              <a:rPr lang="en-US" dirty="0">
                <a:solidFill>
                  <a:schemeClr val="bg1">
                    <a:lumMod val="50000"/>
                  </a:schemeClr>
                </a:solidFill>
              </a:rPr>
              <a:t>Health care utilization associated with RSV for older adults</a:t>
            </a:r>
            <a:endParaRPr lang="en-US" b="1" dirty="0">
              <a:solidFill>
                <a:schemeClr val="bg1">
                  <a:lumMod val="50000"/>
                </a:schemeClr>
              </a:solidFill>
            </a:endParaRPr>
          </a:p>
          <a:p>
            <a:pPr marL="301229" lvl="1" indent="-219075">
              <a:buFont typeface="+mj-lt"/>
              <a:buAutoNum type="arabicParenR"/>
            </a:pPr>
            <a:r>
              <a:rPr lang="en-US" dirty="0">
                <a:solidFill>
                  <a:schemeClr val="bg1">
                    <a:lumMod val="50000"/>
                  </a:schemeClr>
                </a:solidFill>
              </a:rPr>
              <a:t>Long-term morbidity and mortality associated with RSV infection in this population </a:t>
            </a:r>
          </a:p>
          <a:p>
            <a:pPr marL="301229" lvl="1" indent="-219075">
              <a:buFont typeface="+mj-lt"/>
              <a:buAutoNum type="arabicParenR"/>
            </a:pPr>
            <a:r>
              <a:rPr lang="en-US" b="1" dirty="0">
                <a:solidFill>
                  <a:schemeClr val="accent2">
                    <a:lumMod val="75000"/>
                  </a:schemeClr>
                </a:solidFill>
              </a:rPr>
              <a:t>Risk stratification to inform future vaccine efforts </a:t>
            </a:r>
          </a:p>
        </p:txBody>
      </p:sp>
      <p:sp>
        <p:nvSpPr>
          <p:cNvPr id="9" name="Text Placeholder 3">
            <a:extLst>
              <a:ext uri="{FF2B5EF4-FFF2-40B4-BE49-F238E27FC236}">
                <a16:creationId xmlns:a16="http://schemas.microsoft.com/office/drawing/2014/main" id="{B58D716A-00A7-464B-9F23-B1B4465FA6C1}"/>
              </a:ext>
            </a:extLst>
          </p:cNvPr>
          <p:cNvSpPr>
            <a:spLocks noGrp="1"/>
          </p:cNvSpPr>
          <p:nvPr>
            <p:ph type="body" sz="quarter" idx="10"/>
          </p:nvPr>
        </p:nvSpPr>
        <p:spPr>
          <a:xfrm>
            <a:off x="3075709" y="4500785"/>
            <a:ext cx="5899208" cy="347982"/>
          </a:xfrm>
        </p:spPr>
        <p:txBody>
          <a:bodyPr>
            <a:normAutofit/>
          </a:bodyPr>
          <a:lstStyle/>
          <a:p>
            <a:r>
              <a:rPr lang="en-US" sz="1000" dirty="0">
                <a:solidFill>
                  <a:schemeClr val="bg1"/>
                </a:solidFill>
              </a:rPr>
              <a:t>Branche A, et al. Unpublished data. 2021.</a:t>
            </a:r>
          </a:p>
        </p:txBody>
      </p:sp>
    </p:spTree>
    <p:extLst>
      <p:ext uri="{BB962C8B-B14F-4D97-AF65-F5344CB8AC3E}">
        <p14:creationId xmlns:p14="http://schemas.microsoft.com/office/powerpoint/2010/main" val="2175964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9A6C7-E463-FC48-ADAB-D349868A20A3}"/>
              </a:ext>
            </a:extLst>
          </p:cNvPr>
          <p:cNvSpPr>
            <a:spLocks noGrp="1"/>
          </p:cNvSpPr>
          <p:nvPr>
            <p:ph type="title"/>
          </p:nvPr>
        </p:nvSpPr>
        <p:spPr>
          <a:xfrm>
            <a:off x="445770" y="21238"/>
            <a:ext cx="7886700" cy="994172"/>
          </a:xfrm>
        </p:spPr>
        <p:txBody>
          <a:bodyPr>
            <a:normAutofit/>
          </a:bodyPr>
          <a:lstStyle/>
          <a:p>
            <a:r>
              <a:rPr lang="en-US" sz="3600" dirty="0"/>
              <a:t>RSV: Management</a:t>
            </a:r>
          </a:p>
        </p:txBody>
      </p:sp>
      <p:sp>
        <p:nvSpPr>
          <p:cNvPr id="4" name="Content Placeholder 3">
            <a:extLst>
              <a:ext uri="{FF2B5EF4-FFF2-40B4-BE49-F238E27FC236}">
                <a16:creationId xmlns:a16="http://schemas.microsoft.com/office/drawing/2014/main" id="{083F4257-7A95-0B46-801C-046AC3122445}"/>
              </a:ext>
            </a:extLst>
          </p:cNvPr>
          <p:cNvSpPr>
            <a:spLocks noGrp="1"/>
          </p:cNvSpPr>
          <p:nvPr>
            <p:ph sz="half" idx="1"/>
          </p:nvPr>
        </p:nvSpPr>
        <p:spPr>
          <a:xfrm>
            <a:off x="445770" y="1000646"/>
            <a:ext cx="4050031" cy="3239171"/>
          </a:xfrm>
        </p:spPr>
        <p:txBody>
          <a:bodyPr>
            <a:normAutofit/>
          </a:bodyPr>
          <a:lstStyle/>
          <a:p>
            <a:r>
              <a:rPr lang="en-US" sz="2100" dirty="0"/>
              <a:t>Symptomatic management is the mainstay of current therapy for most adults</a:t>
            </a:r>
          </a:p>
          <a:p>
            <a:pPr lvl="1"/>
            <a:r>
              <a:rPr lang="en-US" sz="1800" dirty="0"/>
              <a:t>Steroids*, especially for patients with underlying lung disease</a:t>
            </a:r>
          </a:p>
          <a:p>
            <a:pPr lvl="1"/>
            <a:r>
              <a:rPr lang="en-US" sz="1800" dirty="0"/>
              <a:t>Humidified oxygen</a:t>
            </a:r>
          </a:p>
          <a:p>
            <a:pPr lvl="1">
              <a:lnSpc>
                <a:spcPct val="100000"/>
              </a:lnSpc>
              <a:spcAft>
                <a:spcPts val="900"/>
              </a:spcAft>
            </a:pPr>
            <a:r>
              <a:rPr lang="en-US" sz="1800" dirty="0"/>
              <a:t>Bronchodilators*</a:t>
            </a:r>
          </a:p>
        </p:txBody>
      </p:sp>
      <p:sp>
        <p:nvSpPr>
          <p:cNvPr id="3" name="Content Placeholder 2">
            <a:extLst>
              <a:ext uri="{FF2B5EF4-FFF2-40B4-BE49-F238E27FC236}">
                <a16:creationId xmlns:a16="http://schemas.microsoft.com/office/drawing/2014/main" id="{E56012C4-AE47-405E-8E41-C2BFE730DD09}"/>
              </a:ext>
            </a:extLst>
          </p:cNvPr>
          <p:cNvSpPr>
            <a:spLocks noGrp="1"/>
          </p:cNvSpPr>
          <p:nvPr>
            <p:ph sz="half" idx="2"/>
          </p:nvPr>
        </p:nvSpPr>
        <p:spPr/>
        <p:txBody>
          <a:bodyPr/>
          <a:lstStyle/>
          <a:p>
            <a:r>
              <a:rPr lang="en-US" sz="2100" dirty="0"/>
              <a:t>Select immunocompromised patients</a:t>
            </a:r>
          </a:p>
          <a:p>
            <a:pPr lvl="1"/>
            <a:r>
              <a:rPr lang="en-US" sz="1800" dirty="0"/>
              <a:t>Steroids*</a:t>
            </a:r>
          </a:p>
          <a:p>
            <a:pPr lvl="1"/>
            <a:r>
              <a:rPr lang="en-US" sz="1800" dirty="0"/>
              <a:t>Ribavirin*</a:t>
            </a:r>
          </a:p>
          <a:p>
            <a:pPr lvl="1"/>
            <a:r>
              <a:rPr lang="en-US" sz="1800" dirty="0"/>
              <a:t>IgIV/RSV Ig/Palivizumab*</a:t>
            </a:r>
          </a:p>
          <a:p>
            <a:pPr lvl="1"/>
            <a:r>
              <a:rPr lang="en-US" sz="1800" dirty="0"/>
              <a:t>Experimental therapy</a:t>
            </a:r>
          </a:p>
        </p:txBody>
      </p:sp>
      <p:sp>
        <p:nvSpPr>
          <p:cNvPr id="7" name="Text Placeholder 6">
            <a:extLst>
              <a:ext uri="{FF2B5EF4-FFF2-40B4-BE49-F238E27FC236}">
                <a16:creationId xmlns:a16="http://schemas.microsoft.com/office/drawing/2014/main" id="{F55FC148-870E-469F-A701-A3E7C6416C02}"/>
              </a:ext>
            </a:extLst>
          </p:cNvPr>
          <p:cNvSpPr>
            <a:spLocks noGrp="1"/>
          </p:cNvSpPr>
          <p:nvPr>
            <p:ph type="body" sz="quarter" idx="11"/>
          </p:nvPr>
        </p:nvSpPr>
        <p:spPr/>
        <p:txBody>
          <a:bodyPr>
            <a:noAutofit/>
          </a:bodyPr>
          <a:lstStyle/>
          <a:p>
            <a:r>
              <a:rPr lang="en-US" sz="1200" dirty="0">
                <a:solidFill>
                  <a:schemeClr val="tx1"/>
                </a:solidFill>
              </a:rPr>
              <a:t>*Not approved by the US Food and Drug Administration for RSV infection in older adults</a:t>
            </a:r>
          </a:p>
        </p:txBody>
      </p:sp>
      <p:sp>
        <p:nvSpPr>
          <p:cNvPr id="5" name="Text Placeholder 4">
            <a:extLst>
              <a:ext uri="{FF2B5EF4-FFF2-40B4-BE49-F238E27FC236}">
                <a16:creationId xmlns:a16="http://schemas.microsoft.com/office/drawing/2014/main" id="{493F81EB-4CC5-4B78-97BF-E1BEAF68A125}"/>
              </a:ext>
            </a:extLst>
          </p:cNvPr>
          <p:cNvSpPr>
            <a:spLocks noGrp="1"/>
          </p:cNvSpPr>
          <p:nvPr>
            <p:ph type="body" sz="quarter" idx="10"/>
          </p:nvPr>
        </p:nvSpPr>
        <p:spPr>
          <a:xfrm>
            <a:off x="3089564" y="4500779"/>
            <a:ext cx="5857645" cy="548879"/>
          </a:xfrm>
        </p:spPr>
        <p:txBody>
          <a:bodyPr>
            <a:normAutofit/>
          </a:bodyPr>
          <a:lstStyle/>
          <a:p>
            <a:r>
              <a:rPr lang="en-US" sz="1000" dirty="0">
                <a:solidFill>
                  <a:schemeClr val="bg1"/>
                </a:solidFill>
              </a:rPr>
              <a:t>Nam HH, et al. </a:t>
            </a:r>
            <a:r>
              <a:rPr lang="en-US" sz="1000" i="1" dirty="0">
                <a:solidFill>
                  <a:schemeClr val="bg1"/>
                </a:solidFill>
              </a:rPr>
              <a:t>BMJ.</a:t>
            </a:r>
            <a:r>
              <a:rPr lang="en-US" sz="1000" dirty="0">
                <a:solidFill>
                  <a:schemeClr val="bg1"/>
                </a:solidFill>
              </a:rPr>
              <a:t> 2019;366:I5021.</a:t>
            </a:r>
          </a:p>
          <a:p>
            <a:r>
              <a:rPr lang="en-US" sz="1000" dirty="0">
                <a:solidFill>
                  <a:schemeClr val="bg1"/>
                </a:solidFill>
              </a:rPr>
              <a:t>Shah JN, et al. </a:t>
            </a:r>
            <a:r>
              <a:rPr lang="en-US" sz="1000" i="1" dirty="0">
                <a:solidFill>
                  <a:schemeClr val="bg1"/>
                </a:solidFill>
              </a:rPr>
              <a:t>Blood.</a:t>
            </a:r>
            <a:r>
              <a:rPr lang="en-US" sz="1000" dirty="0">
                <a:solidFill>
                  <a:schemeClr val="bg1"/>
                </a:solidFill>
              </a:rPr>
              <a:t> 2011;117(10):2755-2763.</a:t>
            </a:r>
          </a:p>
        </p:txBody>
      </p:sp>
    </p:spTree>
    <p:extLst>
      <p:ext uri="{BB962C8B-B14F-4D97-AF65-F5344CB8AC3E}">
        <p14:creationId xmlns:p14="http://schemas.microsoft.com/office/powerpoint/2010/main" val="98135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93D9D-6FFB-4922-B204-A30D58932C85}"/>
              </a:ext>
            </a:extLst>
          </p:cNvPr>
          <p:cNvSpPr>
            <a:spLocks noGrp="1"/>
          </p:cNvSpPr>
          <p:nvPr>
            <p:ph type="title"/>
          </p:nvPr>
        </p:nvSpPr>
        <p:spPr/>
        <p:txBody>
          <a:bodyPr/>
          <a:lstStyle/>
          <a:p>
            <a:r>
              <a:rPr lang="en-US" dirty="0"/>
              <a:t>Disclosure</a:t>
            </a:r>
          </a:p>
        </p:txBody>
      </p:sp>
      <p:graphicFrame>
        <p:nvGraphicFramePr>
          <p:cNvPr id="7" name="Table 6">
            <a:extLst>
              <a:ext uri="{FF2B5EF4-FFF2-40B4-BE49-F238E27FC236}">
                <a16:creationId xmlns:a16="http://schemas.microsoft.com/office/drawing/2014/main" id="{974F6500-9322-4D25-AFC1-E28F0DF64C60}"/>
              </a:ext>
            </a:extLst>
          </p:cNvPr>
          <p:cNvGraphicFramePr>
            <a:graphicFrameLocks noGrp="1"/>
          </p:cNvGraphicFramePr>
          <p:nvPr>
            <p:extLst>
              <p:ext uri="{D42A27DB-BD31-4B8C-83A1-F6EECF244321}">
                <p14:modId xmlns:p14="http://schemas.microsoft.com/office/powerpoint/2010/main" val="2439547911"/>
              </p:ext>
            </p:extLst>
          </p:nvPr>
        </p:nvGraphicFramePr>
        <p:xfrm>
          <a:off x="340113" y="1144441"/>
          <a:ext cx="8620980" cy="1188720"/>
        </p:xfrm>
        <a:graphic>
          <a:graphicData uri="http://schemas.openxmlformats.org/drawingml/2006/table">
            <a:tbl>
              <a:tblPr firstRow="1" bandRow="1">
                <a:tableStyleId>{2D5ABB26-0587-4C30-8999-92F81FD0307C}</a:tableStyleId>
              </a:tblPr>
              <a:tblGrid>
                <a:gridCol w="2175233">
                  <a:extLst>
                    <a:ext uri="{9D8B030D-6E8A-4147-A177-3AD203B41FA5}">
                      <a16:colId xmlns:a16="http://schemas.microsoft.com/office/drawing/2014/main" val="2147425400"/>
                    </a:ext>
                  </a:extLst>
                </a:gridCol>
                <a:gridCol w="6445747">
                  <a:extLst>
                    <a:ext uri="{9D8B030D-6E8A-4147-A177-3AD203B41FA5}">
                      <a16:colId xmlns:a16="http://schemas.microsoft.com/office/drawing/2014/main" val="3593498532"/>
                    </a:ext>
                  </a:extLst>
                </a:gridCol>
              </a:tblGrid>
              <a:tr h="370840">
                <a:tc gridSpan="2">
                  <a:txBody>
                    <a:bodyPr/>
                    <a:lstStyle/>
                    <a:p>
                      <a:r>
                        <a:rPr kumimoji="0" lang="en-US" sz="2000" b="1" i="0" u="none" strike="noStrike" kern="1200" cap="none" spc="0" normalizeH="0" baseline="0" noProof="0" dirty="0">
                          <a:ln>
                            <a:noFill/>
                          </a:ln>
                          <a:solidFill>
                            <a:srgbClr val="333333"/>
                          </a:solidFill>
                          <a:effectLst/>
                          <a:uLnTx/>
                          <a:uFillTx/>
                          <a:latin typeface="Calibri" panose="020F0502020204030204" pitchFamily="34" charset="0"/>
                          <a:ea typeface="Open Sans" panose="020B0606030504020204" pitchFamily="34" charset="0"/>
                          <a:cs typeface="Calibri" panose="020F0502020204030204" pitchFamily="34" charset="0"/>
                        </a:rPr>
                        <a:t>Angela Branche</a:t>
                      </a:r>
                      <a:r>
                        <a:rPr lang="en-US" sz="2000" b="1" dirty="0">
                          <a:solidFill>
                            <a:srgbClr val="333333"/>
                          </a:solidFill>
                          <a:latin typeface="Calibri" panose="020F0502020204030204" pitchFamily="34" charset="0"/>
                          <a:cs typeface="Calibri" panose="020F0502020204030204" pitchFamily="34" charset="0"/>
                        </a:rPr>
                        <a:t>, MD</a:t>
                      </a:r>
                    </a:p>
                  </a:txBody>
                  <a:tcPr>
                    <a:lnB w="3175" cap="flat" cmpd="sng" algn="ctr">
                      <a:solidFill>
                        <a:schemeClr val="bg1">
                          <a:lumMod val="50000"/>
                        </a:schemeClr>
                      </a:solidFill>
                      <a:prstDash val="sysDot"/>
                      <a:round/>
                      <a:headEnd type="none" w="med" len="med"/>
                      <a:tailEnd type="none" w="med" len="med"/>
                    </a:lnB>
                  </a:tcPr>
                </a:tc>
                <a:tc hMerge="1">
                  <a:txBody>
                    <a:bodyPr/>
                    <a:lstStyle/>
                    <a:p>
                      <a:endParaRPr lang="en-US" sz="3000" dirty="0"/>
                    </a:p>
                  </a:txBody>
                  <a:tcPr>
                    <a:lnB w="3175"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022534710"/>
                  </a:ext>
                </a:extLst>
              </a:tr>
              <a:tr h="370840">
                <a:tc>
                  <a:txBody>
                    <a:bodyPr/>
                    <a:lstStyle/>
                    <a:p>
                      <a:r>
                        <a:rPr lang="en-US" sz="2000" i="1" dirty="0">
                          <a:solidFill>
                            <a:srgbClr val="333333"/>
                          </a:solidFill>
                          <a:latin typeface="Calibri" panose="020F0502020204030204" pitchFamily="34" charset="0"/>
                          <a:cs typeface="Calibri" panose="020F0502020204030204" pitchFamily="34" charset="0"/>
                        </a:rPr>
                        <a:t>Research Support</a:t>
                      </a:r>
                    </a:p>
                  </a:txBody>
                  <a:tcP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c>
                  <a:txBody>
                    <a:bodyPr/>
                    <a:lstStyle/>
                    <a:p>
                      <a:r>
                        <a:rPr lang="en-US" sz="2000" dirty="0" err="1">
                          <a:solidFill>
                            <a:srgbClr val="333333"/>
                          </a:solidFill>
                          <a:latin typeface="Calibri" panose="020F0502020204030204" pitchFamily="34" charset="0"/>
                          <a:cs typeface="Calibri" panose="020F0502020204030204" pitchFamily="34" charset="0"/>
                        </a:rPr>
                        <a:t>CyanVac</a:t>
                      </a:r>
                      <a:r>
                        <a:rPr lang="en-US" sz="2000" dirty="0">
                          <a:solidFill>
                            <a:srgbClr val="333333"/>
                          </a:solidFill>
                          <a:latin typeface="Calibri" panose="020F0502020204030204" pitchFamily="34" charset="0"/>
                          <a:cs typeface="Calibri" panose="020F0502020204030204" pitchFamily="34" charset="0"/>
                        </a:rPr>
                        <a:t>, Janssen, Merk, Pfizer</a:t>
                      </a:r>
                    </a:p>
                  </a:txBody>
                  <a:tcP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25226965"/>
                  </a:ext>
                </a:extLst>
              </a:tr>
              <a:tr h="370840">
                <a:tc>
                  <a:txBody>
                    <a:bodyPr/>
                    <a:lstStyle/>
                    <a:p>
                      <a:r>
                        <a:rPr lang="en-US" sz="2000" i="1" dirty="0">
                          <a:solidFill>
                            <a:srgbClr val="333333"/>
                          </a:solidFill>
                          <a:latin typeface="Calibri" panose="020F0502020204030204" pitchFamily="34" charset="0"/>
                          <a:cs typeface="Calibri" panose="020F0502020204030204" pitchFamily="34" charset="0"/>
                        </a:rPr>
                        <a:t>Consultant</a:t>
                      </a:r>
                    </a:p>
                  </a:txBody>
                  <a:tcP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c>
                  <a:txBody>
                    <a:bodyPr/>
                    <a:lstStyle/>
                    <a:p>
                      <a:r>
                        <a:rPr lang="en-US" sz="2000" dirty="0">
                          <a:solidFill>
                            <a:srgbClr val="333333"/>
                          </a:solidFill>
                          <a:latin typeface="Calibri" panose="020F0502020204030204" pitchFamily="34" charset="0"/>
                          <a:cs typeface="Calibri" panose="020F0502020204030204" pitchFamily="34" charset="0"/>
                        </a:rPr>
                        <a:t>GlaxoSmithKline</a:t>
                      </a:r>
                    </a:p>
                  </a:txBody>
                  <a:tcP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62710488"/>
                  </a:ext>
                </a:extLst>
              </a:tr>
            </a:tbl>
          </a:graphicData>
        </a:graphic>
      </p:graphicFrame>
      <p:graphicFrame>
        <p:nvGraphicFramePr>
          <p:cNvPr id="8" name="Table 7">
            <a:extLst>
              <a:ext uri="{FF2B5EF4-FFF2-40B4-BE49-F238E27FC236}">
                <a16:creationId xmlns:a16="http://schemas.microsoft.com/office/drawing/2014/main" id="{67A606A7-E43B-4A69-85A5-DC71F797E36A}"/>
              </a:ext>
            </a:extLst>
          </p:cNvPr>
          <p:cNvGraphicFramePr>
            <a:graphicFrameLocks noGrp="1"/>
          </p:cNvGraphicFramePr>
          <p:nvPr>
            <p:extLst>
              <p:ext uri="{D42A27DB-BD31-4B8C-83A1-F6EECF244321}">
                <p14:modId xmlns:p14="http://schemas.microsoft.com/office/powerpoint/2010/main" val="4040266644"/>
              </p:ext>
            </p:extLst>
          </p:nvPr>
        </p:nvGraphicFramePr>
        <p:xfrm>
          <a:off x="340112" y="2501337"/>
          <a:ext cx="8542377" cy="1188720"/>
        </p:xfrm>
        <a:graphic>
          <a:graphicData uri="http://schemas.openxmlformats.org/drawingml/2006/table">
            <a:tbl>
              <a:tblPr firstRow="1" bandRow="1">
                <a:tableStyleId>{2D5ABB26-0587-4C30-8999-92F81FD0307C}</a:tableStyleId>
              </a:tblPr>
              <a:tblGrid>
                <a:gridCol w="2155400">
                  <a:extLst>
                    <a:ext uri="{9D8B030D-6E8A-4147-A177-3AD203B41FA5}">
                      <a16:colId xmlns:a16="http://schemas.microsoft.com/office/drawing/2014/main" val="2147425400"/>
                    </a:ext>
                  </a:extLst>
                </a:gridCol>
                <a:gridCol w="6386977">
                  <a:extLst>
                    <a:ext uri="{9D8B030D-6E8A-4147-A177-3AD203B41FA5}">
                      <a16:colId xmlns:a16="http://schemas.microsoft.com/office/drawing/2014/main" val="3593498532"/>
                    </a:ext>
                  </a:extLst>
                </a:gridCol>
              </a:tblGrid>
              <a:tr h="370840">
                <a:tc gridSpan="2">
                  <a:txBody>
                    <a:bodyPr/>
                    <a:lstStyle/>
                    <a:p>
                      <a:r>
                        <a:rPr kumimoji="0" lang="en-US" sz="2000" b="1" i="0" u="none" strike="noStrike" kern="1200" cap="none" spc="0" normalizeH="0" baseline="0" noProof="0" dirty="0">
                          <a:ln>
                            <a:noFill/>
                          </a:ln>
                          <a:solidFill>
                            <a:srgbClr val="333333"/>
                          </a:solidFill>
                          <a:effectLst/>
                          <a:uLnTx/>
                          <a:uFillTx/>
                          <a:latin typeface="Calibri" panose="020F0502020204030204" pitchFamily="34" charset="0"/>
                          <a:ea typeface="Open Sans" panose="020B0606030504020204" pitchFamily="34" charset="0"/>
                          <a:cs typeface="Calibri" panose="020F0502020204030204" pitchFamily="34" charset="0"/>
                        </a:rPr>
                        <a:t>Stefan Gravenstein, MD</a:t>
                      </a:r>
                      <a:endParaRPr lang="en-US" sz="2000" b="1" dirty="0">
                        <a:solidFill>
                          <a:srgbClr val="333333"/>
                        </a:solidFill>
                        <a:latin typeface="Calibri" panose="020F0502020204030204" pitchFamily="34" charset="0"/>
                        <a:cs typeface="Calibri" panose="020F0502020204030204" pitchFamily="34" charset="0"/>
                      </a:endParaRPr>
                    </a:p>
                  </a:txBody>
                  <a:tcPr>
                    <a:lnB w="3175" cap="flat" cmpd="sng" algn="ctr">
                      <a:solidFill>
                        <a:schemeClr val="bg1">
                          <a:lumMod val="50000"/>
                        </a:schemeClr>
                      </a:solidFill>
                      <a:prstDash val="sysDot"/>
                      <a:round/>
                      <a:headEnd type="none" w="med" len="med"/>
                      <a:tailEnd type="none" w="med" len="med"/>
                    </a:lnB>
                  </a:tcPr>
                </a:tc>
                <a:tc hMerge="1">
                  <a:txBody>
                    <a:bodyPr/>
                    <a:lstStyle/>
                    <a:p>
                      <a:endParaRPr lang="en-US" sz="3000" dirty="0"/>
                    </a:p>
                  </a:txBody>
                  <a:tcPr>
                    <a:lnB w="3175"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022534710"/>
                  </a:ext>
                </a:extLst>
              </a:tr>
              <a:tr h="370840">
                <a:tc>
                  <a:txBody>
                    <a:bodyPr/>
                    <a:lstStyle/>
                    <a:p>
                      <a:r>
                        <a:rPr lang="en-US" sz="2000" i="1" dirty="0">
                          <a:solidFill>
                            <a:srgbClr val="333333"/>
                          </a:solidFill>
                          <a:latin typeface="Calibri" panose="020F0502020204030204" pitchFamily="34" charset="0"/>
                          <a:cs typeface="Calibri" panose="020F0502020204030204" pitchFamily="34" charset="0"/>
                        </a:rPr>
                        <a:t>Research Support</a:t>
                      </a:r>
                    </a:p>
                  </a:txBody>
                  <a:tcP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c>
                  <a:txBody>
                    <a:bodyPr/>
                    <a:lstStyle/>
                    <a:p>
                      <a:r>
                        <a:rPr lang="en-US" sz="2000" dirty="0">
                          <a:solidFill>
                            <a:srgbClr val="333333"/>
                          </a:solidFill>
                          <a:latin typeface="Calibri" panose="020F0502020204030204" pitchFamily="34" charset="0"/>
                          <a:cs typeface="Calibri" panose="020F0502020204030204" pitchFamily="34" charset="0"/>
                        </a:rPr>
                        <a:t>Pfizer, Sanofi Aventis, Seqirus, Genentech</a:t>
                      </a:r>
                    </a:p>
                  </a:txBody>
                  <a:tcP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25226965"/>
                  </a:ext>
                </a:extLst>
              </a:tr>
              <a:tr h="370840">
                <a:tc>
                  <a:txBody>
                    <a:bodyPr/>
                    <a:lstStyle/>
                    <a:p>
                      <a:r>
                        <a:rPr lang="en-US" sz="2000" i="1" dirty="0">
                          <a:solidFill>
                            <a:srgbClr val="333333"/>
                          </a:solidFill>
                          <a:latin typeface="Calibri" panose="020F0502020204030204" pitchFamily="34" charset="0"/>
                          <a:cs typeface="Calibri" panose="020F0502020204030204" pitchFamily="34" charset="0"/>
                        </a:rPr>
                        <a:t>Consultant</a:t>
                      </a:r>
                    </a:p>
                  </a:txBody>
                  <a:tcP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tc>
                  <a:txBody>
                    <a:bodyPr/>
                    <a:lstStyle/>
                    <a:p>
                      <a:r>
                        <a:rPr lang="en-US" sz="2000" dirty="0">
                          <a:solidFill>
                            <a:srgbClr val="333333"/>
                          </a:solidFill>
                          <a:latin typeface="Calibri" panose="020F0502020204030204" pitchFamily="34" charset="0"/>
                          <a:cs typeface="Calibri" panose="020F0502020204030204" pitchFamily="34" charset="0"/>
                        </a:rPr>
                        <a:t>Janssen, Merck, </a:t>
                      </a:r>
                      <a:r>
                        <a:rPr lang="en-US" sz="2000" dirty="0" err="1">
                          <a:solidFill>
                            <a:srgbClr val="333333"/>
                          </a:solidFill>
                          <a:latin typeface="Calibri" panose="020F0502020204030204" pitchFamily="34" charset="0"/>
                          <a:cs typeface="Calibri" panose="020F0502020204030204" pitchFamily="34" charset="0"/>
                        </a:rPr>
                        <a:t>Novavax</a:t>
                      </a:r>
                      <a:r>
                        <a:rPr lang="en-US" sz="2000" dirty="0">
                          <a:solidFill>
                            <a:srgbClr val="333333"/>
                          </a:solidFill>
                          <a:latin typeface="Calibri" panose="020F0502020204030204" pitchFamily="34" charset="0"/>
                          <a:cs typeface="Calibri" panose="020F0502020204030204" pitchFamily="34" charset="0"/>
                        </a:rPr>
                        <a:t>, Sanofi Aventis, Seqirus, </a:t>
                      </a:r>
                      <a:r>
                        <a:rPr lang="en-US" sz="2000" dirty="0" err="1">
                          <a:solidFill>
                            <a:srgbClr val="333333"/>
                          </a:solidFill>
                          <a:latin typeface="Calibri" panose="020F0502020204030204" pitchFamily="34" charset="0"/>
                          <a:cs typeface="Calibri" panose="020F0502020204030204" pitchFamily="34" charset="0"/>
                        </a:rPr>
                        <a:t>Vaxart</a:t>
                      </a:r>
                      <a:endParaRPr lang="en-US" sz="2000" dirty="0">
                        <a:solidFill>
                          <a:srgbClr val="333333"/>
                        </a:solidFill>
                        <a:latin typeface="Calibri" panose="020F0502020204030204" pitchFamily="34" charset="0"/>
                        <a:cs typeface="Calibri" panose="020F0502020204030204" pitchFamily="34" charset="0"/>
                      </a:endParaRPr>
                    </a:p>
                  </a:txBody>
                  <a:tcPr>
                    <a:lnT w="3175" cap="flat" cmpd="sng" algn="ctr">
                      <a:solidFill>
                        <a:schemeClr val="bg1">
                          <a:lumMod val="50000"/>
                        </a:schemeClr>
                      </a:solidFill>
                      <a:prstDash val="sysDot"/>
                      <a:round/>
                      <a:headEnd type="none" w="med" len="med"/>
                      <a:tailEnd type="none" w="med" len="med"/>
                    </a:lnT>
                    <a:lnB w="3175"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62710488"/>
                  </a:ext>
                </a:extLst>
              </a:tr>
            </a:tbl>
          </a:graphicData>
        </a:graphic>
      </p:graphicFrame>
    </p:spTree>
    <p:extLst>
      <p:ext uri="{BB962C8B-B14F-4D97-AF65-F5344CB8AC3E}">
        <p14:creationId xmlns:p14="http://schemas.microsoft.com/office/powerpoint/2010/main" val="47295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B7C2-2CF0-497A-8939-9A9AAF878869}"/>
              </a:ext>
            </a:extLst>
          </p:cNvPr>
          <p:cNvSpPr>
            <a:spLocks noGrp="1"/>
          </p:cNvSpPr>
          <p:nvPr>
            <p:ph type="title"/>
          </p:nvPr>
        </p:nvSpPr>
        <p:spPr/>
        <p:txBody>
          <a:bodyPr/>
          <a:lstStyle/>
          <a:p>
            <a:r>
              <a:rPr lang="en-US" dirty="0"/>
              <a:t>An Ounce of Prevention…</a:t>
            </a:r>
          </a:p>
        </p:txBody>
      </p:sp>
      <p:sp>
        <p:nvSpPr>
          <p:cNvPr id="5" name="Content Placeholder 4">
            <a:extLst>
              <a:ext uri="{FF2B5EF4-FFF2-40B4-BE49-F238E27FC236}">
                <a16:creationId xmlns:a16="http://schemas.microsoft.com/office/drawing/2014/main" id="{E4AE1CBF-F4B0-4E25-8722-70A3FA85B036}"/>
              </a:ext>
            </a:extLst>
          </p:cNvPr>
          <p:cNvSpPr>
            <a:spLocks noGrp="1"/>
          </p:cNvSpPr>
          <p:nvPr>
            <p:ph idx="1"/>
          </p:nvPr>
        </p:nvSpPr>
        <p:spPr/>
        <p:txBody>
          <a:bodyPr/>
          <a:lstStyle/>
          <a:p>
            <a:pPr>
              <a:lnSpc>
                <a:spcPct val="100000"/>
              </a:lnSpc>
            </a:pPr>
            <a:r>
              <a:rPr lang="en-US" sz="2400" dirty="0"/>
              <a:t>Preventing RSV infection is better than acute treatment because</a:t>
            </a:r>
          </a:p>
          <a:p>
            <a:pPr lvl="1">
              <a:lnSpc>
                <a:spcPct val="100000"/>
              </a:lnSpc>
            </a:pPr>
            <a:r>
              <a:rPr lang="en-US" sz="2000" dirty="0"/>
              <a:t>There is no approved medication for acute treatment of RSV infection in older adults</a:t>
            </a:r>
          </a:p>
          <a:p>
            <a:pPr lvl="1">
              <a:lnSpc>
                <a:spcPct val="100000"/>
              </a:lnSpc>
            </a:pPr>
            <a:r>
              <a:rPr lang="en-US" sz="2000" dirty="0"/>
              <a:t>Antivirals generally work best early in the disease course, not in hospitalized patients</a:t>
            </a:r>
          </a:p>
        </p:txBody>
      </p:sp>
    </p:spTree>
    <p:extLst>
      <p:ext uri="{BB962C8B-B14F-4D97-AF65-F5344CB8AC3E}">
        <p14:creationId xmlns:p14="http://schemas.microsoft.com/office/powerpoint/2010/main" val="2808128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D7AF-6C34-41F9-BA04-93A9E99EC0A4}"/>
              </a:ext>
            </a:extLst>
          </p:cNvPr>
          <p:cNvSpPr>
            <a:spLocks noGrp="1"/>
          </p:cNvSpPr>
          <p:nvPr>
            <p:ph type="title"/>
          </p:nvPr>
        </p:nvSpPr>
        <p:spPr/>
        <p:txBody>
          <a:bodyPr/>
          <a:lstStyle/>
          <a:p>
            <a:r>
              <a:rPr lang="en-US" dirty="0"/>
              <a:t>Take-Home Lessons from the COVID-19 Pandemic</a:t>
            </a:r>
          </a:p>
        </p:txBody>
      </p:sp>
      <p:sp>
        <p:nvSpPr>
          <p:cNvPr id="3" name="Content Placeholder 2">
            <a:extLst>
              <a:ext uri="{FF2B5EF4-FFF2-40B4-BE49-F238E27FC236}">
                <a16:creationId xmlns:a16="http://schemas.microsoft.com/office/drawing/2014/main" id="{D30037CF-1CDD-4E2F-8292-6592B98278EC}"/>
              </a:ext>
            </a:extLst>
          </p:cNvPr>
          <p:cNvSpPr>
            <a:spLocks noGrp="1"/>
          </p:cNvSpPr>
          <p:nvPr>
            <p:ph idx="1"/>
          </p:nvPr>
        </p:nvSpPr>
        <p:spPr/>
        <p:txBody>
          <a:bodyPr/>
          <a:lstStyle/>
          <a:p>
            <a:pPr>
              <a:lnSpc>
                <a:spcPct val="100000"/>
              </a:lnSpc>
              <a:spcAft>
                <a:spcPts val="450"/>
              </a:spcAft>
            </a:pPr>
            <a:r>
              <a:rPr lang="en-US" dirty="0"/>
              <a:t>Older adults who contract a viral respiratory infection are particularly susceptible to poor health outcomes, including death</a:t>
            </a:r>
          </a:p>
          <a:p>
            <a:pPr>
              <a:lnSpc>
                <a:spcPct val="100000"/>
              </a:lnSpc>
              <a:spcAft>
                <a:spcPts val="450"/>
              </a:spcAft>
            </a:pPr>
            <a:r>
              <a:rPr lang="en-US" dirty="0"/>
              <a:t>General preventive measures, including proper masking and social distancing, are effective in reducing viral spread</a:t>
            </a:r>
          </a:p>
          <a:p>
            <a:pPr>
              <a:lnSpc>
                <a:spcPct val="100000"/>
              </a:lnSpc>
              <a:spcAft>
                <a:spcPts val="450"/>
              </a:spcAft>
            </a:pPr>
            <a:r>
              <a:rPr lang="en-US" dirty="0"/>
              <a:t>People find lifestyle changes to prevent infection difficult to follow long-term</a:t>
            </a:r>
          </a:p>
          <a:p>
            <a:pPr>
              <a:lnSpc>
                <a:spcPct val="100000"/>
              </a:lnSpc>
              <a:spcAft>
                <a:spcPts val="450"/>
              </a:spcAft>
            </a:pPr>
            <a:r>
              <a:rPr lang="en-US" dirty="0"/>
              <a:t>Vaccination helps</a:t>
            </a:r>
          </a:p>
          <a:p>
            <a:pPr lvl="1">
              <a:lnSpc>
                <a:spcPct val="100000"/>
              </a:lnSpc>
              <a:spcAft>
                <a:spcPts val="450"/>
              </a:spcAft>
            </a:pPr>
            <a:r>
              <a:rPr lang="en-US" dirty="0"/>
              <a:t>prevent the spread of infection</a:t>
            </a:r>
          </a:p>
          <a:p>
            <a:pPr lvl="1">
              <a:lnSpc>
                <a:spcPct val="100000"/>
              </a:lnSpc>
              <a:spcAft>
                <a:spcPts val="450"/>
              </a:spcAft>
            </a:pPr>
            <a:r>
              <a:rPr lang="en-US" dirty="0"/>
              <a:t>reduce infection severity</a:t>
            </a:r>
          </a:p>
        </p:txBody>
      </p:sp>
    </p:spTree>
    <p:extLst>
      <p:ext uri="{BB962C8B-B14F-4D97-AF65-F5344CB8AC3E}">
        <p14:creationId xmlns:p14="http://schemas.microsoft.com/office/powerpoint/2010/main" val="2346650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7CB0-BDEF-594D-8327-50F265173117}"/>
              </a:ext>
            </a:extLst>
          </p:cNvPr>
          <p:cNvSpPr>
            <a:spLocks noGrp="1"/>
          </p:cNvSpPr>
          <p:nvPr>
            <p:ph type="title"/>
          </p:nvPr>
        </p:nvSpPr>
        <p:spPr/>
        <p:txBody>
          <a:bodyPr>
            <a:normAutofit/>
          </a:bodyPr>
          <a:lstStyle/>
          <a:p>
            <a:r>
              <a:rPr lang="en-US" sz="3600" dirty="0"/>
              <a:t>General RSV Prevention Measures</a:t>
            </a:r>
          </a:p>
        </p:txBody>
      </p:sp>
      <p:sp>
        <p:nvSpPr>
          <p:cNvPr id="3" name="Content Placeholder 2">
            <a:extLst>
              <a:ext uri="{FF2B5EF4-FFF2-40B4-BE49-F238E27FC236}">
                <a16:creationId xmlns:a16="http://schemas.microsoft.com/office/drawing/2014/main" id="{EEB8F05F-BD81-0A4E-9074-C647712BB817}"/>
              </a:ext>
            </a:extLst>
          </p:cNvPr>
          <p:cNvSpPr>
            <a:spLocks noGrp="1"/>
          </p:cNvSpPr>
          <p:nvPr>
            <p:ph idx="1"/>
          </p:nvPr>
        </p:nvSpPr>
        <p:spPr>
          <a:xfrm>
            <a:off x="199478" y="845508"/>
            <a:ext cx="8761615" cy="3552680"/>
          </a:xfrm>
        </p:spPr>
        <p:txBody>
          <a:bodyPr>
            <a:noAutofit/>
          </a:bodyPr>
          <a:lstStyle/>
          <a:p>
            <a:pPr>
              <a:lnSpc>
                <a:spcPct val="100000"/>
              </a:lnSpc>
              <a:spcAft>
                <a:spcPts val="450"/>
              </a:spcAft>
            </a:pPr>
            <a:r>
              <a:rPr lang="en-US" sz="2000" dirty="0"/>
              <a:t>Perform frequent hand hygiene</a:t>
            </a:r>
          </a:p>
          <a:p>
            <a:pPr>
              <a:lnSpc>
                <a:spcPct val="100000"/>
              </a:lnSpc>
              <a:spcAft>
                <a:spcPts val="450"/>
              </a:spcAft>
            </a:pPr>
            <a:r>
              <a:rPr lang="en-US" sz="2000" dirty="0"/>
              <a:t>Masking</a:t>
            </a:r>
          </a:p>
          <a:p>
            <a:pPr lvl="1">
              <a:lnSpc>
                <a:spcPct val="100000"/>
              </a:lnSpc>
              <a:spcAft>
                <a:spcPts val="450"/>
              </a:spcAft>
            </a:pPr>
            <a:r>
              <a:rPr lang="en-US" dirty="0"/>
              <a:t>Double mask</a:t>
            </a:r>
          </a:p>
          <a:p>
            <a:pPr lvl="1">
              <a:lnSpc>
                <a:spcPct val="100000"/>
              </a:lnSpc>
              <a:spcAft>
                <a:spcPts val="450"/>
              </a:spcAft>
            </a:pPr>
            <a:r>
              <a:rPr lang="en-US" dirty="0"/>
              <a:t>Hook and loop</a:t>
            </a:r>
          </a:p>
          <a:p>
            <a:pPr lvl="1">
              <a:lnSpc>
                <a:spcPct val="100000"/>
              </a:lnSpc>
              <a:spcAft>
                <a:spcPts val="450"/>
              </a:spcAft>
            </a:pPr>
            <a:r>
              <a:rPr lang="en-US" dirty="0"/>
              <a:t>Properly fitted</a:t>
            </a:r>
          </a:p>
          <a:p>
            <a:pPr>
              <a:lnSpc>
                <a:spcPct val="100000"/>
              </a:lnSpc>
              <a:spcAft>
                <a:spcPts val="450"/>
              </a:spcAft>
            </a:pPr>
            <a:r>
              <a:rPr lang="en-US" sz="2000" dirty="0"/>
              <a:t>Cover coughs and sneezes</a:t>
            </a:r>
          </a:p>
          <a:p>
            <a:pPr>
              <a:lnSpc>
                <a:spcPct val="100000"/>
              </a:lnSpc>
              <a:spcAft>
                <a:spcPts val="450"/>
              </a:spcAft>
            </a:pPr>
            <a:r>
              <a:rPr lang="en-US" sz="2000" dirty="0"/>
              <a:t>Stay home when sick</a:t>
            </a:r>
          </a:p>
          <a:p>
            <a:pPr>
              <a:lnSpc>
                <a:spcPct val="100000"/>
              </a:lnSpc>
              <a:spcAft>
                <a:spcPts val="450"/>
              </a:spcAft>
            </a:pPr>
            <a:r>
              <a:rPr lang="en-US" sz="2000" dirty="0"/>
              <a:t>Avoid those who are sick</a:t>
            </a:r>
          </a:p>
          <a:p>
            <a:pPr>
              <a:lnSpc>
                <a:spcPct val="100000"/>
              </a:lnSpc>
              <a:spcAft>
                <a:spcPts val="450"/>
              </a:spcAft>
            </a:pPr>
            <a:r>
              <a:rPr lang="en-US" sz="2000" dirty="0"/>
              <a:t>Keep high-touch surfaces clean and disinfected</a:t>
            </a:r>
          </a:p>
          <a:p>
            <a:pPr>
              <a:lnSpc>
                <a:spcPct val="100000"/>
              </a:lnSpc>
              <a:spcAft>
                <a:spcPts val="450"/>
              </a:spcAft>
            </a:pPr>
            <a:r>
              <a:rPr lang="en-US" sz="2000" dirty="0"/>
              <a:t>Isolate infected patients in health care settings</a:t>
            </a:r>
            <a:endParaRPr lang="en-US" dirty="0"/>
          </a:p>
        </p:txBody>
      </p:sp>
      <p:sp>
        <p:nvSpPr>
          <p:cNvPr id="6" name="Text Placeholder 5">
            <a:extLst>
              <a:ext uri="{FF2B5EF4-FFF2-40B4-BE49-F238E27FC236}">
                <a16:creationId xmlns:a16="http://schemas.microsoft.com/office/drawing/2014/main" id="{8271790C-8614-4057-BA20-66A780EE4407}"/>
              </a:ext>
            </a:extLst>
          </p:cNvPr>
          <p:cNvSpPr>
            <a:spLocks noGrp="1"/>
          </p:cNvSpPr>
          <p:nvPr>
            <p:ph type="body" sz="quarter" idx="10"/>
          </p:nvPr>
        </p:nvSpPr>
        <p:spPr>
          <a:xfrm>
            <a:off x="3082637" y="4471181"/>
            <a:ext cx="5864572" cy="635794"/>
          </a:xfrm>
        </p:spPr>
        <p:txBody>
          <a:bodyPr>
            <a:noAutofit/>
          </a:bodyPr>
          <a:lstStyle/>
          <a:p>
            <a:pPr defTabSz="914378"/>
            <a:r>
              <a:rPr lang="en-US" sz="1000" dirty="0">
                <a:solidFill>
                  <a:schemeClr val="bg1"/>
                </a:solidFill>
              </a:rPr>
              <a:t>Centers for Disease Control and Prevention. Accessed July 27, 2021. December 2020. </a:t>
            </a:r>
            <a:r>
              <a:rPr lang="en-US" sz="1000" dirty="0">
                <a:solidFill>
                  <a:schemeClr val="bg1"/>
                </a:solidFill>
                <a:hlinkClick r:id="rId2">
                  <a:extLst>
                    <a:ext uri="{A12FA001-AC4F-418D-AE19-62706E023703}">
                      <ahyp:hlinkClr xmlns:ahyp="http://schemas.microsoft.com/office/drawing/2018/hyperlinkcolor" val="tx"/>
                    </a:ext>
                  </a:extLst>
                </a:hlinkClick>
              </a:rPr>
              <a:t>https://www.cdc.gov/rsv/high-risk/older-adults.htm</a:t>
            </a:r>
            <a:r>
              <a:rPr lang="en-US" sz="1000" dirty="0">
                <a:solidFill>
                  <a:schemeClr val="bg1"/>
                </a:solidFill>
              </a:rPr>
              <a:t>.</a:t>
            </a:r>
          </a:p>
          <a:p>
            <a:pPr defTabSz="914378"/>
            <a:r>
              <a:rPr lang="en-US" sz="1000" dirty="0">
                <a:solidFill>
                  <a:schemeClr val="bg1"/>
                </a:solidFill>
              </a:rPr>
              <a:t>Centers for Disease Control and Prevention. Accessed July 27, 2021. December 2020. </a:t>
            </a:r>
            <a:r>
              <a:rPr lang="en-US" sz="1000" dirty="0">
                <a:solidFill>
                  <a:schemeClr val="bg1"/>
                </a:solidFill>
                <a:hlinkClick r:id="rId3">
                  <a:extLst>
                    <a:ext uri="{A12FA001-AC4F-418D-AE19-62706E023703}">
                      <ahyp:hlinkClr xmlns:ahyp="http://schemas.microsoft.com/office/drawing/2018/hyperlinkcolor" val="tx"/>
                    </a:ext>
                  </a:extLst>
                </a:hlinkClick>
              </a:rPr>
              <a:t>https://www.cdc.gov/rsv/about/prevention.html</a:t>
            </a:r>
            <a:r>
              <a:rPr lang="en-US" sz="1000" dirty="0">
                <a:solidFill>
                  <a:schemeClr val="bg1"/>
                </a:solidFill>
              </a:rPr>
              <a:t>.</a:t>
            </a:r>
          </a:p>
        </p:txBody>
      </p:sp>
    </p:spTree>
    <p:extLst>
      <p:ext uri="{BB962C8B-B14F-4D97-AF65-F5344CB8AC3E}">
        <p14:creationId xmlns:p14="http://schemas.microsoft.com/office/powerpoint/2010/main" val="860575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7F028-6C9C-4D43-91F6-9EDBDD1A5398}"/>
              </a:ext>
            </a:extLst>
          </p:cNvPr>
          <p:cNvSpPr>
            <a:spLocks noGrp="1"/>
          </p:cNvSpPr>
          <p:nvPr>
            <p:ph type="title"/>
          </p:nvPr>
        </p:nvSpPr>
        <p:spPr>
          <a:xfrm>
            <a:off x="141546" y="261931"/>
            <a:ext cx="2312892" cy="857250"/>
          </a:xfrm>
        </p:spPr>
        <p:txBody>
          <a:bodyPr>
            <a:normAutofit fontScale="90000"/>
          </a:bodyPr>
          <a:lstStyle/>
          <a:p>
            <a:r>
              <a:rPr lang="en-US" dirty="0"/>
              <a:t>Treatment Targets</a:t>
            </a:r>
          </a:p>
        </p:txBody>
      </p:sp>
      <p:sp>
        <p:nvSpPr>
          <p:cNvPr id="7" name="Text Placeholder 6">
            <a:extLst>
              <a:ext uri="{FF2B5EF4-FFF2-40B4-BE49-F238E27FC236}">
                <a16:creationId xmlns:a16="http://schemas.microsoft.com/office/drawing/2014/main" id="{9C6F3C6C-5FBE-4027-900E-4C4D2E2AF6C0}"/>
              </a:ext>
            </a:extLst>
          </p:cNvPr>
          <p:cNvSpPr>
            <a:spLocks noGrp="1"/>
          </p:cNvSpPr>
          <p:nvPr>
            <p:ph type="body" sz="quarter" idx="10"/>
          </p:nvPr>
        </p:nvSpPr>
        <p:spPr>
          <a:xfrm>
            <a:off x="3082637" y="4493852"/>
            <a:ext cx="5871499" cy="548879"/>
          </a:xfrm>
        </p:spPr>
        <p:txBody>
          <a:bodyPr>
            <a:normAutofit/>
          </a:bodyPr>
          <a:lstStyle/>
          <a:p>
            <a:r>
              <a:rPr lang="en-US" sz="1000" dirty="0">
                <a:solidFill>
                  <a:schemeClr val="bg1"/>
                </a:solidFill>
              </a:rPr>
              <a:t>Reproduced without modification from: Domachowske JB, et al. </a:t>
            </a:r>
            <a:r>
              <a:rPr lang="en-US" sz="1000" i="1" dirty="0">
                <a:solidFill>
                  <a:schemeClr val="bg1"/>
                </a:solidFill>
              </a:rPr>
              <a:t>Infect Dis Ther</a:t>
            </a:r>
            <a:r>
              <a:rPr lang="en-US" sz="1000" dirty="0">
                <a:solidFill>
                  <a:schemeClr val="bg1"/>
                </a:solidFill>
              </a:rPr>
              <a:t>. 2021;10:S47-S60 [</a:t>
            </a:r>
            <a:r>
              <a:rPr lang="en-US" sz="1000" dirty="0">
                <a:solidFill>
                  <a:schemeClr val="bg1"/>
                </a:solidFill>
                <a:hlinkClick r:id="rId2">
                  <a:extLst>
                    <a:ext uri="{A12FA001-AC4F-418D-AE19-62706E023703}">
                      <ahyp:hlinkClr xmlns:ahyp="http://schemas.microsoft.com/office/drawing/2018/hyperlinkcolor" val="tx"/>
                    </a:ext>
                  </a:extLst>
                </a:hlinkClick>
              </a:rPr>
              <a:t>https://link.springer.com/article/10.1007/s40121-020-00383-6</a:t>
            </a:r>
            <a:r>
              <a:rPr lang="en-US" sz="1000" dirty="0">
                <a:solidFill>
                  <a:schemeClr val="bg1"/>
                </a:solidFill>
              </a:rPr>
              <a:t>] under Creative Commons Attribution- NonCommercial 4.0 International License (https://creativecommons.org/licenses/by-nc/4.0/ -).</a:t>
            </a:r>
          </a:p>
        </p:txBody>
      </p:sp>
      <p:sp>
        <p:nvSpPr>
          <p:cNvPr id="8" name="Text Placeholder 7">
            <a:extLst>
              <a:ext uri="{FF2B5EF4-FFF2-40B4-BE49-F238E27FC236}">
                <a16:creationId xmlns:a16="http://schemas.microsoft.com/office/drawing/2014/main" id="{F2FAD44F-2FCC-45A9-8D52-797C0BBD3C3A}"/>
              </a:ext>
            </a:extLst>
          </p:cNvPr>
          <p:cNvSpPr>
            <a:spLocks noGrp="1"/>
          </p:cNvSpPr>
          <p:nvPr>
            <p:ph type="body" sz="quarter" idx="11"/>
          </p:nvPr>
        </p:nvSpPr>
        <p:spPr>
          <a:xfrm>
            <a:off x="141546" y="4097536"/>
            <a:ext cx="8947036" cy="396316"/>
          </a:xfrm>
        </p:spPr>
        <p:txBody>
          <a:bodyPr>
            <a:noAutofit/>
          </a:bodyPr>
          <a:lstStyle/>
          <a:p>
            <a:r>
              <a:rPr lang="en-US" sz="1100" dirty="0">
                <a:solidFill>
                  <a:schemeClr val="tx1"/>
                </a:solidFill>
              </a:rPr>
              <a:t>F, fusion protein; G. attachment glycoprotein; L, large viral polymerase; M, matrix protein; M2-1 protein, transcription factor; N, nucleoprotein; P, phosphoprotein</a:t>
            </a:r>
          </a:p>
        </p:txBody>
      </p:sp>
      <p:pic>
        <p:nvPicPr>
          <p:cNvPr id="10" name="Picture 9">
            <a:extLst>
              <a:ext uri="{FF2B5EF4-FFF2-40B4-BE49-F238E27FC236}">
                <a16:creationId xmlns:a16="http://schemas.microsoft.com/office/drawing/2014/main" id="{803AB600-6F93-471D-9C60-FB69313ADBEA}"/>
              </a:ext>
            </a:extLst>
          </p:cNvPr>
          <p:cNvPicPr>
            <a:picLocks noChangeAspect="1"/>
          </p:cNvPicPr>
          <p:nvPr/>
        </p:nvPicPr>
        <p:blipFill>
          <a:blip r:embed="rId3"/>
          <a:stretch>
            <a:fillRect/>
          </a:stretch>
        </p:blipFill>
        <p:spPr>
          <a:xfrm>
            <a:off x="2454439" y="86915"/>
            <a:ext cx="6369329" cy="3937404"/>
          </a:xfrm>
          <a:prstGeom prst="rect">
            <a:avLst/>
          </a:prstGeom>
        </p:spPr>
      </p:pic>
    </p:spTree>
    <p:extLst>
      <p:ext uri="{BB962C8B-B14F-4D97-AF65-F5344CB8AC3E}">
        <p14:creationId xmlns:p14="http://schemas.microsoft.com/office/powerpoint/2010/main" val="3741601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2EEE62C-2C03-4C05-934C-74AA084EEF1E}"/>
              </a:ext>
            </a:extLst>
          </p:cNvPr>
          <p:cNvSpPr/>
          <p:nvPr/>
        </p:nvSpPr>
        <p:spPr>
          <a:xfrm>
            <a:off x="0" y="4397913"/>
            <a:ext cx="9144000" cy="745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053843C9-6FCB-4746-80A7-9276AC6A3F05}"/>
              </a:ext>
            </a:extLst>
          </p:cNvPr>
          <p:cNvSpPr>
            <a:spLocks noGrp="1"/>
          </p:cNvSpPr>
          <p:nvPr>
            <p:ph type="title"/>
          </p:nvPr>
        </p:nvSpPr>
        <p:spPr>
          <a:xfrm>
            <a:off x="199449" y="12197"/>
            <a:ext cx="8761615" cy="547640"/>
          </a:xfrm>
        </p:spPr>
        <p:txBody>
          <a:bodyPr>
            <a:noAutofit/>
          </a:bodyPr>
          <a:lstStyle/>
          <a:p>
            <a:r>
              <a:rPr lang="en-US" sz="2400" dirty="0"/>
              <a:t>RSV Vaccines in Development for Older Adults</a:t>
            </a:r>
          </a:p>
        </p:txBody>
      </p:sp>
      <p:sp>
        <p:nvSpPr>
          <p:cNvPr id="6" name="Text Placeholder 5">
            <a:extLst>
              <a:ext uri="{FF2B5EF4-FFF2-40B4-BE49-F238E27FC236}">
                <a16:creationId xmlns:a16="http://schemas.microsoft.com/office/drawing/2014/main" id="{767FA8B8-6313-44C8-831E-6DDEE323B540}"/>
              </a:ext>
            </a:extLst>
          </p:cNvPr>
          <p:cNvSpPr>
            <a:spLocks noGrp="1"/>
          </p:cNvSpPr>
          <p:nvPr>
            <p:ph type="body" sz="quarter" idx="10"/>
          </p:nvPr>
        </p:nvSpPr>
        <p:spPr>
          <a:xfrm>
            <a:off x="117043" y="4771099"/>
            <a:ext cx="8263444" cy="356585"/>
          </a:xfrm>
        </p:spPr>
        <p:txBody>
          <a:bodyPr>
            <a:noAutofit/>
          </a:bodyPr>
          <a:lstStyle/>
          <a:p>
            <a:r>
              <a:rPr lang="en-US" sz="1000" dirty="0"/>
              <a:t>Adapted from PATH.org. Updated April 7, 2021. </a:t>
            </a:r>
            <a:r>
              <a:rPr lang="en-US" sz="1000" dirty="0">
                <a:hlinkClick r:id="rId3"/>
              </a:rPr>
              <a:t>https://www.path.org/resources/rsv-vaccine-and-mab-snapshot/</a:t>
            </a:r>
            <a:r>
              <a:rPr lang="en-US" sz="1000" dirty="0"/>
              <a:t>. Accessed July 29, 2021.</a:t>
            </a:r>
          </a:p>
          <a:p>
            <a:r>
              <a:rPr lang="en-US" sz="1000" dirty="0"/>
              <a:t>NCT03572062. </a:t>
            </a:r>
            <a:r>
              <a:rPr lang="en-US" sz="1000" dirty="0">
                <a:hlinkClick r:id="rId4"/>
              </a:rPr>
              <a:t>https://www.clinicaltrials.gov/ct2/show/record/NCT03572062?term=NCT03572062&amp;draw=2&amp;rank=1</a:t>
            </a:r>
            <a:r>
              <a:rPr lang="en-US" sz="1000" dirty="0"/>
              <a:t>.</a:t>
            </a:r>
          </a:p>
        </p:txBody>
      </p:sp>
      <p:pic>
        <p:nvPicPr>
          <p:cNvPr id="4" name="Picture 3">
            <a:extLst>
              <a:ext uri="{FF2B5EF4-FFF2-40B4-BE49-F238E27FC236}">
                <a16:creationId xmlns:a16="http://schemas.microsoft.com/office/drawing/2014/main" id="{BB168B0A-87E0-4703-81ED-EDE17B8FA19F}"/>
              </a:ext>
            </a:extLst>
          </p:cNvPr>
          <p:cNvPicPr>
            <a:picLocks noChangeAspect="1"/>
          </p:cNvPicPr>
          <p:nvPr/>
        </p:nvPicPr>
        <p:blipFill rotWithShape="1">
          <a:blip r:embed="rId5"/>
          <a:srcRect t="6989" b="21533"/>
          <a:stretch/>
        </p:blipFill>
        <p:spPr>
          <a:xfrm>
            <a:off x="457596" y="433874"/>
            <a:ext cx="7922891" cy="4266125"/>
          </a:xfrm>
          <a:prstGeom prst="rect">
            <a:avLst/>
          </a:prstGeom>
          <a:ln>
            <a:solidFill>
              <a:schemeClr val="accent5"/>
            </a:solidFill>
          </a:ln>
        </p:spPr>
      </p:pic>
      <p:sp>
        <p:nvSpPr>
          <p:cNvPr id="5" name="Rectangle 4">
            <a:extLst>
              <a:ext uri="{FF2B5EF4-FFF2-40B4-BE49-F238E27FC236}">
                <a16:creationId xmlns:a16="http://schemas.microsoft.com/office/drawing/2014/main" id="{A8534D76-1593-4FD3-8F01-3864A9803020}"/>
              </a:ext>
            </a:extLst>
          </p:cNvPr>
          <p:cNvSpPr/>
          <p:nvPr/>
        </p:nvSpPr>
        <p:spPr>
          <a:xfrm>
            <a:off x="5018818" y="1659913"/>
            <a:ext cx="1846181" cy="4653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srgbClr val="FFFFFF"/>
              </a:solidFill>
              <a:latin typeface="Tahoma"/>
            </a:endParaRPr>
          </a:p>
        </p:txBody>
      </p:sp>
      <p:sp>
        <p:nvSpPr>
          <p:cNvPr id="13" name="Rectangle 12">
            <a:extLst>
              <a:ext uri="{FF2B5EF4-FFF2-40B4-BE49-F238E27FC236}">
                <a16:creationId xmlns:a16="http://schemas.microsoft.com/office/drawing/2014/main" id="{E7D58A33-5933-463D-B493-96E65B628D7C}"/>
              </a:ext>
            </a:extLst>
          </p:cNvPr>
          <p:cNvSpPr/>
          <p:nvPr/>
        </p:nvSpPr>
        <p:spPr>
          <a:xfrm>
            <a:off x="5018818" y="3830985"/>
            <a:ext cx="556496" cy="7455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srgbClr val="FFFFFF"/>
              </a:solidFill>
              <a:latin typeface="Tahoma"/>
            </a:endParaRPr>
          </a:p>
        </p:txBody>
      </p:sp>
      <p:pic>
        <p:nvPicPr>
          <p:cNvPr id="17" name="Picture 16">
            <a:extLst>
              <a:ext uri="{FF2B5EF4-FFF2-40B4-BE49-F238E27FC236}">
                <a16:creationId xmlns:a16="http://schemas.microsoft.com/office/drawing/2014/main" id="{8BEB8190-0766-4F7F-89CD-99F509A42CB3}"/>
              </a:ext>
            </a:extLst>
          </p:cNvPr>
          <p:cNvPicPr>
            <a:picLocks noChangeAspect="1"/>
          </p:cNvPicPr>
          <p:nvPr/>
        </p:nvPicPr>
        <p:blipFill rotWithShape="1">
          <a:blip r:embed="rId6"/>
          <a:srcRect l="3780" t="37750" r="3072" b="15385"/>
          <a:stretch/>
        </p:blipFill>
        <p:spPr>
          <a:xfrm>
            <a:off x="4431318" y="3018225"/>
            <a:ext cx="3699803" cy="232118"/>
          </a:xfrm>
          <a:prstGeom prst="rect">
            <a:avLst/>
          </a:prstGeom>
        </p:spPr>
      </p:pic>
      <p:sp>
        <p:nvSpPr>
          <p:cNvPr id="9" name="Rectangle 8">
            <a:extLst>
              <a:ext uri="{FF2B5EF4-FFF2-40B4-BE49-F238E27FC236}">
                <a16:creationId xmlns:a16="http://schemas.microsoft.com/office/drawing/2014/main" id="{3C818FCD-32E7-4B32-9966-018C27697FD8}"/>
              </a:ext>
            </a:extLst>
          </p:cNvPr>
          <p:cNvSpPr/>
          <p:nvPr/>
        </p:nvSpPr>
        <p:spPr>
          <a:xfrm>
            <a:off x="7327900" y="3025258"/>
            <a:ext cx="782118" cy="2321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srgbClr val="FFFFFF"/>
              </a:solidFill>
              <a:latin typeface="Tahoma"/>
            </a:endParaRPr>
          </a:p>
        </p:txBody>
      </p:sp>
      <p:sp>
        <p:nvSpPr>
          <p:cNvPr id="11" name="Rectangle 10">
            <a:extLst>
              <a:ext uri="{FF2B5EF4-FFF2-40B4-BE49-F238E27FC236}">
                <a16:creationId xmlns:a16="http://schemas.microsoft.com/office/drawing/2014/main" id="{AB99055D-89FD-5C4F-A58F-6E072F859E8E}"/>
              </a:ext>
            </a:extLst>
          </p:cNvPr>
          <p:cNvSpPr/>
          <p:nvPr/>
        </p:nvSpPr>
        <p:spPr>
          <a:xfrm>
            <a:off x="3082536" y="3351909"/>
            <a:ext cx="690567" cy="4653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srgbClr val="FFFFFF"/>
              </a:solidFill>
              <a:latin typeface="Tahoma"/>
            </a:endParaRPr>
          </a:p>
        </p:txBody>
      </p:sp>
      <p:sp>
        <p:nvSpPr>
          <p:cNvPr id="12" name="Rectangle 11">
            <a:extLst>
              <a:ext uri="{FF2B5EF4-FFF2-40B4-BE49-F238E27FC236}">
                <a16:creationId xmlns:a16="http://schemas.microsoft.com/office/drawing/2014/main" id="{6D295A10-5B80-384A-B6E0-0E742BB18535}"/>
              </a:ext>
            </a:extLst>
          </p:cNvPr>
          <p:cNvSpPr/>
          <p:nvPr/>
        </p:nvSpPr>
        <p:spPr>
          <a:xfrm>
            <a:off x="3109432" y="1672188"/>
            <a:ext cx="1247416" cy="4261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srgbClr val="FFFFFF"/>
              </a:solidFill>
              <a:latin typeface="Tahoma"/>
            </a:endParaRPr>
          </a:p>
        </p:txBody>
      </p:sp>
    </p:spTree>
    <p:extLst>
      <p:ext uri="{BB962C8B-B14F-4D97-AF65-F5344CB8AC3E}">
        <p14:creationId xmlns:p14="http://schemas.microsoft.com/office/powerpoint/2010/main" val="138827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9"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CE3757-9F93-414A-B92A-76DA1EB62914}"/>
              </a:ext>
            </a:extLst>
          </p:cNvPr>
          <p:cNvSpPr>
            <a:spLocks noGrp="1"/>
          </p:cNvSpPr>
          <p:nvPr>
            <p:ph type="title"/>
          </p:nvPr>
        </p:nvSpPr>
        <p:spPr>
          <a:xfrm>
            <a:off x="199478" y="131162"/>
            <a:ext cx="8761615" cy="568926"/>
          </a:xfrm>
        </p:spPr>
        <p:txBody>
          <a:bodyPr>
            <a:normAutofit fontScale="90000"/>
          </a:bodyPr>
          <a:lstStyle/>
          <a:p>
            <a:r>
              <a:rPr lang="en-US" dirty="0"/>
              <a:t>RSV Vaccines in Development Targeting Older Adults</a:t>
            </a:r>
          </a:p>
        </p:txBody>
      </p:sp>
      <p:graphicFrame>
        <p:nvGraphicFramePr>
          <p:cNvPr id="9" name="Table 9">
            <a:extLst>
              <a:ext uri="{FF2B5EF4-FFF2-40B4-BE49-F238E27FC236}">
                <a16:creationId xmlns:a16="http://schemas.microsoft.com/office/drawing/2014/main" id="{08DC9300-0BF5-401E-AF3F-6F95E4461263}"/>
              </a:ext>
            </a:extLst>
          </p:cNvPr>
          <p:cNvGraphicFramePr>
            <a:graphicFrameLocks noGrp="1"/>
          </p:cNvGraphicFramePr>
          <p:nvPr>
            <p:ph idx="1"/>
            <p:extLst>
              <p:ext uri="{D42A27DB-BD31-4B8C-83A1-F6EECF244321}">
                <p14:modId xmlns:p14="http://schemas.microsoft.com/office/powerpoint/2010/main" val="412315223"/>
              </p:ext>
            </p:extLst>
          </p:nvPr>
        </p:nvGraphicFramePr>
        <p:xfrm>
          <a:off x="336088" y="632274"/>
          <a:ext cx="8488393" cy="3726180"/>
        </p:xfrm>
        <a:graphic>
          <a:graphicData uri="http://schemas.openxmlformats.org/drawingml/2006/table">
            <a:tbl>
              <a:tblPr firstRow="1" bandRow="1">
                <a:tableStyleId>{5C22544A-7EE6-4342-B048-85BDC9FD1C3A}</a:tableStyleId>
              </a:tblPr>
              <a:tblGrid>
                <a:gridCol w="1257218">
                  <a:extLst>
                    <a:ext uri="{9D8B030D-6E8A-4147-A177-3AD203B41FA5}">
                      <a16:colId xmlns:a16="http://schemas.microsoft.com/office/drawing/2014/main" val="125826054"/>
                    </a:ext>
                  </a:extLst>
                </a:gridCol>
                <a:gridCol w="942472">
                  <a:extLst>
                    <a:ext uri="{9D8B030D-6E8A-4147-A177-3AD203B41FA5}">
                      <a16:colId xmlns:a16="http://schemas.microsoft.com/office/drawing/2014/main" val="1743210610"/>
                    </a:ext>
                  </a:extLst>
                </a:gridCol>
                <a:gridCol w="1919335">
                  <a:extLst>
                    <a:ext uri="{9D8B030D-6E8A-4147-A177-3AD203B41FA5}">
                      <a16:colId xmlns:a16="http://schemas.microsoft.com/office/drawing/2014/main" val="1933993162"/>
                    </a:ext>
                  </a:extLst>
                </a:gridCol>
                <a:gridCol w="4369368">
                  <a:extLst>
                    <a:ext uri="{9D8B030D-6E8A-4147-A177-3AD203B41FA5}">
                      <a16:colId xmlns:a16="http://schemas.microsoft.com/office/drawing/2014/main" val="2982565082"/>
                    </a:ext>
                  </a:extLst>
                </a:gridCol>
              </a:tblGrid>
              <a:tr h="242306">
                <a:tc>
                  <a:txBody>
                    <a:bodyPr/>
                    <a:lstStyle/>
                    <a:p>
                      <a:pPr algn="ctr"/>
                      <a:r>
                        <a:rPr lang="en-US" sz="1200" dirty="0"/>
                        <a:t>Platform</a:t>
                      </a:r>
                    </a:p>
                  </a:txBody>
                  <a:tcPr marL="68580" marR="68580" marT="34290" marB="34290"/>
                </a:tc>
                <a:tc>
                  <a:txBody>
                    <a:bodyPr/>
                    <a:lstStyle/>
                    <a:p>
                      <a:pPr algn="ctr"/>
                      <a:r>
                        <a:rPr lang="en-US" sz="1200" dirty="0"/>
                        <a:t>Phase</a:t>
                      </a:r>
                    </a:p>
                  </a:txBody>
                  <a:tcPr marL="68580" marR="68580" marT="34290" marB="34290"/>
                </a:tc>
                <a:tc>
                  <a:txBody>
                    <a:bodyPr/>
                    <a:lstStyle/>
                    <a:p>
                      <a:pPr algn="ctr"/>
                      <a:r>
                        <a:rPr lang="en-US" sz="1200" dirty="0"/>
                        <a:t>Formulation/Antigen</a:t>
                      </a:r>
                    </a:p>
                  </a:txBody>
                  <a:tcPr marL="68580" marR="68580" marT="34290" marB="34290"/>
                </a:tc>
                <a:tc>
                  <a:txBody>
                    <a:bodyPr/>
                    <a:lstStyle/>
                    <a:p>
                      <a:pPr algn="ctr"/>
                      <a:r>
                        <a:rPr lang="en-US" sz="1200" dirty="0"/>
                        <a:t>Results</a:t>
                      </a:r>
                    </a:p>
                  </a:txBody>
                  <a:tcPr marL="68580" marR="68580" marT="34290" marB="34290"/>
                </a:tc>
                <a:extLst>
                  <a:ext uri="{0D108BD9-81ED-4DB2-BD59-A6C34878D82A}">
                    <a16:rowId xmlns:a16="http://schemas.microsoft.com/office/drawing/2014/main" val="1788537370"/>
                  </a:ext>
                </a:extLst>
              </a:tr>
              <a:tr h="406725">
                <a:tc>
                  <a:txBody>
                    <a:bodyPr/>
                    <a:lstStyle/>
                    <a:p>
                      <a:r>
                        <a:rPr lang="en-US" sz="1200" dirty="0"/>
                        <a:t>mRNA-1777</a:t>
                      </a:r>
                    </a:p>
                  </a:txBody>
                  <a:tcPr marL="68580" marR="68580" marT="34290" marB="34290">
                    <a:solidFill>
                      <a:schemeClr val="accent3">
                        <a:lumMod val="60000"/>
                        <a:lumOff val="40000"/>
                      </a:schemeClr>
                    </a:solidFill>
                  </a:tcPr>
                </a:tc>
                <a:tc>
                  <a:txBody>
                    <a:bodyPr/>
                    <a:lstStyle/>
                    <a:p>
                      <a:pPr algn="ctr"/>
                      <a:r>
                        <a:rPr lang="en-US" sz="1200" dirty="0"/>
                        <a:t>1</a:t>
                      </a:r>
                    </a:p>
                  </a:txBody>
                  <a:tcPr marL="68580" marR="68580" marT="34290" marB="34290">
                    <a:solidFill>
                      <a:schemeClr val="accent3">
                        <a:lumMod val="60000"/>
                        <a:lumOff val="40000"/>
                      </a:schemeClr>
                    </a:solidFill>
                  </a:tcPr>
                </a:tc>
                <a:tc>
                  <a:txBody>
                    <a:bodyPr/>
                    <a:lstStyle/>
                    <a:p>
                      <a:pPr algn="ctr"/>
                      <a:r>
                        <a:rPr lang="en-US" sz="1200" dirty="0"/>
                        <a:t>mRNA</a:t>
                      </a:r>
                    </a:p>
                    <a:p>
                      <a:pPr algn="ctr"/>
                      <a:r>
                        <a:rPr lang="en-US" sz="1200" dirty="0"/>
                        <a:t>Prefusion RSV F</a:t>
                      </a:r>
                    </a:p>
                  </a:txBody>
                  <a:tcPr marL="68580" marR="68580" marT="34290" marB="34290">
                    <a:solidFill>
                      <a:schemeClr val="accent3">
                        <a:lumMod val="60000"/>
                        <a:lumOff val="40000"/>
                      </a:schemeClr>
                    </a:solidFill>
                  </a:tcPr>
                </a:tc>
                <a:tc>
                  <a:txBody>
                    <a:bodyPr/>
                    <a:lstStyle/>
                    <a:p>
                      <a:r>
                        <a:rPr lang="en-US" sz="1200" dirty="0"/>
                        <a:t>Neutralizing antibodies; RSV F-specific serum antibodies; RSV-specific CD4 and CD8 T cells</a:t>
                      </a:r>
                    </a:p>
                  </a:txBody>
                  <a:tcPr marL="68580" marR="68580" marT="34290" marB="34290">
                    <a:solidFill>
                      <a:schemeClr val="accent3">
                        <a:lumMod val="60000"/>
                        <a:lumOff val="40000"/>
                      </a:schemeClr>
                    </a:solidFill>
                  </a:tcPr>
                </a:tc>
                <a:extLst>
                  <a:ext uri="{0D108BD9-81ED-4DB2-BD59-A6C34878D82A}">
                    <a16:rowId xmlns:a16="http://schemas.microsoft.com/office/drawing/2014/main" val="1407519032"/>
                  </a:ext>
                </a:extLst>
              </a:tr>
              <a:tr h="406725">
                <a:tc>
                  <a:txBody>
                    <a:bodyPr/>
                    <a:lstStyle/>
                    <a:p>
                      <a:r>
                        <a:rPr lang="en-US" sz="1200" dirty="0"/>
                        <a:t>VXA-RSVf</a:t>
                      </a:r>
                    </a:p>
                  </a:txBody>
                  <a:tcPr marL="68580" marR="68580" marT="34290" marB="34290">
                    <a:solidFill>
                      <a:schemeClr val="accent3">
                        <a:lumMod val="40000"/>
                        <a:lumOff val="60000"/>
                      </a:schemeClr>
                    </a:solidFill>
                  </a:tcPr>
                </a:tc>
                <a:tc>
                  <a:txBody>
                    <a:bodyPr/>
                    <a:lstStyle/>
                    <a:p>
                      <a:pPr algn="ctr"/>
                      <a:r>
                        <a:rPr lang="en-US" sz="1200" dirty="0"/>
                        <a:t>1</a:t>
                      </a:r>
                    </a:p>
                  </a:txBody>
                  <a:tcPr marL="68580" marR="68580" marT="34290" marB="34290">
                    <a:solidFill>
                      <a:schemeClr val="accent3">
                        <a:lumMod val="40000"/>
                        <a:lumOff val="60000"/>
                      </a:schemeClr>
                    </a:solidFill>
                  </a:tcPr>
                </a:tc>
                <a:tc>
                  <a:txBody>
                    <a:bodyPr/>
                    <a:lstStyle/>
                    <a:p>
                      <a:pPr algn="ctr"/>
                      <a:r>
                        <a:rPr lang="en-US" sz="1200" dirty="0"/>
                        <a:t>Vector-based</a:t>
                      </a:r>
                    </a:p>
                    <a:p>
                      <a:pPr algn="ctr"/>
                      <a:r>
                        <a:rPr lang="en-US" sz="1200" dirty="0"/>
                        <a:t>RSV F</a:t>
                      </a:r>
                    </a:p>
                  </a:txBody>
                  <a:tcPr marL="68580" marR="68580" marT="34290" marB="34290">
                    <a:solidFill>
                      <a:schemeClr val="accent3">
                        <a:lumMod val="40000"/>
                        <a:lumOff val="60000"/>
                      </a:schemeClr>
                    </a:solidFill>
                  </a:tcPr>
                </a:tc>
                <a:tc>
                  <a:txBody>
                    <a:bodyPr/>
                    <a:lstStyle/>
                    <a:p>
                      <a:r>
                        <a:rPr lang="en-US" sz="1200" dirty="0"/>
                        <a:t>N/A</a:t>
                      </a:r>
                    </a:p>
                  </a:txBody>
                  <a:tcPr marL="68580" marR="68580" marT="34290" marB="34290">
                    <a:solidFill>
                      <a:schemeClr val="accent3">
                        <a:lumMod val="40000"/>
                        <a:lumOff val="60000"/>
                      </a:schemeClr>
                    </a:solidFill>
                  </a:tcPr>
                </a:tc>
                <a:extLst>
                  <a:ext uri="{0D108BD9-81ED-4DB2-BD59-A6C34878D82A}">
                    <a16:rowId xmlns:a16="http://schemas.microsoft.com/office/drawing/2014/main" val="3952006022"/>
                  </a:ext>
                </a:extLst>
              </a:tr>
              <a:tr h="406725">
                <a:tc>
                  <a:txBody>
                    <a:bodyPr/>
                    <a:lstStyle/>
                    <a:p>
                      <a:r>
                        <a:rPr lang="en-US" sz="1200" dirty="0"/>
                        <a:t>PanA d3-RSV</a:t>
                      </a:r>
                    </a:p>
                  </a:txBody>
                  <a:tcPr marL="68580" marR="68580" marT="34290" marB="34290">
                    <a:solidFill>
                      <a:schemeClr val="accent3">
                        <a:lumMod val="60000"/>
                        <a:lumOff val="40000"/>
                      </a:schemeClr>
                    </a:solidFill>
                  </a:tcPr>
                </a:tc>
                <a:tc>
                  <a:txBody>
                    <a:bodyPr/>
                    <a:lstStyle/>
                    <a:p>
                      <a:pPr algn="ctr"/>
                      <a:r>
                        <a:rPr lang="en-US" sz="1200" dirty="0"/>
                        <a:t>1</a:t>
                      </a:r>
                    </a:p>
                  </a:txBody>
                  <a:tcPr marL="68580" marR="68580" marT="34290" marB="34290">
                    <a:solidFill>
                      <a:schemeClr val="accent3">
                        <a:lumMod val="60000"/>
                        <a:lumOff val="40000"/>
                      </a:schemeClr>
                    </a:solidFill>
                  </a:tcPr>
                </a:tc>
                <a:tc>
                  <a:txBody>
                    <a:bodyPr/>
                    <a:lstStyle/>
                    <a:p>
                      <a:pPr algn="ctr"/>
                      <a:r>
                        <a:rPr lang="en-US" sz="1200" dirty="0"/>
                        <a:t>Vector-based</a:t>
                      </a:r>
                    </a:p>
                    <a:p>
                      <a:pPr algn="ctr"/>
                      <a:r>
                        <a:rPr lang="en-US" sz="1200" dirty="0"/>
                        <a:t>RSV F, N, M2</a:t>
                      </a:r>
                    </a:p>
                  </a:txBody>
                  <a:tcPr marL="68580" marR="68580" marT="34290" marB="34290">
                    <a:solidFill>
                      <a:schemeClr val="accent3">
                        <a:lumMod val="60000"/>
                        <a:lumOff val="40000"/>
                      </a:schemeClr>
                    </a:solidFill>
                  </a:tcPr>
                </a:tc>
                <a:tc>
                  <a:txBody>
                    <a:bodyPr/>
                    <a:lstStyle/>
                    <a:p>
                      <a:r>
                        <a:rPr lang="en-US" sz="1200" dirty="0"/>
                        <a:t>RSV-specific IgG and IgA; T cell-mediated IFN-</a:t>
                      </a:r>
                      <a:r>
                        <a:rPr lang="en-US" sz="1200" dirty="0">
                          <a:sym typeface="Symbol" panose="05050102010706020507" pitchFamily="18" charset="2"/>
                        </a:rPr>
                        <a:t></a:t>
                      </a:r>
                    </a:p>
                  </a:txBody>
                  <a:tcPr marL="68580" marR="68580" marT="34290" marB="34290">
                    <a:solidFill>
                      <a:schemeClr val="accent3">
                        <a:lumMod val="60000"/>
                        <a:lumOff val="40000"/>
                      </a:schemeClr>
                    </a:solidFill>
                  </a:tcPr>
                </a:tc>
                <a:extLst>
                  <a:ext uri="{0D108BD9-81ED-4DB2-BD59-A6C34878D82A}">
                    <a16:rowId xmlns:a16="http://schemas.microsoft.com/office/drawing/2014/main" val="1084910975"/>
                  </a:ext>
                </a:extLst>
              </a:tr>
              <a:tr h="406725">
                <a:tc>
                  <a:txBody>
                    <a:bodyPr/>
                    <a:lstStyle/>
                    <a:p>
                      <a:r>
                        <a:rPr lang="en-US" sz="1200" dirty="0"/>
                        <a:t>Ad26.RSV.Pre-F</a:t>
                      </a:r>
                    </a:p>
                  </a:txBody>
                  <a:tcPr marL="68580" marR="68580" marT="34290" marB="34290">
                    <a:solidFill>
                      <a:schemeClr val="accent6">
                        <a:lumMod val="60000"/>
                        <a:lumOff val="40000"/>
                      </a:schemeClr>
                    </a:solidFill>
                  </a:tcPr>
                </a:tc>
                <a:tc>
                  <a:txBody>
                    <a:bodyPr/>
                    <a:lstStyle/>
                    <a:p>
                      <a:pPr algn="ctr"/>
                      <a:r>
                        <a:rPr lang="en-US" sz="1200" dirty="0"/>
                        <a:t>2</a:t>
                      </a:r>
                    </a:p>
                  </a:txBody>
                  <a:tcPr marL="68580" marR="68580" marT="34290" marB="34290">
                    <a:solidFill>
                      <a:schemeClr val="accent6">
                        <a:lumMod val="60000"/>
                        <a:lumOff val="40000"/>
                      </a:schemeClr>
                    </a:solidFill>
                  </a:tcPr>
                </a:tc>
                <a:tc>
                  <a:txBody>
                    <a:bodyPr/>
                    <a:lstStyle/>
                    <a:p>
                      <a:pPr algn="ctr"/>
                      <a:r>
                        <a:rPr lang="en-US" sz="1200" dirty="0"/>
                        <a:t>Vector-based</a:t>
                      </a:r>
                    </a:p>
                    <a:p>
                      <a:pPr algn="ctr"/>
                      <a:r>
                        <a:rPr lang="en-US" sz="1200" dirty="0"/>
                        <a:t>Prefusion RSV F</a:t>
                      </a:r>
                    </a:p>
                  </a:txBody>
                  <a:tcPr marL="68580" marR="68580" marT="34290" marB="34290">
                    <a:solidFill>
                      <a:schemeClr val="accent6">
                        <a:lumMod val="60000"/>
                        <a:lumOff val="40000"/>
                      </a:schemeClr>
                    </a:solidFill>
                  </a:tcPr>
                </a:tc>
                <a:tc>
                  <a:txBody>
                    <a:bodyPr/>
                    <a:lstStyle/>
                    <a:p>
                      <a:r>
                        <a:rPr lang="en-US" sz="1200" dirty="0"/>
                        <a:t>Ongoing</a:t>
                      </a:r>
                    </a:p>
                  </a:txBody>
                  <a:tcPr marL="68580" marR="68580" marT="34290" marB="34290">
                    <a:solidFill>
                      <a:schemeClr val="accent6">
                        <a:lumMod val="60000"/>
                        <a:lumOff val="40000"/>
                      </a:schemeClr>
                    </a:solidFill>
                  </a:tcPr>
                </a:tc>
                <a:extLst>
                  <a:ext uri="{0D108BD9-81ED-4DB2-BD59-A6C34878D82A}">
                    <a16:rowId xmlns:a16="http://schemas.microsoft.com/office/drawing/2014/main" val="2797045828"/>
                  </a:ext>
                </a:extLst>
              </a:tr>
              <a:tr h="406725">
                <a:tc>
                  <a:txBody>
                    <a:bodyPr/>
                    <a:lstStyle/>
                    <a:p>
                      <a:r>
                        <a:rPr lang="en-US" sz="1200" dirty="0"/>
                        <a:t>MVA-BN-RSV</a:t>
                      </a:r>
                    </a:p>
                  </a:txBody>
                  <a:tcPr marL="68580" marR="68580" marT="34290" marB="34290">
                    <a:solidFill>
                      <a:schemeClr val="accent6">
                        <a:lumMod val="40000"/>
                        <a:lumOff val="60000"/>
                      </a:schemeClr>
                    </a:solidFill>
                  </a:tcPr>
                </a:tc>
                <a:tc>
                  <a:txBody>
                    <a:bodyPr/>
                    <a:lstStyle/>
                    <a:p>
                      <a:pPr algn="ctr"/>
                      <a:r>
                        <a:rPr lang="en-US" sz="1200" dirty="0"/>
                        <a:t>2</a:t>
                      </a:r>
                    </a:p>
                  </a:txBody>
                  <a:tcPr marL="68580" marR="68580" marT="34290" marB="34290">
                    <a:solidFill>
                      <a:schemeClr val="accent6">
                        <a:lumMod val="40000"/>
                        <a:lumOff val="60000"/>
                      </a:schemeClr>
                    </a:solidFill>
                  </a:tcPr>
                </a:tc>
                <a:tc>
                  <a:txBody>
                    <a:bodyPr/>
                    <a:lstStyle/>
                    <a:p>
                      <a:pPr algn="ctr"/>
                      <a:r>
                        <a:rPr lang="en-US" sz="1200" dirty="0"/>
                        <a:t>Vector-based</a:t>
                      </a:r>
                    </a:p>
                    <a:p>
                      <a:pPr algn="ctr"/>
                      <a:r>
                        <a:rPr lang="en-US" sz="1200" dirty="0"/>
                        <a:t>RSV F, G, N, M2</a:t>
                      </a:r>
                    </a:p>
                  </a:txBody>
                  <a:tcPr marL="68580" marR="68580" marT="34290" marB="34290">
                    <a:solidFill>
                      <a:schemeClr val="accent6">
                        <a:lumMod val="40000"/>
                        <a:lumOff val="60000"/>
                      </a:schemeClr>
                    </a:solidFill>
                  </a:tcPr>
                </a:tc>
                <a:tc>
                  <a:txBody>
                    <a:bodyPr/>
                    <a:lstStyle/>
                    <a:p>
                      <a:r>
                        <a:rPr lang="en-US" sz="1200" dirty="0"/>
                        <a:t>Well tolerated; neutralizing antibodies; T cell-mediated IFN-</a:t>
                      </a:r>
                      <a:r>
                        <a:rPr lang="en-US" sz="1200" dirty="0">
                          <a:sym typeface="Symbol" panose="05050102010706020507" pitchFamily="18" charset="2"/>
                        </a:rPr>
                        <a:t></a:t>
                      </a:r>
                      <a:endParaRPr lang="en-US" sz="1200" dirty="0"/>
                    </a:p>
                  </a:txBody>
                  <a:tcPr marL="68580" marR="68580" marT="34290" marB="34290">
                    <a:solidFill>
                      <a:schemeClr val="accent6">
                        <a:lumMod val="40000"/>
                        <a:lumOff val="60000"/>
                      </a:schemeClr>
                    </a:solidFill>
                  </a:tcPr>
                </a:tc>
                <a:extLst>
                  <a:ext uri="{0D108BD9-81ED-4DB2-BD59-A6C34878D82A}">
                    <a16:rowId xmlns:a16="http://schemas.microsoft.com/office/drawing/2014/main" val="1343610947"/>
                  </a:ext>
                </a:extLst>
              </a:tr>
              <a:tr h="406725">
                <a:tc>
                  <a:txBody>
                    <a:bodyPr/>
                    <a:lstStyle/>
                    <a:p>
                      <a:r>
                        <a:rPr lang="en-US" sz="1200" dirty="0"/>
                        <a:t>MEDI-7510</a:t>
                      </a:r>
                    </a:p>
                  </a:txBody>
                  <a:tcPr marL="68580" marR="68580" marT="34290" marB="34290">
                    <a:solidFill>
                      <a:schemeClr val="accent6">
                        <a:lumMod val="60000"/>
                        <a:lumOff val="40000"/>
                      </a:schemeClr>
                    </a:solidFill>
                  </a:tcPr>
                </a:tc>
                <a:tc>
                  <a:txBody>
                    <a:bodyPr/>
                    <a:lstStyle/>
                    <a:p>
                      <a:pPr algn="ctr"/>
                      <a:r>
                        <a:rPr lang="en-US" sz="1200" dirty="0"/>
                        <a:t>2</a:t>
                      </a:r>
                    </a:p>
                  </a:txBody>
                  <a:tcPr marL="68580" marR="68580" marT="34290" marB="34290">
                    <a:solidFill>
                      <a:schemeClr val="accent6">
                        <a:lumMod val="60000"/>
                        <a:lumOff val="40000"/>
                      </a:schemeClr>
                    </a:solidFill>
                  </a:tcPr>
                </a:tc>
                <a:tc>
                  <a:txBody>
                    <a:bodyPr/>
                    <a:lstStyle/>
                    <a:p>
                      <a:pPr algn="ctr"/>
                      <a:r>
                        <a:rPr lang="en-US" sz="1200" dirty="0"/>
                        <a:t>Subunit</a:t>
                      </a:r>
                    </a:p>
                    <a:p>
                      <a:pPr algn="ctr"/>
                      <a:r>
                        <a:rPr lang="en-US" sz="1200" dirty="0"/>
                        <a:t>Postfusion RSV F + GLA-SE</a:t>
                      </a:r>
                    </a:p>
                  </a:txBody>
                  <a:tcPr marL="68580" marR="68580" marT="34290" marB="34290">
                    <a:solidFill>
                      <a:schemeClr val="accent6">
                        <a:lumMod val="60000"/>
                        <a:lumOff val="40000"/>
                      </a:schemeClr>
                    </a:solidFill>
                  </a:tcPr>
                </a:tc>
                <a:tc>
                  <a:txBody>
                    <a:bodyPr/>
                    <a:lstStyle/>
                    <a:p>
                      <a:r>
                        <a:rPr lang="en-US" sz="1200" dirty="0"/>
                        <a:t>RSV F-specific IFN-</a:t>
                      </a:r>
                      <a:r>
                        <a:rPr lang="en-US" sz="1200" dirty="0">
                          <a:sym typeface="Symbol" panose="05050102010706020507" pitchFamily="18" charset="2"/>
                        </a:rPr>
                        <a:t>; did not meet primary endpoint</a:t>
                      </a:r>
                      <a:endParaRPr lang="en-US" sz="1200" dirty="0"/>
                    </a:p>
                  </a:txBody>
                  <a:tcPr marL="68580" marR="68580" marT="34290" marB="34290">
                    <a:solidFill>
                      <a:schemeClr val="accent6">
                        <a:lumMod val="60000"/>
                        <a:lumOff val="40000"/>
                      </a:schemeClr>
                    </a:solidFill>
                  </a:tcPr>
                </a:tc>
                <a:extLst>
                  <a:ext uri="{0D108BD9-81ED-4DB2-BD59-A6C34878D82A}">
                    <a16:rowId xmlns:a16="http://schemas.microsoft.com/office/drawing/2014/main" val="255741491"/>
                  </a:ext>
                </a:extLst>
              </a:tr>
              <a:tr h="406725">
                <a:tc>
                  <a:txBody>
                    <a:bodyPr/>
                    <a:lstStyle/>
                    <a:p>
                      <a:r>
                        <a:rPr lang="en-US" sz="1200" dirty="0"/>
                        <a:t>GSK3844766A</a:t>
                      </a:r>
                    </a:p>
                  </a:txBody>
                  <a:tcPr marL="68580" marR="68580" marT="34290" marB="34290">
                    <a:solidFill>
                      <a:schemeClr val="accent4">
                        <a:lumMod val="60000"/>
                        <a:lumOff val="40000"/>
                      </a:schemeClr>
                    </a:solidFill>
                  </a:tcPr>
                </a:tc>
                <a:tc>
                  <a:txBody>
                    <a:bodyPr/>
                    <a:lstStyle/>
                    <a:p>
                      <a:pPr algn="ctr"/>
                      <a:r>
                        <a:rPr lang="en-US" sz="1200" dirty="0"/>
                        <a:t>3</a:t>
                      </a:r>
                    </a:p>
                  </a:txBody>
                  <a:tcPr marL="68580" marR="68580" marT="34290" marB="34290">
                    <a:solidFill>
                      <a:schemeClr val="accent4">
                        <a:lumMod val="60000"/>
                        <a:lumOff val="40000"/>
                      </a:schemeClr>
                    </a:solidFill>
                  </a:tcPr>
                </a:tc>
                <a:tc>
                  <a:txBody>
                    <a:bodyPr/>
                    <a:lstStyle/>
                    <a:p>
                      <a:pPr algn="ctr"/>
                      <a:r>
                        <a:rPr lang="en-US" sz="1200" dirty="0"/>
                        <a:t>Subunit</a:t>
                      </a:r>
                    </a:p>
                    <a:p>
                      <a:pPr algn="ctr"/>
                      <a:r>
                        <a:rPr lang="en-US" sz="1200" dirty="0"/>
                        <a:t>Prefusion RSV F + AS01</a:t>
                      </a:r>
                    </a:p>
                  </a:txBody>
                  <a:tcPr marL="68580" marR="68580" marT="34290" marB="34290">
                    <a:solidFill>
                      <a:schemeClr val="accent4">
                        <a:lumMod val="60000"/>
                        <a:lumOff val="40000"/>
                      </a:schemeClr>
                    </a:solidFill>
                  </a:tcPr>
                </a:tc>
                <a:tc>
                  <a:txBody>
                    <a:bodyPr/>
                    <a:lstStyle/>
                    <a:p>
                      <a:r>
                        <a:rPr lang="en-US" sz="1200" dirty="0"/>
                        <a:t>Ongoing</a:t>
                      </a:r>
                    </a:p>
                  </a:txBody>
                  <a:tcPr marL="68580" marR="68580" marT="34290" marB="34290">
                    <a:solidFill>
                      <a:schemeClr val="accent4">
                        <a:lumMod val="60000"/>
                        <a:lumOff val="40000"/>
                      </a:schemeClr>
                    </a:solidFill>
                  </a:tcPr>
                </a:tc>
                <a:extLst>
                  <a:ext uri="{0D108BD9-81ED-4DB2-BD59-A6C34878D82A}">
                    <a16:rowId xmlns:a16="http://schemas.microsoft.com/office/drawing/2014/main" val="450808492"/>
                  </a:ext>
                </a:extLst>
              </a:tr>
              <a:tr h="406725">
                <a:tc>
                  <a:txBody>
                    <a:bodyPr/>
                    <a:lstStyle/>
                    <a:p>
                      <a:r>
                        <a:rPr lang="en-US" sz="1200" dirty="0"/>
                        <a:t>ResVax</a:t>
                      </a:r>
                    </a:p>
                  </a:txBody>
                  <a:tcPr marL="68580" marR="68580" marT="34290" marB="34290">
                    <a:solidFill>
                      <a:schemeClr val="accent4">
                        <a:lumMod val="40000"/>
                        <a:lumOff val="60000"/>
                      </a:schemeClr>
                    </a:solidFill>
                  </a:tcPr>
                </a:tc>
                <a:tc>
                  <a:txBody>
                    <a:bodyPr/>
                    <a:lstStyle/>
                    <a:p>
                      <a:pPr algn="ctr"/>
                      <a:r>
                        <a:rPr lang="en-US" sz="1200" dirty="0"/>
                        <a:t>3</a:t>
                      </a:r>
                    </a:p>
                  </a:txBody>
                  <a:tcPr marL="68580" marR="68580" marT="34290" marB="34290">
                    <a:solidFill>
                      <a:schemeClr val="accent4">
                        <a:lumMod val="40000"/>
                        <a:lumOff val="60000"/>
                      </a:schemeClr>
                    </a:solidFill>
                  </a:tcPr>
                </a:tc>
                <a:tc>
                  <a:txBody>
                    <a:bodyPr/>
                    <a:lstStyle/>
                    <a:p>
                      <a:pPr algn="ctr"/>
                      <a:r>
                        <a:rPr lang="en-US" sz="1200" dirty="0"/>
                        <a:t>Particle-based</a:t>
                      </a:r>
                    </a:p>
                    <a:p>
                      <a:pPr algn="ctr"/>
                      <a:r>
                        <a:rPr lang="en-US" sz="1200" dirty="0"/>
                        <a:t>RSV F trimers</a:t>
                      </a:r>
                    </a:p>
                  </a:txBody>
                  <a:tcPr marL="68580" marR="68580" marT="34290" marB="34290">
                    <a:solidFill>
                      <a:schemeClr val="accent4">
                        <a:lumMod val="40000"/>
                        <a:lumOff val="60000"/>
                      </a:schemeClr>
                    </a:solidFill>
                  </a:tcPr>
                </a:tc>
                <a:tc>
                  <a:txBody>
                    <a:bodyPr/>
                    <a:lstStyle/>
                    <a:p>
                      <a:r>
                        <a:rPr lang="en-US" sz="1200" dirty="0"/>
                        <a:t>Acceptable safety and tolerability; RSV-specific serum IgG; neutralizing antibodies; did not meet primary endpoint</a:t>
                      </a:r>
                    </a:p>
                  </a:txBody>
                  <a:tcPr marL="68580" marR="68580" marT="34290" marB="34290">
                    <a:solidFill>
                      <a:schemeClr val="accent4">
                        <a:lumMod val="40000"/>
                        <a:lumOff val="60000"/>
                      </a:schemeClr>
                    </a:solidFill>
                  </a:tcPr>
                </a:tc>
                <a:extLst>
                  <a:ext uri="{0D108BD9-81ED-4DB2-BD59-A6C34878D82A}">
                    <a16:rowId xmlns:a16="http://schemas.microsoft.com/office/drawing/2014/main" val="709137030"/>
                  </a:ext>
                </a:extLst>
              </a:tr>
            </a:tbl>
          </a:graphicData>
        </a:graphic>
      </p:graphicFrame>
      <p:sp>
        <p:nvSpPr>
          <p:cNvPr id="7" name="Text Placeholder 6">
            <a:extLst>
              <a:ext uri="{FF2B5EF4-FFF2-40B4-BE49-F238E27FC236}">
                <a16:creationId xmlns:a16="http://schemas.microsoft.com/office/drawing/2014/main" id="{3D0CE9A5-5409-4058-821F-B7ECD1979304}"/>
              </a:ext>
            </a:extLst>
          </p:cNvPr>
          <p:cNvSpPr>
            <a:spLocks noGrp="1"/>
          </p:cNvSpPr>
          <p:nvPr>
            <p:ph type="body" sz="quarter" idx="10"/>
          </p:nvPr>
        </p:nvSpPr>
        <p:spPr>
          <a:xfrm>
            <a:off x="3075709" y="4528488"/>
            <a:ext cx="5885354" cy="424512"/>
          </a:xfrm>
        </p:spPr>
        <p:txBody>
          <a:bodyPr>
            <a:noAutofit/>
          </a:bodyPr>
          <a:lstStyle/>
          <a:p>
            <a:r>
              <a:rPr lang="en-US" sz="1000" dirty="0">
                <a:solidFill>
                  <a:schemeClr val="bg1"/>
                </a:solidFill>
              </a:rPr>
              <a:t>Adapted from: Stephens LM, et al. </a:t>
            </a:r>
            <a:r>
              <a:rPr lang="en-US" sz="1000" i="1" dirty="0">
                <a:solidFill>
                  <a:schemeClr val="bg1"/>
                </a:solidFill>
              </a:rPr>
              <a:t>Vaccines</a:t>
            </a:r>
            <a:r>
              <a:rPr lang="en-US" sz="1000" dirty="0">
                <a:solidFill>
                  <a:schemeClr val="bg1"/>
                </a:solidFill>
              </a:rPr>
              <a:t>. 2021;9:624 [</a:t>
            </a:r>
            <a:r>
              <a:rPr lang="en-US" sz="1000" dirty="0">
                <a:solidFill>
                  <a:schemeClr val="bg1"/>
                </a:solidFill>
                <a:hlinkClick r:id="rId2">
                  <a:extLst>
                    <a:ext uri="{A12FA001-AC4F-418D-AE19-62706E023703}">
                      <ahyp:hlinkClr xmlns:ahyp="http://schemas.microsoft.com/office/drawing/2018/hyperlinkcolor" val="tx"/>
                    </a:ext>
                  </a:extLst>
                </a:hlinkClick>
              </a:rPr>
              <a:t>https://www.mdpi.com/2076-393X/9/6/624</a:t>
            </a:r>
            <a:r>
              <a:rPr lang="en-US" sz="1000" dirty="0">
                <a:solidFill>
                  <a:schemeClr val="bg1"/>
                </a:solidFill>
              </a:rPr>
              <a:t>] under Creative Commons Attribution- NonCommercial 4.0 International License (</a:t>
            </a:r>
            <a:r>
              <a:rPr lang="en-US" sz="1000" dirty="0">
                <a:solidFill>
                  <a:schemeClr val="bg1"/>
                </a:solidFill>
                <a:hlinkClick r:id="rId3">
                  <a:extLst>
                    <a:ext uri="{A12FA001-AC4F-418D-AE19-62706E023703}">
                      <ahyp:hlinkClr xmlns:ahyp="http://schemas.microsoft.com/office/drawing/2018/hyperlinkcolor" val="tx"/>
                    </a:ext>
                  </a:extLst>
                </a:hlinkClick>
              </a:rPr>
              <a:t>https://creativecommons.org/licenses/by-nc/4.0/ -). </a:t>
            </a:r>
            <a:endParaRPr lang="en-US" sz="1000" dirty="0">
              <a:solidFill>
                <a:schemeClr val="bg1"/>
              </a:solidFill>
            </a:endParaRPr>
          </a:p>
          <a:p>
            <a:endParaRPr lang="en-US" sz="1000" dirty="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353205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78297A2-258B-45C8-9B84-1239323D26AF}"/>
              </a:ext>
            </a:extLst>
          </p:cNvPr>
          <p:cNvSpPr>
            <a:spLocks noGrp="1"/>
          </p:cNvSpPr>
          <p:nvPr>
            <p:ph type="title"/>
          </p:nvPr>
        </p:nvSpPr>
        <p:spPr>
          <a:xfrm>
            <a:off x="67887" y="150405"/>
            <a:ext cx="4060767" cy="857250"/>
          </a:xfrm>
        </p:spPr>
        <p:txBody>
          <a:bodyPr>
            <a:normAutofit fontScale="90000"/>
          </a:bodyPr>
          <a:lstStyle/>
          <a:p>
            <a:r>
              <a:rPr lang="en-US" dirty="0"/>
              <a:t>Shared Decision-Making</a:t>
            </a:r>
          </a:p>
        </p:txBody>
      </p:sp>
      <p:sp>
        <p:nvSpPr>
          <p:cNvPr id="7" name="Text Placeholder 6">
            <a:extLst>
              <a:ext uri="{FF2B5EF4-FFF2-40B4-BE49-F238E27FC236}">
                <a16:creationId xmlns:a16="http://schemas.microsoft.com/office/drawing/2014/main" id="{F9DE5A74-A043-496D-8983-5EA347CA59A8}"/>
              </a:ext>
            </a:extLst>
          </p:cNvPr>
          <p:cNvSpPr>
            <a:spLocks noGrp="1"/>
          </p:cNvSpPr>
          <p:nvPr>
            <p:ph type="body" sz="quarter" idx="10"/>
          </p:nvPr>
        </p:nvSpPr>
        <p:spPr>
          <a:xfrm>
            <a:off x="3075709" y="4507706"/>
            <a:ext cx="5885354" cy="548879"/>
          </a:xfrm>
        </p:spPr>
        <p:txBody>
          <a:bodyPr>
            <a:normAutofit/>
          </a:bodyPr>
          <a:lstStyle/>
          <a:p>
            <a:r>
              <a:rPr lang="en-US" sz="1000" dirty="0">
                <a:solidFill>
                  <a:schemeClr val="bg1"/>
                </a:solidFill>
              </a:rPr>
              <a:t>Reproduced without modification from: Elwyn G, et al. </a:t>
            </a:r>
            <a:r>
              <a:rPr lang="en-US" sz="1000" i="1" dirty="0">
                <a:solidFill>
                  <a:schemeClr val="bg1"/>
                </a:solidFill>
              </a:rPr>
              <a:t>BMJ</a:t>
            </a:r>
            <a:r>
              <a:rPr lang="en-US" sz="1000" dirty="0">
                <a:solidFill>
                  <a:schemeClr val="bg1"/>
                </a:solidFill>
              </a:rPr>
              <a:t>. 2017;359:j4891 </a:t>
            </a:r>
            <a:r>
              <a:rPr lang="en-US" sz="1000" dirty="0">
                <a:solidFill>
                  <a:schemeClr val="bg1"/>
                </a:solidFill>
                <a:hlinkClick r:id="rId2">
                  <a:extLst>
                    <a:ext uri="{A12FA001-AC4F-418D-AE19-62706E023703}">
                      <ahyp:hlinkClr xmlns:ahyp="http://schemas.microsoft.com/office/drawing/2018/hyperlinkcolor" val="tx"/>
                    </a:ext>
                  </a:extLst>
                </a:hlinkClick>
              </a:rPr>
              <a:t>[https://www.bmj.com/content/bmj/359/bmj.j4891.full.pdf -] </a:t>
            </a:r>
            <a:r>
              <a:rPr lang="en-US" sz="1000" dirty="0">
                <a:solidFill>
                  <a:schemeClr val="bg1"/>
                </a:solidFill>
              </a:rPr>
              <a:t>under Creative Commons Attribution- NonCommercial 4.0 International License (</a:t>
            </a:r>
            <a:r>
              <a:rPr lang="en-US" sz="1000" dirty="0">
                <a:solidFill>
                  <a:schemeClr val="bg1"/>
                </a:solidFill>
                <a:hlinkClick r:id="rId3">
                  <a:extLst>
                    <a:ext uri="{A12FA001-AC4F-418D-AE19-62706E023703}">
                      <ahyp:hlinkClr xmlns:ahyp="http://schemas.microsoft.com/office/drawing/2018/hyperlinkcolor" val="tx"/>
                    </a:ext>
                  </a:extLst>
                </a:hlinkClick>
              </a:rPr>
              <a:t>https://creativecommons.org/licenses/by-nc/4.0/ -). </a:t>
            </a:r>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endParaRPr lang="en-US" sz="1000" dirty="0">
              <a:solidFill>
                <a:schemeClr val="bg1"/>
              </a:solidFill>
            </a:endParaRPr>
          </a:p>
        </p:txBody>
      </p:sp>
      <p:pic>
        <p:nvPicPr>
          <p:cNvPr id="10" name="Picture 9">
            <a:extLst>
              <a:ext uri="{FF2B5EF4-FFF2-40B4-BE49-F238E27FC236}">
                <a16:creationId xmlns:a16="http://schemas.microsoft.com/office/drawing/2014/main" id="{533A549E-F2B1-4DC8-990F-7ACDD9E2B216}"/>
              </a:ext>
            </a:extLst>
          </p:cNvPr>
          <p:cNvPicPr>
            <a:picLocks noChangeAspect="1"/>
          </p:cNvPicPr>
          <p:nvPr/>
        </p:nvPicPr>
        <p:blipFill>
          <a:blip r:embed="rId4"/>
          <a:stretch>
            <a:fillRect/>
          </a:stretch>
        </p:blipFill>
        <p:spPr>
          <a:xfrm>
            <a:off x="4476178" y="150405"/>
            <a:ext cx="4254208" cy="4233885"/>
          </a:xfrm>
          <a:prstGeom prst="rect">
            <a:avLst/>
          </a:prstGeom>
        </p:spPr>
      </p:pic>
      <p:pic>
        <p:nvPicPr>
          <p:cNvPr id="12" name="Picture 11">
            <a:extLst>
              <a:ext uri="{FF2B5EF4-FFF2-40B4-BE49-F238E27FC236}">
                <a16:creationId xmlns:a16="http://schemas.microsoft.com/office/drawing/2014/main" id="{98312766-E1BC-48D1-A7EC-A79E78E7CD4B}"/>
              </a:ext>
            </a:extLst>
          </p:cNvPr>
          <p:cNvPicPr>
            <a:picLocks noChangeAspect="1"/>
          </p:cNvPicPr>
          <p:nvPr/>
        </p:nvPicPr>
        <p:blipFill>
          <a:blip r:embed="rId5"/>
          <a:stretch>
            <a:fillRect/>
          </a:stretch>
        </p:blipFill>
        <p:spPr>
          <a:xfrm>
            <a:off x="335334" y="1189203"/>
            <a:ext cx="3804456" cy="1382547"/>
          </a:xfrm>
          <a:prstGeom prst="rect">
            <a:avLst/>
          </a:prstGeom>
        </p:spPr>
      </p:pic>
      <p:sp>
        <p:nvSpPr>
          <p:cNvPr id="2" name="TextBox 1">
            <a:extLst>
              <a:ext uri="{FF2B5EF4-FFF2-40B4-BE49-F238E27FC236}">
                <a16:creationId xmlns:a16="http://schemas.microsoft.com/office/drawing/2014/main" id="{6D7A2CF0-F802-45C3-8848-114DCDB7C568}"/>
              </a:ext>
            </a:extLst>
          </p:cNvPr>
          <p:cNvSpPr txBox="1"/>
          <p:nvPr/>
        </p:nvSpPr>
        <p:spPr>
          <a:xfrm>
            <a:off x="335334" y="2799352"/>
            <a:ext cx="3793320" cy="1200329"/>
          </a:xfrm>
          <a:prstGeom prst="rect">
            <a:avLst/>
          </a:prstGeom>
          <a:noFill/>
          <a:ln w="15875">
            <a:solidFill>
              <a:schemeClr val="accent2"/>
            </a:solidFill>
          </a:ln>
        </p:spPr>
        <p:txBody>
          <a:bodyPr wrap="square" rtlCol="0">
            <a:spAutoFit/>
          </a:bodyPr>
          <a:lstStyle/>
          <a:p>
            <a:r>
              <a:rPr lang="en-US" dirty="0"/>
              <a:t>Consider that a strong recommendation from a clinician is the single most effective strategy to vaccine acceptance.</a:t>
            </a:r>
          </a:p>
        </p:txBody>
      </p:sp>
    </p:spTree>
    <p:extLst>
      <p:ext uri="{BB962C8B-B14F-4D97-AF65-F5344CB8AC3E}">
        <p14:creationId xmlns:p14="http://schemas.microsoft.com/office/powerpoint/2010/main" val="323436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78E1D2-D12F-4E8A-BEB7-30827C29A55D}"/>
              </a:ext>
            </a:extLst>
          </p:cNvPr>
          <p:cNvSpPr>
            <a:spLocks noGrp="1"/>
          </p:cNvSpPr>
          <p:nvPr>
            <p:ph type="title"/>
          </p:nvPr>
        </p:nvSpPr>
        <p:spPr>
          <a:xfrm>
            <a:off x="302280" y="19402"/>
            <a:ext cx="8213070" cy="665556"/>
          </a:xfrm>
        </p:spPr>
        <p:txBody>
          <a:bodyPr>
            <a:normAutofit/>
          </a:bodyPr>
          <a:lstStyle/>
          <a:p>
            <a:r>
              <a:rPr lang="en-US" sz="2400" b="1" dirty="0"/>
              <a:t>Strategies for Increasing Uptake of Immunizations in Older Adults</a:t>
            </a:r>
          </a:p>
        </p:txBody>
      </p:sp>
      <p:graphicFrame>
        <p:nvGraphicFramePr>
          <p:cNvPr id="12" name="Content Placeholder 11">
            <a:extLst>
              <a:ext uri="{FF2B5EF4-FFF2-40B4-BE49-F238E27FC236}">
                <a16:creationId xmlns:a16="http://schemas.microsoft.com/office/drawing/2014/main" id="{ADEB665A-DB18-4FDE-BEA2-CBA125397954}"/>
              </a:ext>
            </a:extLst>
          </p:cNvPr>
          <p:cNvGraphicFramePr>
            <a:graphicFrameLocks noGrp="1"/>
          </p:cNvGraphicFramePr>
          <p:nvPr>
            <p:ph idx="1"/>
            <p:extLst>
              <p:ext uri="{D42A27DB-BD31-4B8C-83A1-F6EECF244321}">
                <p14:modId xmlns:p14="http://schemas.microsoft.com/office/powerpoint/2010/main" val="3566180898"/>
              </p:ext>
            </p:extLst>
          </p:nvPr>
        </p:nvGraphicFramePr>
        <p:xfrm>
          <a:off x="96818" y="589448"/>
          <a:ext cx="8918088" cy="3869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9741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B842BB-D3BB-43F2-9C54-3437F9A1C2BC}"/>
              </a:ext>
            </a:extLst>
          </p:cNvPr>
          <p:cNvSpPr>
            <a:spLocks noGrp="1"/>
          </p:cNvSpPr>
          <p:nvPr>
            <p:ph type="title"/>
          </p:nvPr>
        </p:nvSpPr>
        <p:spPr/>
        <p:txBody>
          <a:bodyPr/>
          <a:lstStyle/>
          <a:p>
            <a:r>
              <a:rPr lang="en-US" dirty="0"/>
              <a:t>Resources</a:t>
            </a:r>
          </a:p>
        </p:txBody>
      </p:sp>
      <p:sp>
        <p:nvSpPr>
          <p:cNvPr id="6" name="Content Placeholder 5">
            <a:extLst>
              <a:ext uri="{FF2B5EF4-FFF2-40B4-BE49-F238E27FC236}">
                <a16:creationId xmlns:a16="http://schemas.microsoft.com/office/drawing/2014/main" id="{3ED1513D-E8F9-469E-9655-AF969855F181}"/>
              </a:ext>
            </a:extLst>
          </p:cNvPr>
          <p:cNvSpPr>
            <a:spLocks noGrp="1"/>
          </p:cNvSpPr>
          <p:nvPr>
            <p:ph idx="1"/>
          </p:nvPr>
        </p:nvSpPr>
        <p:spPr/>
        <p:txBody>
          <a:bodyPr/>
          <a:lstStyle/>
          <a:p>
            <a:pPr>
              <a:lnSpc>
                <a:spcPct val="150000"/>
              </a:lnSpc>
            </a:pPr>
            <a:r>
              <a:rPr lang="en-US" dirty="0">
                <a:hlinkClick r:id="rId2"/>
              </a:rPr>
              <a:t>American Academy of Family Physicians</a:t>
            </a:r>
            <a:endParaRPr lang="en-US" dirty="0"/>
          </a:p>
          <a:p>
            <a:pPr>
              <a:lnSpc>
                <a:spcPct val="150000"/>
              </a:lnSpc>
            </a:pPr>
            <a:r>
              <a:rPr lang="en-US" dirty="0">
                <a:hlinkClick r:id="rId3"/>
              </a:rPr>
              <a:t>Centers for Disease Control and Prevention</a:t>
            </a:r>
            <a:endParaRPr lang="en-US" dirty="0"/>
          </a:p>
          <a:p>
            <a:pPr>
              <a:lnSpc>
                <a:spcPct val="150000"/>
              </a:lnSpc>
            </a:pPr>
            <a:r>
              <a:rPr lang="en-US" dirty="0">
                <a:hlinkClick r:id="rId4"/>
              </a:rPr>
              <a:t>Immunization Action Coalition</a:t>
            </a:r>
            <a:endParaRPr lang="en-US" dirty="0"/>
          </a:p>
          <a:p>
            <a:pPr>
              <a:lnSpc>
                <a:spcPct val="150000"/>
              </a:lnSpc>
            </a:pPr>
            <a:r>
              <a:rPr lang="en-US" dirty="0">
                <a:hlinkClick r:id="rId5"/>
              </a:rPr>
              <a:t>Institute for Vaccine Safety</a:t>
            </a:r>
            <a:endParaRPr lang="en-US" dirty="0"/>
          </a:p>
          <a:p>
            <a:pPr>
              <a:lnSpc>
                <a:spcPct val="150000"/>
              </a:lnSpc>
            </a:pPr>
            <a:r>
              <a:rPr lang="en-US" dirty="0">
                <a:hlinkClick r:id="rId6"/>
              </a:rPr>
              <a:t>National Center for Immunization and Respiratory Diseases</a:t>
            </a:r>
            <a:endParaRPr lang="en-US" dirty="0">
              <a:hlinkClick r:id="" action="ppaction://noaction"/>
            </a:endParaRPr>
          </a:p>
          <a:p>
            <a:pPr>
              <a:lnSpc>
                <a:spcPct val="150000"/>
              </a:lnSpc>
            </a:pPr>
            <a:r>
              <a:rPr lang="en-US" dirty="0">
                <a:hlinkClick r:id="" action="ppaction://noaction"/>
              </a:rPr>
              <a:t>National Institute of Allergy and Infectious Diseases</a:t>
            </a:r>
            <a:endParaRPr lang="en-US" dirty="0"/>
          </a:p>
        </p:txBody>
      </p:sp>
    </p:spTree>
    <p:extLst>
      <p:ext uri="{BB962C8B-B14F-4D97-AF65-F5344CB8AC3E}">
        <p14:creationId xmlns:p14="http://schemas.microsoft.com/office/powerpoint/2010/main" val="1353878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230609-6602-4BD9-B0BD-CD06ED6EA1AD}"/>
              </a:ext>
            </a:extLst>
          </p:cNvPr>
          <p:cNvSpPr>
            <a:spLocks noGrp="1"/>
          </p:cNvSpPr>
          <p:nvPr>
            <p:ph type="title"/>
          </p:nvPr>
        </p:nvSpPr>
        <p:spPr>
          <a:xfrm>
            <a:off x="628650" y="1753738"/>
            <a:ext cx="7886700" cy="837441"/>
          </a:xfrm>
        </p:spPr>
        <p:txBody>
          <a:bodyPr>
            <a:normAutofit/>
          </a:bodyPr>
          <a:lstStyle/>
          <a:p>
            <a:pPr algn="ctr"/>
            <a:r>
              <a:rPr lang="en-US" dirty="0"/>
              <a:t>Questions &amp; Answers</a:t>
            </a:r>
          </a:p>
        </p:txBody>
      </p:sp>
    </p:spTree>
    <p:extLst>
      <p:ext uri="{BB962C8B-B14F-4D97-AF65-F5344CB8AC3E}">
        <p14:creationId xmlns:p14="http://schemas.microsoft.com/office/powerpoint/2010/main" val="357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7792-2D1D-4319-9BAB-0A93ED71777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47134B72-1B9D-4E7D-A15B-1125D6F7D5D3}"/>
              </a:ext>
            </a:extLst>
          </p:cNvPr>
          <p:cNvSpPr>
            <a:spLocks noGrp="1"/>
          </p:cNvSpPr>
          <p:nvPr>
            <p:ph idx="1"/>
          </p:nvPr>
        </p:nvSpPr>
        <p:spPr/>
        <p:txBody>
          <a:bodyPr/>
          <a:lstStyle/>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After participating in this CME activity, the learner should be able to:</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40353C32-E13D-4CB0-B0FC-6908FDFBE753}"/>
              </a:ext>
            </a:extLst>
          </p:cNvPr>
          <p:cNvGrpSpPr/>
          <p:nvPr/>
        </p:nvGrpSpPr>
        <p:grpSpPr>
          <a:xfrm>
            <a:off x="318050" y="1510329"/>
            <a:ext cx="8507900" cy="577123"/>
            <a:chOff x="305686" y="1800851"/>
            <a:chExt cx="11634477" cy="914400"/>
          </a:xfrm>
        </p:grpSpPr>
        <p:sp>
          <p:nvSpPr>
            <p:cNvPr id="5" name="Freeform: Shape 4">
              <a:extLst>
                <a:ext uri="{FF2B5EF4-FFF2-40B4-BE49-F238E27FC236}">
                  <a16:creationId xmlns:a16="http://schemas.microsoft.com/office/drawing/2014/main" id="{FE72EF4B-234F-4FE1-A326-2B9E1900F677}"/>
                </a:ext>
              </a:extLst>
            </p:cNvPr>
            <p:cNvSpPr/>
            <p:nvPr/>
          </p:nvSpPr>
          <p:spPr>
            <a:xfrm>
              <a:off x="305686" y="1843333"/>
              <a:ext cx="829436" cy="829436"/>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bg1">
                <a:alpha val="50000"/>
              </a:schemeClr>
            </a:solidFill>
            <a:ln w="12700">
              <a:solidFill>
                <a:schemeClr val="tx2"/>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sz="1600" dirty="0"/>
            </a:p>
          </p:txBody>
        </p:sp>
        <p:sp>
          <p:nvSpPr>
            <p:cNvPr id="6" name="Freeform: Shape 5">
              <a:extLst>
                <a:ext uri="{FF2B5EF4-FFF2-40B4-BE49-F238E27FC236}">
                  <a16:creationId xmlns:a16="http://schemas.microsoft.com/office/drawing/2014/main" id="{28161348-58B2-4587-B8CE-1B69240008BC}"/>
                </a:ext>
              </a:extLst>
            </p:cNvPr>
            <p:cNvSpPr/>
            <p:nvPr/>
          </p:nvSpPr>
          <p:spPr>
            <a:xfrm>
              <a:off x="723117" y="1800851"/>
              <a:ext cx="11217046" cy="914400"/>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gradFill>
              <a:gsLst>
                <a:gs pos="0">
                  <a:schemeClr val="bg2"/>
                </a:gs>
                <a:gs pos="4000">
                  <a:schemeClr val="bg1"/>
                </a:gs>
              </a:gsLst>
              <a:lin ang="0" scaled="0"/>
            </a:gradFill>
            <a:ln w="12700">
              <a:solidFill>
                <a:schemeClr val="tx2"/>
              </a:solidFill>
            </a:ln>
            <a:effectLst>
              <a:outerShdw blurRad="50800" dist="38100" dir="2700000" algn="tl" rotWithShape="0">
                <a:srgbClr val="758572">
                  <a:alpha val="5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3117" tIns="68581" rIns="128016" bIns="68581" numCol="1" spcCol="1270" anchor="ctr" anchorCtr="0">
              <a:noAutofit/>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Discuss the burden of disease related to respiratory syncytial virus (RSV) infection in adults</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27748542-E563-4B77-A8DE-55FAFA173E10}"/>
              </a:ext>
            </a:extLst>
          </p:cNvPr>
          <p:cNvGrpSpPr/>
          <p:nvPr/>
        </p:nvGrpSpPr>
        <p:grpSpPr>
          <a:xfrm>
            <a:off x="318050" y="2261095"/>
            <a:ext cx="8507900" cy="577123"/>
            <a:chOff x="305686" y="1800851"/>
            <a:chExt cx="11634477" cy="914400"/>
          </a:xfrm>
        </p:grpSpPr>
        <p:sp>
          <p:nvSpPr>
            <p:cNvPr id="8" name="Freeform: Shape 7">
              <a:extLst>
                <a:ext uri="{FF2B5EF4-FFF2-40B4-BE49-F238E27FC236}">
                  <a16:creationId xmlns:a16="http://schemas.microsoft.com/office/drawing/2014/main" id="{C0F07935-881F-4066-9D48-5E2BCD9806AD}"/>
                </a:ext>
              </a:extLst>
            </p:cNvPr>
            <p:cNvSpPr/>
            <p:nvPr/>
          </p:nvSpPr>
          <p:spPr>
            <a:xfrm>
              <a:off x="305686" y="1843333"/>
              <a:ext cx="829436" cy="829436"/>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bg1">
                <a:alpha val="50000"/>
              </a:schemeClr>
            </a:solidFill>
            <a:ln w="12700">
              <a:solidFill>
                <a:schemeClr val="tx2"/>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sz="1600" dirty="0"/>
            </a:p>
          </p:txBody>
        </p:sp>
        <p:sp>
          <p:nvSpPr>
            <p:cNvPr id="9" name="Freeform: Shape 8">
              <a:extLst>
                <a:ext uri="{FF2B5EF4-FFF2-40B4-BE49-F238E27FC236}">
                  <a16:creationId xmlns:a16="http://schemas.microsoft.com/office/drawing/2014/main" id="{981AACA6-7D9A-49F6-AE58-12F1812A88FE}"/>
                </a:ext>
              </a:extLst>
            </p:cNvPr>
            <p:cNvSpPr/>
            <p:nvPr/>
          </p:nvSpPr>
          <p:spPr>
            <a:xfrm>
              <a:off x="723117" y="1800851"/>
              <a:ext cx="11217046" cy="914400"/>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gradFill>
              <a:gsLst>
                <a:gs pos="0">
                  <a:schemeClr val="bg2"/>
                </a:gs>
                <a:gs pos="4000">
                  <a:schemeClr val="bg1"/>
                </a:gs>
              </a:gsLst>
              <a:lin ang="0" scaled="0"/>
            </a:gradFill>
            <a:ln w="12700">
              <a:solidFill>
                <a:schemeClr val="tx2"/>
              </a:solidFill>
            </a:ln>
            <a:effectLst>
              <a:outerShdw blurRad="50800" dist="38100" dir="2700000" algn="tl" rotWithShape="0">
                <a:srgbClr val="758572">
                  <a:alpha val="5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3117" tIns="68581" rIns="128016" bIns="68581" numCol="1" spcCol="1270" anchor="ctr" anchorCtr="0">
              <a:noAutofit/>
            </a:bodyPr>
            <a:lstStyle/>
            <a:p>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Identify challenges in diagnosing RSV infection in older adults, particularly in the outpatient setting</a:t>
              </a: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22B41D10-84FA-4A9D-9E7B-F9FE854DA374}"/>
              </a:ext>
            </a:extLst>
          </p:cNvPr>
          <p:cNvGrpSpPr/>
          <p:nvPr/>
        </p:nvGrpSpPr>
        <p:grpSpPr>
          <a:xfrm>
            <a:off x="326335" y="2985048"/>
            <a:ext cx="8507900" cy="577123"/>
            <a:chOff x="305686" y="1800851"/>
            <a:chExt cx="11634477" cy="914400"/>
          </a:xfrm>
        </p:grpSpPr>
        <p:sp>
          <p:nvSpPr>
            <p:cNvPr id="13" name="Freeform: Shape 12">
              <a:extLst>
                <a:ext uri="{FF2B5EF4-FFF2-40B4-BE49-F238E27FC236}">
                  <a16:creationId xmlns:a16="http://schemas.microsoft.com/office/drawing/2014/main" id="{01FC092A-9702-429E-A605-88E7F3DCA669}"/>
                </a:ext>
              </a:extLst>
            </p:cNvPr>
            <p:cNvSpPr/>
            <p:nvPr/>
          </p:nvSpPr>
          <p:spPr>
            <a:xfrm>
              <a:off x="305686" y="1843333"/>
              <a:ext cx="829436" cy="829436"/>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bg1">
                <a:alpha val="50000"/>
              </a:schemeClr>
            </a:solidFill>
            <a:ln w="12700">
              <a:solidFill>
                <a:schemeClr val="tx2"/>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sz="1600" dirty="0"/>
            </a:p>
          </p:txBody>
        </p:sp>
        <p:sp>
          <p:nvSpPr>
            <p:cNvPr id="14" name="Freeform: Shape 13">
              <a:extLst>
                <a:ext uri="{FF2B5EF4-FFF2-40B4-BE49-F238E27FC236}">
                  <a16:creationId xmlns:a16="http://schemas.microsoft.com/office/drawing/2014/main" id="{35067B5E-89ED-4682-A8C8-B711E2147824}"/>
                </a:ext>
              </a:extLst>
            </p:cNvPr>
            <p:cNvSpPr/>
            <p:nvPr/>
          </p:nvSpPr>
          <p:spPr>
            <a:xfrm>
              <a:off x="723117" y="1800851"/>
              <a:ext cx="11217046" cy="914400"/>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gradFill>
              <a:gsLst>
                <a:gs pos="0">
                  <a:schemeClr val="bg2"/>
                </a:gs>
                <a:gs pos="4000">
                  <a:schemeClr val="bg1"/>
                </a:gs>
              </a:gsLst>
              <a:lin ang="0" scaled="0"/>
            </a:gradFill>
            <a:ln w="12700">
              <a:solidFill>
                <a:schemeClr val="tx2"/>
              </a:solidFill>
            </a:ln>
            <a:effectLst>
              <a:outerShdw blurRad="50800" dist="38100" dir="2700000" algn="tl" rotWithShape="0">
                <a:srgbClr val="758572">
                  <a:alpha val="5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3117" tIns="68581" rIns="128016" bIns="68581" numCol="1" spcCol="1270" anchor="ctr" anchorCtr="0">
              <a:noAutofit/>
            </a:bodyPr>
            <a:lstStyle/>
            <a:p>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Identify the factors that place older adults at increased risk for morbidity due to RSV infection</a:t>
              </a:r>
              <a:endParaRPr lang="en-US" sz="1800" b="1"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4EDD2497-473A-4A89-936A-82BD5DF8A87B}"/>
              </a:ext>
            </a:extLst>
          </p:cNvPr>
          <p:cNvGrpSpPr/>
          <p:nvPr/>
        </p:nvGrpSpPr>
        <p:grpSpPr>
          <a:xfrm>
            <a:off x="318050" y="3735813"/>
            <a:ext cx="8507900" cy="577123"/>
            <a:chOff x="305686" y="1800851"/>
            <a:chExt cx="11634477" cy="914400"/>
          </a:xfrm>
        </p:grpSpPr>
        <p:sp>
          <p:nvSpPr>
            <p:cNvPr id="16" name="Freeform: Shape 15">
              <a:extLst>
                <a:ext uri="{FF2B5EF4-FFF2-40B4-BE49-F238E27FC236}">
                  <a16:creationId xmlns:a16="http://schemas.microsoft.com/office/drawing/2014/main" id="{4E64D1AA-ED7B-4772-B08A-1FA49AD85054}"/>
                </a:ext>
              </a:extLst>
            </p:cNvPr>
            <p:cNvSpPr/>
            <p:nvPr/>
          </p:nvSpPr>
          <p:spPr>
            <a:xfrm>
              <a:off x="305686" y="1843333"/>
              <a:ext cx="829436" cy="829436"/>
            </a:xfrm>
            <a:custGeom>
              <a:avLst/>
              <a:gdLst>
                <a:gd name="connsiteX0" fmla="*/ 414717 w 829436"/>
                <a:gd name="connsiteY0" fmla="*/ 140397 h 829436"/>
                <a:gd name="connsiteX1" fmla="*/ 140397 w 829436"/>
                <a:gd name="connsiteY1" fmla="*/ 414717 h 829436"/>
                <a:gd name="connsiteX2" fmla="*/ 414717 w 829436"/>
                <a:gd name="connsiteY2" fmla="*/ 689037 h 829436"/>
                <a:gd name="connsiteX3" fmla="*/ 689037 w 829436"/>
                <a:gd name="connsiteY3" fmla="*/ 414717 h 829436"/>
                <a:gd name="connsiteX4" fmla="*/ 414717 w 829436"/>
                <a:gd name="connsiteY4" fmla="*/ 140397 h 829436"/>
                <a:gd name="connsiteX5" fmla="*/ 414718 w 829436"/>
                <a:gd name="connsiteY5" fmla="*/ 0 h 829436"/>
                <a:gd name="connsiteX6" fmla="*/ 829436 w 829436"/>
                <a:gd name="connsiteY6" fmla="*/ 414718 h 829436"/>
                <a:gd name="connsiteX7" fmla="*/ 414718 w 829436"/>
                <a:gd name="connsiteY7" fmla="*/ 829436 h 829436"/>
                <a:gd name="connsiteX8" fmla="*/ 0 w 829436"/>
                <a:gd name="connsiteY8" fmla="*/ 414718 h 829436"/>
                <a:gd name="connsiteX9" fmla="*/ 414718 w 829436"/>
                <a:gd name="connsiteY9" fmla="*/ 0 h 8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36" h="829436">
                  <a:moveTo>
                    <a:pt x="414717" y="140397"/>
                  </a:moveTo>
                  <a:cubicBezTo>
                    <a:pt x="263214" y="140397"/>
                    <a:pt x="140397" y="263214"/>
                    <a:pt x="140397" y="414717"/>
                  </a:cubicBezTo>
                  <a:cubicBezTo>
                    <a:pt x="140397" y="566220"/>
                    <a:pt x="263214" y="689037"/>
                    <a:pt x="414717" y="689037"/>
                  </a:cubicBezTo>
                  <a:cubicBezTo>
                    <a:pt x="566220" y="689037"/>
                    <a:pt x="689037" y="566220"/>
                    <a:pt x="689037" y="414717"/>
                  </a:cubicBezTo>
                  <a:cubicBezTo>
                    <a:pt x="689037" y="263214"/>
                    <a:pt x="566220" y="140397"/>
                    <a:pt x="414717" y="140397"/>
                  </a:cubicBezTo>
                  <a:close/>
                  <a:moveTo>
                    <a:pt x="414718" y="0"/>
                  </a:moveTo>
                  <a:cubicBezTo>
                    <a:pt x="643760" y="0"/>
                    <a:pt x="829436" y="185676"/>
                    <a:pt x="829436" y="414718"/>
                  </a:cubicBezTo>
                  <a:cubicBezTo>
                    <a:pt x="829436" y="643760"/>
                    <a:pt x="643760" y="829436"/>
                    <a:pt x="414718" y="829436"/>
                  </a:cubicBezTo>
                  <a:cubicBezTo>
                    <a:pt x="185676" y="829436"/>
                    <a:pt x="0" y="643760"/>
                    <a:pt x="0" y="414718"/>
                  </a:cubicBezTo>
                  <a:cubicBezTo>
                    <a:pt x="0" y="185676"/>
                    <a:pt x="185676" y="0"/>
                    <a:pt x="414718" y="0"/>
                  </a:cubicBezTo>
                  <a:close/>
                </a:path>
              </a:pathLst>
            </a:custGeom>
            <a:solidFill>
              <a:schemeClr val="bg1">
                <a:alpha val="50000"/>
              </a:schemeClr>
            </a:solidFill>
            <a:ln w="12700">
              <a:solidFill>
                <a:schemeClr val="tx2"/>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square">
              <a:noAutofit/>
            </a:bodyPr>
            <a:lstStyle/>
            <a:p>
              <a:endParaRPr lang="en-US" sz="1600" dirty="0"/>
            </a:p>
          </p:txBody>
        </p:sp>
        <p:sp>
          <p:nvSpPr>
            <p:cNvPr id="17" name="Freeform: Shape 16">
              <a:extLst>
                <a:ext uri="{FF2B5EF4-FFF2-40B4-BE49-F238E27FC236}">
                  <a16:creationId xmlns:a16="http://schemas.microsoft.com/office/drawing/2014/main" id="{C504AEFF-025A-4101-AB2A-0320590DEF99}"/>
                </a:ext>
              </a:extLst>
            </p:cNvPr>
            <p:cNvSpPr/>
            <p:nvPr/>
          </p:nvSpPr>
          <p:spPr>
            <a:xfrm>
              <a:off x="723117" y="1800851"/>
              <a:ext cx="11217046" cy="914400"/>
            </a:xfrm>
            <a:custGeom>
              <a:avLst/>
              <a:gdLst>
                <a:gd name="connsiteX0" fmla="*/ 7339504 w 8077689"/>
                <a:gd name="connsiteY0" fmla="*/ 0 h 1005840"/>
                <a:gd name="connsiteX1" fmla="*/ 7930049 w 8077689"/>
                <a:gd name="connsiteY1" fmla="*/ 0 h 1005840"/>
                <a:gd name="connsiteX2" fmla="*/ 8077689 w 8077689"/>
                <a:gd name="connsiteY2" fmla="*/ 147640 h 1005840"/>
                <a:gd name="connsiteX3" fmla="*/ 8077689 w 8077689"/>
                <a:gd name="connsiteY3" fmla="*/ 858200 h 1005840"/>
                <a:gd name="connsiteX4" fmla="*/ 7930049 w 8077689"/>
                <a:gd name="connsiteY4" fmla="*/ 1005840 h 1005840"/>
                <a:gd name="connsiteX5" fmla="*/ 7339504 w 8077689"/>
                <a:gd name="connsiteY5" fmla="*/ 1005840 h 1005840"/>
                <a:gd name="connsiteX6" fmla="*/ 7339498 w 8077689"/>
                <a:gd name="connsiteY6" fmla="*/ 1005839 h 1005840"/>
                <a:gd name="connsiteX7" fmla="*/ 494701 w 8077689"/>
                <a:gd name="connsiteY7" fmla="*/ 1005839 h 1005840"/>
                <a:gd name="connsiteX8" fmla="*/ 0 w 8077689"/>
                <a:gd name="connsiteY8" fmla="*/ 502920 h 1005840"/>
                <a:gd name="connsiteX9" fmla="*/ 494701 w 8077689"/>
                <a:gd name="connsiteY9" fmla="*/ 1 h 1005840"/>
                <a:gd name="connsiteX10" fmla="*/ 7339498 w 8077689"/>
                <a:gd name="connsiteY10" fmla="*/ 1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689" h="1005840">
                  <a:moveTo>
                    <a:pt x="7339504" y="0"/>
                  </a:moveTo>
                  <a:lnTo>
                    <a:pt x="7930049" y="0"/>
                  </a:lnTo>
                  <a:cubicBezTo>
                    <a:pt x="8011588" y="0"/>
                    <a:pt x="8077689" y="66101"/>
                    <a:pt x="8077689" y="147640"/>
                  </a:cubicBezTo>
                  <a:lnTo>
                    <a:pt x="8077689" y="858200"/>
                  </a:lnTo>
                  <a:cubicBezTo>
                    <a:pt x="8077689" y="939739"/>
                    <a:pt x="8011588" y="1005840"/>
                    <a:pt x="7930049" y="1005840"/>
                  </a:cubicBezTo>
                  <a:lnTo>
                    <a:pt x="7339504" y="1005840"/>
                  </a:lnTo>
                  <a:lnTo>
                    <a:pt x="7339498" y="1005839"/>
                  </a:lnTo>
                  <a:lnTo>
                    <a:pt x="494701" y="1005839"/>
                  </a:lnTo>
                  <a:lnTo>
                    <a:pt x="0" y="502920"/>
                  </a:lnTo>
                  <a:lnTo>
                    <a:pt x="494701" y="1"/>
                  </a:lnTo>
                  <a:lnTo>
                    <a:pt x="7339498" y="1"/>
                  </a:lnTo>
                  <a:close/>
                </a:path>
              </a:pathLst>
            </a:custGeom>
            <a:gradFill>
              <a:gsLst>
                <a:gs pos="0">
                  <a:schemeClr val="bg2"/>
                </a:gs>
                <a:gs pos="4000">
                  <a:schemeClr val="bg1"/>
                </a:gs>
              </a:gsLst>
              <a:lin ang="0" scaled="0"/>
            </a:gradFill>
            <a:ln w="12700">
              <a:solidFill>
                <a:schemeClr val="tx2"/>
              </a:solidFill>
            </a:ln>
            <a:effectLst>
              <a:outerShdw blurRad="50800" dist="38100" dir="2700000" algn="tl" rotWithShape="0">
                <a:srgbClr val="758572">
                  <a:alpha val="5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3117" tIns="68581" rIns="128016" bIns="68581" numCol="1" spcCol="1270" anchor="ctr" anchorCtr="0">
              <a:noAutofit/>
            </a:bodyPr>
            <a:lstStyle/>
            <a:p>
              <a:r>
                <a:rPr lang="en-US" sz="1800" dirty="0">
                  <a:solidFill>
                    <a:schemeClr val="tx1"/>
                  </a:solidFill>
                  <a:latin typeface="Calibri" panose="020F0502020204030204" pitchFamily="34" charset="0"/>
                  <a:ea typeface="Calibri" panose="020F0502020204030204" pitchFamily="34" charset="0"/>
                </a:rPr>
                <a:t>Integrate prophylactic vaccinations related to RSV into the routine management of older adults</a:t>
              </a:r>
              <a:endParaRPr lang="en-US" sz="1800" dirty="0">
                <a:solidFill>
                  <a:schemeClr val="tx1"/>
                </a:solidFill>
              </a:endParaRPr>
            </a:p>
          </p:txBody>
        </p:sp>
      </p:grpSp>
    </p:spTree>
    <p:extLst>
      <p:ext uri="{BB962C8B-B14F-4D97-AF65-F5344CB8AC3E}">
        <p14:creationId xmlns:p14="http://schemas.microsoft.com/office/powerpoint/2010/main" val="1920450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0CAF-000D-BC42-9CBC-6704598B8278}"/>
              </a:ext>
            </a:extLst>
          </p:cNvPr>
          <p:cNvSpPr>
            <a:spLocks noGrp="1"/>
          </p:cNvSpPr>
          <p:nvPr>
            <p:ph type="title"/>
          </p:nvPr>
        </p:nvSpPr>
        <p:spPr/>
        <p:txBody>
          <a:bodyPr/>
          <a:lstStyle/>
          <a:p>
            <a:r>
              <a:rPr lang="en-US" dirty="0">
                <a:hlinkClick r:id="rId2"/>
              </a:rPr>
              <a:t>https://academic.oup.com/ajcp/article/152/Supplement_1/S142/5567817</a:t>
            </a:r>
            <a:r>
              <a:rPr lang="en-US" dirty="0"/>
              <a:t> laboratory test cost</a:t>
            </a:r>
          </a:p>
        </p:txBody>
      </p:sp>
      <p:sp>
        <p:nvSpPr>
          <p:cNvPr id="3" name="Text Placeholder 2">
            <a:extLst>
              <a:ext uri="{FF2B5EF4-FFF2-40B4-BE49-F238E27FC236}">
                <a16:creationId xmlns:a16="http://schemas.microsoft.com/office/drawing/2014/main" id="{59DD154D-4B88-0C45-BE99-EEFE8AC2B5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5162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28A3-27F1-4C2C-861E-793A7DBF7CD8}"/>
              </a:ext>
            </a:extLst>
          </p:cNvPr>
          <p:cNvSpPr>
            <a:spLocks noGrp="1"/>
          </p:cNvSpPr>
          <p:nvPr>
            <p:ph type="title"/>
          </p:nvPr>
        </p:nvSpPr>
        <p:spPr/>
        <p:txBody>
          <a:bodyPr/>
          <a:lstStyle/>
          <a:p>
            <a:r>
              <a:rPr lang="en-US" dirty="0"/>
              <a:t>RSV Background</a:t>
            </a:r>
          </a:p>
        </p:txBody>
      </p:sp>
      <p:sp>
        <p:nvSpPr>
          <p:cNvPr id="3" name="Content Placeholder 2">
            <a:extLst>
              <a:ext uri="{FF2B5EF4-FFF2-40B4-BE49-F238E27FC236}">
                <a16:creationId xmlns:a16="http://schemas.microsoft.com/office/drawing/2014/main" id="{6A7E2A84-0325-4DBC-BE59-451739311EC1}"/>
              </a:ext>
            </a:extLst>
          </p:cNvPr>
          <p:cNvSpPr>
            <a:spLocks noGrp="1"/>
          </p:cNvSpPr>
          <p:nvPr>
            <p:ph idx="1"/>
          </p:nvPr>
        </p:nvSpPr>
        <p:spPr/>
        <p:txBody>
          <a:bodyPr/>
          <a:lstStyle/>
          <a:p>
            <a:pPr>
              <a:lnSpc>
                <a:spcPct val="150000"/>
              </a:lnSpc>
              <a:spcAft>
                <a:spcPts val="450"/>
              </a:spcAft>
            </a:pPr>
            <a:r>
              <a:rPr lang="en-US" dirty="0"/>
              <a:t>First discovered as cause of bronchiolitis in children in 1957</a:t>
            </a:r>
          </a:p>
          <a:p>
            <a:pPr>
              <a:lnSpc>
                <a:spcPct val="150000"/>
              </a:lnSpc>
              <a:spcAft>
                <a:spcPts val="450"/>
              </a:spcAft>
            </a:pPr>
            <a:r>
              <a:rPr lang="en-US" dirty="0"/>
              <a:t>Found to cause mild infection in young adults as part of family studies</a:t>
            </a:r>
          </a:p>
          <a:p>
            <a:pPr>
              <a:lnSpc>
                <a:spcPct val="150000"/>
              </a:lnSpc>
              <a:spcAft>
                <a:spcPts val="450"/>
              </a:spcAft>
            </a:pPr>
            <a:r>
              <a:rPr lang="en-US" dirty="0"/>
              <a:t>Not discovered as serious cause of adult illnesses until the 1990s</a:t>
            </a:r>
          </a:p>
          <a:p>
            <a:pPr>
              <a:lnSpc>
                <a:spcPct val="100000"/>
              </a:lnSpc>
              <a:spcAft>
                <a:spcPts val="450"/>
              </a:spcAft>
            </a:pPr>
            <a:r>
              <a:rPr lang="en-US" dirty="0"/>
              <a:t>Has since been suggested as a cause of serious illness in community </a:t>
            </a:r>
            <a:br>
              <a:rPr lang="en-US" dirty="0"/>
            </a:br>
            <a:r>
              <a:rPr lang="en-US" dirty="0"/>
              <a:t>dwelling older adults</a:t>
            </a:r>
          </a:p>
        </p:txBody>
      </p:sp>
      <p:sp>
        <p:nvSpPr>
          <p:cNvPr id="4" name="Text Placeholder 3">
            <a:extLst>
              <a:ext uri="{FF2B5EF4-FFF2-40B4-BE49-F238E27FC236}">
                <a16:creationId xmlns:a16="http://schemas.microsoft.com/office/drawing/2014/main" id="{CA9C0237-F0E7-49C8-AABC-693CC5560594}"/>
              </a:ext>
            </a:extLst>
          </p:cNvPr>
          <p:cNvSpPr>
            <a:spLocks noGrp="1"/>
          </p:cNvSpPr>
          <p:nvPr>
            <p:ph type="body" sz="quarter" idx="10"/>
          </p:nvPr>
        </p:nvSpPr>
        <p:spPr>
          <a:xfrm>
            <a:off x="3089564" y="4507706"/>
            <a:ext cx="5871499" cy="548879"/>
          </a:xfrm>
        </p:spPr>
        <p:txBody>
          <a:bodyPr>
            <a:normAutofit/>
          </a:bodyPr>
          <a:lstStyle/>
          <a:p>
            <a:r>
              <a:rPr lang="de-DE" sz="1050" dirty="0">
                <a:solidFill>
                  <a:schemeClr val="bg1"/>
                </a:solidFill>
              </a:rPr>
              <a:t>Branche AR, et al. </a:t>
            </a:r>
            <a:r>
              <a:rPr lang="de-DE" sz="1050" i="1" dirty="0">
                <a:solidFill>
                  <a:schemeClr val="bg1"/>
                </a:solidFill>
              </a:rPr>
              <a:t>Drugs Aging.</a:t>
            </a:r>
            <a:r>
              <a:rPr lang="de-DE" sz="1050" dirty="0">
                <a:solidFill>
                  <a:schemeClr val="bg1"/>
                </a:solidFill>
              </a:rPr>
              <a:t> 2015;32(4):261-269.</a:t>
            </a:r>
            <a:endParaRPr lang="en-US" sz="1050" dirty="0">
              <a:solidFill>
                <a:schemeClr val="bg1"/>
              </a:solidFill>
            </a:endParaRPr>
          </a:p>
        </p:txBody>
      </p:sp>
      <p:sp>
        <p:nvSpPr>
          <p:cNvPr id="5" name="Text Placeholder 4">
            <a:extLst>
              <a:ext uri="{FF2B5EF4-FFF2-40B4-BE49-F238E27FC236}">
                <a16:creationId xmlns:a16="http://schemas.microsoft.com/office/drawing/2014/main" id="{EBF4F2FD-39B1-487D-8D2E-5DD82E23AFE9}"/>
              </a:ext>
            </a:extLst>
          </p:cNvPr>
          <p:cNvSpPr>
            <a:spLocks noGrp="1"/>
          </p:cNvSpPr>
          <p:nvPr>
            <p:ph type="body" sz="quarter" idx="11"/>
          </p:nvPr>
        </p:nvSpPr>
        <p:spPr>
          <a:xfrm>
            <a:off x="199506" y="4241381"/>
            <a:ext cx="8761558" cy="203597"/>
          </a:xfrm>
        </p:spPr>
        <p:txBody>
          <a:bodyPr>
            <a:noAutofit/>
          </a:bodyPr>
          <a:lstStyle/>
          <a:p>
            <a:r>
              <a:rPr lang="en-US" sz="1200" dirty="0">
                <a:solidFill>
                  <a:schemeClr val="tx1"/>
                </a:solidFill>
              </a:rPr>
              <a:t>RSV, respiratory syncytial virus</a:t>
            </a:r>
          </a:p>
        </p:txBody>
      </p:sp>
    </p:spTree>
    <p:extLst>
      <p:ext uri="{BB962C8B-B14F-4D97-AF65-F5344CB8AC3E}">
        <p14:creationId xmlns:p14="http://schemas.microsoft.com/office/powerpoint/2010/main" val="412535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RSV Illness</a:t>
            </a:r>
          </a:p>
        </p:txBody>
      </p:sp>
      <p:sp>
        <p:nvSpPr>
          <p:cNvPr id="3" name="Content Placeholder 2"/>
          <p:cNvSpPr>
            <a:spLocks noGrp="1"/>
          </p:cNvSpPr>
          <p:nvPr>
            <p:ph idx="1"/>
          </p:nvPr>
        </p:nvSpPr>
        <p:spPr/>
        <p:txBody>
          <a:bodyPr>
            <a:normAutofit fontScale="92500"/>
          </a:bodyPr>
          <a:lstStyle/>
          <a:p>
            <a:pPr>
              <a:lnSpc>
                <a:spcPct val="110000"/>
              </a:lnSpc>
            </a:pPr>
            <a:r>
              <a:rPr lang="en-US" dirty="0"/>
              <a:t>Common respiratory virus</a:t>
            </a:r>
          </a:p>
          <a:p>
            <a:pPr lvl="1">
              <a:lnSpc>
                <a:spcPct val="110000"/>
              </a:lnSpc>
            </a:pPr>
            <a:r>
              <a:rPr lang="en-US" dirty="0"/>
              <a:t>Fourth most common viral pathogen after influenza A and B, and SARS-CoV-2</a:t>
            </a:r>
          </a:p>
          <a:p>
            <a:pPr>
              <a:lnSpc>
                <a:spcPct val="110000"/>
              </a:lnSpc>
            </a:pPr>
            <a:r>
              <a:rPr lang="en-US" dirty="0"/>
              <a:t>Classified into 2 major subtypes—A and B—based on antigenic and genetic analysis</a:t>
            </a:r>
          </a:p>
          <a:p>
            <a:pPr lvl="1">
              <a:lnSpc>
                <a:spcPct val="110000"/>
              </a:lnSpc>
            </a:pPr>
            <a:r>
              <a:rPr lang="en-US" dirty="0"/>
              <a:t>One subtype predominates during one season</a:t>
            </a:r>
          </a:p>
          <a:p>
            <a:pPr>
              <a:lnSpc>
                <a:spcPct val="110000"/>
              </a:lnSpc>
            </a:pPr>
            <a:r>
              <a:rPr lang="en-US" dirty="0"/>
              <a:t>Spreads through air via respiratory droplets or direct contact via surfaces </a:t>
            </a:r>
            <a:r>
              <a:rPr lang="en-US" dirty="0">
                <a:sym typeface="Symbol" panose="05050102010706020507" pitchFamily="18" charset="2"/>
              </a:rPr>
              <a:t> </a:t>
            </a:r>
            <a:r>
              <a:rPr lang="en-US" dirty="0"/>
              <a:t>CDC recommends “contact” precautions</a:t>
            </a:r>
          </a:p>
          <a:p>
            <a:pPr>
              <a:lnSpc>
                <a:spcPct val="110000"/>
              </a:lnSpc>
            </a:pPr>
            <a:r>
              <a:rPr lang="en-US" dirty="0"/>
              <a:t>Contagious for 3 to 8 days but immunosuppressed might shed for up to 4 weeks</a:t>
            </a:r>
          </a:p>
          <a:p>
            <a:pPr>
              <a:lnSpc>
                <a:spcPct val="110000"/>
              </a:lnSpc>
            </a:pPr>
            <a:r>
              <a:rPr lang="en-US" dirty="0"/>
              <a:t>RSV infection does not confer long-term immunity </a:t>
            </a:r>
            <a:r>
              <a:rPr lang="en-US" dirty="0">
                <a:sym typeface="Symbol" panose="05050102010706020507" pitchFamily="18" charset="2"/>
              </a:rPr>
              <a:t> </a:t>
            </a:r>
            <a:r>
              <a:rPr lang="en-US" dirty="0"/>
              <a:t>recurrent infections common</a:t>
            </a:r>
            <a:endParaRPr lang="en-US" baseline="30000" dirty="0"/>
          </a:p>
        </p:txBody>
      </p:sp>
      <p:sp>
        <p:nvSpPr>
          <p:cNvPr id="4" name="Text Placeholder 3">
            <a:extLst>
              <a:ext uri="{FF2B5EF4-FFF2-40B4-BE49-F238E27FC236}">
                <a16:creationId xmlns:a16="http://schemas.microsoft.com/office/drawing/2014/main" id="{3442DE31-9FF2-42D9-B63B-2F5F7DDDF5E7}"/>
              </a:ext>
            </a:extLst>
          </p:cNvPr>
          <p:cNvSpPr>
            <a:spLocks noGrp="1"/>
          </p:cNvSpPr>
          <p:nvPr>
            <p:ph type="body" sz="quarter" idx="10"/>
          </p:nvPr>
        </p:nvSpPr>
        <p:spPr>
          <a:xfrm>
            <a:off x="3089564" y="4471181"/>
            <a:ext cx="6054436" cy="583839"/>
          </a:xfrm>
        </p:spPr>
        <p:txBody>
          <a:bodyPr>
            <a:noAutofit/>
          </a:bodyPr>
          <a:lstStyle/>
          <a:p>
            <a:r>
              <a:rPr lang="en-US" sz="1000" dirty="0">
                <a:solidFill>
                  <a:schemeClr val="bg1"/>
                </a:solidFill>
              </a:rPr>
              <a:t>Centers for Disease Control and Prevention. December 2020. Accessed July 26, 2021. </a:t>
            </a:r>
            <a:r>
              <a:rPr lang="en-US" sz="1000" dirty="0">
                <a:solidFill>
                  <a:schemeClr val="bg1"/>
                </a:solidFill>
                <a:hlinkClick r:id="rId3">
                  <a:extLst>
                    <a:ext uri="{A12FA001-AC4F-418D-AE19-62706E023703}">
                      <ahyp:hlinkClr xmlns:ahyp="http://schemas.microsoft.com/office/drawing/2018/hyperlinkcolor" val="tx"/>
                    </a:ext>
                  </a:extLst>
                </a:hlinkClick>
              </a:rPr>
              <a:t>www.cdc.gov/rsv/clinical/index.html</a:t>
            </a:r>
            <a:r>
              <a:rPr lang="en-US" sz="1000" dirty="0">
                <a:solidFill>
                  <a:schemeClr val="bg1"/>
                </a:solidFill>
              </a:rPr>
              <a:t> </a:t>
            </a:r>
          </a:p>
          <a:p>
            <a:pPr>
              <a:defRPr/>
            </a:pPr>
            <a:r>
              <a:rPr lang="en-US" altLang="en-US" sz="1000" spc="-8" dirty="0">
                <a:solidFill>
                  <a:schemeClr val="bg1"/>
                </a:solidFill>
              </a:rPr>
              <a:t>Chatterjee A, et al. </a:t>
            </a:r>
            <a:r>
              <a:rPr lang="en-US" altLang="en-US" sz="1000" i="1" spc="-8" dirty="0">
                <a:solidFill>
                  <a:schemeClr val="bg1"/>
                </a:solidFill>
              </a:rPr>
              <a:t>Infect Dis Ther</a:t>
            </a:r>
            <a:r>
              <a:rPr lang="en-US" altLang="en-US" sz="1000" spc="-8" dirty="0">
                <a:solidFill>
                  <a:schemeClr val="bg1"/>
                </a:solidFill>
              </a:rPr>
              <a:t>. 2021;10:S5-S16. </a:t>
            </a:r>
          </a:p>
          <a:p>
            <a:pPr>
              <a:defRPr/>
            </a:pPr>
            <a:r>
              <a:rPr lang="en-US" sz="1000" dirty="0">
                <a:solidFill>
                  <a:schemeClr val="bg1"/>
                </a:solidFill>
              </a:rPr>
              <a:t>Jung HE, et al. </a:t>
            </a:r>
            <a:r>
              <a:rPr lang="en-US" sz="1000" i="1" dirty="0">
                <a:solidFill>
                  <a:schemeClr val="bg1"/>
                </a:solidFill>
              </a:rPr>
              <a:t>Viruses. </a:t>
            </a:r>
            <a:r>
              <a:rPr lang="en-US" sz="1000" dirty="0">
                <a:solidFill>
                  <a:schemeClr val="bg1"/>
                </a:solidFill>
              </a:rPr>
              <a:t>2020;12(1):102. doi: 10.3390/v12010102.</a:t>
            </a:r>
          </a:p>
        </p:txBody>
      </p:sp>
      <p:sp>
        <p:nvSpPr>
          <p:cNvPr id="5" name="Text Placeholder 4">
            <a:extLst>
              <a:ext uri="{FF2B5EF4-FFF2-40B4-BE49-F238E27FC236}">
                <a16:creationId xmlns:a16="http://schemas.microsoft.com/office/drawing/2014/main" id="{19B2B2EF-77A6-41D0-81DF-D6C05DD38E44}"/>
              </a:ext>
            </a:extLst>
          </p:cNvPr>
          <p:cNvSpPr>
            <a:spLocks noGrp="1"/>
          </p:cNvSpPr>
          <p:nvPr>
            <p:ph type="body" sz="quarter" idx="11"/>
          </p:nvPr>
        </p:nvSpPr>
        <p:spPr/>
        <p:txBody>
          <a:bodyPr>
            <a:noAutofit/>
          </a:bodyPr>
          <a:lstStyle/>
          <a:p>
            <a:r>
              <a:rPr lang="en-US" sz="1200" dirty="0"/>
              <a:t>CDC, Centers for Disease Control and Prevention</a:t>
            </a:r>
          </a:p>
        </p:txBody>
      </p:sp>
    </p:spTree>
    <p:extLst>
      <p:ext uri="{BB962C8B-B14F-4D97-AF65-F5344CB8AC3E}">
        <p14:creationId xmlns:p14="http://schemas.microsoft.com/office/powerpoint/2010/main" val="341965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3000">
              <a:schemeClr val="accent1">
                <a:lumMod val="45000"/>
                <a:lumOff val="55000"/>
              </a:schemeClr>
            </a:gs>
            <a:gs pos="68000">
              <a:schemeClr val="accent1">
                <a:lumMod val="45000"/>
                <a:lumOff val="55000"/>
              </a:schemeClr>
            </a:gs>
            <a:gs pos="78752">
              <a:srgbClr val="B4C7E7">
                <a:alpha val="6000"/>
              </a:srgbClr>
            </a:gs>
            <a:gs pos="52200">
              <a:srgbClr val="ABC0E4"/>
            </a:gs>
            <a:gs pos="31851">
              <a:srgbClr val="BFCFEA"/>
            </a:gs>
            <a:gs pos="20339">
              <a:srgbClr val="D3DEF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24D5E1-3B95-4099-B138-9A76C78C4BFA}"/>
              </a:ext>
            </a:extLst>
          </p:cNvPr>
          <p:cNvSpPr>
            <a:spLocks noGrp="1"/>
          </p:cNvSpPr>
          <p:nvPr>
            <p:ph type="title"/>
          </p:nvPr>
        </p:nvSpPr>
        <p:spPr/>
        <p:txBody>
          <a:bodyPr>
            <a:normAutofit fontScale="90000"/>
          </a:bodyPr>
          <a:lstStyle/>
          <a:p>
            <a:r>
              <a:rPr lang="en-US" sz="3200" dirty="0"/>
              <a:t>Overlapping Seasonality of RSV with Other Respiratory Viruses</a:t>
            </a:r>
          </a:p>
        </p:txBody>
      </p:sp>
      <p:sp>
        <p:nvSpPr>
          <p:cNvPr id="3" name="Text Placeholder 2">
            <a:extLst>
              <a:ext uri="{FF2B5EF4-FFF2-40B4-BE49-F238E27FC236}">
                <a16:creationId xmlns:a16="http://schemas.microsoft.com/office/drawing/2014/main" id="{F81E134F-4622-4055-86A7-433DAB8BB030}"/>
              </a:ext>
            </a:extLst>
          </p:cNvPr>
          <p:cNvSpPr>
            <a:spLocks noGrp="1"/>
          </p:cNvSpPr>
          <p:nvPr>
            <p:ph type="body" sz="quarter" idx="11"/>
          </p:nvPr>
        </p:nvSpPr>
        <p:spPr/>
        <p:txBody>
          <a:bodyPr>
            <a:normAutofit fontScale="92500" lnSpcReduction="20000"/>
          </a:bodyPr>
          <a:lstStyle/>
          <a:p>
            <a:endParaRPr lang="en-US"/>
          </a:p>
        </p:txBody>
      </p:sp>
      <p:graphicFrame>
        <p:nvGraphicFramePr>
          <p:cNvPr id="9" name="Table 10">
            <a:extLst>
              <a:ext uri="{FF2B5EF4-FFF2-40B4-BE49-F238E27FC236}">
                <a16:creationId xmlns:a16="http://schemas.microsoft.com/office/drawing/2014/main" id="{1B149DDE-8A88-4334-A99E-45AF6593692B}"/>
              </a:ext>
            </a:extLst>
          </p:cNvPr>
          <p:cNvGraphicFramePr>
            <a:graphicFrameLocks noGrp="1"/>
          </p:cNvGraphicFramePr>
          <p:nvPr>
            <p:ph idx="1"/>
            <p:extLst>
              <p:ext uri="{D42A27DB-BD31-4B8C-83A1-F6EECF244321}">
                <p14:modId xmlns:p14="http://schemas.microsoft.com/office/powerpoint/2010/main" val="3210117657"/>
              </p:ext>
            </p:extLst>
          </p:nvPr>
        </p:nvGraphicFramePr>
        <p:xfrm>
          <a:off x="200025" y="1006476"/>
          <a:ext cx="8761404" cy="3448786"/>
        </p:xfrm>
        <a:graphic>
          <a:graphicData uri="http://schemas.openxmlformats.org/drawingml/2006/table">
            <a:tbl>
              <a:tblPr firstRow="1" bandRow="1">
                <a:tableStyleId>{5C22544A-7EE6-4342-B048-85BDC9FD1C3A}</a:tableStyleId>
              </a:tblPr>
              <a:tblGrid>
                <a:gridCol w="730117">
                  <a:extLst>
                    <a:ext uri="{9D8B030D-6E8A-4147-A177-3AD203B41FA5}">
                      <a16:colId xmlns:a16="http://schemas.microsoft.com/office/drawing/2014/main" val="938963690"/>
                    </a:ext>
                  </a:extLst>
                </a:gridCol>
                <a:gridCol w="730117">
                  <a:extLst>
                    <a:ext uri="{9D8B030D-6E8A-4147-A177-3AD203B41FA5}">
                      <a16:colId xmlns:a16="http://schemas.microsoft.com/office/drawing/2014/main" val="2553435235"/>
                    </a:ext>
                  </a:extLst>
                </a:gridCol>
                <a:gridCol w="730117">
                  <a:extLst>
                    <a:ext uri="{9D8B030D-6E8A-4147-A177-3AD203B41FA5}">
                      <a16:colId xmlns:a16="http://schemas.microsoft.com/office/drawing/2014/main" val="2526670863"/>
                    </a:ext>
                  </a:extLst>
                </a:gridCol>
                <a:gridCol w="730117">
                  <a:extLst>
                    <a:ext uri="{9D8B030D-6E8A-4147-A177-3AD203B41FA5}">
                      <a16:colId xmlns:a16="http://schemas.microsoft.com/office/drawing/2014/main" val="1291609688"/>
                    </a:ext>
                  </a:extLst>
                </a:gridCol>
                <a:gridCol w="730117">
                  <a:extLst>
                    <a:ext uri="{9D8B030D-6E8A-4147-A177-3AD203B41FA5}">
                      <a16:colId xmlns:a16="http://schemas.microsoft.com/office/drawing/2014/main" val="2235321862"/>
                    </a:ext>
                  </a:extLst>
                </a:gridCol>
                <a:gridCol w="730117">
                  <a:extLst>
                    <a:ext uri="{9D8B030D-6E8A-4147-A177-3AD203B41FA5}">
                      <a16:colId xmlns:a16="http://schemas.microsoft.com/office/drawing/2014/main" val="4097424076"/>
                    </a:ext>
                  </a:extLst>
                </a:gridCol>
                <a:gridCol w="730117">
                  <a:extLst>
                    <a:ext uri="{9D8B030D-6E8A-4147-A177-3AD203B41FA5}">
                      <a16:colId xmlns:a16="http://schemas.microsoft.com/office/drawing/2014/main" val="2578287241"/>
                    </a:ext>
                  </a:extLst>
                </a:gridCol>
                <a:gridCol w="730117">
                  <a:extLst>
                    <a:ext uri="{9D8B030D-6E8A-4147-A177-3AD203B41FA5}">
                      <a16:colId xmlns:a16="http://schemas.microsoft.com/office/drawing/2014/main" val="1647851177"/>
                    </a:ext>
                  </a:extLst>
                </a:gridCol>
                <a:gridCol w="730117">
                  <a:extLst>
                    <a:ext uri="{9D8B030D-6E8A-4147-A177-3AD203B41FA5}">
                      <a16:colId xmlns:a16="http://schemas.microsoft.com/office/drawing/2014/main" val="2214062562"/>
                    </a:ext>
                  </a:extLst>
                </a:gridCol>
                <a:gridCol w="730117">
                  <a:extLst>
                    <a:ext uri="{9D8B030D-6E8A-4147-A177-3AD203B41FA5}">
                      <a16:colId xmlns:a16="http://schemas.microsoft.com/office/drawing/2014/main" val="1168144897"/>
                    </a:ext>
                  </a:extLst>
                </a:gridCol>
                <a:gridCol w="730117">
                  <a:extLst>
                    <a:ext uri="{9D8B030D-6E8A-4147-A177-3AD203B41FA5}">
                      <a16:colId xmlns:a16="http://schemas.microsoft.com/office/drawing/2014/main" val="490101898"/>
                    </a:ext>
                  </a:extLst>
                </a:gridCol>
                <a:gridCol w="730117">
                  <a:extLst>
                    <a:ext uri="{9D8B030D-6E8A-4147-A177-3AD203B41FA5}">
                      <a16:colId xmlns:a16="http://schemas.microsoft.com/office/drawing/2014/main" val="3353690753"/>
                    </a:ext>
                  </a:extLst>
                </a:gridCol>
              </a:tblGrid>
              <a:tr h="320981">
                <a:tc>
                  <a:txBody>
                    <a:bodyPr/>
                    <a:lstStyle/>
                    <a:p>
                      <a:pPr algn="ctr"/>
                      <a:r>
                        <a:rPr lang="en-US" dirty="0"/>
                        <a:t>Jan</a:t>
                      </a:r>
                    </a:p>
                  </a:txBody>
                  <a:tcPr/>
                </a:tc>
                <a:tc>
                  <a:txBody>
                    <a:bodyPr/>
                    <a:lstStyle/>
                    <a:p>
                      <a:pPr algn="ctr"/>
                      <a:r>
                        <a:rPr lang="en-US" dirty="0"/>
                        <a:t>Feb</a:t>
                      </a:r>
                    </a:p>
                  </a:txBody>
                  <a:tcPr/>
                </a:tc>
                <a:tc>
                  <a:txBody>
                    <a:bodyPr/>
                    <a:lstStyle/>
                    <a:p>
                      <a:pPr algn="ctr"/>
                      <a:r>
                        <a:rPr lang="en-US" dirty="0"/>
                        <a:t>Mar</a:t>
                      </a:r>
                    </a:p>
                  </a:txBody>
                  <a:tcPr/>
                </a:tc>
                <a:tc>
                  <a:txBody>
                    <a:bodyPr/>
                    <a:lstStyle/>
                    <a:p>
                      <a:pPr algn="ctr"/>
                      <a:r>
                        <a:rPr lang="en-US" dirty="0"/>
                        <a:t>Apr</a:t>
                      </a:r>
                    </a:p>
                  </a:txBody>
                  <a:tcPr/>
                </a:tc>
                <a:tc>
                  <a:txBody>
                    <a:bodyPr/>
                    <a:lstStyle/>
                    <a:p>
                      <a:pPr algn="ctr"/>
                      <a:r>
                        <a:rPr lang="en-US" dirty="0"/>
                        <a:t>May</a:t>
                      </a:r>
                    </a:p>
                  </a:txBody>
                  <a:tcPr/>
                </a:tc>
                <a:tc>
                  <a:txBody>
                    <a:bodyPr/>
                    <a:lstStyle/>
                    <a:p>
                      <a:pPr algn="ctr"/>
                      <a:r>
                        <a:rPr lang="en-US" dirty="0"/>
                        <a:t>Jun</a:t>
                      </a:r>
                    </a:p>
                  </a:txBody>
                  <a:tcPr/>
                </a:tc>
                <a:tc>
                  <a:txBody>
                    <a:bodyPr/>
                    <a:lstStyle/>
                    <a:p>
                      <a:pPr algn="ctr"/>
                      <a:r>
                        <a:rPr lang="en-US" dirty="0"/>
                        <a:t>Jul</a:t>
                      </a:r>
                    </a:p>
                  </a:txBody>
                  <a:tcPr/>
                </a:tc>
                <a:tc>
                  <a:txBody>
                    <a:bodyPr/>
                    <a:lstStyle/>
                    <a:p>
                      <a:pPr algn="ctr"/>
                      <a:r>
                        <a:rPr lang="en-US" dirty="0"/>
                        <a:t>Aug</a:t>
                      </a:r>
                    </a:p>
                  </a:txBody>
                  <a:tcPr/>
                </a:tc>
                <a:tc>
                  <a:txBody>
                    <a:bodyPr/>
                    <a:lstStyle/>
                    <a:p>
                      <a:pPr algn="ctr"/>
                      <a:r>
                        <a:rPr lang="en-US" dirty="0"/>
                        <a:t>Sep</a:t>
                      </a:r>
                    </a:p>
                  </a:txBody>
                  <a:tcPr/>
                </a:tc>
                <a:tc>
                  <a:txBody>
                    <a:bodyPr/>
                    <a:lstStyle/>
                    <a:p>
                      <a:pPr algn="ctr"/>
                      <a:r>
                        <a:rPr lang="en-US" dirty="0"/>
                        <a:t>Oct</a:t>
                      </a:r>
                    </a:p>
                  </a:txBody>
                  <a:tcPr/>
                </a:tc>
                <a:tc>
                  <a:txBody>
                    <a:bodyPr/>
                    <a:lstStyle/>
                    <a:p>
                      <a:pPr algn="ctr"/>
                      <a:r>
                        <a:rPr lang="en-US" dirty="0"/>
                        <a:t>Nov</a:t>
                      </a:r>
                    </a:p>
                  </a:txBody>
                  <a:tcPr/>
                </a:tc>
                <a:tc>
                  <a:txBody>
                    <a:bodyPr/>
                    <a:lstStyle/>
                    <a:p>
                      <a:pPr algn="ctr"/>
                      <a:r>
                        <a:rPr lang="en-US" dirty="0"/>
                        <a:t>Dec</a:t>
                      </a:r>
                    </a:p>
                  </a:txBody>
                  <a:tcPr/>
                </a:tc>
                <a:extLst>
                  <a:ext uri="{0D108BD9-81ED-4DB2-BD59-A6C34878D82A}">
                    <a16:rowId xmlns:a16="http://schemas.microsoft.com/office/drawing/2014/main" val="2376953636"/>
                  </a:ext>
                </a:extLst>
              </a:tr>
              <a:tr h="378018">
                <a:tc gridSpan="5">
                  <a:txBody>
                    <a:bodyPr/>
                    <a:lstStyle/>
                    <a:p>
                      <a:pPr algn="ctr"/>
                      <a:r>
                        <a:rPr lang="en-US" dirty="0"/>
                        <a:t>RSV</a:t>
                      </a:r>
                    </a:p>
                  </a:txBody>
                  <a:tcPr anchor="ctr">
                    <a:solidFill>
                      <a:schemeClr val="accent6">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lnL w="12700" cap="flat" cmpd="sng" algn="ctr">
                      <a:solidFill>
                        <a:schemeClr val="bg1"/>
                      </a:solidFill>
                      <a:prstDash val="solid"/>
                      <a:round/>
                      <a:headEnd type="none" w="med" len="med"/>
                      <a:tailEnd type="none" w="med" len="med"/>
                    </a:lnL>
                    <a:solidFill>
                      <a:schemeClr val="accent6">
                        <a:lumMod val="40000"/>
                        <a:lumOff val="60000"/>
                      </a:schemeClr>
                    </a:solidFill>
                  </a:tcPr>
                </a:tc>
                <a:tc hMerge="1">
                  <a:txBody>
                    <a:bodyPr/>
                    <a:lstStyle/>
                    <a:p>
                      <a:endParaRPr lang="en-US" dirty="0"/>
                    </a:p>
                  </a:txBody>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gridSpan="2">
                  <a:txBody>
                    <a:bodyPr/>
                    <a:lstStyle/>
                    <a:p>
                      <a:pPr algn="ctr"/>
                      <a:r>
                        <a:rPr lang="en-US" dirty="0"/>
                        <a:t>RSV</a:t>
                      </a:r>
                    </a:p>
                  </a:txBody>
                  <a:tcPr anchor="ctr">
                    <a:solidFill>
                      <a:schemeClr val="accent6">
                        <a:lumMod val="40000"/>
                        <a:lumOff val="60000"/>
                      </a:schemeClr>
                    </a:solidFill>
                  </a:tcPr>
                </a:tc>
                <a:tc hMerge="1">
                  <a:txBody>
                    <a:bodyPr/>
                    <a:lstStyle/>
                    <a:p>
                      <a:endParaRPr lang="en-US" dirty="0"/>
                    </a:p>
                  </a:txBody>
                  <a:tcPr/>
                </a:tc>
                <a:extLst>
                  <a:ext uri="{0D108BD9-81ED-4DB2-BD59-A6C34878D82A}">
                    <a16:rowId xmlns:a16="http://schemas.microsoft.com/office/drawing/2014/main" val="1687218043"/>
                  </a:ext>
                </a:extLst>
              </a:tr>
              <a:tr h="435303">
                <a:tc gridSpan="4">
                  <a:txBody>
                    <a:bodyPr/>
                    <a:lstStyle/>
                    <a:p>
                      <a:pPr algn="ctr"/>
                      <a:r>
                        <a:rPr lang="en-US" dirty="0"/>
                        <a:t>Coronavirus</a:t>
                      </a:r>
                    </a:p>
                  </a:txBody>
                  <a:tcPr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pPr algn="ctr"/>
                      <a:endParaRPr lang="en-US" dirty="0"/>
                    </a:p>
                  </a:txBody>
                  <a:tcPr>
                    <a:lnL w="12700" cap="flat" cmpd="sng" algn="ctr">
                      <a:solidFill>
                        <a:schemeClr val="bg1"/>
                      </a:solidFill>
                      <a:prstDash val="solid"/>
                      <a:round/>
                      <a:headEnd type="none" w="med" len="med"/>
                      <a:tailEnd type="none" w="med" len="med"/>
                    </a:lnL>
                    <a:solidFill>
                      <a:srgbClr val="E2E2E2"/>
                    </a:solidFill>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a:txBody>
                    <a:bodyPr/>
                    <a:lstStyle/>
                    <a:p>
                      <a:pPr algn="ctr"/>
                      <a:r>
                        <a:rPr lang="en-US" dirty="0"/>
                        <a:t>Coronavirus</a:t>
                      </a:r>
                    </a:p>
                  </a:txBody>
                  <a:tcPr anchor="ctr">
                    <a:solidFill>
                      <a:schemeClr val="accent3">
                        <a:lumMod val="40000"/>
                        <a:lumOff val="60000"/>
                      </a:schemeClr>
                    </a:solidFill>
                  </a:tcPr>
                </a:tc>
                <a:extLst>
                  <a:ext uri="{0D108BD9-81ED-4DB2-BD59-A6C34878D82A}">
                    <a16:rowId xmlns:a16="http://schemas.microsoft.com/office/drawing/2014/main" val="2477535256"/>
                  </a:ext>
                </a:extLst>
              </a:tr>
              <a:tr h="320981">
                <a:tc>
                  <a:txBody>
                    <a:bodyPr/>
                    <a:lstStyle/>
                    <a:p>
                      <a:endParaRPr lang="en-US" dirty="0"/>
                    </a:p>
                  </a:txBody>
                  <a:tcPr>
                    <a:noFill/>
                  </a:tcPr>
                </a:tc>
                <a:tc>
                  <a:txBody>
                    <a:bodyPr/>
                    <a:lstStyle/>
                    <a:p>
                      <a:endParaRPr lang="en-US" dirty="0"/>
                    </a:p>
                  </a:txBody>
                  <a:tcPr>
                    <a:noFill/>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gridSpan="5">
                  <a:txBody>
                    <a:bodyPr/>
                    <a:lstStyle/>
                    <a:p>
                      <a:pPr algn="ctr"/>
                      <a:r>
                        <a:rPr lang="en-US" dirty="0"/>
                        <a:t>Enterovirus</a:t>
                      </a:r>
                    </a:p>
                  </a:txBody>
                  <a:tcPr anchor="ctr">
                    <a:solidFill>
                      <a:srgbClr val="FFCE3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anchor="ctr">
                    <a:noFill/>
                  </a:tcPr>
                </a:tc>
                <a:tc>
                  <a:txBody>
                    <a:bodyPr/>
                    <a:lstStyle/>
                    <a:p>
                      <a:endParaRPr lang="en-US" dirty="0"/>
                    </a:p>
                  </a:txBody>
                  <a:tcPr anchor="ctr">
                    <a:noFill/>
                  </a:tcPr>
                </a:tc>
                <a:extLst>
                  <a:ext uri="{0D108BD9-81ED-4DB2-BD59-A6C34878D82A}">
                    <a16:rowId xmlns:a16="http://schemas.microsoft.com/office/drawing/2014/main" val="933462686"/>
                  </a:ext>
                </a:extLst>
              </a:tr>
              <a:tr h="320981">
                <a:tc gridSpan="12">
                  <a:txBody>
                    <a:bodyPr/>
                    <a:lstStyle/>
                    <a:p>
                      <a:pPr algn="ctr"/>
                      <a:r>
                        <a:rPr lang="en-US" dirty="0"/>
                        <a:t>Adenovirus</a:t>
                      </a:r>
                    </a:p>
                  </a:txBody>
                  <a:tcPr anchor="ctr">
                    <a:solidFill>
                      <a:srgbClr val="C7DD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rgbClr val="D4E5F4"/>
                    </a:solidFill>
                  </a:tcPr>
                </a:tc>
                <a:tc hMerge="1">
                  <a:txBody>
                    <a:bodyPr/>
                    <a:lstStyle/>
                    <a:p>
                      <a:endParaRPr lang="en-US" dirty="0"/>
                    </a:p>
                  </a:txBody>
                  <a:tcPr>
                    <a:lnR w="12700" cap="flat" cmpd="sng" algn="ctr">
                      <a:solidFill>
                        <a:schemeClr val="bg1"/>
                      </a:solidFill>
                      <a:prstDash val="solid"/>
                      <a:round/>
                      <a:headEnd type="none" w="med" len="med"/>
                      <a:tailEnd type="none" w="med" len="med"/>
                    </a:lnR>
                  </a:tcPr>
                </a:tc>
                <a:tc hMerge="1">
                  <a:txBody>
                    <a:bodyPr/>
                    <a:lstStyle/>
                    <a:p>
                      <a:endParaRPr lang="en-US"/>
                    </a:p>
                  </a:txBody>
                  <a:tcPr>
                    <a:lnL w="12700" cap="flat" cmpd="sng" algn="ctr">
                      <a:solidFill>
                        <a:schemeClr val="bg1"/>
                      </a:solidFill>
                      <a:prstDash val="solid"/>
                      <a:round/>
                      <a:headEnd type="none" w="med" len="med"/>
                      <a:tailEnd type="none" w="med" len="med"/>
                    </a:lnL>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6113421"/>
                  </a:ext>
                </a:extLst>
              </a:tr>
              <a:tr h="320981">
                <a:tc>
                  <a:txBody>
                    <a:bodyPr/>
                    <a:lstStyle/>
                    <a:p>
                      <a:endParaRPr lang="en-US" dirty="0"/>
                    </a:p>
                  </a:txBody>
                  <a:tcPr>
                    <a:noFill/>
                  </a:tcPr>
                </a:tc>
                <a:tc>
                  <a:txBody>
                    <a:bodyPr/>
                    <a:lstStyle/>
                    <a:p>
                      <a:endParaRPr lang="en-US" dirty="0"/>
                    </a:p>
                  </a:txBody>
                  <a:tcPr>
                    <a:noFill/>
                  </a:tcPr>
                </a:tc>
                <a:tc gridSpan="5">
                  <a:txBody>
                    <a:bodyPr/>
                    <a:lstStyle/>
                    <a:p>
                      <a:pPr algn="ctr"/>
                      <a:r>
                        <a:rPr lang="en-US" dirty="0"/>
                        <a:t>Parainfluenza-3</a:t>
                      </a:r>
                    </a:p>
                  </a:txBody>
                  <a:tcPr anchor="ctr">
                    <a:lnR w="12700" cap="flat" cmpd="sng" algn="ctr">
                      <a:solidFill>
                        <a:schemeClr val="bg1"/>
                      </a:solidFill>
                      <a:prstDash val="solid"/>
                      <a:round/>
                      <a:headEnd type="none" w="med" len="med"/>
                      <a:tailEnd type="none" w="med" len="med"/>
                    </a:lnR>
                    <a:solidFill>
                      <a:srgbClr val="FFB3B3"/>
                    </a:solidFill>
                  </a:tcPr>
                </a:tc>
                <a:tc hMerge="1">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5">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hMerge="1">
                  <a:txBody>
                    <a:bodyPr/>
                    <a:lstStyle/>
                    <a:p>
                      <a:pPr algn="ctr"/>
                      <a:endParaRPr lang="en-US" dirty="0"/>
                    </a:p>
                  </a:txBody>
                  <a:tcPr>
                    <a:lnL w="12700" cap="flat" cmpd="sng" algn="ctr">
                      <a:solidFill>
                        <a:schemeClr val="bg1"/>
                      </a:solidFill>
                      <a:prstDash val="solid"/>
                      <a:round/>
                      <a:headEnd type="none" w="med" len="med"/>
                      <a:tailEnd type="none" w="med" len="med"/>
                    </a:lnL>
                  </a:tcPr>
                </a:tc>
                <a:tc hMerge="1">
                  <a:txBody>
                    <a:bodyPr/>
                    <a:lstStyle/>
                    <a:p>
                      <a:pPr algn="ctr"/>
                      <a:endParaRPr lang="en-US" dirty="0"/>
                    </a:p>
                  </a:txBody>
                  <a:tcPr>
                    <a:lnL w="12700" cap="flat" cmpd="sng" algn="ctr">
                      <a:solidFill>
                        <a:schemeClr val="bg1"/>
                      </a:solidFill>
                      <a:prstDash val="solid"/>
                      <a:round/>
                      <a:headEnd type="none" w="med" len="med"/>
                      <a:tailEnd type="none" w="med" len="med"/>
                    </a:lnL>
                  </a:tcPr>
                </a:tc>
                <a:tc hMerge="1">
                  <a:txBody>
                    <a:bodyPr/>
                    <a:lstStyle/>
                    <a:p>
                      <a:pPr algn="ctr"/>
                      <a:endParaRPr lang="en-US" dirty="0"/>
                    </a:p>
                  </a:txBody>
                  <a:tcPr>
                    <a:lnL w="12700" cap="flat" cmpd="sng" algn="ctr">
                      <a:solidFill>
                        <a:schemeClr val="bg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906898049"/>
                  </a:ext>
                </a:extLst>
              </a:tr>
              <a:tr h="320981">
                <a:tc>
                  <a:txBody>
                    <a:bodyPr/>
                    <a:lstStyle/>
                    <a:p>
                      <a:endParaRPr lang="en-US" dirty="0"/>
                    </a:p>
                  </a:txBody>
                  <a:tcPr>
                    <a:noFill/>
                  </a:tcPr>
                </a:tc>
                <a:tc>
                  <a:txBody>
                    <a:bodyPr/>
                    <a:lstStyle/>
                    <a:p>
                      <a:endParaRPr lang="en-US" dirty="0"/>
                    </a:p>
                  </a:txBody>
                  <a:tcPr>
                    <a:noFill/>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no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grid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Parainfluenza-2,3</a:t>
                      </a:r>
                    </a:p>
                  </a:txBody>
                  <a:tcPr anchor="ctr">
                    <a:lnL w="12700" cap="flat" cmpd="sng" algn="ctr">
                      <a:solidFill>
                        <a:schemeClr val="bg1"/>
                      </a:solidFill>
                      <a:prstDash val="solid"/>
                      <a:round/>
                      <a:headEnd type="none" w="med" len="med"/>
                      <a:tailEnd type="none" w="med" len="med"/>
                    </a:lnL>
                    <a:solidFill>
                      <a:srgbClr val="FFA3A3"/>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bg1"/>
                      </a:solidFill>
                      <a:prstDash val="solid"/>
                      <a:round/>
                      <a:headEnd type="none" w="med" len="med"/>
                      <a:tailEnd type="none" w="med" len="med"/>
                    </a:lnL>
                    <a:solidFill>
                      <a:srgbClr val="FF7D7D"/>
                    </a:solidFill>
                  </a:tcPr>
                </a:tc>
                <a:tc hMerge="1">
                  <a:txBody>
                    <a:bodyPr/>
                    <a:lstStyle/>
                    <a:p>
                      <a:endParaRPr lang="en-US"/>
                    </a:p>
                  </a:txBody>
                  <a:tcPr/>
                </a:tc>
                <a:tc hMerge="1">
                  <a:txBody>
                    <a:bodyPr/>
                    <a:lstStyle/>
                    <a:p>
                      <a:endParaRPr lang="en-US" dirty="0"/>
                    </a:p>
                  </a:txBody>
                  <a:tcPr/>
                </a:tc>
                <a:tc>
                  <a:txBody>
                    <a:bodyPr/>
                    <a:lstStyle/>
                    <a:p>
                      <a:endParaRPr lang="en-US" dirty="0"/>
                    </a:p>
                  </a:txBody>
                  <a:tcPr anchor="ctr">
                    <a:noFill/>
                  </a:tcPr>
                </a:tc>
                <a:extLst>
                  <a:ext uri="{0D108BD9-81ED-4DB2-BD59-A6C34878D82A}">
                    <a16:rowId xmlns:a16="http://schemas.microsoft.com/office/drawing/2014/main" val="3401301483"/>
                  </a:ext>
                </a:extLst>
              </a:tr>
              <a:tr h="320981">
                <a:tc>
                  <a:txBody>
                    <a:bodyPr/>
                    <a:lstStyle/>
                    <a:p>
                      <a:endParaRPr lang="en-US" dirty="0"/>
                    </a:p>
                  </a:txBody>
                  <a:tcPr>
                    <a:noFill/>
                  </a:tcPr>
                </a:tc>
                <a:tc>
                  <a:txBody>
                    <a:bodyPr/>
                    <a:lstStyle/>
                    <a:p>
                      <a:endParaRPr lang="en-US" dirty="0"/>
                    </a:p>
                  </a:txBody>
                  <a:tcPr>
                    <a:noFill/>
                  </a:tcPr>
                </a:tc>
                <a:tc gridSpan="8">
                  <a:txBody>
                    <a:bodyPr/>
                    <a:lstStyle/>
                    <a:p>
                      <a:pPr algn="ctr"/>
                      <a:r>
                        <a:rPr lang="en-US" dirty="0"/>
                        <a:t>Rhinovirus</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anchor="ctr">
                    <a:noFill/>
                  </a:tcPr>
                </a:tc>
                <a:tc>
                  <a:txBody>
                    <a:bodyPr/>
                    <a:lstStyle/>
                    <a:p>
                      <a:endParaRPr lang="en-US" dirty="0"/>
                    </a:p>
                  </a:txBody>
                  <a:tcPr anchor="ctr">
                    <a:noFill/>
                  </a:tcPr>
                </a:tc>
                <a:extLst>
                  <a:ext uri="{0D108BD9-81ED-4DB2-BD59-A6C34878D82A}">
                    <a16:rowId xmlns:a16="http://schemas.microsoft.com/office/drawing/2014/main" val="1898674105"/>
                  </a:ext>
                </a:extLst>
              </a:tr>
              <a:tr h="320981">
                <a:tc gridSpan="3">
                  <a:txBody>
                    <a:bodyPr/>
                    <a:lstStyle/>
                    <a:p>
                      <a:pPr algn="ctr"/>
                      <a:r>
                        <a:rPr lang="en-US" dirty="0"/>
                        <a:t>Influenza</a:t>
                      </a:r>
                    </a:p>
                  </a:txBody>
                  <a:tcPr anchor="ctr">
                    <a:solidFill>
                      <a:srgbClr val="FFFF99"/>
                    </a:solidFill>
                  </a:tcPr>
                </a:tc>
                <a:tc hMerge="1">
                  <a:txBody>
                    <a:bodyPr/>
                    <a:lstStyle/>
                    <a:p>
                      <a:endParaRPr lang="en-US"/>
                    </a:p>
                  </a:txBody>
                  <a:tcPr/>
                </a:tc>
                <a:tc hMerge="1">
                  <a:txBody>
                    <a:bodyPr/>
                    <a:lstStyle/>
                    <a:p>
                      <a:endParaRPr lang="en-US" dirty="0"/>
                    </a:p>
                  </a:txBody>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gridSpan="2">
                  <a:txBody>
                    <a:bodyPr/>
                    <a:lstStyle/>
                    <a:p>
                      <a:pPr algn="ctr"/>
                      <a:r>
                        <a:rPr lang="en-US" dirty="0"/>
                        <a:t>Influenza</a:t>
                      </a:r>
                    </a:p>
                  </a:txBody>
                  <a:tcPr anchor="ctr">
                    <a:solidFill>
                      <a:srgbClr val="FFFF99"/>
                    </a:solidFill>
                  </a:tcPr>
                </a:tc>
                <a:tc hMerge="1">
                  <a:txBody>
                    <a:bodyPr/>
                    <a:lstStyle/>
                    <a:p>
                      <a:endParaRPr lang="en-US"/>
                    </a:p>
                  </a:txBody>
                  <a:tcPr/>
                </a:tc>
                <a:extLst>
                  <a:ext uri="{0D108BD9-81ED-4DB2-BD59-A6C34878D82A}">
                    <a16:rowId xmlns:a16="http://schemas.microsoft.com/office/drawing/2014/main" val="1669189762"/>
                  </a:ext>
                </a:extLst>
              </a:tr>
              <a:tr h="320981">
                <a:tc gridSpan="12">
                  <a:txBody>
                    <a:bodyPr/>
                    <a:lstStyle/>
                    <a:p>
                      <a:pPr algn="ctr"/>
                      <a:r>
                        <a:rPr lang="en-US" sz="1300" dirty="0"/>
                        <a:t>Metapneumovirus</a:t>
                      </a:r>
                      <a:endParaRPr lang="en-US" dirty="0"/>
                    </a:p>
                  </a:txBody>
                  <a:tcPr anchor="ctr">
                    <a:lnR w="12700" cap="flat" cmpd="sng" algn="ctr">
                      <a:solidFill>
                        <a:schemeClr val="bg1"/>
                      </a:solidFill>
                      <a:prstDash val="solid"/>
                      <a:round/>
                      <a:headEnd type="none" w="med" len="med"/>
                      <a:tailEnd type="none" w="med" len="med"/>
                    </a:lnR>
                    <a:solidFill>
                      <a:schemeClr val="bg1">
                        <a:lumMod val="75000"/>
                      </a:schemeClr>
                    </a:solidFill>
                  </a:tcPr>
                </a:tc>
                <a:tc hMerge="1">
                  <a:txBody>
                    <a:bodyPr/>
                    <a:lstStyle/>
                    <a:p>
                      <a:endParaRPr lang="en-US" dirty="0"/>
                    </a:p>
                  </a:txBody>
                  <a:tcPr/>
                </a:tc>
                <a:tc hMerge="1">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4106623552"/>
                  </a:ext>
                </a:extLst>
              </a:tr>
            </a:tbl>
          </a:graphicData>
        </a:graphic>
      </p:graphicFrame>
    </p:spTree>
    <p:extLst>
      <p:ext uri="{BB962C8B-B14F-4D97-AF65-F5344CB8AC3E}">
        <p14:creationId xmlns:p14="http://schemas.microsoft.com/office/powerpoint/2010/main" val="198962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Than a Disease of Childhood, RSV Poses a Serious Threat to Older Adults</a:t>
            </a:r>
          </a:p>
        </p:txBody>
      </p:sp>
      <p:sp>
        <p:nvSpPr>
          <p:cNvPr id="3" name="Content Placeholder 2"/>
          <p:cNvSpPr>
            <a:spLocks noGrp="1"/>
          </p:cNvSpPr>
          <p:nvPr>
            <p:ph idx="1"/>
          </p:nvPr>
        </p:nvSpPr>
        <p:spPr/>
        <p:txBody>
          <a:bodyPr>
            <a:noAutofit/>
          </a:bodyPr>
          <a:lstStyle/>
          <a:p>
            <a:pPr>
              <a:lnSpc>
                <a:spcPct val="100000"/>
              </a:lnSpc>
              <a:spcAft>
                <a:spcPts val="450"/>
              </a:spcAft>
            </a:pPr>
            <a:r>
              <a:rPr lang="en-US" sz="2000" dirty="0"/>
              <a:t>Annual attack rates in the US</a:t>
            </a:r>
            <a:r>
              <a:rPr lang="en-US" sz="2000" baseline="30000" dirty="0"/>
              <a:t>1</a:t>
            </a:r>
          </a:p>
          <a:p>
            <a:pPr lvl="1">
              <a:lnSpc>
                <a:spcPct val="100000"/>
              </a:lnSpc>
              <a:spcAft>
                <a:spcPts val="450"/>
              </a:spcAft>
            </a:pPr>
            <a:r>
              <a:rPr lang="en-US" dirty="0"/>
              <a:t>2%-10% of older adults within the community </a:t>
            </a:r>
          </a:p>
          <a:p>
            <a:pPr lvl="1">
              <a:lnSpc>
                <a:spcPct val="100000"/>
              </a:lnSpc>
              <a:spcAft>
                <a:spcPts val="450"/>
              </a:spcAft>
            </a:pPr>
            <a:r>
              <a:rPr lang="en-US" dirty="0"/>
              <a:t>As high as 5%-10% of older adults within congregate settings</a:t>
            </a:r>
          </a:p>
          <a:p>
            <a:pPr>
              <a:lnSpc>
                <a:spcPct val="100000"/>
              </a:lnSpc>
              <a:spcAft>
                <a:spcPts val="450"/>
              </a:spcAft>
            </a:pPr>
            <a:r>
              <a:rPr lang="en-US" sz="2000" dirty="0"/>
              <a:t>Compared with younger adults, older adults with RSV are more likely to become hospitalized and die</a:t>
            </a:r>
            <a:r>
              <a:rPr lang="en-US" sz="2000" baseline="30000" dirty="0"/>
              <a:t>2</a:t>
            </a:r>
          </a:p>
          <a:p>
            <a:pPr>
              <a:lnSpc>
                <a:spcPct val="100000"/>
              </a:lnSpc>
              <a:spcAft>
                <a:spcPts val="450"/>
              </a:spcAft>
            </a:pPr>
            <a:r>
              <a:rPr lang="en-US" sz="2000" dirty="0"/>
              <a:t>Disease burden expected to increase due to the aging population </a:t>
            </a:r>
            <a:br>
              <a:rPr lang="en-US" sz="2000" dirty="0"/>
            </a:br>
            <a:r>
              <a:rPr lang="en-US" sz="2000" dirty="0"/>
              <a:t>(30% increase 2020 to 2050)</a:t>
            </a:r>
          </a:p>
        </p:txBody>
      </p:sp>
      <p:sp>
        <p:nvSpPr>
          <p:cNvPr id="19" name="Text Placeholder 18">
            <a:extLst>
              <a:ext uri="{FF2B5EF4-FFF2-40B4-BE49-F238E27FC236}">
                <a16:creationId xmlns:a16="http://schemas.microsoft.com/office/drawing/2014/main" id="{F2E8E186-38CA-47DA-B6C0-922EA3BE73C3}"/>
              </a:ext>
            </a:extLst>
          </p:cNvPr>
          <p:cNvSpPr>
            <a:spLocks noGrp="1"/>
          </p:cNvSpPr>
          <p:nvPr>
            <p:ph type="body" sz="quarter" idx="10"/>
          </p:nvPr>
        </p:nvSpPr>
        <p:spPr>
          <a:xfrm>
            <a:off x="3082638" y="4507706"/>
            <a:ext cx="5843790" cy="548879"/>
          </a:xfrm>
        </p:spPr>
        <p:txBody>
          <a:bodyPr>
            <a:normAutofit/>
          </a:bodyPr>
          <a:lstStyle/>
          <a:p>
            <a:pPr marL="171450" indent="-171450">
              <a:buAutoNum type="arabicPeriod"/>
            </a:pPr>
            <a:r>
              <a:rPr lang="en-US" altLang="en-US" sz="1000" spc="-8" dirty="0">
                <a:solidFill>
                  <a:schemeClr val="bg1"/>
                </a:solidFill>
              </a:rPr>
              <a:t>Branche AR, et al. </a:t>
            </a:r>
            <a:r>
              <a:rPr lang="en-US" altLang="en-US" sz="1000" i="1" spc="-8" dirty="0">
                <a:solidFill>
                  <a:schemeClr val="bg1"/>
                </a:solidFill>
              </a:rPr>
              <a:t>Drugs Aging</a:t>
            </a:r>
            <a:r>
              <a:rPr lang="en-US" altLang="en-US" sz="1000" spc="-8" dirty="0">
                <a:solidFill>
                  <a:schemeClr val="bg1"/>
                </a:solidFill>
              </a:rPr>
              <a:t>. 2015;32(4):261-269. </a:t>
            </a:r>
          </a:p>
          <a:p>
            <a:pPr marL="171450" indent="-171450">
              <a:buAutoNum type="arabicPeriod"/>
            </a:pPr>
            <a:r>
              <a:rPr lang="en-US" altLang="en-US" sz="1000" spc="-8" dirty="0">
                <a:solidFill>
                  <a:schemeClr val="bg1"/>
                </a:solidFill>
                <a:latin typeface="Calibri" panose="020F0502020204030204" pitchFamily="34" charset="0"/>
              </a:rPr>
              <a:t>Pastula ST, et al. </a:t>
            </a:r>
            <a:r>
              <a:rPr lang="en-US" altLang="en-US" sz="1000" i="1" spc="-8" dirty="0">
                <a:solidFill>
                  <a:schemeClr val="bg1"/>
                </a:solidFill>
                <a:latin typeface="Calibri" panose="020F0502020204030204" pitchFamily="34" charset="0"/>
              </a:rPr>
              <a:t>Open Forum Infect Dis</a:t>
            </a:r>
            <a:r>
              <a:rPr lang="en-US" altLang="en-US" sz="1000" spc="-8" dirty="0">
                <a:solidFill>
                  <a:schemeClr val="bg1"/>
                </a:solidFill>
                <a:latin typeface="Calibri" panose="020F0502020204030204" pitchFamily="34" charset="0"/>
              </a:rPr>
              <a:t>. 2017;4(1):ofw270. </a:t>
            </a:r>
            <a:endParaRPr lang="en-US" altLang="en-US" sz="1000" dirty="0">
              <a:solidFill>
                <a:schemeClr val="bg1"/>
              </a:solidFill>
              <a:latin typeface="Calibri" panose="020F0502020204030204" pitchFamily="34" charset="0"/>
            </a:endParaRPr>
          </a:p>
          <a:p>
            <a:endParaRPr lang="en-US" sz="1000" dirty="0">
              <a:solidFill>
                <a:schemeClr val="bg1"/>
              </a:solidFill>
            </a:endParaRPr>
          </a:p>
        </p:txBody>
      </p:sp>
    </p:spTree>
    <p:extLst>
      <p:ext uri="{BB962C8B-B14F-4D97-AF65-F5344CB8AC3E}">
        <p14:creationId xmlns:p14="http://schemas.microsoft.com/office/powerpoint/2010/main" val="319056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4075-F26E-47CC-BF99-C8CD5C3663DA}"/>
              </a:ext>
            </a:extLst>
          </p:cNvPr>
          <p:cNvSpPr>
            <a:spLocks noGrp="1"/>
          </p:cNvSpPr>
          <p:nvPr>
            <p:ph type="title"/>
          </p:nvPr>
        </p:nvSpPr>
        <p:spPr/>
        <p:txBody>
          <a:bodyPr>
            <a:normAutofit fontScale="90000"/>
          </a:bodyPr>
          <a:lstStyle/>
          <a:p>
            <a:r>
              <a:rPr lang="en-US" dirty="0"/>
              <a:t>RSV in Older Adults and Adults with Chronic Medical Conditions</a:t>
            </a:r>
          </a:p>
        </p:txBody>
      </p:sp>
      <p:sp>
        <p:nvSpPr>
          <p:cNvPr id="3" name="Content Placeholder 2">
            <a:extLst>
              <a:ext uri="{FF2B5EF4-FFF2-40B4-BE49-F238E27FC236}">
                <a16:creationId xmlns:a16="http://schemas.microsoft.com/office/drawing/2014/main" id="{F2D1DABA-D26A-4CBD-AC9D-F9B2334C4685}"/>
              </a:ext>
            </a:extLst>
          </p:cNvPr>
          <p:cNvSpPr>
            <a:spLocks noGrp="1"/>
          </p:cNvSpPr>
          <p:nvPr>
            <p:ph idx="1"/>
          </p:nvPr>
        </p:nvSpPr>
        <p:spPr>
          <a:xfrm>
            <a:off x="199478" y="1061455"/>
            <a:ext cx="8761615" cy="3374520"/>
          </a:xfrm>
        </p:spPr>
        <p:txBody>
          <a:bodyPr/>
          <a:lstStyle/>
          <a:p>
            <a:r>
              <a:rPr lang="en-US" sz="2200" dirty="0"/>
              <a:t>Healthy adults with RSV</a:t>
            </a:r>
          </a:p>
          <a:p>
            <a:pPr lvl="1"/>
            <a:r>
              <a:rPr lang="en-US" sz="2000" dirty="0"/>
              <a:t>Mild symptoms consistent with upper respiratory tract infection</a:t>
            </a:r>
          </a:p>
          <a:p>
            <a:pPr lvl="1">
              <a:spcAft>
                <a:spcPts val="600"/>
              </a:spcAft>
            </a:pPr>
            <a:r>
              <a:rPr lang="en-US" sz="2000" dirty="0"/>
              <a:t>Symptom duration is </a:t>
            </a:r>
            <a:r>
              <a:rPr lang="en-US" sz="2000" dirty="0">
                <a:sym typeface="Symbol" panose="05050102010706020507" pitchFamily="18" charset="2"/>
              </a:rPr>
              <a:t>5 days</a:t>
            </a:r>
            <a:endParaRPr lang="en-US" sz="2000" dirty="0"/>
          </a:p>
          <a:p>
            <a:r>
              <a:rPr lang="en-US" sz="2200" dirty="0"/>
              <a:t>Adults at risk for RSV lower respiratory tract infection:</a:t>
            </a:r>
          </a:p>
          <a:p>
            <a:pPr lvl="1"/>
            <a:r>
              <a:rPr lang="en-US" sz="2000" dirty="0"/>
              <a:t>Older adults, especially age </a:t>
            </a:r>
            <a:r>
              <a:rPr lang="en-US" sz="2000" dirty="0">
                <a:latin typeface="Calibri" panose="020F0502020204030204" pitchFamily="34" charset="0"/>
                <a:cs typeface="Calibri" panose="020F0502020204030204" pitchFamily="34" charset="0"/>
              </a:rPr>
              <a:t>≥65 y</a:t>
            </a:r>
          </a:p>
          <a:p>
            <a:pPr lvl="1"/>
            <a:r>
              <a:rPr lang="en-US" sz="2000" dirty="0">
                <a:latin typeface="Calibri" panose="020F0502020204030204" pitchFamily="34" charset="0"/>
                <a:cs typeface="Calibri" panose="020F0502020204030204" pitchFamily="34" charset="0"/>
              </a:rPr>
              <a:t>Adults with chronic lung or heart disease</a:t>
            </a:r>
          </a:p>
          <a:p>
            <a:pPr lvl="1">
              <a:spcAft>
                <a:spcPts val="600"/>
              </a:spcAft>
            </a:pPr>
            <a:r>
              <a:rPr lang="en-US" sz="2000" dirty="0">
                <a:latin typeface="Calibri" panose="020F0502020204030204" pitchFamily="34" charset="0"/>
                <a:cs typeface="Calibri" panose="020F0502020204030204" pitchFamily="34" charset="0"/>
              </a:rPr>
              <a:t>Adults with weakened immune system</a:t>
            </a:r>
            <a:endParaRPr lang="en-US" sz="2000" dirty="0"/>
          </a:p>
          <a:p>
            <a:endParaRPr lang="en-US" sz="1800" dirty="0"/>
          </a:p>
        </p:txBody>
      </p:sp>
      <p:sp>
        <p:nvSpPr>
          <p:cNvPr id="4" name="Text Placeholder 3">
            <a:extLst>
              <a:ext uri="{FF2B5EF4-FFF2-40B4-BE49-F238E27FC236}">
                <a16:creationId xmlns:a16="http://schemas.microsoft.com/office/drawing/2014/main" id="{BBD59749-C698-4A74-B19C-2764121F38C5}"/>
              </a:ext>
            </a:extLst>
          </p:cNvPr>
          <p:cNvSpPr>
            <a:spLocks noGrp="1"/>
          </p:cNvSpPr>
          <p:nvPr>
            <p:ph type="body" sz="quarter" idx="10"/>
          </p:nvPr>
        </p:nvSpPr>
        <p:spPr>
          <a:xfrm>
            <a:off x="3089594" y="4506626"/>
            <a:ext cx="5857645" cy="439077"/>
          </a:xfrm>
        </p:spPr>
        <p:txBody>
          <a:bodyPr>
            <a:noAutofit/>
          </a:bodyPr>
          <a:lstStyle/>
          <a:p>
            <a:r>
              <a:rPr lang="en-US" sz="1000" dirty="0">
                <a:solidFill>
                  <a:schemeClr val="bg1"/>
                </a:solidFill>
              </a:rPr>
              <a:t>Centers for Disease Control and Prevention. December 2020. Accessed July 26, 2021. </a:t>
            </a:r>
            <a:r>
              <a:rPr lang="en-US" sz="1000" dirty="0">
                <a:solidFill>
                  <a:schemeClr val="bg1"/>
                </a:solidFill>
                <a:hlinkClick r:id="rId3">
                  <a:extLst>
                    <a:ext uri="{A12FA001-AC4F-418D-AE19-62706E023703}">
                      <ahyp:hlinkClr xmlns:ahyp="http://schemas.microsoft.com/office/drawing/2018/hyperlinkcolor" val="tx"/>
                    </a:ext>
                  </a:extLst>
                </a:hlinkClick>
              </a:rPr>
              <a:t>https://www.cdc.gov/rsv/clinical/index.html</a:t>
            </a:r>
            <a:r>
              <a:rPr lang="en-US" sz="1000" dirty="0">
                <a:solidFill>
                  <a:schemeClr val="bg1"/>
                </a:solidFill>
              </a:rPr>
              <a:t> </a:t>
            </a:r>
          </a:p>
        </p:txBody>
      </p:sp>
    </p:spTree>
    <p:extLst>
      <p:ext uri="{BB962C8B-B14F-4D97-AF65-F5344CB8AC3E}">
        <p14:creationId xmlns:p14="http://schemas.microsoft.com/office/powerpoint/2010/main" val="8322068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1682</TotalTime>
  <Words>4266</Words>
  <Application>Microsoft Office PowerPoint</Application>
  <PresentationFormat>On-screen Show (16:9)</PresentationFormat>
  <Paragraphs>630</Paragraphs>
  <Slides>40</Slides>
  <Notes>13</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vt:lpstr>
      <vt:lpstr>Calibri</vt:lpstr>
      <vt:lpstr>Calibri Light</vt:lpstr>
      <vt:lpstr>Roboto</vt:lpstr>
      <vt:lpstr>Symbol</vt:lpstr>
      <vt:lpstr>Tahoma</vt:lpstr>
      <vt:lpstr>Wingdings</vt:lpstr>
      <vt:lpstr>Office Theme</vt:lpstr>
      <vt:lpstr>MtbGraph.Document.16</vt:lpstr>
      <vt:lpstr>PowerPoint Presentation</vt:lpstr>
      <vt:lpstr>PowerPoint Presentation</vt:lpstr>
      <vt:lpstr>Disclosure</vt:lpstr>
      <vt:lpstr>Learning Objectives</vt:lpstr>
      <vt:lpstr>RSV Background</vt:lpstr>
      <vt:lpstr>Overview of RSV Illness</vt:lpstr>
      <vt:lpstr>Overlapping Seasonality of RSV with Other Respiratory Viruses</vt:lpstr>
      <vt:lpstr>More Than a Disease of Childhood, RSV Poses a Serious Threat to Older Adults</vt:lpstr>
      <vt:lpstr>RSV in Older Adults and Adults with Chronic Medical Conditions</vt:lpstr>
      <vt:lpstr>RSV in Older Adults and Adults with Chronic Medical Conditions (continued)</vt:lpstr>
      <vt:lpstr>Comorbidities Increase Risk of Hospitalization Among Older Adults Who Develop RSV</vt:lpstr>
      <vt:lpstr>RSV Is an Important Cause of Cardiorespiratory Hospitalization</vt:lpstr>
      <vt:lpstr>Viral Pathogens in Hospitalized Patients</vt:lpstr>
      <vt:lpstr>RSV Infection in Older Adults</vt:lpstr>
      <vt:lpstr>Clinical Outcomes in Hospitalized Patients</vt:lpstr>
      <vt:lpstr>How many times have you ordered an RSV diagnostic test in the last 2 years?</vt:lpstr>
      <vt:lpstr>Bacterial Superinfections: Common in Patients With RSV</vt:lpstr>
      <vt:lpstr>RSV Disease Burden in Older Adults May Be Underestimated</vt:lpstr>
      <vt:lpstr>RSV Is Challenging to Diagnose, Particularly in  Older Individuals</vt:lpstr>
      <vt:lpstr>Making a Diagnosis of RSV: Antigen-Based Tests</vt:lpstr>
      <vt:lpstr>Making a Diagnosis of RSV: Rapid Molecular PCR Tests</vt:lpstr>
      <vt:lpstr>Making a Diagnosis of RSV: Duplexed or Multiplexed Tests</vt:lpstr>
      <vt:lpstr>Diagnosis of RSV: Sampling Site</vt:lpstr>
      <vt:lpstr>Clinical Syndrome: RSV vs Influenza</vt:lpstr>
      <vt:lpstr>Why Make a Diagnosis?</vt:lpstr>
      <vt:lpstr>Why Make a Diagnosis? (cont)</vt:lpstr>
      <vt:lpstr>Why Make a Diagnosis? (cont)</vt:lpstr>
      <vt:lpstr>Why Make a Diagnosis? (cont)</vt:lpstr>
      <vt:lpstr>RSV: Management</vt:lpstr>
      <vt:lpstr>An Ounce of Prevention…</vt:lpstr>
      <vt:lpstr>Take-Home Lessons from the COVID-19 Pandemic</vt:lpstr>
      <vt:lpstr>General RSV Prevention Measures</vt:lpstr>
      <vt:lpstr>Treatment Targets</vt:lpstr>
      <vt:lpstr>RSV Vaccines in Development for Older Adults</vt:lpstr>
      <vt:lpstr>RSV Vaccines in Development Targeting Older Adults</vt:lpstr>
      <vt:lpstr>Shared Decision-Making</vt:lpstr>
      <vt:lpstr>Strategies for Increasing Uptake of Immunizations in Older Adults</vt:lpstr>
      <vt:lpstr>Resources</vt:lpstr>
      <vt:lpstr>Questions &amp; Answers</vt:lpstr>
      <vt:lpstr>https://academic.oup.com/ajcp/article/152/Supplement_1/S142/5567817 laboratory test cost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Brett Mutschler</cp:lastModifiedBy>
  <cp:revision>57</cp:revision>
  <dcterms:created xsi:type="dcterms:W3CDTF">2021-06-02T19:06:00Z</dcterms:created>
  <dcterms:modified xsi:type="dcterms:W3CDTF">2021-12-02T20:07:36Z</dcterms:modified>
</cp:coreProperties>
</file>