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7" r:id="rId3"/>
    <p:sldId id="256" r:id="rId4"/>
    <p:sldId id="260" r:id="rId5"/>
    <p:sldId id="286" r:id="rId6"/>
    <p:sldId id="265" r:id="rId7"/>
    <p:sldId id="261" r:id="rId8"/>
    <p:sldId id="318" r:id="rId9"/>
    <p:sldId id="319" r:id="rId10"/>
    <p:sldId id="320" r:id="rId11"/>
    <p:sldId id="321" r:id="rId12"/>
    <p:sldId id="263" r:id="rId13"/>
    <p:sldId id="287" r:id="rId14"/>
    <p:sldId id="347" r:id="rId15"/>
    <p:sldId id="258" r:id="rId16"/>
    <p:sldId id="349" r:id="rId17"/>
    <p:sldId id="266" r:id="rId18"/>
    <p:sldId id="288" r:id="rId19"/>
    <p:sldId id="264" r:id="rId20"/>
    <p:sldId id="289" r:id="rId21"/>
    <p:sldId id="267" r:id="rId22"/>
    <p:sldId id="346" r:id="rId23"/>
    <p:sldId id="340" r:id="rId24"/>
    <p:sldId id="341" r:id="rId25"/>
    <p:sldId id="342" r:id="rId26"/>
    <p:sldId id="343" r:id="rId27"/>
    <p:sldId id="344" r:id="rId28"/>
    <p:sldId id="290" r:id="rId29"/>
    <p:sldId id="292" r:id="rId30"/>
    <p:sldId id="293" r:id="rId31"/>
    <p:sldId id="299" r:id="rId32"/>
    <p:sldId id="322" r:id="rId33"/>
    <p:sldId id="291" r:id="rId34"/>
    <p:sldId id="295" r:id="rId35"/>
    <p:sldId id="294" r:id="rId36"/>
    <p:sldId id="323" r:id="rId37"/>
    <p:sldId id="348" r:id="rId38"/>
    <p:sldId id="259" r:id="rId39"/>
    <p:sldId id="350" r:id="rId40"/>
    <p:sldId id="296" r:id="rId41"/>
    <p:sldId id="297" r:id="rId42"/>
    <p:sldId id="273" r:id="rId43"/>
    <p:sldId id="274" r:id="rId44"/>
    <p:sldId id="324" r:id="rId45"/>
    <p:sldId id="325" r:id="rId46"/>
    <p:sldId id="298" r:id="rId47"/>
    <p:sldId id="300" r:id="rId48"/>
    <p:sldId id="326" r:id="rId49"/>
    <p:sldId id="327" r:id="rId50"/>
    <p:sldId id="302" r:id="rId51"/>
    <p:sldId id="301" r:id="rId52"/>
    <p:sldId id="303" r:id="rId53"/>
    <p:sldId id="304" r:id="rId54"/>
    <p:sldId id="276" r:id="rId55"/>
    <p:sldId id="356" r:id="rId56"/>
    <p:sldId id="351" r:id="rId57"/>
    <p:sldId id="284" r:id="rId58"/>
    <p:sldId id="352" r:id="rId59"/>
    <p:sldId id="285" r:id="rId60"/>
    <p:sldId id="306" r:id="rId61"/>
    <p:sldId id="307" r:id="rId62"/>
    <p:sldId id="353" r:id="rId63"/>
    <p:sldId id="354" r:id="rId64"/>
    <p:sldId id="308" r:id="rId65"/>
    <p:sldId id="309" r:id="rId66"/>
    <p:sldId id="332" r:id="rId67"/>
    <p:sldId id="335" r:id="rId68"/>
    <p:sldId id="314" r:id="rId69"/>
    <p:sldId id="315" r:id="rId70"/>
    <p:sldId id="316" r:id="rId71"/>
    <p:sldId id="337" r:id="rId72"/>
    <p:sldId id="339" r:id="rId73"/>
    <p:sldId id="338" r:id="rId7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artin" initials="JM" lastIdx="87" clrIdx="0">
    <p:extLst>
      <p:ext uri="{19B8F6BF-5375-455C-9EA6-DF929625EA0E}">
        <p15:presenceInfo xmlns:p15="http://schemas.microsoft.com/office/powerpoint/2012/main" userId="fe87a7f0c5a1ff10" providerId="Windows Live"/>
      </p:ext>
    </p:extLst>
  </p:cmAuthor>
  <p:cmAuthor id="2" name="Ogbogu, Princess" initials="OP" lastIdx="15" clrIdx="1">
    <p:extLst>
      <p:ext uri="{19B8F6BF-5375-455C-9EA6-DF929625EA0E}">
        <p15:presenceInfo xmlns:p15="http://schemas.microsoft.com/office/powerpoint/2012/main" userId="Ogbogu, Princess" providerId="None"/>
      </p:ext>
    </p:extLst>
  </p:cmAuthor>
  <p:cmAuthor id="3" name="Jane Joukovsky" initials="JJ" lastIdx="6" clrIdx="2">
    <p:extLst>
      <p:ext uri="{19B8F6BF-5375-455C-9EA6-DF929625EA0E}">
        <p15:presenceInfo xmlns:p15="http://schemas.microsoft.com/office/powerpoint/2012/main" userId="Jane Joukovsky" providerId="None"/>
      </p:ext>
    </p:extLst>
  </p:cmAuthor>
  <p:cmAuthor id="4" name="Suellen Evavold" initials="SE" lastIdx="1" clrIdx="3">
    <p:extLst>
      <p:ext uri="{19B8F6BF-5375-455C-9EA6-DF929625EA0E}">
        <p15:presenceInfo xmlns:p15="http://schemas.microsoft.com/office/powerpoint/2012/main" userId="S::sevavold@annenberg.net::ade0d8fa-2ac2-42eb-8f97-b581e19f5257" providerId="AD"/>
      </p:ext>
    </p:extLst>
  </p:cmAuthor>
  <p:cmAuthor id="5" name="Princess Ogbogu" initials="PO" lastIdx="16" clrIdx="4">
    <p:extLst>
      <p:ext uri="{19B8F6BF-5375-455C-9EA6-DF929625EA0E}">
        <p15:presenceInfo xmlns:p15="http://schemas.microsoft.com/office/powerpoint/2012/main" userId="S::po@neomed.edu::f4212971-2c4a-4aa9-9131-9ccc6a15e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581"/>
    <a:srgbClr val="FBE3BE"/>
    <a:srgbClr val="437B55"/>
    <a:srgbClr val="ECE5E0"/>
    <a:srgbClr val="CB5148"/>
    <a:srgbClr val="B268C4"/>
    <a:srgbClr val="52B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5909"/>
  </p:normalViewPr>
  <p:slideViewPr>
    <p:cSldViewPr snapToGrid="0" snapToObjects="1">
      <p:cViewPr varScale="1">
        <p:scale>
          <a:sx n="59" d="100"/>
          <a:sy n="59" d="100"/>
        </p:scale>
        <p:origin x="1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D3A726-1435-EE4A-A16F-8422EFE4825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9C-DC4E-BD8E-1516C297E2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85410D-63AB-B745-B207-355EB16F60F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9C-DC4E-BD8E-1516C297E2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7B2162-F6A2-2D40-939F-0195CC233E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29C-DC4E-BD8E-1516C297E2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07574C0-E167-4F4E-B40B-5937EBE200F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29C-DC4E-BD8E-1516C297E2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C715A1F-B4C5-7442-8A3F-F5F64FE0A8E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29C-DC4E-BD8E-1516C297E2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7705F79-5DA4-0A4C-8FC3-880863423C6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29C-DC4E-BD8E-1516C297E2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F0E752B-67D2-8145-93CA-0E25D45DAF6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29C-DC4E-BD8E-1516C297E22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2B7755F-B01C-E24D-B885-8A1A56C29DA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29C-DC4E-BD8E-1516C297E2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Skin</c:v>
                </c:pt>
                <c:pt idx="1">
                  <c:v>Lungs</c:v>
                </c:pt>
                <c:pt idx="2">
                  <c:v>GI tract</c:v>
                </c:pt>
                <c:pt idx="3">
                  <c:v>Musculoskeletal system</c:v>
                </c:pt>
                <c:pt idx="4">
                  <c:v>Constitutional symptom</c:v>
                </c:pt>
                <c:pt idx="5">
                  <c:v>Heart</c:v>
                </c:pt>
                <c:pt idx="6">
                  <c:v>CNS</c:v>
                </c:pt>
                <c:pt idx="7">
                  <c:v>Hematology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37.5</c:v>
                </c:pt>
                <c:pt idx="1">
                  <c:v>25.5</c:v>
                </c:pt>
                <c:pt idx="2">
                  <c:v>14.5</c:v>
                </c:pt>
                <c:pt idx="3">
                  <c:v>8.3000000000000007</c:v>
                </c:pt>
                <c:pt idx="4">
                  <c:v>6.3</c:v>
                </c:pt>
                <c:pt idx="5">
                  <c:v>5.8</c:v>
                </c:pt>
                <c:pt idx="6">
                  <c:v>5.8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DC4E-BD8E-1516C297E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808470944"/>
        <c:axId val="1820881232"/>
      </c:barChart>
      <c:catAx>
        <c:axId val="1808470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881232"/>
        <c:crosses val="autoZero"/>
        <c:auto val="1"/>
        <c:lblAlgn val="ctr"/>
        <c:lblOffset val="100"/>
        <c:noMultiLvlLbl val="0"/>
      </c:catAx>
      <c:valAx>
        <c:axId val="1820881232"/>
        <c:scaling>
          <c:orientation val="minMax"/>
          <c:max val="40"/>
        </c:scaling>
        <c:delete val="1"/>
        <c:axPos val="t"/>
        <c:numFmt formatCode="General" sourceLinked="1"/>
        <c:majorTickMark val="none"/>
        <c:minorTickMark val="none"/>
        <c:tickLblPos val="nextTo"/>
        <c:crossAx val="180847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 of HES Diagnoses (n = 303)</a:t>
            </a:r>
          </a:p>
        </c:rich>
      </c:tx>
      <c:layout>
        <c:manualLayout>
          <c:xMode val="edge"/>
          <c:yMode val="edge"/>
          <c:x val="0.19293895739043218"/>
          <c:y val="5.0036322551531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A6-E644-857D-9A1F0C855E9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A6-E644-857D-9A1F0C855E9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FA6-E644-857D-9A1F0C855E9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A6-E644-857D-9A1F0C855E9E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FA6-E644-857D-9A1F0C855E9E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A6-E644-857D-9A1F0C855E9E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FA6-E644-857D-9A1F0C855E9E}"/>
              </c:ext>
            </c:extLst>
          </c:dPt>
          <c:dPt>
            <c:idx val="7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A6-E644-857D-9A1F0C855E9E}"/>
              </c:ext>
            </c:extLst>
          </c:dPt>
          <c:dLbls>
            <c:dLbl>
              <c:idx val="5"/>
              <c:layout>
                <c:manualLayout>
                  <c:x val="-7.5207209544862546E-3"/>
                  <c:y val="1.0140007752447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A6-E644-857D-9A1F0C855E9E}"/>
                </c:ext>
              </c:extLst>
            </c:dLbl>
            <c:dLbl>
              <c:idx val="6"/>
              <c:layout>
                <c:manualLayout>
                  <c:x val="5.5862795095832807E-2"/>
                  <c:y val="5.77487655333080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A6-E644-857D-9A1F0C855E9E}"/>
                </c:ext>
              </c:extLst>
            </c:dLbl>
            <c:dLbl>
              <c:idx val="7"/>
              <c:layout>
                <c:manualLayout>
                  <c:x val="5.1747246770225651E-2"/>
                  <c:y val="8.21404878102001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A6-E644-857D-9A1F0C855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Overlap</c:v>
                </c:pt>
                <c:pt idx="1">
                  <c:v>Associated</c:v>
                </c:pt>
                <c:pt idx="2">
                  <c:v>Idiopathic HES</c:v>
                </c:pt>
                <c:pt idx="3">
                  <c:v>MHES</c:v>
                </c:pt>
                <c:pt idx="4">
                  <c:v>LHES</c:v>
                </c:pt>
                <c:pt idx="5">
                  <c:v>Familial</c:v>
                </c:pt>
                <c:pt idx="6">
                  <c:v>HEUS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0.26100000000000001</c:v>
                </c:pt>
                <c:pt idx="1">
                  <c:v>0.11899999999999999</c:v>
                </c:pt>
                <c:pt idx="2">
                  <c:v>0.31900000000000001</c:v>
                </c:pt>
                <c:pt idx="3">
                  <c:v>0.11</c:v>
                </c:pt>
                <c:pt idx="4">
                  <c:v>0.12</c:v>
                </c:pt>
                <c:pt idx="5">
                  <c:v>0.01</c:v>
                </c:pt>
                <c:pt idx="6">
                  <c:v>0.04</c:v>
                </c:pt>
                <c:pt idx="7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6-E644-857D-9A1F0C855E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7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07-4C4F-9AFE-228F87733BC6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07-4C4F-9AFE-228F87733B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07-4C4F-9AFE-228F87733BC6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07-4C4F-9AFE-228F87733BC6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07-4C4F-9AFE-228F87733BC6}"/>
              </c:ext>
            </c:extLst>
          </c:dPt>
          <c:dLbls>
            <c:dLbl>
              <c:idx val="0"/>
              <c:layout>
                <c:manualLayout>
                  <c:x val="-9.8357512832702859E-2"/>
                  <c:y val="0.10302730990948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7-4C4F-9AFE-228F87733BC6}"/>
                </c:ext>
              </c:extLst>
            </c:dLbl>
            <c:dLbl>
              <c:idx val="1"/>
              <c:layout>
                <c:manualLayout>
                  <c:x val="-6.530593714075078E-2"/>
                  <c:y val="-0.150384439455598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7-4C4F-9AFE-228F87733BC6}"/>
                </c:ext>
              </c:extLst>
            </c:dLbl>
            <c:dLbl>
              <c:idx val="2"/>
              <c:layout>
                <c:manualLayout>
                  <c:x val="6.9788355967333265E-2"/>
                  <c:y val="-0.1115718920006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7-4C4F-9AFE-228F87733BC6}"/>
                </c:ext>
              </c:extLst>
            </c:dLbl>
            <c:dLbl>
              <c:idx val="3"/>
              <c:layout>
                <c:manualLayout>
                  <c:x val="7.5002593475075471E-2"/>
                  <c:y val="-4.28112106313412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07-4C4F-9AFE-228F87733BC6}"/>
                </c:ext>
              </c:extLst>
            </c:dLbl>
            <c:dLbl>
              <c:idx val="4"/>
              <c:layout>
                <c:manualLayout>
                  <c:x val="8.6983860234158453E-2"/>
                  <c:y val="0.110683756515346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07-4C4F-9AFE-228F87733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Neoplasm</c:v>
                </c:pt>
                <c:pt idx="1">
                  <c:v>Helminth</c:v>
                </c:pt>
                <c:pt idx="2">
                  <c:v>Drug</c:v>
                </c:pt>
                <c:pt idx="3">
                  <c:v>Immunodeficiency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0.255</c:v>
                </c:pt>
                <c:pt idx="1">
                  <c:v>0.34200000000000003</c:v>
                </c:pt>
                <c:pt idx="2">
                  <c:v>6.9000000000000006E-2</c:v>
                </c:pt>
                <c:pt idx="3">
                  <c:v>8.8999999999999996E-2</c:v>
                </c:pt>
                <c:pt idx="4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07-4C4F-9AFE-228F87733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01071075801689"/>
          <c:y val="0.16588266036107585"/>
          <c:w val="0.32747698040932449"/>
          <c:h val="0.6682346792778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E36C0-2114-6F4B-9FC0-02F75C96FEFF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FC94D6-0AF8-7649-92DC-683C0C7A1A4A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Definition</a:t>
          </a:r>
        </a:p>
      </dgm:t>
    </dgm:pt>
    <dgm:pt modelId="{4803DECB-8EBC-A741-AA29-87D03AF2363C}" type="parTrans" cxnId="{2C440482-04D7-4A44-AE51-1A8D2F934444}">
      <dgm:prSet/>
      <dgm:spPr/>
      <dgm:t>
        <a:bodyPr/>
        <a:lstStyle/>
        <a:p>
          <a:endParaRPr lang="en-US"/>
        </a:p>
      </dgm:t>
    </dgm:pt>
    <dgm:pt modelId="{7151344A-A4FD-044B-BB66-226FF7B27FEF}" type="sibTrans" cxnId="{2C440482-04D7-4A44-AE51-1A8D2F934444}">
      <dgm:prSet/>
      <dgm:spPr/>
      <dgm:t>
        <a:bodyPr/>
        <a:lstStyle/>
        <a:p>
          <a:endParaRPr lang="en-US"/>
        </a:p>
      </dgm:t>
    </dgm:pt>
    <dgm:pt modelId="{B6989D29-F3E3-694B-869B-CA004BF7BDCF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Examples</a:t>
          </a:r>
        </a:p>
      </dgm:t>
    </dgm:pt>
    <dgm:pt modelId="{A8D1C201-DB2E-1A42-8FA8-F514A45D0DE6}" type="parTrans" cxnId="{235FAF13-973B-EE4E-BF32-2F4722BC6E7C}">
      <dgm:prSet/>
      <dgm:spPr/>
      <dgm:t>
        <a:bodyPr/>
        <a:lstStyle/>
        <a:p>
          <a:endParaRPr lang="en-US"/>
        </a:p>
      </dgm:t>
    </dgm:pt>
    <dgm:pt modelId="{E8F8BCA9-C194-2B41-B954-F537081C81C6}" type="sibTrans" cxnId="{235FAF13-973B-EE4E-BF32-2F4722BC6E7C}">
      <dgm:prSet/>
      <dgm:spPr/>
      <dgm:t>
        <a:bodyPr/>
        <a:lstStyle/>
        <a:p>
          <a:endParaRPr lang="en-US"/>
        </a:p>
      </dgm:t>
    </dgm:pt>
    <dgm:pt modelId="{D0959A41-6555-2F44-A2CD-E2F1D74CC740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Features</a:t>
          </a:r>
        </a:p>
      </dgm:t>
    </dgm:pt>
    <dgm:pt modelId="{EA220C9C-F366-4E49-A02B-6AACB8F4E1E8}" type="parTrans" cxnId="{FED4F42C-43D3-C04A-8748-ECC447D9F9D1}">
      <dgm:prSet/>
      <dgm:spPr/>
      <dgm:t>
        <a:bodyPr/>
        <a:lstStyle/>
        <a:p>
          <a:endParaRPr lang="en-US"/>
        </a:p>
      </dgm:t>
    </dgm:pt>
    <dgm:pt modelId="{D36564D5-B845-A54A-97E9-91A4A375EDA1}" type="sibTrans" cxnId="{FED4F42C-43D3-C04A-8748-ECC447D9F9D1}">
      <dgm:prSet/>
      <dgm:spPr/>
      <dgm:t>
        <a:bodyPr/>
        <a:lstStyle/>
        <a:p>
          <a:endParaRPr lang="en-US"/>
        </a:p>
      </dgm:t>
    </dgm:pt>
    <dgm:pt modelId="{8F217795-6F97-9649-A608-76591BCE781C}">
      <dgm:prSet phldrT="[Text]" phldr="0"/>
      <dgm:spPr>
        <a:noFill/>
      </dgm:spPr>
      <dgm:t>
        <a:bodyPr/>
        <a:lstStyle/>
        <a:p>
          <a:r>
            <a:rPr lang="en-US" dirty="0"/>
            <a:t>HES with documented or presumed clonal eosinophilic involvement</a:t>
          </a:r>
        </a:p>
      </dgm:t>
    </dgm:pt>
    <dgm:pt modelId="{EA419AC2-63D2-3745-8B70-51110CCDBFD2}" type="parTrans" cxnId="{59EC56AB-EFA9-B844-9F90-C805C24D5157}">
      <dgm:prSet/>
      <dgm:spPr/>
      <dgm:t>
        <a:bodyPr/>
        <a:lstStyle/>
        <a:p>
          <a:endParaRPr lang="en-US"/>
        </a:p>
      </dgm:t>
    </dgm:pt>
    <dgm:pt modelId="{6531EB78-E7CB-8A4D-99A3-1B400A88AC60}" type="sibTrans" cxnId="{59EC56AB-EFA9-B844-9F90-C805C24D5157}">
      <dgm:prSet/>
      <dgm:spPr/>
      <dgm:t>
        <a:bodyPr/>
        <a:lstStyle/>
        <a:p>
          <a:endParaRPr lang="en-US"/>
        </a:p>
      </dgm:t>
    </dgm:pt>
    <dgm:pt modelId="{9D7B9EC3-E032-2645-8A47-4AB31C3B4FEA}">
      <dgm:prSet phldrT="[Text]" phldr="0"/>
      <dgm:spPr>
        <a:noFill/>
      </dgm:spPr>
      <dgm:t>
        <a:bodyPr/>
        <a:lstStyle/>
        <a:p>
          <a:r>
            <a:rPr lang="en-US" i="1" dirty="0"/>
            <a:t>PDGFR</a:t>
          </a:r>
          <a:r>
            <a:rPr lang="en-US" dirty="0"/>
            <a:t> and </a:t>
          </a:r>
          <a:r>
            <a:rPr lang="en-US" i="1" dirty="0"/>
            <a:t>FGFR1</a:t>
          </a:r>
          <a:r>
            <a:rPr lang="en-US" dirty="0"/>
            <a:t> rearrangements</a:t>
          </a:r>
        </a:p>
      </dgm:t>
    </dgm:pt>
    <dgm:pt modelId="{13802CCB-CC52-B542-A9DF-795D3AEF8382}" type="parTrans" cxnId="{8F44A002-B160-284F-8587-B0246FD141D2}">
      <dgm:prSet/>
      <dgm:spPr/>
      <dgm:t>
        <a:bodyPr/>
        <a:lstStyle/>
        <a:p>
          <a:endParaRPr lang="en-US"/>
        </a:p>
      </dgm:t>
    </dgm:pt>
    <dgm:pt modelId="{6E807012-6AB4-A445-89CB-0EBCB85C11F1}" type="sibTrans" cxnId="{8F44A002-B160-284F-8587-B0246FD141D2}">
      <dgm:prSet/>
      <dgm:spPr/>
      <dgm:t>
        <a:bodyPr/>
        <a:lstStyle/>
        <a:p>
          <a:endParaRPr lang="en-US"/>
        </a:p>
      </dgm:t>
    </dgm:pt>
    <dgm:pt modelId="{5BA0254E-C6D7-464E-9AB7-0AB17700BE7D}">
      <dgm:prSet phldrT="[Text]" phldr="0"/>
      <dgm:spPr>
        <a:noFill/>
      </dgm:spPr>
      <dgm:t>
        <a:bodyPr/>
        <a:lstStyle/>
        <a:p>
          <a:r>
            <a:rPr lang="en-US" dirty="0"/>
            <a:t>Chronic eosinophilic leukemia</a:t>
          </a:r>
        </a:p>
      </dgm:t>
    </dgm:pt>
    <dgm:pt modelId="{C907A80C-3494-2C4B-8284-A8439865A490}" type="parTrans" cxnId="{3B463509-C48F-8D41-BD4F-0F36A6D79971}">
      <dgm:prSet/>
      <dgm:spPr/>
      <dgm:t>
        <a:bodyPr/>
        <a:lstStyle/>
        <a:p>
          <a:endParaRPr lang="en-US"/>
        </a:p>
      </dgm:t>
    </dgm:pt>
    <dgm:pt modelId="{399A89B7-3E74-7A45-A4C0-307204762212}" type="sibTrans" cxnId="{3B463509-C48F-8D41-BD4F-0F36A6D79971}">
      <dgm:prSet/>
      <dgm:spPr/>
      <dgm:t>
        <a:bodyPr/>
        <a:lstStyle/>
        <a:p>
          <a:endParaRPr lang="en-US"/>
        </a:p>
      </dgm:t>
    </dgm:pt>
    <dgm:pt modelId="{D1BA3317-E105-4741-AA2D-2AC894A6B135}">
      <dgm:prSet phldrT="[Text]" phldr="0"/>
      <dgm:spPr>
        <a:noFill/>
      </dgm:spPr>
      <dgm:t>
        <a:bodyPr/>
        <a:lstStyle/>
        <a:p>
          <a:r>
            <a:rPr lang="en-US" dirty="0"/>
            <a:t>Male predominance in </a:t>
          </a:r>
          <a:r>
            <a:rPr lang="en-US" i="1" dirty="0"/>
            <a:t>PDGFR</a:t>
          </a:r>
          <a:r>
            <a:rPr lang="en-US" dirty="0"/>
            <a:t>-associated MPN</a:t>
          </a:r>
        </a:p>
      </dgm:t>
    </dgm:pt>
    <dgm:pt modelId="{727A64ED-C713-7F49-B889-AD1E8DB18362}" type="parTrans" cxnId="{E4176F92-2FB3-0248-A3BA-E3CC98273C02}">
      <dgm:prSet/>
      <dgm:spPr/>
      <dgm:t>
        <a:bodyPr/>
        <a:lstStyle/>
        <a:p>
          <a:endParaRPr lang="en-US"/>
        </a:p>
      </dgm:t>
    </dgm:pt>
    <dgm:pt modelId="{016B218D-5DF6-E74D-9BA2-DD65697B71BE}" type="sibTrans" cxnId="{E4176F92-2FB3-0248-A3BA-E3CC98273C02}">
      <dgm:prSet/>
      <dgm:spPr/>
      <dgm:t>
        <a:bodyPr/>
        <a:lstStyle/>
        <a:p>
          <a:endParaRPr lang="en-US"/>
        </a:p>
      </dgm:t>
    </dgm:pt>
    <dgm:pt modelId="{9F124863-BABD-A145-BF8B-0ED12781CD1D}">
      <dgm:prSet phldrT="[Text]" phldr="0"/>
      <dgm:spPr>
        <a:noFill/>
      </dgm:spPr>
      <dgm:t>
        <a:bodyPr/>
        <a:lstStyle/>
        <a:p>
          <a:r>
            <a:rPr lang="en-US" dirty="0"/>
            <a:t>High mortality if untreated</a:t>
          </a:r>
        </a:p>
      </dgm:t>
    </dgm:pt>
    <dgm:pt modelId="{0F7D383A-FF38-9D46-BD79-C2C1B3A7E70D}" type="parTrans" cxnId="{55F2C043-C93F-E443-93FC-802FCABEBF43}">
      <dgm:prSet/>
      <dgm:spPr/>
      <dgm:t>
        <a:bodyPr/>
        <a:lstStyle/>
        <a:p>
          <a:endParaRPr lang="en-US"/>
        </a:p>
      </dgm:t>
    </dgm:pt>
    <dgm:pt modelId="{468E64E5-D6AC-864A-9B42-D226E4F9E90F}" type="sibTrans" cxnId="{55F2C043-C93F-E443-93FC-802FCABEBF43}">
      <dgm:prSet/>
      <dgm:spPr/>
      <dgm:t>
        <a:bodyPr/>
        <a:lstStyle/>
        <a:p>
          <a:endParaRPr lang="en-US"/>
        </a:p>
      </dgm:t>
    </dgm:pt>
    <dgm:pt modelId="{5C571A15-DA5B-C843-AD54-8908572D43A7}">
      <dgm:prSet phldrT="[Text]" phldr="0"/>
      <dgm:spPr>
        <a:noFill/>
      </dgm:spPr>
      <dgm:t>
        <a:bodyPr/>
        <a:lstStyle/>
        <a:p>
          <a:r>
            <a:rPr lang="en-US" i="1" dirty="0"/>
            <a:t>JAK2</a:t>
          </a:r>
          <a:r>
            <a:rPr lang="en-US" dirty="0"/>
            <a:t> genetic alterations</a:t>
          </a:r>
        </a:p>
      </dgm:t>
    </dgm:pt>
    <dgm:pt modelId="{1248B9D2-53A2-5A44-9E6F-65A56C0CB447}" type="parTrans" cxnId="{CB2827F5-A084-204E-B9FC-8C61BA82A55D}">
      <dgm:prSet/>
      <dgm:spPr/>
      <dgm:t>
        <a:bodyPr/>
        <a:lstStyle/>
        <a:p>
          <a:endParaRPr lang="en-US"/>
        </a:p>
      </dgm:t>
    </dgm:pt>
    <dgm:pt modelId="{E9EDF193-2B11-4544-983C-38D1F412551D}" type="sibTrans" cxnId="{CB2827F5-A084-204E-B9FC-8C61BA82A55D}">
      <dgm:prSet/>
      <dgm:spPr/>
      <dgm:t>
        <a:bodyPr/>
        <a:lstStyle/>
        <a:p>
          <a:endParaRPr lang="en-US"/>
        </a:p>
      </dgm:t>
    </dgm:pt>
    <dgm:pt modelId="{02141202-5C29-704B-BECD-4FFC7CD48EE8}">
      <dgm:prSet phldrT="[Text]" phldr="0"/>
      <dgm:spPr>
        <a:noFill/>
      </dgm:spPr>
      <dgm:t>
        <a:bodyPr/>
        <a:lstStyle/>
        <a:p>
          <a:r>
            <a:rPr lang="en-US" dirty="0"/>
            <a:t>Frequently elevated serum tryptase and vitamin B12 levels </a:t>
          </a:r>
        </a:p>
      </dgm:t>
    </dgm:pt>
    <dgm:pt modelId="{398F2851-7F4A-4C4E-A522-99DB9646571E}" type="parTrans" cxnId="{356C5A39-778B-2A4A-9424-1212DEE1B615}">
      <dgm:prSet/>
      <dgm:spPr/>
    </dgm:pt>
    <dgm:pt modelId="{4F43EB64-9E6A-2045-A613-84628ADB760C}" type="sibTrans" cxnId="{356C5A39-778B-2A4A-9424-1212DEE1B615}">
      <dgm:prSet/>
      <dgm:spPr/>
    </dgm:pt>
    <dgm:pt modelId="{0518AB11-4A06-C046-BBD4-38D9CC77B3C6}" type="pres">
      <dgm:prSet presAssocID="{CA8E36C0-2114-6F4B-9FC0-02F75C96FEFF}" presName="linear" presStyleCnt="0">
        <dgm:presLayoutVars>
          <dgm:dir/>
          <dgm:animLvl val="lvl"/>
          <dgm:resizeHandles val="exact"/>
        </dgm:presLayoutVars>
      </dgm:prSet>
      <dgm:spPr/>
    </dgm:pt>
    <dgm:pt modelId="{BAF29E25-054C-094A-8CF1-14C961320AB7}" type="pres">
      <dgm:prSet presAssocID="{66FC94D6-0AF8-7649-92DC-683C0C7A1A4A}" presName="parentLin" presStyleCnt="0"/>
      <dgm:spPr/>
    </dgm:pt>
    <dgm:pt modelId="{E0B33433-AA96-A949-94CF-123752F20F3F}" type="pres">
      <dgm:prSet presAssocID="{66FC94D6-0AF8-7649-92DC-683C0C7A1A4A}" presName="parentLeftMargin" presStyleLbl="node1" presStyleIdx="0" presStyleCnt="3"/>
      <dgm:spPr/>
    </dgm:pt>
    <dgm:pt modelId="{C497D48D-9E7F-9349-8298-20F791A74049}" type="pres">
      <dgm:prSet presAssocID="{66FC94D6-0AF8-7649-92DC-683C0C7A1A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33941C-5812-8142-8AA4-0475812F7232}" type="pres">
      <dgm:prSet presAssocID="{66FC94D6-0AF8-7649-92DC-683C0C7A1A4A}" presName="negativeSpace" presStyleCnt="0"/>
      <dgm:spPr/>
    </dgm:pt>
    <dgm:pt modelId="{61A5B264-1A65-5846-B021-83D6BA335F64}" type="pres">
      <dgm:prSet presAssocID="{66FC94D6-0AF8-7649-92DC-683C0C7A1A4A}" presName="childText" presStyleLbl="conFgAcc1" presStyleIdx="0" presStyleCnt="3">
        <dgm:presLayoutVars>
          <dgm:bulletEnabled val="1"/>
        </dgm:presLayoutVars>
      </dgm:prSet>
      <dgm:spPr/>
    </dgm:pt>
    <dgm:pt modelId="{092CABC3-DD9A-124A-836A-744F18006BC7}" type="pres">
      <dgm:prSet presAssocID="{7151344A-A4FD-044B-BB66-226FF7B27FEF}" presName="spaceBetweenRectangles" presStyleCnt="0"/>
      <dgm:spPr/>
    </dgm:pt>
    <dgm:pt modelId="{89ECE3A5-2DB0-D84D-A52B-5FDBB1097F99}" type="pres">
      <dgm:prSet presAssocID="{B6989D29-F3E3-694B-869B-CA004BF7BDCF}" presName="parentLin" presStyleCnt="0"/>
      <dgm:spPr/>
    </dgm:pt>
    <dgm:pt modelId="{335A85A7-DE52-E041-82B8-BD76EB8C6B3B}" type="pres">
      <dgm:prSet presAssocID="{B6989D29-F3E3-694B-869B-CA004BF7BDCF}" presName="parentLeftMargin" presStyleLbl="node1" presStyleIdx="0" presStyleCnt="3"/>
      <dgm:spPr/>
    </dgm:pt>
    <dgm:pt modelId="{A9E01E09-8D96-1645-AD35-96B407F114B6}" type="pres">
      <dgm:prSet presAssocID="{B6989D29-F3E3-694B-869B-CA004BF7BD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E6B7DF-2A2E-BC41-A369-BD4AC355403D}" type="pres">
      <dgm:prSet presAssocID="{B6989D29-F3E3-694B-869B-CA004BF7BDCF}" presName="negativeSpace" presStyleCnt="0"/>
      <dgm:spPr/>
    </dgm:pt>
    <dgm:pt modelId="{23412D34-21DB-714F-A6CC-1AC042A119B2}" type="pres">
      <dgm:prSet presAssocID="{B6989D29-F3E3-694B-869B-CA004BF7BDCF}" presName="childText" presStyleLbl="conFgAcc1" presStyleIdx="1" presStyleCnt="3">
        <dgm:presLayoutVars>
          <dgm:bulletEnabled val="1"/>
        </dgm:presLayoutVars>
      </dgm:prSet>
      <dgm:spPr/>
    </dgm:pt>
    <dgm:pt modelId="{456F4CEE-8C4F-2F41-9336-18AE4C4FDDE4}" type="pres">
      <dgm:prSet presAssocID="{E8F8BCA9-C194-2B41-B954-F537081C81C6}" presName="spaceBetweenRectangles" presStyleCnt="0"/>
      <dgm:spPr/>
    </dgm:pt>
    <dgm:pt modelId="{C3783234-8A73-A644-8417-85421651D2C2}" type="pres">
      <dgm:prSet presAssocID="{D0959A41-6555-2F44-A2CD-E2F1D74CC740}" presName="parentLin" presStyleCnt="0"/>
      <dgm:spPr/>
    </dgm:pt>
    <dgm:pt modelId="{239244DF-6AC9-A146-8A8A-F89413645489}" type="pres">
      <dgm:prSet presAssocID="{D0959A41-6555-2F44-A2CD-E2F1D74CC740}" presName="parentLeftMargin" presStyleLbl="node1" presStyleIdx="1" presStyleCnt="3"/>
      <dgm:spPr/>
    </dgm:pt>
    <dgm:pt modelId="{DFFAE30A-52D2-A24B-A9BA-B47DB32D378C}" type="pres">
      <dgm:prSet presAssocID="{D0959A41-6555-2F44-A2CD-E2F1D74CC74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EE66AB-BD30-0641-B633-8EE372B7B271}" type="pres">
      <dgm:prSet presAssocID="{D0959A41-6555-2F44-A2CD-E2F1D74CC740}" presName="negativeSpace" presStyleCnt="0"/>
      <dgm:spPr/>
    </dgm:pt>
    <dgm:pt modelId="{2648BEEF-3596-9544-A531-0B9B87385A73}" type="pres">
      <dgm:prSet presAssocID="{D0959A41-6555-2F44-A2CD-E2F1D74CC7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44A002-B160-284F-8587-B0246FD141D2}" srcId="{B6989D29-F3E3-694B-869B-CA004BF7BDCF}" destId="{9D7B9EC3-E032-2645-8A47-4AB31C3B4FEA}" srcOrd="0" destOrd="0" parTransId="{13802CCB-CC52-B542-A9DF-795D3AEF8382}" sibTransId="{6E807012-6AB4-A445-89CB-0EBCB85C11F1}"/>
    <dgm:cxn modelId="{3B463509-C48F-8D41-BD4F-0F36A6D79971}" srcId="{B6989D29-F3E3-694B-869B-CA004BF7BDCF}" destId="{5BA0254E-C6D7-464E-9AB7-0AB17700BE7D}" srcOrd="2" destOrd="0" parTransId="{C907A80C-3494-2C4B-8284-A8439865A490}" sibTransId="{399A89B7-3E74-7A45-A4C0-307204762212}"/>
    <dgm:cxn modelId="{64800B0E-8C78-0048-B958-74B955FB0463}" type="presOf" srcId="{5C571A15-DA5B-C843-AD54-8908572D43A7}" destId="{23412D34-21DB-714F-A6CC-1AC042A119B2}" srcOrd="0" destOrd="1" presId="urn:microsoft.com/office/officeart/2005/8/layout/list1"/>
    <dgm:cxn modelId="{235FAF13-973B-EE4E-BF32-2F4722BC6E7C}" srcId="{CA8E36C0-2114-6F4B-9FC0-02F75C96FEFF}" destId="{B6989D29-F3E3-694B-869B-CA004BF7BDCF}" srcOrd="1" destOrd="0" parTransId="{A8D1C201-DB2E-1A42-8FA8-F514A45D0DE6}" sibTransId="{E8F8BCA9-C194-2B41-B954-F537081C81C6}"/>
    <dgm:cxn modelId="{70AFC321-A096-4A41-8316-1AC3E4DB3C49}" type="presOf" srcId="{66FC94D6-0AF8-7649-92DC-683C0C7A1A4A}" destId="{E0B33433-AA96-A949-94CF-123752F20F3F}" srcOrd="0" destOrd="0" presId="urn:microsoft.com/office/officeart/2005/8/layout/list1"/>
    <dgm:cxn modelId="{03A08627-B1F8-D048-92BD-10EFE00343BB}" type="presOf" srcId="{02141202-5C29-704B-BECD-4FFC7CD48EE8}" destId="{2648BEEF-3596-9544-A531-0B9B87385A73}" srcOrd="0" destOrd="2" presId="urn:microsoft.com/office/officeart/2005/8/layout/list1"/>
    <dgm:cxn modelId="{FED4F42C-43D3-C04A-8748-ECC447D9F9D1}" srcId="{CA8E36C0-2114-6F4B-9FC0-02F75C96FEFF}" destId="{D0959A41-6555-2F44-A2CD-E2F1D74CC740}" srcOrd="2" destOrd="0" parTransId="{EA220C9C-F366-4E49-A02B-6AACB8F4E1E8}" sibTransId="{D36564D5-B845-A54A-97E9-91A4A375EDA1}"/>
    <dgm:cxn modelId="{9DC9B630-86A8-A842-BA4D-9AF281A6D323}" type="presOf" srcId="{66FC94D6-0AF8-7649-92DC-683C0C7A1A4A}" destId="{C497D48D-9E7F-9349-8298-20F791A74049}" srcOrd="1" destOrd="0" presId="urn:microsoft.com/office/officeart/2005/8/layout/list1"/>
    <dgm:cxn modelId="{356C5A39-778B-2A4A-9424-1212DEE1B615}" srcId="{D0959A41-6555-2F44-A2CD-E2F1D74CC740}" destId="{02141202-5C29-704B-BECD-4FFC7CD48EE8}" srcOrd="2" destOrd="0" parTransId="{398F2851-7F4A-4C4E-A522-99DB9646571E}" sibTransId="{4F43EB64-9E6A-2045-A613-84628ADB760C}"/>
    <dgm:cxn modelId="{FE59BC3D-2977-F84D-AEC5-7607CF397E5D}" type="presOf" srcId="{9F124863-BABD-A145-BF8B-0ED12781CD1D}" destId="{2648BEEF-3596-9544-A531-0B9B87385A73}" srcOrd="0" destOrd="1" presId="urn:microsoft.com/office/officeart/2005/8/layout/list1"/>
    <dgm:cxn modelId="{55F2C043-C93F-E443-93FC-802FCABEBF43}" srcId="{D0959A41-6555-2F44-A2CD-E2F1D74CC740}" destId="{9F124863-BABD-A145-BF8B-0ED12781CD1D}" srcOrd="1" destOrd="0" parTransId="{0F7D383A-FF38-9D46-BD79-C2C1B3A7E70D}" sibTransId="{468E64E5-D6AC-864A-9B42-D226E4F9E90F}"/>
    <dgm:cxn modelId="{7421C367-3E61-F84E-94A0-E0FE2BF0164E}" type="presOf" srcId="{B6989D29-F3E3-694B-869B-CA004BF7BDCF}" destId="{335A85A7-DE52-E041-82B8-BD76EB8C6B3B}" srcOrd="0" destOrd="0" presId="urn:microsoft.com/office/officeart/2005/8/layout/list1"/>
    <dgm:cxn modelId="{D3C0FF4A-4BAC-C04A-9F7C-B2B5CB208A8D}" type="presOf" srcId="{D1BA3317-E105-4741-AA2D-2AC894A6B135}" destId="{2648BEEF-3596-9544-A531-0B9B87385A73}" srcOrd="0" destOrd="0" presId="urn:microsoft.com/office/officeart/2005/8/layout/list1"/>
    <dgm:cxn modelId="{232B7C71-1DF7-E340-A366-ADA6569CDCEE}" type="presOf" srcId="{5BA0254E-C6D7-464E-9AB7-0AB17700BE7D}" destId="{23412D34-21DB-714F-A6CC-1AC042A119B2}" srcOrd="0" destOrd="2" presId="urn:microsoft.com/office/officeart/2005/8/layout/list1"/>
    <dgm:cxn modelId="{8B784555-440E-9244-BD28-BEF56654E617}" type="presOf" srcId="{CA8E36C0-2114-6F4B-9FC0-02F75C96FEFF}" destId="{0518AB11-4A06-C046-BBD4-38D9CC77B3C6}" srcOrd="0" destOrd="0" presId="urn:microsoft.com/office/officeart/2005/8/layout/list1"/>
    <dgm:cxn modelId="{2C440482-04D7-4A44-AE51-1A8D2F934444}" srcId="{CA8E36C0-2114-6F4B-9FC0-02F75C96FEFF}" destId="{66FC94D6-0AF8-7649-92DC-683C0C7A1A4A}" srcOrd="0" destOrd="0" parTransId="{4803DECB-8EBC-A741-AA29-87D03AF2363C}" sibTransId="{7151344A-A4FD-044B-BB66-226FF7B27FEF}"/>
    <dgm:cxn modelId="{E4176F92-2FB3-0248-A3BA-E3CC98273C02}" srcId="{D0959A41-6555-2F44-A2CD-E2F1D74CC740}" destId="{D1BA3317-E105-4741-AA2D-2AC894A6B135}" srcOrd="0" destOrd="0" parTransId="{727A64ED-C713-7F49-B889-AD1E8DB18362}" sibTransId="{016B218D-5DF6-E74D-9BA2-DD65697B71BE}"/>
    <dgm:cxn modelId="{41D2A1A5-5888-FB42-9C5B-182D2EFAC21B}" type="presOf" srcId="{8F217795-6F97-9649-A608-76591BCE781C}" destId="{61A5B264-1A65-5846-B021-83D6BA335F64}" srcOrd="0" destOrd="0" presId="urn:microsoft.com/office/officeart/2005/8/layout/list1"/>
    <dgm:cxn modelId="{59EC56AB-EFA9-B844-9F90-C805C24D5157}" srcId="{66FC94D6-0AF8-7649-92DC-683C0C7A1A4A}" destId="{8F217795-6F97-9649-A608-76591BCE781C}" srcOrd="0" destOrd="0" parTransId="{EA419AC2-63D2-3745-8B70-51110CCDBFD2}" sibTransId="{6531EB78-E7CB-8A4D-99A3-1B400A88AC60}"/>
    <dgm:cxn modelId="{E00A20DB-926F-6B43-9CFD-B6CC061B50C7}" type="presOf" srcId="{9D7B9EC3-E032-2645-8A47-4AB31C3B4FEA}" destId="{23412D34-21DB-714F-A6CC-1AC042A119B2}" srcOrd="0" destOrd="0" presId="urn:microsoft.com/office/officeart/2005/8/layout/list1"/>
    <dgm:cxn modelId="{2ED566DB-46A2-1146-9166-A311F3DD71FF}" type="presOf" srcId="{D0959A41-6555-2F44-A2CD-E2F1D74CC740}" destId="{DFFAE30A-52D2-A24B-A9BA-B47DB32D378C}" srcOrd="1" destOrd="0" presId="urn:microsoft.com/office/officeart/2005/8/layout/list1"/>
    <dgm:cxn modelId="{FF8F70E5-DDA1-1F43-9000-F6BF2621E5C5}" type="presOf" srcId="{B6989D29-F3E3-694B-869B-CA004BF7BDCF}" destId="{A9E01E09-8D96-1645-AD35-96B407F114B6}" srcOrd="1" destOrd="0" presId="urn:microsoft.com/office/officeart/2005/8/layout/list1"/>
    <dgm:cxn modelId="{CB2827F5-A084-204E-B9FC-8C61BA82A55D}" srcId="{B6989D29-F3E3-694B-869B-CA004BF7BDCF}" destId="{5C571A15-DA5B-C843-AD54-8908572D43A7}" srcOrd="1" destOrd="0" parTransId="{1248B9D2-53A2-5A44-9E6F-65A56C0CB447}" sibTransId="{E9EDF193-2B11-4544-983C-38D1F412551D}"/>
    <dgm:cxn modelId="{8DA4CFFC-FCF0-7E4C-A04A-8F6DC2ADC57F}" type="presOf" srcId="{D0959A41-6555-2F44-A2CD-E2F1D74CC740}" destId="{239244DF-6AC9-A146-8A8A-F89413645489}" srcOrd="0" destOrd="0" presId="urn:microsoft.com/office/officeart/2005/8/layout/list1"/>
    <dgm:cxn modelId="{5DDD465E-6608-AC43-B7C9-F71455EE10B8}" type="presParOf" srcId="{0518AB11-4A06-C046-BBD4-38D9CC77B3C6}" destId="{BAF29E25-054C-094A-8CF1-14C961320AB7}" srcOrd="0" destOrd="0" presId="urn:microsoft.com/office/officeart/2005/8/layout/list1"/>
    <dgm:cxn modelId="{D31C1B1B-6EF2-2549-A821-7BFB6F015D4A}" type="presParOf" srcId="{BAF29E25-054C-094A-8CF1-14C961320AB7}" destId="{E0B33433-AA96-A949-94CF-123752F20F3F}" srcOrd="0" destOrd="0" presId="urn:microsoft.com/office/officeart/2005/8/layout/list1"/>
    <dgm:cxn modelId="{2285BDD7-D770-0947-AB22-8E0996C801D6}" type="presParOf" srcId="{BAF29E25-054C-094A-8CF1-14C961320AB7}" destId="{C497D48D-9E7F-9349-8298-20F791A74049}" srcOrd="1" destOrd="0" presId="urn:microsoft.com/office/officeart/2005/8/layout/list1"/>
    <dgm:cxn modelId="{112DE2F5-61B3-5842-8FC2-6B2708CA4438}" type="presParOf" srcId="{0518AB11-4A06-C046-BBD4-38D9CC77B3C6}" destId="{F533941C-5812-8142-8AA4-0475812F7232}" srcOrd="1" destOrd="0" presId="urn:microsoft.com/office/officeart/2005/8/layout/list1"/>
    <dgm:cxn modelId="{5753E9BF-70B3-464A-9104-89C6CC153806}" type="presParOf" srcId="{0518AB11-4A06-C046-BBD4-38D9CC77B3C6}" destId="{61A5B264-1A65-5846-B021-83D6BA335F64}" srcOrd="2" destOrd="0" presId="urn:microsoft.com/office/officeart/2005/8/layout/list1"/>
    <dgm:cxn modelId="{540F07F7-64A9-CE46-8991-08C41C8E7748}" type="presParOf" srcId="{0518AB11-4A06-C046-BBD4-38D9CC77B3C6}" destId="{092CABC3-DD9A-124A-836A-744F18006BC7}" srcOrd="3" destOrd="0" presId="urn:microsoft.com/office/officeart/2005/8/layout/list1"/>
    <dgm:cxn modelId="{4D8650A9-6711-1343-B161-3314C42522A7}" type="presParOf" srcId="{0518AB11-4A06-C046-BBD4-38D9CC77B3C6}" destId="{89ECE3A5-2DB0-D84D-A52B-5FDBB1097F99}" srcOrd="4" destOrd="0" presId="urn:microsoft.com/office/officeart/2005/8/layout/list1"/>
    <dgm:cxn modelId="{D7FF34C0-BE0F-B248-9978-7A9E903E3B3E}" type="presParOf" srcId="{89ECE3A5-2DB0-D84D-A52B-5FDBB1097F99}" destId="{335A85A7-DE52-E041-82B8-BD76EB8C6B3B}" srcOrd="0" destOrd="0" presId="urn:microsoft.com/office/officeart/2005/8/layout/list1"/>
    <dgm:cxn modelId="{B0412C31-A97C-E54D-B3F9-FF139366A0FC}" type="presParOf" srcId="{89ECE3A5-2DB0-D84D-A52B-5FDBB1097F99}" destId="{A9E01E09-8D96-1645-AD35-96B407F114B6}" srcOrd="1" destOrd="0" presId="urn:microsoft.com/office/officeart/2005/8/layout/list1"/>
    <dgm:cxn modelId="{C83D153F-A01C-0947-B09B-E9846BBF4905}" type="presParOf" srcId="{0518AB11-4A06-C046-BBD4-38D9CC77B3C6}" destId="{9CE6B7DF-2A2E-BC41-A369-BD4AC355403D}" srcOrd="5" destOrd="0" presId="urn:microsoft.com/office/officeart/2005/8/layout/list1"/>
    <dgm:cxn modelId="{F0AC5691-7C69-2143-90C2-046F08C81CAE}" type="presParOf" srcId="{0518AB11-4A06-C046-BBD4-38D9CC77B3C6}" destId="{23412D34-21DB-714F-A6CC-1AC042A119B2}" srcOrd="6" destOrd="0" presId="urn:microsoft.com/office/officeart/2005/8/layout/list1"/>
    <dgm:cxn modelId="{A8AF36CD-B8F1-BE42-998C-3039DF7AE712}" type="presParOf" srcId="{0518AB11-4A06-C046-BBD4-38D9CC77B3C6}" destId="{456F4CEE-8C4F-2F41-9336-18AE4C4FDDE4}" srcOrd="7" destOrd="0" presId="urn:microsoft.com/office/officeart/2005/8/layout/list1"/>
    <dgm:cxn modelId="{C27D4904-1B40-A742-8FD8-924BC62D6231}" type="presParOf" srcId="{0518AB11-4A06-C046-BBD4-38D9CC77B3C6}" destId="{C3783234-8A73-A644-8417-85421651D2C2}" srcOrd="8" destOrd="0" presId="urn:microsoft.com/office/officeart/2005/8/layout/list1"/>
    <dgm:cxn modelId="{B87F5C5D-930E-544C-A48C-315C2CC02FB9}" type="presParOf" srcId="{C3783234-8A73-A644-8417-85421651D2C2}" destId="{239244DF-6AC9-A146-8A8A-F89413645489}" srcOrd="0" destOrd="0" presId="urn:microsoft.com/office/officeart/2005/8/layout/list1"/>
    <dgm:cxn modelId="{DB81BEC0-A631-9F4B-9FAE-BB718A8B4841}" type="presParOf" srcId="{C3783234-8A73-A644-8417-85421651D2C2}" destId="{DFFAE30A-52D2-A24B-A9BA-B47DB32D378C}" srcOrd="1" destOrd="0" presId="urn:microsoft.com/office/officeart/2005/8/layout/list1"/>
    <dgm:cxn modelId="{6DE27278-39AF-BC47-B1E3-1772FFCB2AE3}" type="presParOf" srcId="{0518AB11-4A06-C046-BBD4-38D9CC77B3C6}" destId="{BFEE66AB-BD30-0641-B633-8EE372B7B271}" srcOrd="9" destOrd="0" presId="urn:microsoft.com/office/officeart/2005/8/layout/list1"/>
    <dgm:cxn modelId="{823B7971-B57E-9E40-A73C-C95E3EFC1237}" type="presParOf" srcId="{0518AB11-4A06-C046-BBD4-38D9CC77B3C6}" destId="{2648BEEF-3596-9544-A531-0B9B87385A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E36C0-2114-6F4B-9FC0-02F75C96FEFF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FC94D6-0AF8-7649-92DC-683C0C7A1A4A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Definition</a:t>
          </a:r>
        </a:p>
      </dgm:t>
    </dgm:pt>
    <dgm:pt modelId="{4803DECB-8EBC-A741-AA29-87D03AF2363C}" type="parTrans" cxnId="{2C440482-04D7-4A44-AE51-1A8D2F934444}">
      <dgm:prSet/>
      <dgm:spPr/>
      <dgm:t>
        <a:bodyPr/>
        <a:lstStyle/>
        <a:p>
          <a:endParaRPr lang="en-US"/>
        </a:p>
      </dgm:t>
    </dgm:pt>
    <dgm:pt modelId="{7151344A-A4FD-044B-BB66-226FF7B27FEF}" type="sibTrans" cxnId="{2C440482-04D7-4A44-AE51-1A8D2F934444}">
      <dgm:prSet/>
      <dgm:spPr/>
      <dgm:t>
        <a:bodyPr/>
        <a:lstStyle/>
        <a:p>
          <a:endParaRPr lang="en-US"/>
        </a:p>
      </dgm:t>
    </dgm:pt>
    <dgm:pt modelId="{B6989D29-F3E3-694B-869B-CA004BF7BDCF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Examples</a:t>
          </a:r>
        </a:p>
      </dgm:t>
    </dgm:pt>
    <dgm:pt modelId="{A8D1C201-DB2E-1A42-8FA8-F514A45D0DE6}" type="parTrans" cxnId="{235FAF13-973B-EE4E-BF32-2F4722BC6E7C}">
      <dgm:prSet/>
      <dgm:spPr/>
      <dgm:t>
        <a:bodyPr/>
        <a:lstStyle/>
        <a:p>
          <a:endParaRPr lang="en-US"/>
        </a:p>
      </dgm:t>
    </dgm:pt>
    <dgm:pt modelId="{E8F8BCA9-C194-2B41-B954-F537081C81C6}" type="sibTrans" cxnId="{235FAF13-973B-EE4E-BF32-2F4722BC6E7C}">
      <dgm:prSet/>
      <dgm:spPr/>
      <dgm:t>
        <a:bodyPr/>
        <a:lstStyle/>
        <a:p>
          <a:endParaRPr lang="en-US"/>
        </a:p>
      </dgm:t>
    </dgm:pt>
    <dgm:pt modelId="{D0959A41-6555-2F44-A2CD-E2F1D74CC740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Features</a:t>
          </a:r>
        </a:p>
      </dgm:t>
    </dgm:pt>
    <dgm:pt modelId="{EA220C9C-F366-4E49-A02B-6AACB8F4E1E8}" type="parTrans" cxnId="{FED4F42C-43D3-C04A-8748-ECC447D9F9D1}">
      <dgm:prSet/>
      <dgm:spPr/>
      <dgm:t>
        <a:bodyPr/>
        <a:lstStyle/>
        <a:p>
          <a:endParaRPr lang="en-US"/>
        </a:p>
      </dgm:t>
    </dgm:pt>
    <dgm:pt modelId="{D36564D5-B845-A54A-97E9-91A4A375EDA1}" type="sibTrans" cxnId="{FED4F42C-43D3-C04A-8748-ECC447D9F9D1}">
      <dgm:prSet/>
      <dgm:spPr/>
      <dgm:t>
        <a:bodyPr/>
        <a:lstStyle/>
        <a:p>
          <a:endParaRPr lang="en-US"/>
        </a:p>
      </dgm:t>
    </dgm:pt>
    <dgm:pt modelId="{8F217795-6F97-9649-A608-76591BCE781C}">
      <dgm:prSet phldrT="[Text]" phldr="0"/>
      <dgm:spPr>
        <a:noFill/>
      </dgm:spPr>
      <dgm:t>
        <a:bodyPr/>
        <a:lstStyle/>
        <a:p>
          <a:r>
            <a:rPr lang="en-US" dirty="0"/>
            <a:t>HES with a clonal or phenotypically abnormal lymphocyte population that produces cytokines (particularly IL-5) and drives eosinophilia</a:t>
          </a:r>
        </a:p>
      </dgm:t>
    </dgm:pt>
    <dgm:pt modelId="{EA419AC2-63D2-3745-8B70-51110CCDBFD2}" type="parTrans" cxnId="{59EC56AB-EFA9-B844-9F90-C805C24D5157}">
      <dgm:prSet/>
      <dgm:spPr/>
      <dgm:t>
        <a:bodyPr/>
        <a:lstStyle/>
        <a:p>
          <a:endParaRPr lang="en-US"/>
        </a:p>
      </dgm:t>
    </dgm:pt>
    <dgm:pt modelId="{6531EB78-E7CB-8A4D-99A3-1B400A88AC60}" type="sibTrans" cxnId="{59EC56AB-EFA9-B844-9F90-C805C24D5157}">
      <dgm:prSet/>
      <dgm:spPr/>
      <dgm:t>
        <a:bodyPr/>
        <a:lstStyle/>
        <a:p>
          <a:endParaRPr lang="en-US"/>
        </a:p>
      </dgm:t>
    </dgm:pt>
    <dgm:pt modelId="{9D7B9EC3-E032-2645-8A47-4AB31C3B4FEA}">
      <dgm:prSet phldrT="[Text]" phldr="0"/>
      <dgm:spPr>
        <a:noFill/>
      </dgm:spPr>
      <dgm:t>
        <a:bodyPr/>
        <a:lstStyle/>
        <a:p>
          <a:r>
            <a:rPr lang="en-US" dirty="0"/>
            <a:t>CD3-/CD4+ L-HES</a:t>
          </a:r>
        </a:p>
      </dgm:t>
    </dgm:pt>
    <dgm:pt modelId="{13802CCB-CC52-B542-A9DF-795D3AEF8382}" type="parTrans" cxnId="{8F44A002-B160-284F-8587-B0246FD141D2}">
      <dgm:prSet/>
      <dgm:spPr/>
      <dgm:t>
        <a:bodyPr/>
        <a:lstStyle/>
        <a:p>
          <a:endParaRPr lang="en-US"/>
        </a:p>
      </dgm:t>
    </dgm:pt>
    <dgm:pt modelId="{6E807012-6AB4-A445-89CB-0EBCB85C11F1}" type="sibTrans" cxnId="{8F44A002-B160-284F-8587-B0246FD141D2}">
      <dgm:prSet/>
      <dgm:spPr/>
      <dgm:t>
        <a:bodyPr/>
        <a:lstStyle/>
        <a:p>
          <a:endParaRPr lang="en-US"/>
        </a:p>
      </dgm:t>
    </dgm:pt>
    <dgm:pt modelId="{D1BA3317-E105-4741-AA2D-2AC894A6B135}">
      <dgm:prSet phldrT="[Text]" phldr="0"/>
      <dgm:spPr>
        <a:noFill/>
      </dgm:spPr>
      <dgm:t>
        <a:bodyPr/>
        <a:lstStyle/>
        <a:p>
          <a:r>
            <a:rPr lang="en-US" dirty="0"/>
            <a:t>Equally common in men and women</a:t>
          </a:r>
        </a:p>
      </dgm:t>
    </dgm:pt>
    <dgm:pt modelId="{727A64ED-C713-7F49-B889-AD1E8DB18362}" type="parTrans" cxnId="{E4176F92-2FB3-0248-A3BA-E3CC98273C02}">
      <dgm:prSet/>
      <dgm:spPr/>
      <dgm:t>
        <a:bodyPr/>
        <a:lstStyle/>
        <a:p>
          <a:endParaRPr lang="en-US"/>
        </a:p>
      </dgm:t>
    </dgm:pt>
    <dgm:pt modelId="{016B218D-5DF6-E74D-9BA2-DD65697B71BE}" type="sibTrans" cxnId="{E4176F92-2FB3-0248-A3BA-E3CC98273C02}">
      <dgm:prSet/>
      <dgm:spPr/>
      <dgm:t>
        <a:bodyPr/>
        <a:lstStyle/>
        <a:p>
          <a:endParaRPr lang="en-US"/>
        </a:p>
      </dgm:t>
    </dgm:pt>
    <dgm:pt modelId="{0BD7F243-E7F2-A544-A294-7C1F4665A508}">
      <dgm:prSet phldrT="[Text]" phldr="0"/>
      <dgm:spPr>
        <a:noFill/>
      </dgm:spPr>
      <dgm:t>
        <a:bodyPr/>
        <a:lstStyle/>
        <a:p>
          <a:r>
            <a:rPr lang="en-US" dirty="0"/>
            <a:t>Episodic eosinophilia/angioedema (</a:t>
          </a:r>
          <a:r>
            <a:rPr lang="en-US" dirty="0" err="1"/>
            <a:t>Gleich’s</a:t>
          </a:r>
          <a:r>
            <a:rPr lang="en-US" dirty="0"/>
            <a:t> syndrome)</a:t>
          </a:r>
        </a:p>
      </dgm:t>
    </dgm:pt>
    <dgm:pt modelId="{891D9AAE-4199-E647-91DA-DE4C377B6E52}" type="parTrans" cxnId="{A478380D-FAA2-E14A-92D3-6A99B8E90060}">
      <dgm:prSet/>
      <dgm:spPr/>
      <dgm:t>
        <a:bodyPr/>
        <a:lstStyle/>
        <a:p>
          <a:endParaRPr lang="en-US"/>
        </a:p>
      </dgm:t>
    </dgm:pt>
    <dgm:pt modelId="{752B582C-F4B7-114D-9393-2BB9EEB5C0E8}" type="sibTrans" cxnId="{A478380D-FAA2-E14A-92D3-6A99B8E90060}">
      <dgm:prSet/>
      <dgm:spPr/>
      <dgm:t>
        <a:bodyPr/>
        <a:lstStyle/>
        <a:p>
          <a:endParaRPr lang="en-US"/>
        </a:p>
      </dgm:t>
    </dgm:pt>
    <dgm:pt modelId="{8C25D653-D3AB-184C-A0E9-15941701402A}">
      <dgm:prSet phldrT="[Text]" phldr="0"/>
      <dgm:spPr>
        <a:noFill/>
      </dgm:spPr>
      <dgm:t>
        <a:bodyPr/>
        <a:lstStyle/>
        <a:p>
          <a:r>
            <a:rPr lang="en-US" dirty="0"/>
            <a:t>High rate of skin and soft tissue complications</a:t>
          </a:r>
        </a:p>
      </dgm:t>
    </dgm:pt>
    <dgm:pt modelId="{2184B1D2-D804-6E46-A4D5-1621C4AB07D3}" type="parTrans" cxnId="{94852460-EC0C-9746-A719-E3C96D042944}">
      <dgm:prSet/>
      <dgm:spPr/>
      <dgm:t>
        <a:bodyPr/>
        <a:lstStyle/>
        <a:p>
          <a:endParaRPr lang="en-US"/>
        </a:p>
      </dgm:t>
    </dgm:pt>
    <dgm:pt modelId="{71F01033-E5F7-3E46-82D8-5BC879C3D6C6}" type="sibTrans" cxnId="{94852460-EC0C-9746-A719-E3C96D042944}">
      <dgm:prSet/>
      <dgm:spPr/>
      <dgm:t>
        <a:bodyPr/>
        <a:lstStyle/>
        <a:p>
          <a:endParaRPr lang="en-US"/>
        </a:p>
      </dgm:t>
    </dgm:pt>
    <dgm:pt modelId="{DB3295A7-1649-D44E-BF3A-D2B537B0E92D}">
      <dgm:prSet phldrT="[Text]" phldr="0"/>
      <dgm:spPr>
        <a:noFill/>
      </dgm:spPr>
      <dgm:t>
        <a:bodyPr/>
        <a:lstStyle/>
        <a:p>
          <a:r>
            <a:rPr lang="en-US" dirty="0"/>
            <a:t>Elevated level of </a:t>
          </a:r>
          <a:r>
            <a:rPr lang="en-US" dirty="0" err="1"/>
            <a:t>IgE</a:t>
          </a:r>
          <a:r>
            <a:rPr lang="en-US" dirty="0"/>
            <a:t> and CCL-17</a:t>
          </a:r>
        </a:p>
      </dgm:t>
    </dgm:pt>
    <dgm:pt modelId="{89605382-438A-6541-84ED-A74717FB2A59}" type="parTrans" cxnId="{BBDBDEE4-0D13-F24B-B99D-92FF466741CF}">
      <dgm:prSet/>
      <dgm:spPr/>
      <dgm:t>
        <a:bodyPr/>
        <a:lstStyle/>
        <a:p>
          <a:endParaRPr lang="en-US"/>
        </a:p>
      </dgm:t>
    </dgm:pt>
    <dgm:pt modelId="{46621F20-EEB3-9E41-A082-1AC7DB8A4171}" type="sibTrans" cxnId="{BBDBDEE4-0D13-F24B-B99D-92FF466741CF}">
      <dgm:prSet/>
      <dgm:spPr/>
      <dgm:t>
        <a:bodyPr/>
        <a:lstStyle/>
        <a:p>
          <a:endParaRPr lang="en-US"/>
        </a:p>
      </dgm:t>
    </dgm:pt>
    <dgm:pt modelId="{DB7B7FD6-77E1-4247-8E83-348F50C90EA9}">
      <dgm:prSet phldrT="[Text]" phldr="0"/>
      <dgm:spPr>
        <a:noFill/>
      </dgm:spPr>
      <dgm:t>
        <a:bodyPr/>
        <a:lstStyle/>
        <a:p>
          <a:r>
            <a:rPr lang="en-US" dirty="0"/>
            <a:t>Progression to lymphoma in 5% to 25% of patients</a:t>
          </a:r>
        </a:p>
      </dgm:t>
    </dgm:pt>
    <dgm:pt modelId="{808A3CAD-D570-544D-ADC0-C16842A1B1B9}" type="parTrans" cxnId="{CD3A48F7-6C1E-814D-A20B-0D5E335FD5F8}">
      <dgm:prSet/>
      <dgm:spPr/>
      <dgm:t>
        <a:bodyPr/>
        <a:lstStyle/>
        <a:p>
          <a:endParaRPr lang="en-US"/>
        </a:p>
      </dgm:t>
    </dgm:pt>
    <dgm:pt modelId="{6B4060EC-CD64-3E4F-AF99-C925674900E6}" type="sibTrans" cxnId="{CD3A48F7-6C1E-814D-A20B-0D5E335FD5F8}">
      <dgm:prSet/>
      <dgm:spPr/>
      <dgm:t>
        <a:bodyPr/>
        <a:lstStyle/>
        <a:p>
          <a:endParaRPr lang="en-US"/>
        </a:p>
      </dgm:t>
    </dgm:pt>
    <dgm:pt modelId="{0518AB11-4A06-C046-BBD4-38D9CC77B3C6}" type="pres">
      <dgm:prSet presAssocID="{CA8E36C0-2114-6F4B-9FC0-02F75C96FEFF}" presName="linear" presStyleCnt="0">
        <dgm:presLayoutVars>
          <dgm:dir/>
          <dgm:animLvl val="lvl"/>
          <dgm:resizeHandles val="exact"/>
        </dgm:presLayoutVars>
      </dgm:prSet>
      <dgm:spPr/>
    </dgm:pt>
    <dgm:pt modelId="{BAF29E25-054C-094A-8CF1-14C961320AB7}" type="pres">
      <dgm:prSet presAssocID="{66FC94D6-0AF8-7649-92DC-683C0C7A1A4A}" presName="parentLin" presStyleCnt="0"/>
      <dgm:spPr/>
    </dgm:pt>
    <dgm:pt modelId="{E0B33433-AA96-A949-94CF-123752F20F3F}" type="pres">
      <dgm:prSet presAssocID="{66FC94D6-0AF8-7649-92DC-683C0C7A1A4A}" presName="parentLeftMargin" presStyleLbl="node1" presStyleIdx="0" presStyleCnt="3"/>
      <dgm:spPr/>
    </dgm:pt>
    <dgm:pt modelId="{C497D48D-9E7F-9349-8298-20F791A74049}" type="pres">
      <dgm:prSet presAssocID="{66FC94D6-0AF8-7649-92DC-683C0C7A1A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33941C-5812-8142-8AA4-0475812F7232}" type="pres">
      <dgm:prSet presAssocID="{66FC94D6-0AF8-7649-92DC-683C0C7A1A4A}" presName="negativeSpace" presStyleCnt="0"/>
      <dgm:spPr/>
    </dgm:pt>
    <dgm:pt modelId="{61A5B264-1A65-5846-B021-83D6BA335F64}" type="pres">
      <dgm:prSet presAssocID="{66FC94D6-0AF8-7649-92DC-683C0C7A1A4A}" presName="childText" presStyleLbl="conFgAcc1" presStyleIdx="0" presStyleCnt="3">
        <dgm:presLayoutVars>
          <dgm:bulletEnabled val="1"/>
        </dgm:presLayoutVars>
      </dgm:prSet>
      <dgm:spPr/>
    </dgm:pt>
    <dgm:pt modelId="{092CABC3-DD9A-124A-836A-744F18006BC7}" type="pres">
      <dgm:prSet presAssocID="{7151344A-A4FD-044B-BB66-226FF7B27FEF}" presName="spaceBetweenRectangles" presStyleCnt="0"/>
      <dgm:spPr/>
    </dgm:pt>
    <dgm:pt modelId="{89ECE3A5-2DB0-D84D-A52B-5FDBB1097F99}" type="pres">
      <dgm:prSet presAssocID="{B6989D29-F3E3-694B-869B-CA004BF7BDCF}" presName="parentLin" presStyleCnt="0"/>
      <dgm:spPr/>
    </dgm:pt>
    <dgm:pt modelId="{335A85A7-DE52-E041-82B8-BD76EB8C6B3B}" type="pres">
      <dgm:prSet presAssocID="{B6989D29-F3E3-694B-869B-CA004BF7BDCF}" presName="parentLeftMargin" presStyleLbl="node1" presStyleIdx="0" presStyleCnt="3"/>
      <dgm:spPr/>
    </dgm:pt>
    <dgm:pt modelId="{A9E01E09-8D96-1645-AD35-96B407F114B6}" type="pres">
      <dgm:prSet presAssocID="{B6989D29-F3E3-694B-869B-CA004BF7BD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E6B7DF-2A2E-BC41-A369-BD4AC355403D}" type="pres">
      <dgm:prSet presAssocID="{B6989D29-F3E3-694B-869B-CA004BF7BDCF}" presName="negativeSpace" presStyleCnt="0"/>
      <dgm:spPr/>
    </dgm:pt>
    <dgm:pt modelId="{23412D34-21DB-714F-A6CC-1AC042A119B2}" type="pres">
      <dgm:prSet presAssocID="{B6989D29-F3E3-694B-869B-CA004BF7BDCF}" presName="childText" presStyleLbl="conFgAcc1" presStyleIdx="1" presStyleCnt="3">
        <dgm:presLayoutVars>
          <dgm:bulletEnabled val="1"/>
        </dgm:presLayoutVars>
      </dgm:prSet>
      <dgm:spPr/>
    </dgm:pt>
    <dgm:pt modelId="{456F4CEE-8C4F-2F41-9336-18AE4C4FDDE4}" type="pres">
      <dgm:prSet presAssocID="{E8F8BCA9-C194-2B41-B954-F537081C81C6}" presName="spaceBetweenRectangles" presStyleCnt="0"/>
      <dgm:spPr/>
    </dgm:pt>
    <dgm:pt modelId="{C3783234-8A73-A644-8417-85421651D2C2}" type="pres">
      <dgm:prSet presAssocID="{D0959A41-6555-2F44-A2CD-E2F1D74CC740}" presName="parentLin" presStyleCnt="0"/>
      <dgm:spPr/>
    </dgm:pt>
    <dgm:pt modelId="{239244DF-6AC9-A146-8A8A-F89413645489}" type="pres">
      <dgm:prSet presAssocID="{D0959A41-6555-2F44-A2CD-E2F1D74CC740}" presName="parentLeftMargin" presStyleLbl="node1" presStyleIdx="1" presStyleCnt="3"/>
      <dgm:spPr/>
    </dgm:pt>
    <dgm:pt modelId="{DFFAE30A-52D2-A24B-A9BA-B47DB32D378C}" type="pres">
      <dgm:prSet presAssocID="{D0959A41-6555-2F44-A2CD-E2F1D74CC74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EE66AB-BD30-0641-B633-8EE372B7B271}" type="pres">
      <dgm:prSet presAssocID="{D0959A41-6555-2F44-A2CD-E2F1D74CC740}" presName="negativeSpace" presStyleCnt="0"/>
      <dgm:spPr/>
    </dgm:pt>
    <dgm:pt modelId="{2648BEEF-3596-9544-A531-0B9B87385A73}" type="pres">
      <dgm:prSet presAssocID="{D0959A41-6555-2F44-A2CD-E2F1D74CC7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44A002-B160-284F-8587-B0246FD141D2}" srcId="{B6989D29-F3E3-694B-869B-CA004BF7BDCF}" destId="{9D7B9EC3-E032-2645-8A47-4AB31C3B4FEA}" srcOrd="0" destOrd="0" parTransId="{13802CCB-CC52-B542-A9DF-795D3AEF8382}" sibTransId="{6E807012-6AB4-A445-89CB-0EBCB85C11F1}"/>
    <dgm:cxn modelId="{A478380D-FAA2-E14A-92D3-6A99B8E90060}" srcId="{B6989D29-F3E3-694B-869B-CA004BF7BDCF}" destId="{0BD7F243-E7F2-A544-A294-7C1F4665A508}" srcOrd="1" destOrd="0" parTransId="{891D9AAE-4199-E647-91DA-DE4C377B6E52}" sibTransId="{752B582C-F4B7-114D-9393-2BB9EEB5C0E8}"/>
    <dgm:cxn modelId="{69583A12-4116-614C-B9B7-95193FDF731B}" type="presOf" srcId="{DB3295A7-1649-D44E-BF3A-D2B537B0E92D}" destId="{2648BEEF-3596-9544-A531-0B9B87385A73}" srcOrd="0" destOrd="2" presId="urn:microsoft.com/office/officeart/2005/8/layout/list1"/>
    <dgm:cxn modelId="{235FAF13-973B-EE4E-BF32-2F4722BC6E7C}" srcId="{CA8E36C0-2114-6F4B-9FC0-02F75C96FEFF}" destId="{B6989D29-F3E3-694B-869B-CA004BF7BDCF}" srcOrd="1" destOrd="0" parTransId="{A8D1C201-DB2E-1A42-8FA8-F514A45D0DE6}" sibTransId="{E8F8BCA9-C194-2B41-B954-F537081C81C6}"/>
    <dgm:cxn modelId="{A548CF1F-74FA-CD42-A599-47DE761E49B4}" type="presOf" srcId="{8C25D653-D3AB-184C-A0E9-15941701402A}" destId="{2648BEEF-3596-9544-A531-0B9B87385A73}" srcOrd="0" destOrd="1" presId="urn:microsoft.com/office/officeart/2005/8/layout/list1"/>
    <dgm:cxn modelId="{70AFC321-A096-4A41-8316-1AC3E4DB3C49}" type="presOf" srcId="{66FC94D6-0AF8-7649-92DC-683C0C7A1A4A}" destId="{E0B33433-AA96-A949-94CF-123752F20F3F}" srcOrd="0" destOrd="0" presId="urn:microsoft.com/office/officeart/2005/8/layout/list1"/>
    <dgm:cxn modelId="{FED4F42C-43D3-C04A-8748-ECC447D9F9D1}" srcId="{CA8E36C0-2114-6F4B-9FC0-02F75C96FEFF}" destId="{D0959A41-6555-2F44-A2CD-E2F1D74CC740}" srcOrd="2" destOrd="0" parTransId="{EA220C9C-F366-4E49-A02B-6AACB8F4E1E8}" sibTransId="{D36564D5-B845-A54A-97E9-91A4A375EDA1}"/>
    <dgm:cxn modelId="{9DC9B630-86A8-A842-BA4D-9AF281A6D323}" type="presOf" srcId="{66FC94D6-0AF8-7649-92DC-683C0C7A1A4A}" destId="{C497D48D-9E7F-9349-8298-20F791A74049}" srcOrd="1" destOrd="0" presId="urn:microsoft.com/office/officeart/2005/8/layout/list1"/>
    <dgm:cxn modelId="{94852460-EC0C-9746-A719-E3C96D042944}" srcId="{D0959A41-6555-2F44-A2CD-E2F1D74CC740}" destId="{8C25D653-D3AB-184C-A0E9-15941701402A}" srcOrd="1" destOrd="0" parTransId="{2184B1D2-D804-6E46-A4D5-1621C4AB07D3}" sibTransId="{71F01033-E5F7-3E46-82D8-5BC879C3D6C6}"/>
    <dgm:cxn modelId="{7421C367-3E61-F84E-94A0-E0FE2BF0164E}" type="presOf" srcId="{B6989D29-F3E3-694B-869B-CA004BF7BDCF}" destId="{335A85A7-DE52-E041-82B8-BD76EB8C6B3B}" srcOrd="0" destOrd="0" presId="urn:microsoft.com/office/officeart/2005/8/layout/list1"/>
    <dgm:cxn modelId="{D3C0FF4A-4BAC-C04A-9F7C-B2B5CB208A8D}" type="presOf" srcId="{D1BA3317-E105-4741-AA2D-2AC894A6B135}" destId="{2648BEEF-3596-9544-A531-0B9B87385A73}" srcOrd="0" destOrd="0" presId="urn:microsoft.com/office/officeart/2005/8/layout/list1"/>
    <dgm:cxn modelId="{C7B0F94B-75C8-054A-AA88-664BFE140511}" type="presOf" srcId="{DB7B7FD6-77E1-4247-8E83-348F50C90EA9}" destId="{2648BEEF-3596-9544-A531-0B9B87385A73}" srcOrd="0" destOrd="3" presId="urn:microsoft.com/office/officeart/2005/8/layout/list1"/>
    <dgm:cxn modelId="{A8428971-6F31-BC4A-AD41-77B95A55CDA4}" type="presOf" srcId="{0BD7F243-E7F2-A544-A294-7C1F4665A508}" destId="{23412D34-21DB-714F-A6CC-1AC042A119B2}" srcOrd="0" destOrd="1" presId="urn:microsoft.com/office/officeart/2005/8/layout/list1"/>
    <dgm:cxn modelId="{8B784555-440E-9244-BD28-BEF56654E617}" type="presOf" srcId="{CA8E36C0-2114-6F4B-9FC0-02F75C96FEFF}" destId="{0518AB11-4A06-C046-BBD4-38D9CC77B3C6}" srcOrd="0" destOrd="0" presId="urn:microsoft.com/office/officeart/2005/8/layout/list1"/>
    <dgm:cxn modelId="{2C440482-04D7-4A44-AE51-1A8D2F934444}" srcId="{CA8E36C0-2114-6F4B-9FC0-02F75C96FEFF}" destId="{66FC94D6-0AF8-7649-92DC-683C0C7A1A4A}" srcOrd="0" destOrd="0" parTransId="{4803DECB-8EBC-A741-AA29-87D03AF2363C}" sibTransId="{7151344A-A4FD-044B-BB66-226FF7B27FEF}"/>
    <dgm:cxn modelId="{E4176F92-2FB3-0248-A3BA-E3CC98273C02}" srcId="{D0959A41-6555-2F44-A2CD-E2F1D74CC740}" destId="{D1BA3317-E105-4741-AA2D-2AC894A6B135}" srcOrd="0" destOrd="0" parTransId="{727A64ED-C713-7F49-B889-AD1E8DB18362}" sibTransId="{016B218D-5DF6-E74D-9BA2-DD65697B71BE}"/>
    <dgm:cxn modelId="{41D2A1A5-5888-FB42-9C5B-182D2EFAC21B}" type="presOf" srcId="{8F217795-6F97-9649-A608-76591BCE781C}" destId="{61A5B264-1A65-5846-B021-83D6BA335F64}" srcOrd="0" destOrd="0" presId="urn:microsoft.com/office/officeart/2005/8/layout/list1"/>
    <dgm:cxn modelId="{59EC56AB-EFA9-B844-9F90-C805C24D5157}" srcId="{66FC94D6-0AF8-7649-92DC-683C0C7A1A4A}" destId="{8F217795-6F97-9649-A608-76591BCE781C}" srcOrd="0" destOrd="0" parTransId="{EA419AC2-63D2-3745-8B70-51110CCDBFD2}" sibTransId="{6531EB78-E7CB-8A4D-99A3-1B400A88AC60}"/>
    <dgm:cxn modelId="{E00A20DB-926F-6B43-9CFD-B6CC061B50C7}" type="presOf" srcId="{9D7B9EC3-E032-2645-8A47-4AB31C3B4FEA}" destId="{23412D34-21DB-714F-A6CC-1AC042A119B2}" srcOrd="0" destOrd="0" presId="urn:microsoft.com/office/officeart/2005/8/layout/list1"/>
    <dgm:cxn modelId="{2ED566DB-46A2-1146-9166-A311F3DD71FF}" type="presOf" srcId="{D0959A41-6555-2F44-A2CD-E2F1D74CC740}" destId="{DFFAE30A-52D2-A24B-A9BA-B47DB32D378C}" srcOrd="1" destOrd="0" presId="urn:microsoft.com/office/officeart/2005/8/layout/list1"/>
    <dgm:cxn modelId="{BBDBDEE4-0D13-F24B-B99D-92FF466741CF}" srcId="{D0959A41-6555-2F44-A2CD-E2F1D74CC740}" destId="{DB3295A7-1649-D44E-BF3A-D2B537B0E92D}" srcOrd="2" destOrd="0" parTransId="{89605382-438A-6541-84ED-A74717FB2A59}" sibTransId="{46621F20-EEB3-9E41-A082-1AC7DB8A4171}"/>
    <dgm:cxn modelId="{FF8F70E5-DDA1-1F43-9000-F6BF2621E5C5}" type="presOf" srcId="{B6989D29-F3E3-694B-869B-CA004BF7BDCF}" destId="{A9E01E09-8D96-1645-AD35-96B407F114B6}" srcOrd="1" destOrd="0" presId="urn:microsoft.com/office/officeart/2005/8/layout/list1"/>
    <dgm:cxn modelId="{CD3A48F7-6C1E-814D-A20B-0D5E335FD5F8}" srcId="{D0959A41-6555-2F44-A2CD-E2F1D74CC740}" destId="{DB7B7FD6-77E1-4247-8E83-348F50C90EA9}" srcOrd="3" destOrd="0" parTransId="{808A3CAD-D570-544D-ADC0-C16842A1B1B9}" sibTransId="{6B4060EC-CD64-3E4F-AF99-C925674900E6}"/>
    <dgm:cxn modelId="{8DA4CFFC-FCF0-7E4C-A04A-8F6DC2ADC57F}" type="presOf" srcId="{D0959A41-6555-2F44-A2CD-E2F1D74CC740}" destId="{239244DF-6AC9-A146-8A8A-F89413645489}" srcOrd="0" destOrd="0" presId="urn:microsoft.com/office/officeart/2005/8/layout/list1"/>
    <dgm:cxn modelId="{5DDD465E-6608-AC43-B7C9-F71455EE10B8}" type="presParOf" srcId="{0518AB11-4A06-C046-BBD4-38D9CC77B3C6}" destId="{BAF29E25-054C-094A-8CF1-14C961320AB7}" srcOrd="0" destOrd="0" presId="urn:microsoft.com/office/officeart/2005/8/layout/list1"/>
    <dgm:cxn modelId="{D31C1B1B-6EF2-2549-A821-7BFB6F015D4A}" type="presParOf" srcId="{BAF29E25-054C-094A-8CF1-14C961320AB7}" destId="{E0B33433-AA96-A949-94CF-123752F20F3F}" srcOrd="0" destOrd="0" presId="urn:microsoft.com/office/officeart/2005/8/layout/list1"/>
    <dgm:cxn modelId="{2285BDD7-D770-0947-AB22-8E0996C801D6}" type="presParOf" srcId="{BAF29E25-054C-094A-8CF1-14C961320AB7}" destId="{C497D48D-9E7F-9349-8298-20F791A74049}" srcOrd="1" destOrd="0" presId="urn:microsoft.com/office/officeart/2005/8/layout/list1"/>
    <dgm:cxn modelId="{112DE2F5-61B3-5842-8FC2-6B2708CA4438}" type="presParOf" srcId="{0518AB11-4A06-C046-BBD4-38D9CC77B3C6}" destId="{F533941C-5812-8142-8AA4-0475812F7232}" srcOrd="1" destOrd="0" presId="urn:microsoft.com/office/officeart/2005/8/layout/list1"/>
    <dgm:cxn modelId="{5753E9BF-70B3-464A-9104-89C6CC153806}" type="presParOf" srcId="{0518AB11-4A06-C046-BBD4-38D9CC77B3C6}" destId="{61A5B264-1A65-5846-B021-83D6BA335F64}" srcOrd="2" destOrd="0" presId="urn:microsoft.com/office/officeart/2005/8/layout/list1"/>
    <dgm:cxn modelId="{540F07F7-64A9-CE46-8991-08C41C8E7748}" type="presParOf" srcId="{0518AB11-4A06-C046-BBD4-38D9CC77B3C6}" destId="{092CABC3-DD9A-124A-836A-744F18006BC7}" srcOrd="3" destOrd="0" presId="urn:microsoft.com/office/officeart/2005/8/layout/list1"/>
    <dgm:cxn modelId="{4D8650A9-6711-1343-B161-3314C42522A7}" type="presParOf" srcId="{0518AB11-4A06-C046-BBD4-38D9CC77B3C6}" destId="{89ECE3A5-2DB0-D84D-A52B-5FDBB1097F99}" srcOrd="4" destOrd="0" presId="urn:microsoft.com/office/officeart/2005/8/layout/list1"/>
    <dgm:cxn modelId="{D7FF34C0-BE0F-B248-9978-7A9E903E3B3E}" type="presParOf" srcId="{89ECE3A5-2DB0-D84D-A52B-5FDBB1097F99}" destId="{335A85A7-DE52-E041-82B8-BD76EB8C6B3B}" srcOrd="0" destOrd="0" presId="urn:microsoft.com/office/officeart/2005/8/layout/list1"/>
    <dgm:cxn modelId="{B0412C31-A97C-E54D-B3F9-FF139366A0FC}" type="presParOf" srcId="{89ECE3A5-2DB0-D84D-A52B-5FDBB1097F99}" destId="{A9E01E09-8D96-1645-AD35-96B407F114B6}" srcOrd="1" destOrd="0" presId="urn:microsoft.com/office/officeart/2005/8/layout/list1"/>
    <dgm:cxn modelId="{C83D153F-A01C-0947-B09B-E9846BBF4905}" type="presParOf" srcId="{0518AB11-4A06-C046-BBD4-38D9CC77B3C6}" destId="{9CE6B7DF-2A2E-BC41-A369-BD4AC355403D}" srcOrd="5" destOrd="0" presId="urn:microsoft.com/office/officeart/2005/8/layout/list1"/>
    <dgm:cxn modelId="{F0AC5691-7C69-2143-90C2-046F08C81CAE}" type="presParOf" srcId="{0518AB11-4A06-C046-BBD4-38D9CC77B3C6}" destId="{23412D34-21DB-714F-A6CC-1AC042A119B2}" srcOrd="6" destOrd="0" presId="urn:microsoft.com/office/officeart/2005/8/layout/list1"/>
    <dgm:cxn modelId="{A8AF36CD-B8F1-BE42-998C-3039DF7AE712}" type="presParOf" srcId="{0518AB11-4A06-C046-BBD4-38D9CC77B3C6}" destId="{456F4CEE-8C4F-2F41-9336-18AE4C4FDDE4}" srcOrd="7" destOrd="0" presId="urn:microsoft.com/office/officeart/2005/8/layout/list1"/>
    <dgm:cxn modelId="{C27D4904-1B40-A742-8FD8-924BC62D6231}" type="presParOf" srcId="{0518AB11-4A06-C046-BBD4-38D9CC77B3C6}" destId="{C3783234-8A73-A644-8417-85421651D2C2}" srcOrd="8" destOrd="0" presId="urn:microsoft.com/office/officeart/2005/8/layout/list1"/>
    <dgm:cxn modelId="{B87F5C5D-930E-544C-A48C-315C2CC02FB9}" type="presParOf" srcId="{C3783234-8A73-A644-8417-85421651D2C2}" destId="{239244DF-6AC9-A146-8A8A-F89413645489}" srcOrd="0" destOrd="0" presId="urn:microsoft.com/office/officeart/2005/8/layout/list1"/>
    <dgm:cxn modelId="{DB81BEC0-A631-9F4B-9FAE-BB718A8B4841}" type="presParOf" srcId="{C3783234-8A73-A644-8417-85421651D2C2}" destId="{DFFAE30A-52D2-A24B-A9BA-B47DB32D378C}" srcOrd="1" destOrd="0" presId="urn:microsoft.com/office/officeart/2005/8/layout/list1"/>
    <dgm:cxn modelId="{6DE27278-39AF-BC47-B1E3-1772FFCB2AE3}" type="presParOf" srcId="{0518AB11-4A06-C046-BBD4-38D9CC77B3C6}" destId="{BFEE66AB-BD30-0641-B633-8EE372B7B271}" srcOrd="9" destOrd="0" presId="urn:microsoft.com/office/officeart/2005/8/layout/list1"/>
    <dgm:cxn modelId="{823B7971-B57E-9E40-A73C-C95E3EFC1237}" type="presParOf" srcId="{0518AB11-4A06-C046-BBD4-38D9CC77B3C6}" destId="{2648BEEF-3596-9544-A531-0B9B87385A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E36C0-2114-6F4B-9FC0-02F75C96FEFF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FC94D6-0AF8-7649-92DC-683C0C7A1A4A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Definition</a:t>
          </a:r>
        </a:p>
      </dgm:t>
    </dgm:pt>
    <dgm:pt modelId="{4803DECB-8EBC-A741-AA29-87D03AF2363C}" type="parTrans" cxnId="{2C440482-04D7-4A44-AE51-1A8D2F934444}">
      <dgm:prSet/>
      <dgm:spPr/>
      <dgm:t>
        <a:bodyPr/>
        <a:lstStyle/>
        <a:p>
          <a:endParaRPr lang="en-US"/>
        </a:p>
      </dgm:t>
    </dgm:pt>
    <dgm:pt modelId="{7151344A-A4FD-044B-BB66-226FF7B27FEF}" type="sibTrans" cxnId="{2C440482-04D7-4A44-AE51-1A8D2F934444}">
      <dgm:prSet/>
      <dgm:spPr/>
      <dgm:t>
        <a:bodyPr/>
        <a:lstStyle/>
        <a:p>
          <a:endParaRPr lang="en-US"/>
        </a:p>
      </dgm:t>
    </dgm:pt>
    <dgm:pt modelId="{B6989D29-F3E3-694B-869B-CA004BF7BDCF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Examples</a:t>
          </a:r>
        </a:p>
      </dgm:t>
    </dgm:pt>
    <dgm:pt modelId="{A8D1C201-DB2E-1A42-8FA8-F514A45D0DE6}" type="parTrans" cxnId="{235FAF13-973B-EE4E-BF32-2F4722BC6E7C}">
      <dgm:prSet/>
      <dgm:spPr/>
      <dgm:t>
        <a:bodyPr/>
        <a:lstStyle/>
        <a:p>
          <a:endParaRPr lang="en-US"/>
        </a:p>
      </dgm:t>
    </dgm:pt>
    <dgm:pt modelId="{E8F8BCA9-C194-2B41-B954-F537081C81C6}" type="sibTrans" cxnId="{235FAF13-973B-EE4E-BF32-2F4722BC6E7C}">
      <dgm:prSet/>
      <dgm:spPr/>
      <dgm:t>
        <a:bodyPr/>
        <a:lstStyle/>
        <a:p>
          <a:endParaRPr lang="en-US"/>
        </a:p>
      </dgm:t>
    </dgm:pt>
    <dgm:pt modelId="{D0959A41-6555-2F44-A2CD-E2F1D74CC740}">
      <dgm:prSet phldrT="[Text]" phldr="0" custT="1"/>
      <dgm:spPr/>
      <dgm:t>
        <a:bodyPr/>
        <a:lstStyle/>
        <a:p>
          <a:r>
            <a:rPr lang="en-US" sz="1600" dirty="0">
              <a:latin typeface="+mj-lt"/>
            </a:rPr>
            <a:t>Features</a:t>
          </a:r>
        </a:p>
      </dgm:t>
    </dgm:pt>
    <dgm:pt modelId="{EA220C9C-F366-4E49-A02B-6AACB8F4E1E8}" type="parTrans" cxnId="{FED4F42C-43D3-C04A-8748-ECC447D9F9D1}">
      <dgm:prSet/>
      <dgm:spPr/>
      <dgm:t>
        <a:bodyPr/>
        <a:lstStyle/>
        <a:p>
          <a:endParaRPr lang="en-US"/>
        </a:p>
      </dgm:t>
    </dgm:pt>
    <dgm:pt modelId="{D36564D5-B845-A54A-97E9-91A4A375EDA1}" type="sibTrans" cxnId="{FED4F42C-43D3-C04A-8748-ECC447D9F9D1}">
      <dgm:prSet/>
      <dgm:spPr/>
      <dgm:t>
        <a:bodyPr/>
        <a:lstStyle/>
        <a:p>
          <a:endParaRPr lang="en-US"/>
        </a:p>
      </dgm:t>
    </dgm:pt>
    <dgm:pt modelId="{8F217795-6F97-9649-A608-76591BCE781C}">
      <dgm:prSet phldrT="[Text]" phldr="0"/>
      <dgm:spPr>
        <a:noFill/>
      </dgm:spPr>
      <dgm:t>
        <a:bodyPr/>
        <a:lstStyle/>
        <a:p>
          <a:r>
            <a:rPr lang="en-US" dirty="0"/>
            <a:t>Eosinophilic manifestations restricted to single organ system with peripheral eosinophilia &gt;1500/mm</a:t>
          </a:r>
          <a:r>
            <a:rPr lang="en-US" baseline="30000" dirty="0"/>
            <a:t>3</a:t>
          </a:r>
          <a:endParaRPr lang="en-US" dirty="0"/>
        </a:p>
      </dgm:t>
    </dgm:pt>
    <dgm:pt modelId="{EA419AC2-63D2-3745-8B70-51110CCDBFD2}" type="parTrans" cxnId="{59EC56AB-EFA9-B844-9F90-C805C24D5157}">
      <dgm:prSet/>
      <dgm:spPr/>
      <dgm:t>
        <a:bodyPr/>
        <a:lstStyle/>
        <a:p>
          <a:endParaRPr lang="en-US"/>
        </a:p>
      </dgm:t>
    </dgm:pt>
    <dgm:pt modelId="{6531EB78-E7CB-8A4D-99A3-1B400A88AC60}" type="sibTrans" cxnId="{59EC56AB-EFA9-B844-9F90-C805C24D5157}">
      <dgm:prSet/>
      <dgm:spPr/>
      <dgm:t>
        <a:bodyPr/>
        <a:lstStyle/>
        <a:p>
          <a:endParaRPr lang="en-US"/>
        </a:p>
      </dgm:t>
    </dgm:pt>
    <dgm:pt modelId="{9D7B9EC3-E032-2645-8A47-4AB31C3B4FEA}">
      <dgm:prSet phldrT="[Text]" phldr="0"/>
      <dgm:spPr>
        <a:noFill/>
      </dgm:spPr>
      <dgm:t>
        <a:bodyPr/>
        <a:lstStyle/>
        <a:p>
          <a:r>
            <a:rPr lang="en-US" dirty="0"/>
            <a:t>Eosinophilic granulomatosis with polyangiitis (EGPA)—special category of overlap HES because the underlying pathophysiology is related to eosinophilic infiltration of the blood vessels, which leads to multisystem complications</a:t>
          </a:r>
        </a:p>
      </dgm:t>
    </dgm:pt>
    <dgm:pt modelId="{13802CCB-CC52-B542-A9DF-795D3AEF8382}" type="parTrans" cxnId="{8F44A002-B160-284F-8587-B0246FD141D2}">
      <dgm:prSet/>
      <dgm:spPr/>
      <dgm:t>
        <a:bodyPr/>
        <a:lstStyle/>
        <a:p>
          <a:endParaRPr lang="en-US"/>
        </a:p>
      </dgm:t>
    </dgm:pt>
    <dgm:pt modelId="{6E807012-6AB4-A445-89CB-0EBCB85C11F1}" type="sibTrans" cxnId="{8F44A002-B160-284F-8587-B0246FD141D2}">
      <dgm:prSet/>
      <dgm:spPr/>
      <dgm:t>
        <a:bodyPr/>
        <a:lstStyle/>
        <a:p>
          <a:endParaRPr lang="en-US"/>
        </a:p>
      </dgm:t>
    </dgm:pt>
    <dgm:pt modelId="{D1BA3317-E105-4741-AA2D-2AC894A6B135}">
      <dgm:prSet phldrT="[Text]" phldr="0"/>
      <dgm:spPr>
        <a:noFill/>
      </dgm:spPr>
      <dgm:t>
        <a:bodyPr/>
        <a:lstStyle/>
        <a:p>
          <a:r>
            <a:rPr lang="en-US" dirty="0"/>
            <a:t>May be challenging to distinguish from idiopathic HES when AEC is elevated</a:t>
          </a:r>
        </a:p>
      </dgm:t>
    </dgm:pt>
    <dgm:pt modelId="{727A64ED-C713-7F49-B889-AD1E8DB18362}" type="parTrans" cxnId="{E4176F92-2FB3-0248-A3BA-E3CC98273C02}">
      <dgm:prSet/>
      <dgm:spPr/>
      <dgm:t>
        <a:bodyPr/>
        <a:lstStyle/>
        <a:p>
          <a:endParaRPr lang="en-US"/>
        </a:p>
      </dgm:t>
    </dgm:pt>
    <dgm:pt modelId="{016B218D-5DF6-E74D-9BA2-DD65697B71BE}" type="sibTrans" cxnId="{E4176F92-2FB3-0248-A3BA-E3CC98273C02}">
      <dgm:prSet/>
      <dgm:spPr/>
      <dgm:t>
        <a:bodyPr/>
        <a:lstStyle/>
        <a:p>
          <a:endParaRPr lang="en-US"/>
        </a:p>
      </dgm:t>
    </dgm:pt>
    <dgm:pt modelId="{3AA62177-D964-4F47-83DF-067575E3C499}">
      <dgm:prSet phldrT="[Text]" phldr="0"/>
      <dgm:spPr>
        <a:noFill/>
      </dgm:spPr>
      <dgm:t>
        <a:bodyPr/>
        <a:lstStyle/>
        <a:p>
          <a:r>
            <a:rPr lang="en-US" dirty="0"/>
            <a:t>Eosinophilic gastrointestinal disorders (</a:t>
          </a:r>
          <a:r>
            <a:rPr lang="en-US" dirty="0" err="1"/>
            <a:t>eg</a:t>
          </a:r>
          <a:r>
            <a:rPr lang="en-US" dirty="0"/>
            <a:t>, eosinophilic esophagitis)</a:t>
          </a:r>
        </a:p>
      </dgm:t>
    </dgm:pt>
    <dgm:pt modelId="{C0BBF965-C7C8-0046-BDE2-954AD24B4C59}" type="parTrans" cxnId="{0F8387B5-06D8-DC49-9BDD-CC19E1632EEE}">
      <dgm:prSet/>
      <dgm:spPr/>
      <dgm:t>
        <a:bodyPr/>
        <a:lstStyle/>
        <a:p>
          <a:endParaRPr lang="en-US"/>
        </a:p>
      </dgm:t>
    </dgm:pt>
    <dgm:pt modelId="{F8B5A511-426F-0E4B-A4E9-D23C1EC5D610}" type="sibTrans" cxnId="{0F8387B5-06D8-DC49-9BDD-CC19E1632EEE}">
      <dgm:prSet/>
      <dgm:spPr/>
      <dgm:t>
        <a:bodyPr/>
        <a:lstStyle/>
        <a:p>
          <a:endParaRPr lang="en-US"/>
        </a:p>
      </dgm:t>
    </dgm:pt>
    <dgm:pt modelId="{0518AB11-4A06-C046-BBD4-38D9CC77B3C6}" type="pres">
      <dgm:prSet presAssocID="{CA8E36C0-2114-6F4B-9FC0-02F75C96FEFF}" presName="linear" presStyleCnt="0">
        <dgm:presLayoutVars>
          <dgm:dir/>
          <dgm:animLvl val="lvl"/>
          <dgm:resizeHandles val="exact"/>
        </dgm:presLayoutVars>
      </dgm:prSet>
      <dgm:spPr/>
    </dgm:pt>
    <dgm:pt modelId="{BAF29E25-054C-094A-8CF1-14C961320AB7}" type="pres">
      <dgm:prSet presAssocID="{66FC94D6-0AF8-7649-92DC-683C0C7A1A4A}" presName="parentLin" presStyleCnt="0"/>
      <dgm:spPr/>
    </dgm:pt>
    <dgm:pt modelId="{E0B33433-AA96-A949-94CF-123752F20F3F}" type="pres">
      <dgm:prSet presAssocID="{66FC94D6-0AF8-7649-92DC-683C0C7A1A4A}" presName="parentLeftMargin" presStyleLbl="node1" presStyleIdx="0" presStyleCnt="3"/>
      <dgm:spPr/>
    </dgm:pt>
    <dgm:pt modelId="{C497D48D-9E7F-9349-8298-20F791A74049}" type="pres">
      <dgm:prSet presAssocID="{66FC94D6-0AF8-7649-92DC-683C0C7A1A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33941C-5812-8142-8AA4-0475812F7232}" type="pres">
      <dgm:prSet presAssocID="{66FC94D6-0AF8-7649-92DC-683C0C7A1A4A}" presName="negativeSpace" presStyleCnt="0"/>
      <dgm:spPr/>
    </dgm:pt>
    <dgm:pt modelId="{61A5B264-1A65-5846-B021-83D6BA335F64}" type="pres">
      <dgm:prSet presAssocID="{66FC94D6-0AF8-7649-92DC-683C0C7A1A4A}" presName="childText" presStyleLbl="conFgAcc1" presStyleIdx="0" presStyleCnt="3">
        <dgm:presLayoutVars>
          <dgm:bulletEnabled val="1"/>
        </dgm:presLayoutVars>
      </dgm:prSet>
      <dgm:spPr/>
    </dgm:pt>
    <dgm:pt modelId="{092CABC3-DD9A-124A-836A-744F18006BC7}" type="pres">
      <dgm:prSet presAssocID="{7151344A-A4FD-044B-BB66-226FF7B27FEF}" presName="spaceBetweenRectangles" presStyleCnt="0"/>
      <dgm:spPr/>
    </dgm:pt>
    <dgm:pt modelId="{89ECE3A5-2DB0-D84D-A52B-5FDBB1097F99}" type="pres">
      <dgm:prSet presAssocID="{B6989D29-F3E3-694B-869B-CA004BF7BDCF}" presName="parentLin" presStyleCnt="0"/>
      <dgm:spPr/>
    </dgm:pt>
    <dgm:pt modelId="{335A85A7-DE52-E041-82B8-BD76EB8C6B3B}" type="pres">
      <dgm:prSet presAssocID="{B6989D29-F3E3-694B-869B-CA004BF7BDCF}" presName="parentLeftMargin" presStyleLbl="node1" presStyleIdx="0" presStyleCnt="3"/>
      <dgm:spPr/>
    </dgm:pt>
    <dgm:pt modelId="{A9E01E09-8D96-1645-AD35-96B407F114B6}" type="pres">
      <dgm:prSet presAssocID="{B6989D29-F3E3-694B-869B-CA004BF7BD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E6B7DF-2A2E-BC41-A369-BD4AC355403D}" type="pres">
      <dgm:prSet presAssocID="{B6989D29-F3E3-694B-869B-CA004BF7BDCF}" presName="negativeSpace" presStyleCnt="0"/>
      <dgm:spPr/>
    </dgm:pt>
    <dgm:pt modelId="{23412D34-21DB-714F-A6CC-1AC042A119B2}" type="pres">
      <dgm:prSet presAssocID="{B6989D29-F3E3-694B-869B-CA004BF7BDCF}" presName="childText" presStyleLbl="conFgAcc1" presStyleIdx="1" presStyleCnt="3">
        <dgm:presLayoutVars>
          <dgm:bulletEnabled val="1"/>
        </dgm:presLayoutVars>
      </dgm:prSet>
      <dgm:spPr/>
    </dgm:pt>
    <dgm:pt modelId="{456F4CEE-8C4F-2F41-9336-18AE4C4FDDE4}" type="pres">
      <dgm:prSet presAssocID="{E8F8BCA9-C194-2B41-B954-F537081C81C6}" presName="spaceBetweenRectangles" presStyleCnt="0"/>
      <dgm:spPr/>
    </dgm:pt>
    <dgm:pt modelId="{C3783234-8A73-A644-8417-85421651D2C2}" type="pres">
      <dgm:prSet presAssocID="{D0959A41-6555-2F44-A2CD-E2F1D74CC740}" presName="parentLin" presStyleCnt="0"/>
      <dgm:spPr/>
    </dgm:pt>
    <dgm:pt modelId="{239244DF-6AC9-A146-8A8A-F89413645489}" type="pres">
      <dgm:prSet presAssocID="{D0959A41-6555-2F44-A2CD-E2F1D74CC740}" presName="parentLeftMargin" presStyleLbl="node1" presStyleIdx="1" presStyleCnt="3"/>
      <dgm:spPr/>
    </dgm:pt>
    <dgm:pt modelId="{DFFAE30A-52D2-A24B-A9BA-B47DB32D378C}" type="pres">
      <dgm:prSet presAssocID="{D0959A41-6555-2F44-A2CD-E2F1D74CC74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EE66AB-BD30-0641-B633-8EE372B7B271}" type="pres">
      <dgm:prSet presAssocID="{D0959A41-6555-2F44-A2CD-E2F1D74CC740}" presName="negativeSpace" presStyleCnt="0"/>
      <dgm:spPr/>
    </dgm:pt>
    <dgm:pt modelId="{2648BEEF-3596-9544-A531-0B9B87385A73}" type="pres">
      <dgm:prSet presAssocID="{D0959A41-6555-2F44-A2CD-E2F1D74CC7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44A002-B160-284F-8587-B0246FD141D2}" srcId="{B6989D29-F3E3-694B-869B-CA004BF7BDCF}" destId="{9D7B9EC3-E032-2645-8A47-4AB31C3B4FEA}" srcOrd="0" destOrd="0" parTransId="{13802CCB-CC52-B542-A9DF-795D3AEF8382}" sibTransId="{6E807012-6AB4-A445-89CB-0EBCB85C11F1}"/>
    <dgm:cxn modelId="{235FAF13-973B-EE4E-BF32-2F4722BC6E7C}" srcId="{CA8E36C0-2114-6F4B-9FC0-02F75C96FEFF}" destId="{B6989D29-F3E3-694B-869B-CA004BF7BDCF}" srcOrd="1" destOrd="0" parTransId="{A8D1C201-DB2E-1A42-8FA8-F514A45D0DE6}" sibTransId="{E8F8BCA9-C194-2B41-B954-F537081C81C6}"/>
    <dgm:cxn modelId="{70AFC321-A096-4A41-8316-1AC3E4DB3C49}" type="presOf" srcId="{66FC94D6-0AF8-7649-92DC-683C0C7A1A4A}" destId="{E0B33433-AA96-A949-94CF-123752F20F3F}" srcOrd="0" destOrd="0" presId="urn:microsoft.com/office/officeart/2005/8/layout/list1"/>
    <dgm:cxn modelId="{FED4F42C-43D3-C04A-8748-ECC447D9F9D1}" srcId="{CA8E36C0-2114-6F4B-9FC0-02F75C96FEFF}" destId="{D0959A41-6555-2F44-A2CD-E2F1D74CC740}" srcOrd="2" destOrd="0" parTransId="{EA220C9C-F366-4E49-A02B-6AACB8F4E1E8}" sibTransId="{D36564D5-B845-A54A-97E9-91A4A375EDA1}"/>
    <dgm:cxn modelId="{9DC9B630-86A8-A842-BA4D-9AF281A6D323}" type="presOf" srcId="{66FC94D6-0AF8-7649-92DC-683C0C7A1A4A}" destId="{C497D48D-9E7F-9349-8298-20F791A74049}" srcOrd="1" destOrd="0" presId="urn:microsoft.com/office/officeart/2005/8/layout/list1"/>
    <dgm:cxn modelId="{7421C367-3E61-F84E-94A0-E0FE2BF0164E}" type="presOf" srcId="{B6989D29-F3E3-694B-869B-CA004BF7BDCF}" destId="{335A85A7-DE52-E041-82B8-BD76EB8C6B3B}" srcOrd="0" destOrd="0" presId="urn:microsoft.com/office/officeart/2005/8/layout/list1"/>
    <dgm:cxn modelId="{D3C0FF4A-4BAC-C04A-9F7C-B2B5CB208A8D}" type="presOf" srcId="{D1BA3317-E105-4741-AA2D-2AC894A6B135}" destId="{2648BEEF-3596-9544-A531-0B9B87385A73}" srcOrd="0" destOrd="0" presId="urn:microsoft.com/office/officeart/2005/8/layout/list1"/>
    <dgm:cxn modelId="{8B784555-440E-9244-BD28-BEF56654E617}" type="presOf" srcId="{CA8E36C0-2114-6F4B-9FC0-02F75C96FEFF}" destId="{0518AB11-4A06-C046-BBD4-38D9CC77B3C6}" srcOrd="0" destOrd="0" presId="urn:microsoft.com/office/officeart/2005/8/layout/list1"/>
    <dgm:cxn modelId="{2C440482-04D7-4A44-AE51-1A8D2F934444}" srcId="{CA8E36C0-2114-6F4B-9FC0-02F75C96FEFF}" destId="{66FC94D6-0AF8-7649-92DC-683C0C7A1A4A}" srcOrd="0" destOrd="0" parTransId="{4803DECB-8EBC-A741-AA29-87D03AF2363C}" sibTransId="{7151344A-A4FD-044B-BB66-226FF7B27FEF}"/>
    <dgm:cxn modelId="{151F2388-65C6-6548-96A9-ABD5D9206EF9}" type="presOf" srcId="{3AA62177-D964-4F47-83DF-067575E3C499}" destId="{23412D34-21DB-714F-A6CC-1AC042A119B2}" srcOrd="0" destOrd="1" presId="urn:microsoft.com/office/officeart/2005/8/layout/list1"/>
    <dgm:cxn modelId="{E4176F92-2FB3-0248-A3BA-E3CC98273C02}" srcId="{D0959A41-6555-2F44-A2CD-E2F1D74CC740}" destId="{D1BA3317-E105-4741-AA2D-2AC894A6B135}" srcOrd="0" destOrd="0" parTransId="{727A64ED-C713-7F49-B889-AD1E8DB18362}" sibTransId="{016B218D-5DF6-E74D-9BA2-DD65697B71BE}"/>
    <dgm:cxn modelId="{41D2A1A5-5888-FB42-9C5B-182D2EFAC21B}" type="presOf" srcId="{8F217795-6F97-9649-A608-76591BCE781C}" destId="{61A5B264-1A65-5846-B021-83D6BA335F64}" srcOrd="0" destOrd="0" presId="urn:microsoft.com/office/officeart/2005/8/layout/list1"/>
    <dgm:cxn modelId="{59EC56AB-EFA9-B844-9F90-C805C24D5157}" srcId="{66FC94D6-0AF8-7649-92DC-683C0C7A1A4A}" destId="{8F217795-6F97-9649-A608-76591BCE781C}" srcOrd="0" destOrd="0" parTransId="{EA419AC2-63D2-3745-8B70-51110CCDBFD2}" sibTransId="{6531EB78-E7CB-8A4D-99A3-1B400A88AC60}"/>
    <dgm:cxn modelId="{0F8387B5-06D8-DC49-9BDD-CC19E1632EEE}" srcId="{B6989D29-F3E3-694B-869B-CA004BF7BDCF}" destId="{3AA62177-D964-4F47-83DF-067575E3C499}" srcOrd="1" destOrd="0" parTransId="{C0BBF965-C7C8-0046-BDE2-954AD24B4C59}" sibTransId="{F8B5A511-426F-0E4B-A4E9-D23C1EC5D610}"/>
    <dgm:cxn modelId="{E00A20DB-926F-6B43-9CFD-B6CC061B50C7}" type="presOf" srcId="{9D7B9EC3-E032-2645-8A47-4AB31C3B4FEA}" destId="{23412D34-21DB-714F-A6CC-1AC042A119B2}" srcOrd="0" destOrd="0" presId="urn:microsoft.com/office/officeart/2005/8/layout/list1"/>
    <dgm:cxn modelId="{2ED566DB-46A2-1146-9166-A311F3DD71FF}" type="presOf" srcId="{D0959A41-6555-2F44-A2CD-E2F1D74CC740}" destId="{DFFAE30A-52D2-A24B-A9BA-B47DB32D378C}" srcOrd="1" destOrd="0" presId="urn:microsoft.com/office/officeart/2005/8/layout/list1"/>
    <dgm:cxn modelId="{FF8F70E5-DDA1-1F43-9000-F6BF2621E5C5}" type="presOf" srcId="{B6989D29-F3E3-694B-869B-CA004BF7BDCF}" destId="{A9E01E09-8D96-1645-AD35-96B407F114B6}" srcOrd="1" destOrd="0" presId="urn:microsoft.com/office/officeart/2005/8/layout/list1"/>
    <dgm:cxn modelId="{8DA4CFFC-FCF0-7E4C-A04A-8F6DC2ADC57F}" type="presOf" srcId="{D0959A41-6555-2F44-A2CD-E2F1D74CC740}" destId="{239244DF-6AC9-A146-8A8A-F89413645489}" srcOrd="0" destOrd="0" presId="urn:microsoft.com/office/officeart/2005/8/layout/list1"/>
    <dgm:cxn modelId="{5DDD465E-6608-AC43-B7C9-F71455EE10B8}" type="presParOf" srcId="{0518AB11-4A06-C046-BBD4-38D9CC77B3C6}" destId="{BAF29E25-054C-094A-8CF1-14C961320AB7}" srcOrd="0" destOrd="0" presId="urn:microsoft.com/office/officeart/2005/8/layout/list1"/>
    <dgm:cxn modelId="{D31C1B1B-6EF2-2549-A821-7BFB6F015D4A}" type="presParOf" srcId="{BAF29E25-054C-094A-8CF1-14C961320AB7}" destId="{E0B33433-AA96-A949-94CF-123752F20F3F}" srcOrd="0" destOrd="0" presId="urn:microsoft.com/office/officeart/2005/8/layout/list1"/>
    <dgm:cxn modelId="{2285BDD7-D770-0947-AB22-8E0996C801D6}" type="presParOf" srcId="{BAF29E25-054C-094A-8CF1-14C961320AB7}" destId="{C497D48D-9E7F-9349-8298-20F791A74049}" srcOrd="1" destOrd="0" presId="urn:microsoft.com/office/officeart/2005/8/layout/list1"/>
    <dgm:cxn modelId="{112DE2F5-61B3-5842-8FC2-6B2708CA4438}" type="presParOf" srcId="{0518AB11-4A06-C046-BBD4-38D9CC77B3C6}" destId="{F533941C-5812-8142-8AA4-0475812F7232}" srcOrd="1" destOrd="0" presId="urn:microsoft.com/office/officeart/2005/8/layout/list1"/>
    <dgm:cxn modelId="{5753E9BF-70B3-464A-9104-89C6CC153806}" type="presParOf" srcId="{0518AB11-4A06-C046-BBD4-38D9CC77B3C6}" destId="{61A5B264-1A65-5846-B021-83D6BA335F64}" srcOrd="2" destOrd="0" presId="urn:microsoft.com/office/officeart/2005/8/layout/list1"/>
    <dgm:cxn modelId="{540F07F7-64A9-CE46-8991-08C41C8E7748}" type="presParOf" srcId="{0518AB11-4A06-C046-BBD4-38D9CC77B3C6}" destId="{092CABC3-DD9A-124A-836A-744F18006BC7}" srcOrd="3" destOrd="0" presId="urn:microsoft.com/office/officeart/2005/8/layout/list1"/>
    <dgm:cxn modelId="{4D8650A9-6711-1343-B161-3314C42522A7}" type="presParOf" srcId="{0518AB11-4A06-C046-BBD4-38D9CC77B3C6}" destId="{89ECE3A5-2DB0-D84D-A52B-5FDBB1097F99}" srcOrd="4" destOrd="0" presId="urn:microsoft.com/office/officeart/2005/8/layout/list1"/>
    <dgm:cxn modelId="{D7FF34C0-BE0F-B248-9978-7A9E903E3B3E}" type="presParOf" srcId="{89ECE3A5-2DB0-D84D-A52B-5FDBB1097F99}" destId="{335A85A7-DE52-E041-82B8-BD76EB8C6B3B}" srcOrd="0" destOrd="0" presId="urn:microsoft.com/office/officeart/2005/8/layout/list1"/>
    <dgm:cxn modelId="{B0412C31-A97C-E54D-B3F9-FF139366A0FC}" type="presParOf" srcId="{89ECE3A5-2DB0-D84D-A52B-5FDBB1097F99}" destId="{A9E01E09-8D96-1645-AD35-96B407F114B6}" srcOrd="1" destOrd="0" presId="urn:microsoft.com/office/officeart/2005/8/layout/list1"/>
    <dgm:cxn modelId="{C83D153F-A01C-0947-B09B-E9846BBF4905}" type="presParOf" srcId="{0518AB11-4A06-C046-BBD4-38D9CC77B3C6}" destId="{9CE6B7DF-2A2E-BC41-A369-BD4AC355403D}" srcOrd="5" destOrd="0" presId="urn:microsoft.com/office/officeart/2005/8/layout/list1"/>
    <dgm:cxn modelId="{F0AC5691-7C69-2143-90C2-046F08C81CAE}" type="presParOf" srcId="{0518AB11-4A06-C046-BBD4-38D9CC77B3C6}" destId="{23412D34-21DB-714F-A6CC-1AC042A119B2}" srcOrd="6" destOrd="0" presId="urn:microsoft.com/office/officeart/2005/8/layout/list1"/>
    <dgm:cxn modelId="{A8AF36CD-B8F1-BE42-998C-3039DF7AE712}" type="presParOf" srcId="{0518AB11-4A06-C046-BBD4-38D9CC77B3C6}" destId="{456F4CEE-8C4F-2F41-9336-18AE4C4FDDE4}" srcOrd="7" destOrd="0" presId="urn:microsoft.com/office/officeart/2005/8/layout/list1"/>
    <dgm:cxn modelId="{C27D4904-1B40-A742-8FD8-924BC62D6231}" type="presParOf" srcId="{0518AB11-4A06-C046-BBD4-38D9CC77B3C6}" destId="{C3783234-8A73-A644-8417-85421651D2C2}" srcOrd="8" destOrd="0" presId="urn:microsoft.com/office/officeart/2005/8/layout/list1"/>
    <dgm:cxn modelId="{B87F5C5D-930E-544C-A48C-315C2CC02FB9}" type="presParOf" srcId="{C3783234-8A73-A644-8417-85421651D2C2}" destId="{239244DF-6AC9-A146-8A8A-F89413645489}" srcOrd="0" destOrd="0" presId="urn:microsoft.com/office/officeart/2005/8/layout/list1"/>
    <dgm:cxn modelId="{DB81BEC0-A631-9F4B-9FAE-BB718A8B4841}" type="presParOf" srcId="{C3783234-8A73-A644-8417-85421651D2C2}" destId="{DFFAE30A-52D2-A24B-A9BA-B47DB32D378C}" srcOrd="1" destOrd="0" presId="urn:microsoft.com/office/officeart/2005/8/layout/list1"/>
    <dgm:cxn modelId="{6DE27278-39AF-BC47-B1E3-1772FFCB2AE3}" type="presParOf" srcId="{0518AB11-4A06-C046-BBD4-38D9CC77B3C6}" destId="{BFEE66AB-BD30-0641-B633-8EE372B7B271}" srcOrd="9" destOrd="0" presId="urn:microsoft.com/office/officeart/2005/8/layout/list1"/>
    <dgm:cxn modelId="{823B7971-B57E-9E40-A73C-C95E3EFC1237}" type="presParOf" srcId="{0518AB11-4A06-C046-BBD4-38D9CC77B3C6}" destId="{2648BEEF-3596-9544-A531-0B9B87385A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E36C0-2114-6F4B-9FC0-02F75C96FEFF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6FC94D6-0AF8-7649-92DC-683C0C7A1A4A}">
      <dgm:prSet phldrT="[Text]" phldr="0" custT="1"/>
      <dgm:spPr/>
      <dgm:t>
        <a:bodyPr/>
        <a:lstStyle/>
        <a:p>
          <a:r>
            <a:rPr lang="en-US" sz="2800" dirty="0">
              <a:latin typeface="+mj-lt"/>
            </a:rPr>
            <a:t>Definition</a:t>
          </a:r>
        </a:p>
      </dgm:t>
    </dgm:pt>
    <dgm:pt modelId="{4803DECB-8EBC-A741-AA29-87D03AF2363C}" type="parTrans" cxnId="{2C440482-04D7-4A44-AE51-1A8D2F934444}">
      <dgm:prSet/>
      <dgm:spPr/>
      <dgm:t>
        <a:bodyPr/>
        <a:lstStyle/>
        <a:p>
          <a:endParaRPr lang="en-US"/>
        </a:p>
      </dgm:t>
    </dgm:pt>
    <dgm:pt modelId="{7151344A-A4FD-044B-BB66-226FF7B27FEF}" type="sibTrans" cxnId="{2C440482-04D7-4A44-AE51-1A8D2F934444}">
      <dgm:prSet/>
      <dgm:spPr/>
      <dgm:t>
        <a:bodyPr/>
        <a:lstStyle/>
        <a:p>
          <a:endParaRPr lang="en-US"/>
        </a:p>
      </dgm:t>
    </dgm:pt>
    <dgm:pt modelId="{D0959A41-6555-2F44-A2CD-E2F1D74CC740}">
      <dgm:prSet phldrT="[Text]" phldr="0" custT="1"/>
      <dgm:spPr/>
      <dgm:t>
        <a:bodyPr/>
        <a:lstStyle/>
        <a:p>
          <a:r>
            <a:rPr lang="en-US" sz="2800" dirty="0">
              <a:latin typeface="+mj-lt"/>
            </a:rPr>
            <a:t>Features</a:t>
          </a:r>
        </a:p>
      </dgm:t>
    </dgm:pt>
    <dgm:pt modelId="{EA220C9C-F366-4E49-A02B-6AACB8F4E1E8}" type="parTrans" cxnId="{FED4F42C-43D3-C04A-8748-ECC447D9F9D1}">
      <dgm:prSet/>
      <dgm:spPr/>
      <dgm:t>
        <a:bodyPr/>
        <a:lstStyle/>
        <a:p>
          <a:endParaRPr lang="en-US"/>
        </a:p>
      </dgm:t>
    </dgm:pt>
    <dgm:pt modelId="{D36564D5-B845-A54A-97E9-91A4A375EDA1}" type="sibTrans" cxnId="{FED4F42C-43D3-C04A-8748-ECC447D9F9D1}">
      <dgm:prSet/>
      <dgm:spPr/>
      <dgm:t>
        <a:bodyPr/>
        <a:lstStyle/>
        <a:p>
          <a:endParaRPr lang="en-US"/>
        </a:p>
      </dgm:t>
    </dgm:pt>
    <dgm:pt modelId="{8F217795-6F97-9649-A608-76591BCE781C}">
      <dgm:prSet phldrT="[Text]" phldr="0"/>
      <dgm:spPr>
        <a:noFill/>
      </dgm:spPr>
      <dgm:t>
        <a:bodyPr/>
        <a:lstStyle/>
        <a:p>
          <a:r>
            <a:rPr lang="en-US" dirty="0"/>
            <a:t>HES of unknown cause that does not meet criteria for any of the other categories</a:t>
          </a:r>
        </a:p>
      </dgm:t>
    </dgm:pt>
    <dgm:pt modelId="{EA419AC2-63D2-3745-8B70-51110CCDBFD2}" type="parTrans" cxnId="{59EC56AB-EFA9-B844-9F90-C805C24D5157}">
      <dgm:prSet/>
      <dgm:spPr/>
      <dgm:t>
        <a:bodyPr/>
        <a:lstStyle/>
        <a:p>
          <a:endParaRPr lang="en-US"/>
        </a:p>
      </dgm:t>
    </dgm:pt>
    <dgm:pt modelId="{6531EB78-E7CB-8A4D-99A3-1B400A88AC60}" type="sibTrans" cxnId="{59EC56AB-EFA9-B844-9F90-C805C24D5157}">
      <dgm:prSet/>
      <dgm:spPr/>
      <dgm:t>
        <a:bodyPr/>
        <a:lstStyle/>
        <a:p>
          <a:endParaRPr lang="en-US"/>
        </a:p>
      </dgm:t>
    </dgm:pt>
    <dgm:pt modelId="{D1BA3317-E105-4741-AA2D-2AC894A6B135}">
      <dgm:prSet phldrT="[Text]" phldr="0"/>
      <dgm:spPr>
        <a:noFill/>
      </dgm:spPr>
      <dgm:t>
        <a:bodyPr/>
        <a:lstStyle/>
        <a:p>
          <a:r>
            <a:rPr lang="en-US" dirty="0"/>
            <a:t>Multisystem involvement common</a:t>
          </a:r>
        </a:p>
      </dgm:t>
    </dgm:pt>
    <dgm:pt modelId="{727A64ED-C713-7F49-B889-AD1E8DB18362}" type="parTrans" cxnId="{E4176F92-2FB3-0248-A3BA-E3CC98273C02}">
      <dgm:prSet/>
      <dgm:spPr/>
      <dgm:t>
        <a:bodyPr/>
        <a:lstStyle/>
        <a:p>
          <a:endParaRPr lang="en-US"/>
        </a:p>
      </dgm:t>
    </dgm:pt>
    <dgm:pt modelId="{016B218D-5DF6-E74D-9BA2-DD65697B71BE}" type="sibTrans" cxnId="{E4176F92-2FB3-0248-A3BA-E3CC98273C02}">
      <dgm:prSet/>
      <dgm:spPr/>
      <dgm:t>
        <a:bodyPr/>
        <a:lstStyle/>
        <a:p>
          <a:endParaRPr lang="en-US"/>
        </a:p>
      </dgm:t>
    </dgm:pt>
    <dgm:pt modelId="{EF1011BA-EDD5-8541-AFAD-C5F3D5F63841}">
      <dgm:prSet phldrT="[Text]" phldr="0"/>
      <dgm:spPr>
        <a:noFill/>
      </dgm:spPr>
      <dgm:t>
        <a:bodyPr/>
        <a:lstStyle/>
        <a:p>
          <a:r>
            <a:rPr lang="en-US" dirty="0"/>
            <a:t>Most common category</a:t>
          </a:r>
        </a:p>
      </dgm:t>
    </dgm:pt>
    <dgm:pt modelId="{D4C39564-FB84-DE4F-B576-43922FA89D0B}" type="parTrans" cxnId="{190A07BE-CEB3-1349-8BDE-3782EFC82AFA}">
      <dgm:prSet/>
      <dgm:spPr/>
    </dgm:pt>
    <dgm:pt modelId="{7AB593C6-101E-7841-B6F4-C72DF6DFF0F2}" type="sibTrans" cxnId="{190A07BE-CEB3-1349-8BDE-3782EFC82AFA}">
      <dgm:prSet/>
      <dgm:spPr/>
    </dgm:pt>
    <dgm:pt modelId="{0518AB11-4A06-C046-BBD4-38D9CC77B3C6}" type="pres">
      <dgm:prSet presAssocID="{CA8E36C0-2114-6F4B-9FC0-02F75C96FEFF}" presName="linear" presStyleCnt="0">
        <dgm:presLayoutVars>
          <dgm:dir/>
          <dgm:animLvl val="lvl"/>
          <dgm:resizeHandles val="exact"/>
        </dgm:presLayoutVars>
      </dgm:prSet>
      <dgm:spPr/>
    </dgm:pt>
    <dgm:pt modelId="{BAF29E25-054C-094A-8CF1-14C961320AB7}" type="pres">
      <dgm:prSet presAssocID="{66FC94D6-0AF8-7649-92DC-683C0C7A1A4A}" presName="parentLin" presStyleCnt="0"/>
      <dgm:spPr/>
    </dgm:pt>
    <dgm:pt modelId="{E0B33433-AA96-A949-94CF-123752F20F3F}" type="pres">
      <dgm:prSet presAssocID="{66FC94D6-0AF8-7649-92DC-683C0C7A1A4A}" presName="parentLeftMargin" presStyleLbl="node1" presStyleIdx="0" presStyleCnt="2"/>
      <dgm:spPr/>
    </dgm:pt>
    <dgm:pt modelId="{C497D48D-9E7F-9349-8298-20F791A74049}" type="pres">
      <dgm:prSet presAssocID="{66FC94D6-0AF8-7649-92DC-683C0C7A1A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33941C-5812-8142-8AA4-0475812F7232}" type="pres">
      <dgm:prSet presAssocID="{66FC94D6-0AF8-7649-92DC-683C0C7A1A4A}" presName="negativeSpace" presStyleCnt="0"/>
      <dgm:spPr/>
    </dgm:pt>
    <dgm:pt modelId="{61A5B264-1A65-5846-B021-83D6BA335F64}" type="pres">
      <dgm:prSet presAssocID="{66FC94D6-0AF8-7649-92DC-683C0C7A1A4A}" presName="childText" presStyleLbl="conFgAcc1" presStyleIdx="0" presStyleCnt="2">
        <dgm:presLayoutVars>
          <dgm:bulletEnabled val="1"/>
        </dgm:presLayoutVars>
      </dgm:prSet>
      <dgm:spPr/>
    </dgm:pt>
    <dgm:pt modelId="{092CABC3-DD9A-124A-836A-744F18006BC7}" type="pres">
      <dgm:prSet presAssocID="{7151344A-A4FD-044B-BB66-226FF7B27FEF}" presName="spaceBetweenRectangles" presStyleCnt="0"/>
      <dgm:spPr/>
    </dgm:pt>
    <dgm:pt modelId="{C3783234-8A73-A644-8417-85421651D2C2}" type="pres">
      <dgm:prSet presAssocID="{D0959A41-6555-2F44-A2CD-E2F1D74CC740}" presName="parentLin" presStyleCnt="0"/>
      <dgm:spPr/>
    </dgm:pt>
    <dgm:pt modelId="{239244DF-6AC9-A146-8A8A-F89413645489}" type="pres">
      <dgm:prSet presAssocID="{D0959A41-6555-2F44-A2CD-E2F1D74CC740}" presName="parentLeftMargin" presStyleLbl="node1" presStyleIdx="0" presStyleCnt="2"/>
      <dgm:spPr/>
    </dgm:pt>
    <dgm:pt modelId="{DFFAE30A-52D2-A24B-A9BA-B47DB32D378C}" type="pres">
      <dgm:prSet presAssocID="{D0959A41-6555-2F44-A2CD-E2F1D74CC7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FEE66AB-BD30-0641-B633-8EE372B7B271}" type="pres">
      <dgm:prSet presAssocID="{D0959A41-6555-2F44-A2CD-E2F1D74CC740}" presName="negativeSpace" presStyleCnt="0"/>
      <dgm:spPr/>
    </dgm:pt>
    <dgm:pt modelId="{2648BEEF-3596-9544-A531-0B9B87385A73}" type="pres">
      <dgm:prSet presAssocID="{D0959A41-6555-2F44-A2CD-E2F1D74CC74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0AFC321-A096-4A41-8316-1AC3E4DB3C49}" type="presOf" srcId="{66FC94D6-0AF8-7649-92DC-683C0C7A1A4A}" destId="{E0B33433-AA96-A949-94CF-123752F20F3F}" srcOrd="0" destOrd="0" presId="urn:microsoft.com/office/officeart/2005/8/layout/list1"/>
    <dgm:cxn modelId="{FED4F42C-43D3-C04A-8748-ECC447D9F9D1}" srcId="{CA8E36C0-2114-6F4B-9FC0-02F75C96FEFF}" destId="{D0959A41-6555-2F44-A2CD-E2F1D74CC740}" srcOrd="1" destOrd="0" parTransId="{EA220C9C-F366-4E49-A02B-6AACB8F4E1E8}" sibTransId="{D36564D5-B845-A54A-97E9-91A4A375EDA1}"/>
    <dgm:cxn modelId="{9DC9B630-86A8-A842-BA4D-9AF281A6D323}" type="presOf" srcId="{66FC94D6-0AF8-7649-92DC-683C0C7A1A4A}" destId="{C497D48D-9E7F-9349-8298-20F791A74049}" srcOrd="1" destOrd="0" presId="urn:microsoft.com/office/officeart/2005/8/layout/list1"/>
    <dgm:cxn modelId="{D3C0FF4A-4BAC-C04A-9F7C-B2B5CB208A8D}" type="presOf" srcId="{D1BA3317-E105-4741-AA2D-2AC894A6B135}" destId="{2648BEEF-3596-9544-A531-0B9B87385A73}" srcOrd="0" destOrd="0" presId="urn:microsoft.com/office/officeart/2005/8/layout/list1"/>
    <dgm:cxn modelId="{8B784555-440E-9244-BD28-BEF56654E617}" type="presOf" srcId="{CA8E36C0-2114-6F4B-9FC0-02F75C96FEFF}" destId="{0518AB11-4A06-C046-BBD4-38D9CC77B3C6}" srcOrd="0" destOrd="0" presId="urn:microsoft.com/office/officeart/2005/8/layout/list1"/>
    <dgm:cxn modelId="{2C440482-04D7-4A44-AE51-1A8D2F934444}" srcId="{CA8E36C0-2114-6F4B-9FC0-02F75C96FEFF}" destId="{66FC94D6-0AF8-7649-92DC-683C0C7A1A4A}" srcOrd="0" destOrd="0" parTransId="{4803DECB-8EBC-A741-AA29-87D03AF2363C}" sibTransId="{7151344A-A4FD-044B-BB66-226FF7B27FEF}"/>
    <dgm:cxn modelId="{E4176F92-2FB3-0248-A3BA-E3CC98273C02}" srcId="{D0959A41-6555-2F44-A2CD-E2F1D74CC740}" destId="{D1BA3317-E105-4741-AA2D-2AC894A6B135}" srcOrd="0" destOrd="0" parTransId="{727A64ED-C713-7F49-B889-AD1E8DB18362}" sibTransId="{016B218D-5DF6-E74D-9BA2-DD65697B71BE}"/>
    <dgm:cxn modelId="{41D2A1A5-5888-FB42-9C5B-182D2EFAC21B}" type="presOf" srcId="{8F217795-6F97-9649-A608-76591BCE781C}" destId="{61A5B264-1A65-5846-B021-83D6BA335F64}" srcOrd="0" destOrd="0" presId="urn:microsoft.com/office/officeart/2005/8/layout/list1"/>
    <dgm:cxn modelId="{59EC56AB-EFA9-B844-9F90-C805C24D5157}" srcId="{66FC94D6-0AF8-7649-92DC-683C0C7A1A4A}" destId="{8F217795-6F97-9649-A608-76591BCE781C}" srcOrd="0" destOrd="0" parTransId="{EA419AC2-63D2-3745-8B70-51110CCDBFD2}" sibTransId="{6531EB78-E7CB-8A4D-99A3-1B400A88AC60}"/>
    <dgm:cxn modelId="{190A07BE-CEB3-1349-8BDE-3782EFC82AFA}" srcId="{D0959A41-6555-2F44-A2CD-E2F1D74CC740}" destId="{EF1011BA-EDD5-8541-AFAD-C5F3D5F63841}" srcOrd="1" destOrd="0" parTransId="{D4C39564-FB84-DE4F-B576-43922FA89D0B}" sibTransId="{7AB593C6-101E-7841-B6F4-C72DF6DFF0F2}"/>
    <dgm:cxn modelId="{2ED566DB-46A2-1146-9166-A311F3DD71FF}" type="presOf" srcId="{D0959A41-6555-2F44-A2CD-E2F1D74CC740}" destId="{DFFAE30A-52D2-A24B-A9BA-B47DB32D378C}" srcOrd="1" destOrd="0" presId="urn:microsoft.com/office/officeart/2005/8/layout/list1"/>
    <dgm:cxn modelId="{D6319CE7-2410-AE4E-88EF-33DE14DC9E61}" type="presOf" srcId="{EF1011BA-EDD5-8541-AFAD-C5F3D5F63841}" destId="{2648BEEF-3596-9544-A531-0B9B87385A73}" srcOrd="0" destOrd="1" presId="urn:microsoft.com/office/officeart/2005/8/layout/list1"/>
    <dgm:cxn modelId="{8DA4CFFC-FCF0-7E4C-A04A-8F6DC2ADC57F}" type="presOf" srcId="{D0959A41-6555-2F44-A2CD-E2F1D74CC740}" destId="{239244DF-6AC9-A146-8A8A-F89413645489}" srcOrd="0" destOrd="0" presId="urn:microsoft.com/office/officeart/2005/8/layout/list1"/>
    <dgm:cxn modelId="{5DDD465E-6608-AC43-B7C9-F71455EE10B8}" type="presParOf" srcId="{0518AB11-4A06-C046-BBD4-38D9CC77B3C6}" destId="{BAF29E25-054C-094A-8CF1-14C961320AB7}" srcOrd="0" destOrd="0" presId="urn:microsoft.com/office/officeart/2005/8/layout/list1"/>
    <dgm:cxn modelId="{D31C1B1B-6EF2-2549-A821-7BFB6F015D4A}" type="presParOf" srcId="{BAF29E25-054C-094A-8CF1-14C961320AB7}" destId="{E0B33433-AA96-A949-94CF-123752F20F3F}" srcOrd="0" destOrd="0" presId="urn:microsoft.com/office/officeart/2005/8/layout/list1"/>
    <dgm:cxn modelId="{2285BDD7-D770-0947-AB22-8E0996C801D6}" type="presParOf" srcId="{BAF29E25-054C-094A-8CF1-14C961320AB7}" destId="{C497D48D-9E7F-9349-8298-20F791A74049}" srcOrd="1" destOrd="0" presId="urn:microsoft.com/office/officeart/2005/8/layout/list1"/>
    <dgm:cxn modelId="{112DE2F5-61B3-5842-8FC2-6B2708CA4438}" type="presParOf" srcId="{0518AB11-4A06-C046-BBD4-38D9CC77B3C6}" destId="{F533941C-5812-8142-8AA4-0475812F7232}" srcOrd="1" destOrd="0" presId="urn:microsoft.com/office/officeart/2005/8/layout/list1"/>
    <dgm:cxn modelId="{5753E9BF-70B3-464A-9104-89C6CC153806}" type="presParOf" srcId="{0518AB11-4A06-C046-BBD4-38D9CC77B3C6}" destId="{61A5B264-1A65-5846-B021-83D6BA335F64}" srcOrd="2" destOrd="0" presId="urn:microsoft.com/office/officeart/2005/8/layout/list1"/>
    <dgm:cxn modelId="{540F07F7-64A9-CE46-8991-08C41C8E7748}" type="presParOf" srcId="{0518AB11-4A06-C046-BBD4-38D9CC77B3C6}" destId="{092CABC3-DD9A-124A-836A-744F18006BC7}" srcOrd="3" destOrd="0" presId="urn:microsoft.com/office/officeart/2005/8/layout/list1"/>
    <dgm:cxn modelId="{C27D4904-1B40-A742-8FD8-924BC62D6231}" type="presParOf" srcId="{0518AB11-4A06-C046-BBD4-38D9CC77B3C6}" destId="{C3783234-8A73-A644-8417-85421651D2C2}" srcOrd="4" destOrd="0" presId="urn:microsoft.com/office/officeart/2005/8/layout/list1"/>
    <dgm:cxn modelId="{B87F5C5D-930E-544C-A48C-315C2CC02FB9}" type="presParOf" srcId="{C3783234-8A73-A644-8417-85421651D2C2}" destId="{239244DF-6AC9-A146-8A8A-F89413645489}" srcOrd="0" destOrd="0" presId="urn:microsoft.com/office/officeart/2005/8/layout/list1"/>
    <dgm:cxn modelId="{DB81BEC0-A631-9F4B-9FAE-BB718A8B4841}" type="presParOf" srcId="{C3783234-8A73-A644-8417-85421651D2C2}" destId="{DFFAE30A-52D2-A24B-A9BA-B47DB32D378C}" srcOrd="1" destOrd="0" presId="urn:microsoft.com/office/officeart/2005/8/layout/list1"/>
    <dgm:cxn modelId="{6DE27278-39AF-BC47-B1E3-1772FFCB2AE3}" type="presParOf" srcId="{0518AB11-4A06-C046-BBD4-38D9CC77B3C6}" destId="{BFEE66AB-BD30-0641-B633-8EE372B7B271}" srcOrd="5" destOrd="0" presId="urn:microsoft.com/office/officeart/2005/8/layout/list1"/>
    <dgm:cxn modelId="{823B7971-B57E-9E40-A73C-C95E3EFC1237}" type="presParOf" srcId="{0518AB11-4A06-C046-BBD4-38D9CC77B3C6}" destId="{2648BEEF-3596-9544-A531-0B9B87385A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5B264-1A65-5846-B021-83D6BA335F64}">
      <dsp:nvSpPr>
        <dsp:cNvPr id="0" name=""/>
        <dsp:cNvSpPr/>
      </dsp:nvSpPr>
      <dsp:spPr>
        <a:xfrm>
          <a:off x="0" y="212258"/>
          <a:ext cx="7886700" cy="510300"/>
        </a:xfrm>
        <a:prstGeom prst="rect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49936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HES with documented or presumed clonal eosinophilic involvement</a:t>
          </a:r>
        </a:p>
      </dsp:txBody>
      <dsp:txXfrm>
        <a:off x="0" y="212258"/>
        <a:ext cx="7886700" cy="510300"/>
      </dsp:txXfrm>
    </dsp:sp>
    <dsp:sp modelId="{C497D48D-9E7F-9349-8298-20F791A74049}">
      <dsp:nvSpPr>
        <dsp:cNvPr id="0" name=""/>
        <dsp:cNvSpPr/>
      </dsp:nvSpPr>
      <dsp:spPr>
        <a:xfrm>
          <a:off x="394335" y="35138"/>
          <a:ext cx="5520690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Definition</a:t>
          </a:r>
        </a:p>
      </dsp:txBody>
      <dsp:txXfrm>
        <a:off x="411628" y="52431"/>
        <a:ext cx="5486104" cy="319654"/>
      </dsp:txXfrm>
    </dsp:sp>
    <dsp:sp modelId="{23412D34-21DB-714F-A6CC-1AC042A119B2}">
      <dsp:nvSpPr>
        <dsp:cNvPr id="0" name=""/>
        <dsp:cNvSpPr/>
      </dsp:nvSpPr>
      <dsp:spPr>
        <a:xfrm>
          <a:off x="0" y="964478"/>
          <a:ext cx="7886700" cy="907200"/>
        </a:xfrm>
        <a:prstGeom prst="rect">
          <a:avLst/>
        </a:prstGeom>
        <a:noFill/>
        <a:ln w="12700" cap="flat" cmpd="sng" algn="ctr">
          <a:solidFill>
            <a:schemeClr val="accent3">
              <a:hueOff val="1631983"/>
              <a:satOff val="-16411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49936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 dirty="0"/>
            <a:t>PDGFR</a:t>
          </a:r>
          <a:r>
            <a:rPr lang="en-US" sz="1200" kern="1200" dirty="0"/>
            <a:t> and </a:t>
          </a:r>
          <a:r>
            <a:rPr lang="en-US" sz="1200" i="1" kern="1200" dirty="0"/>
            <a:t>FGFR1</a:t>
          </a:r>
          <a:r>
            <a:rPr lang="en-US" sz="1200" kern="1200" dirty="0"/>
            <a:t> rearrangements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 dirty="0"/>
            <a:t>JAK2</a:t>
          </a:r>
          <a:r>
            <a:rPr lang="en-US" sz="1200" kern="1200" dirty="0"/>
            <a:t> genetic alterations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Chronic eosinophilic leukemia</a:t>
          </a:r>
        </a:p>
      </dsp:txBody>
      <dsp:txXfrm>
        <a:off x="0" y="964478"/>
        <a:ext cx="7886700" cy="907200"/>
      </dsp:txXfrm>
    </dsp:sp>
    <dsp:sp modelId="{A9E01E09-8D96-1645-AD35-96B407F114B6}">
      <dsp:nvSpPr>
        <dsp:cNvPr id="0" name=""/>
        <dsp:cNvSpPr/>
      </dsp:nvSpPr>
      <dsp:spPr>
        <a:xfrm>
          <a:off x="394335" y="787358"/>
          <a:ext cx="5520690" cy="354240"/>
        </a:xfrm>
        <a:prstGeom prst="roundRect">
          <a:avLst/>
        </a:prstGeom>
        <a:solidFill>
          <a:schemeClr val="accent3">
            <a:hueOff val="1631983"/>
            <a:satOff val="-16411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Examples</a:t>
          </a:r>
        </a:p>
      </dsp:txBody>
      <dsp:txXfrm>
        <a:off x="411628" y="804651"/>
        <a:ext cx="5486104" cy="319654"/>
      </dsp:txXfrm>
    </dsp:sp>
    <dsp:sp modelId="{2648BEEF-3596-9544-A531-0B9B87385A73}">
      <dsp:nvSpPr>
        <dsp:cNvPr id="0" name=""/>
        <dsp:cNvSpPr/>
      </dsp:nvSpPr>
      <dsp:spPr>
        <a:xfrm>
          <a:off x="0" y="2113598"/>
          <a:ext cx="7886700" cy="907200"/>
        </a:xfrm>
        <a:prstGeom prst="rect">
          <a:avLst/>
        </a:prstGeom>
        <a:noFill/>
        <a:ln w="12700" cap="flat" cmpd="sng" algn="ctr">
          <a:solidFill>
            <a:schemeClr val="accent3">
              <a:hueOff val="3263966"/>
              <a:satOff val="-32822"/>
              <a:lumOff val="-43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49936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Male predominance in </a:t>
          </a:r>
          <a:r>
            <a:rPr lang="en-US" sz="1200" i="1" kern="1200" dirty="0"/>
            <a:t>PDGFR</a:t>
          </a:r>
          <a:r>
            <a:rPr lang="en-US" sz="1200" kern="1200" dirty="0"/>
            <a:t>-associated MPN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High mortality if untreated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Frequently elevated serum tryptase and vitamin B12 levels </a:t>
          </a:r>
        </a:p>
      </dsp:txBody>
      <dsp:txXfrm>
        <a:off x="0" y="2113598"/>
        <a:ext cx="7886700" cy="907200"/>
      </dsp:txXfrm>
    </dsp:sp>
    <dsp:sp modelId="{DFFAE30A-52D2-A24B-A9BA-B47DB32D378C}">
      <dsp:nvSpPr>
        <dsp:cNvPr id="0" name=""/>
        <dsp:cNvSpPr/>
      </dsp:nvSpPr>
      <dsp:spPr>
        <a:xfrm>
          <a:off x="394335" y="1936478"/>
          <a:ext cx="5520690" cy="354240"/>
        </a:xfrm>
        <a:prstGeom prst="roundRect">
          <a:avLst/>
        </a:prstGeom>
        <a:solidFill>
          <a:schemeClr val="accent3">
            <a:hueOff val="3263966"/>
            <a:satOff val="-32822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Features</a:t>
          </a:r>
        </a:p>
      </dsp:txBody>
      <dsp:txXfrm>
        <a:off x="411628" y="1953771"/>
        <a:ext cx="548610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5B264-1A65-5846-B021-83D6BA335F64}">
      <dsp:nvSpPr>
        <dsp:cNvPr id="0" name=""/>
        <dsp:cNvSpPr/>
      </dsp:nvSpPr>
      <dsp:spPr>
        <a:xfrm>
          <a:off x="0" y="252600"/>
          <a:ext cx="7886700" cy="623700"/>
        </a:xfrm>
        <a:prstGeom prst="rect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29108" rIns="61209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HES with a clonal or phenotypically abnormal lymphocyte population that produces cytokines (particularly IL-5) and drives eosinophilia</a:t>
          </a:r>
        </a:p>
      </dsp:txBody>
      <dsp:txXfrm>
        <a:off x="0" y="252600"/>
        <a:ext cx="7886700" cy="623700"/>
      </dsp:txXfrm>
    </dsp:sp>
    <dsp:sp modelId="{C497D48D-9E7F-9349-8298-20F791A74049}">
      <dsp:nvSpPr>
        <dsp:cNvPr id="0" name=""/>
        <dsp:cNvSpPr/>
      </dsp:nvSpPr>
      <dsp:spPr>
        <a:xfrm>
          <a:off x="394335" y="90240"/>
          <a:ext cx="5520690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Definition</a:t>
          </a:r>
        </a:p>
      </dsp:txBody>
      <dsp:txXfrm>
        <a:off x="410187" y="106092"/>
        <a:ext cx="5488986" cy="293016"/>
      </dsp:txXfrm>
    </dsp:sp>
    <dsp:sp modelId="{23412D34-21DB-714F-A6CC-1AC042A119B2}">
      <dsp:nvSpPr>
        <dsp:cNvPr id="0" name=""/>
        <dsp:cNvSpPr/>
      </dsp:nvSpPr>
      <dsp:spPr>
        <a:xfrm>
          <a:off x="0" y="1098061"/>
          <a:ext cx="7886700" cy="641024"/>
        </a:xfrm>
        <a:prstGeom prst="rect">
          <a:avLst/>
        </a:prstGeom>
        <a:noFill/>
        <a:ln w="12700" cap="flat" cmpd="sng" algn="ctr">
          <a:solidFill>
            <a:schemeClr val="accent3">
              <a:hueOff val="1631983"/>
              <a:satOff val="-16411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29108" rIns="61209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CD3-/CD4+ L-HES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Episodic eosinophilia/angioedema (</a:t>
          </a:r>
          <a:r>
            <a:rPr lang="en-US" sz="1100" kern="1200" dirty="0" err="1"/>
            <a:t>Gleich’s</a:t>
          </a:r>
          <a:r>
            <a:rPr lang="en-US" sz="1100" kern="1200" dirty="0"/>
            <a:t> syndrome)</a:t>
          </a:r>
        </a:p>
      </dsp:txBody>
      <dsp:txXfrm>
        <a:off x="0" y="1098061"/>
        <a:ext cx="7886700" cy="641024"/>
      </dsp:txXfrm>
    </dsp:sp>
    <dsp:sp modelId="{A9E01E09-8D96-1645-AD35-96B407F114B6}">
      <dsp:nvSpPr>
        <dsp:cNvPr id="0" name=""/>
        <dsp:cNvSpPr/>
      </dsp:nvSpPr>
      <dsp:spPr>
        <a:xfrm>
          <a:off x="394335" y="935700"/>
          <a:ext cx="5520690" cy="324720"/>
        </a:xfrm>
        <a:prstGeom prst="roundRect">
          <a:avLst/>
        </a:prstGeom>
        <a:solidFill>
          <a:schemeClr val="accent3">
            <a:hueOff val="1631983"/>
            <a:satOff val="-16411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Examples</a:t>
          </a:r>
        </a:p>
      </dsp:txBody>
      <dsp:txXfrm>
        <a:off x="410187" y="951552"/>
        <a:ext cx="5488986" cy="293016"/>
      </dsp:txXfrm>
    </dsp:sp>
    <dsp:sp modelId="{2648BEEF-3596-9544-A531-0B9B87385A73}">
      <dsp:nvSpPr>
        <dsp:cNvPr id="0" name=""/>
        <dsp:cNvSpPr/>
      </dsp:nvSpPr>
      <dsp:spPr>
        <a:xfrm>
          <a:off x="0" y="1960846"/>
          <a:ext cx="7886700" cy="1004850"/>
        </a:xfrm>
        <a:prstGeom prst="rect">
          <a:avLst/>
        </a:prstGeom>
        <a:noFill/>
        <a:ln w="12700" cap="flat" cmpd="sng" algn="ctr">
          <a:solidFill>
            <a:schemeClr val="accent3">
              <a:hueOff val="3263966"/>
              <a:satOff val="-32822"/>
              <a:lumOff val="-43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29108" rIns="61209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Equally common in men and women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High rate of skin and soft tissue complications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Elevated level of </a:t>
          </a:r>
          <a:r>
            <a:rPr lang="en-US" sz="1100" kern="1200" dirty="0" err="1"/>
            <a:t>IgE</a:t>
          </a:r>
          <a:r>
            <a:rPr lang="en-US" sz="1100" kern="1200" dirty="0"/>
            <a:t> and CCL-17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Progression to lymphoma in 5% to 25% of patients</a:t>
          </a:r>
        </a:p>
      </dsp:txBody>
      <dsp:txXfrm>
        <a:off x="0" y="1960846"/>
        <a:ext cx="7886700" cy="1004850"/>
      </dsp:txXfrm>
    </dsp:sp>
    <dsp:sp modelId="{DFFAE30A-52D2-A24B-A9BA-B47DB32D378C}">
      <dsp:nvSpPr>
        <dsp:cNvPr id="0" name=""/>
        <dsp:cNvSpPr/>
      </dsp:nvSpPr>
      <dsp:spPr>
        <a:xfrm>
          <a:off x="394335" y="1798485"/>
          <a:ext cx="5520690" cy="324720"/>
        </a:xfrm>
        <a:prstGeom prst="roundRect">
          <a:avLst/>
        </a:prstGeom>
        <a:solidFill>
          <a:schemeClr val="accent3">
            <a:hueOff val="3263966"/>
            <a:satOff val="-32822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Features</a:t>
          </a:r>
        </a:p>
      </dsp:txBody>
      <dsp:txXfrm>
        <a:off x="410187" y="1814337"/>
        <a:ext cx="5488986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5B264-1A65-5846-B021-83D6BA335F64}">
      <dsp:nvSpPr>
        <dsp:cNvPr id="0" name=""/>
        <dsp:cNvSpPr/>
      </dsp:nvSpPr>
      <dsp:spPr>
        <a:xfrm>
          <a:off x="0" y="344558"/>
          <a:ext cx="7886700" cy="510300"/>
        </a:xfrm>
        <a:prstGeom prst="rect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49936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Eosinophilic manifestations restricted to single organ system with peripheral eosinophilia &gt;1500/mm</a:t>
          </a:r>
          <a:r>
            <a:rPr lang="en-US" sz="1200" kern="1200" baseline="30000" dirty="0"/>
            <a:t>3</a:t>
          </a:r>
          <a:endParaRPr lang="en-US" sz="1200" kern="1200" dirty="0"/>
        </a:p>
      </dsp:txBody>
      <dsp:txXfrm>
        <a:off x="0" y="344558"/>
        <a:ext cx="7886700" cy="510300"/>
      </dsp:txXfrm>
    </dsp:sp>
    <dsp:sp modelId="{C497D48D-9E7F-9349-8298-20F791A74049}">
      <dsp:nvSpPr>
        <dsp:cNvPr id="0" name=""/>
        <dsp:cNvSpPr/>
      </dsp:nvSpPr>
      <dsp:spPr>
        <a:xfrm>
          <a:off x="394335" y="167438"/>
          <a:ext cx="5520690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Definition</a:t>
          </a:r>
        </a:p>
      </dsp:txBody>
      <dsp:txXfrm>
        <a:off x="411628" y="184731"/>
        <a:ext cx="5486104" cy="319654"/>
      </dsp:txXfrm>
    </dsp:sp>
    <dsp:sp modelId="{23412D34-21DB-714F-A6CC-1AC042A119B2}">
      <dsp:nvSpPr>
        <dsp:cNvPr id="0" name=""/>
        <dsp:cNvSpPr/>
      </dsp:nvSpPr>
      <dsp:spPr>
        <a:xfrm>
          <a:off x="0" y="1096778"/>
          <a:ext cx="7886700" cy="1039500"/>
        </a:xfrm>
        <a:prstGeom prst="rect">
          <a:avLst/>
        </a:prstGeom>
        <a:noFill/>
        <a:ln w="12700" cap="flat" cmpd="sng" algn="ctr">
          <a:solidFill>
            <a:schemeClr val="accent3">
              <a:hueOff val="1631983"/>
              <a:satOff val="-16411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49936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Eosinophilic granulomatosis with polyangiitis (EGPA)—special category of overlap HES because the underlying pathophysiology is related to eosinophilic infiltration of the blood vessels, which leads to multisystem complications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Eosinophilic gastrointestinal disorders (</a:t>
          </a:r>
          <a:r>
            <a:rPr lang="en-US" sz="1200" kern="1200" dirty="0" err="1"/>
            <a:t>eg</a:t>
          </a:r>
          <a:r>
            <a:rPr lang="en-US" sz="1200" kern="1200" dirty="0"/>
            <a:t>, eosinophilic esophagitis)</a:t>
          </a:r>
        </a:p>
      </dsp:txBody>
      <dsp:txXfrm>
        <a:off x="0" y="1096778"/>
        <a:ext cx="7886700" cy="1039500"/>
      </dsp:txXfrm>
    </dsp:sp>
    <dsp:sp modelId="{A9E01E09-8D96-1645-AD35-96B407F114B6}">
      <dsp:nvSpPr>
        <dsp:cNvPr id="0" name=""/>
        <dsp:cNvSpPr/>
      </dsp:nvSpPr>
      <dsp:spPr>
        <a:xfrm>
          <a:off x="394335" y="919658"/>
          <a:ext cx="5520690" cy="354240"/>
        </a:xfrm>
        <a:prstGeom prst="roundRect">
          <a:avLst/>
        </a:prstGeom>
        <a:solidFill>
          <a:schemeClr val="accent3">
            <a:hueOff val="1631983"/>
            <a:satOff val="-16411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Examples</a:t>
          </a:r>
        </a:p>
      </dsp:txBody>
      <dsp:txXfrm>
        <a:off x="411628" y="936951"/>
        <a:ext cx="5486104" cy="319654"/>
      </dsp:txXfrm>
    </dsp:sp>
    <dsp:sp modelId="{2648BEEF-3596-9544-A531-0B9B87385A73}">
      <dsp:nvSpPr>
        <dsp:cNvPr id="0" name=""/>
        <dsp:cNvSpPr/>
      </dsp:nvSpPr>
      <dsp:spPr>
        <a:xfrm>
          <a:off x="0" y="2378198"/>
          <a:ext cx="7886700" cy="510300"/>
        </a:xfrm>
        <a:prstGeom prst="rect">
          <a:avLst/>
        </a:prstGeom>
        <a:noFill/>
        <a:ln w="12700" cap="flat" cmpd="sng" algn="ctr">
          <a:solidFill>
            <a:schemeClr val="accent3">
              <a:hueOff val="3263966"/>
              <a:satOff val="-32822"/>
              <a:lumOff val="-43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249936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May be challenging to distinguish from idiopathic HES when AEC is elevated</a:t>
          </a:r>
        </a:p>
      </dsp:txBody>
      <dsp:txXfrm>
        <a:off x="0" y="2378198"/>
        <a:ext cx="7886700" cy="510300"/>
      </dsp:txXfrm>
    </dsp:sp>
    <dsp:sp modelId="{DFFAE30A-52D2-A24B-A9BA-B47DB32D378C}">
      <dsp:nvSpPr>
        <dsp:cNvPr id="0" name=""/>
        <dsp:cNvSpPr/>
      </dsp:nvSpPr>
      <dsp:spPr>
        <a:xfrm>
          <a:off x="394335" y="2201078"/>
          <a:ext cx="5520690" cy="354240"/>
        </a:xfrm>
        <a:prstGeom prst="roundRect">
          <a:avLst/>
        </a:prstGeom>
        <a:solidFill>
          <a:schemeClr val="accent3">
            <a:hueOff val="3263966"/>
            <a:satOff val="-32822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Features</a:t>
          </a:r>
        </a:p>
      </dsp:txBody>
      <dsp:txXfrm>
        <a:off x="411628" y="2218371"/>
        <a:ext cx="548610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5B264-1A65-5846-B021-83D6BA335F64}">
      <dsp:nvSpPr>
        <dsp:cNvPr id="0" name=""/>
        <dsp:cNvSpPr/>
      </dsp:nvSpPr>
      <dsp:spPr>
        <a:xfrm>
          <a:off x="0" y="324218"/>
          <a:ext cx="7886700" cy="1134000"/>
        </a:xfrm>
        <a:prstGeom prst="rect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HES of unknown cause that does not meet criteria for any of the other categories</a:t>
          </a:r>
        </a:p>
      </dsp:txBody>
      <dsp:txXfrm>
        <a:off x="0" y="324218"/>
        <a:ext cx="7886700" cy="1134000"/>
      </dsp:txXfrm>
    </dsp:sp>
    <dsp:sp modelId="{C497D48D-9E7F-9349-8298-20F791A74049}">
      <dsp:nvSpPr>
        <dsp:cNvPr id="0" name=""/>
        <dsp:cNvSpPr/>
      </dsp:nvSpPr>
      <dsp:spPr>
        <a:xfrm>
          <a:off x="394335" y="29018"/>
          <a:ext cx="552069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Definition</a:t>
          </a:r>
        </a:p>
      </dsp:txBody>
      <dsp:txXfrm>
        <a:off x="423156" y="57839"/>
        <a:ext cx="5463048" cy="532758"/>
      </dsp:txXfrm>
    </dsp:sp>
    <dsp:sp modelId="{2648BEEF-3596-9544-A531-0B9B87385A73}">
      <dsp:nvSpPr>
        <dsp:cNvPr id="0" name=""/>
        <dsp:cNvSpPr/>
      </dsp:nvSpPr>
      <dsp:spPr>
        <a:xfrm>
          <a:off x="0" y="1861418"/>
          <a:ext cx="7886700" cy="1165500"/>
        </a:xfrm>
        <a:prstGeom prst="rect">
          <a:avLst/>
        </a:prstGeom>
        <a:noFill/>
        <a:ln w="12700" cap="flat" cmpd="sng" algn="ctr">
          <a:solidFill>
            <a:schemeClr val="accent3">
              <a:hueOff val="3263966"/>
              <a:satOff val="-32822"/>
              <a:lumOff val="-43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Multisystem involvement common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Most common category</a:t>
          </a:r>
        </a:p>
      </dsp:txBody>
      <dsp:txXfrm>
        <a:off x="0" y="1861418"/>
        <a:ext cx="7886700" cy="1165500"/>
      </dsp:txXfrm>
    </dsp:sp>
    <dsp:sp modelId="{DFFAE30A-52D2-A24B-A9BA-B47DB32D378C}">
      <dsp:nvSpPr>
        <dsp:cNvPr id="0" name=""/>
        <dsp:cNvSpPr/>
      </dsp:nvSpPr>
      <dsp:spPr>
        <a:xfrm>
          <a:off x="394335" y="1566218"/>
          <a:ext cx="5520690" cy="590400"/>
        </a:xfrm>
        <a:prstGeom prst="roundRect">
          <a:avLst/>
        </a:prstGeom>
        <a:solidFill>
          <a:schemeClr val="accent3">
            <a:hueOff val="3263966"/>
            <a:satOff val="-32822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Features</a:t>
          </a:r>
        </a:p>
      </dsp:txBody>
      <dsp:txXfrm>
        <a:off x="423156" y="1595039"/>
        <a:ext cx="546304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0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7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63BFDD-285F-5146-860A-AE44D8E110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2785" y="4504154"/>
            <a:ext cx="6101215" cy="5673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References and footnotes.</a:t>
            </a:r>
          </a:p>
        </p:txBody>
      </p:sp>
    </p:spTree>
    <p:extLst>
      <p:ext uri="{BB962C8B-B14F-4D97-AF65-F5344CB8AC3E}">
        <p14:creationId xmlns:p14="http://schemas.microsoft.com/office/powerpoint/2010/main" val="105827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4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896-47BB-504A-832D-9B72C67B9DA1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83FE-34B7-AE4C-99BE-AFFE9ED3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nz/" TargetMode="External"/><Relationship Id="rId2" Type="http://schemas.openxmlformats.org/officeDocument/2006/relationships/hyperlink" Target="https://dermnetnz.org/topics/hypereosinophilic-syndr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C2CFF6-6149-4C47-BF27-8B4E4A15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952"/>
            <a:ext cx="9144000" cy="5143500"/>
          </a:xfrm>
          <a:prstGeom prst="rect">
            <a:avLst/>
          </a:prstGeom>
          <a:solidFill>
            <a:srgbClr val="B268C4"/>
          </a:solidFill>
        </p:spPr>
      </p:pic>
    </p:spTree>
    <p:extLst>
      <p:ext uri="{BB962C8B-B14F-4D97-AF65-F5344CB8AC3E}">
        <p14:creationId xmlns:p14="http://schemas.microsoft.com/office/powerpoint/2010/main" val="320442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BC79-64F1-F247-B3C8-FD994EE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Eosinophils Mature in the Bone Marrow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34326-324D-2C40-9B66-2668B892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467"/>
          <a:stretch/>
        </p:blipFill>
        <p:spPr>
          <a:xfrm>
            <a:off x="278994" y="1268016"/>
            <a:ext cx="8586012" cy="19656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7BD66-410E-8E40-8927-719F2357D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1. Johnston LK, Bryce PJ. </a:t>
            </a:r>
            <a:r>
              <a:rPr lang="en-US" i="1" dirty="0"/>
              <a:t>Front Med. </a:t>
            </a:r>
            <a:r>
              <a:rPr lang="en-US" dirty="0"/>
              <a:t>2017;4:51.</a:t>
            </a:r>
          </a:p>
          <a:p>
            <a:r>
              <a:rPr lang="en-US" dirty="0"/>
              <a:t>2. O'Sullivan JA, </a:t>
            </a:r>
            <a:r>
              <a:rPr lang="en-US" dirty="0" err="1"/>
              <a:t>Bochner</a:t>
            </a:r>
            <a:r>
              <a:rPr lang="en-US" dirty="0"/>
              <a:t> BS. </a:t>
            </a:r>
            <a:r>
              <a:rPr lang="en-US" i="1" dirty="0"/>
              <a:t>J Allergy Clin Immunol</a:t>
            </a:r>
            <a:r>
              <a:rPr lang="en-US" dirty="0"/>
              <a:t>. 2018;141(2):505-517.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C9ED4-8BDE-1941-A72A-49FFF60371B2}"/>
              </a:ext>
            </a:extLst>
          </p:cNvPr>
          <p:cNvSpPr/>
          <p:nvPr/>
        </p:nvSpPr>
        <p:spPr>
          <a:xfrm>
            <a:off x="224689" y="3233631"/>
            <a:ext cx="382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courtesy of Johnston LK, Bryce PJ. </a:t>
            </a:r>
            <a:r>
              <a:rPr lang="en-US" sz="900" i="1" dirty="0"/>
              <a:t>Front Med. </a:t>
            </a:r>
            <a:r>
              <a:rPr lang="en-US" sz="900" dirty="0"/>
              <a:t>2017;4:51. </a:t>
            </a:r>
            <a:r>
              <a:rPr lang="en-US" sz="900" dirty="0">
                <a:hlinkClick r:id="rId3"/>
              </a:rPr>
              <a:t>CC BY 4.0</a:t>
            </a:r>
            <a:r>
              <a:rPr lang="en-US" sz="9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57E4A-ECE9-5B4A-853A-A3D7E93342BB}"/>
              </a:ext>
            </a:extLst>
          </p:cNvPr>
          <p:cNvSpPr/>
          <p:nvPr/>
        </p:nvSpPr>
        <p:spPr>
          <a:xfrm>
            <a:off x="837127" y="3023126"/>
            <a:ext cx="39924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C6B0F-AA54-A74A-A14F-4FF8AA86DC91}"/>
              </a:ext>
            </a:extLst>
          </p:cNvPr>
          <p:cNvSpPr txBox="1"/>
          <p:nvPr/>
        </p:nvSpPr>
        <p:spPr>
          <a:xfrm>
            <a:off x="484310" y="2968700"/>
            <a:ext cx="1195024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Common myeloid progenitor (CMP)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94837-5231-834C-825F-F7ACE40B2728}"/>
              </a:ext>
            </a:extLst>
          </p:cNvPr>
          <p:cNvSpPr/>
          <p:nvPr/>
        </p:nvSpPr>
        <p:spPr>
          <a:xfrm>
            <a:off x="2032151" y="3023126"/>
            <a:ext cx="627336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3781-6A35-BE40-A8F6-EAFBCD7CFF76}"/>
              </a:ext>
            </a:extLst>
          </p:cNvPr>
          <p:cNvSpPr txBox="1"/>
          <p:nvPr/>
        </p:nvSpPr>
        <p:spPr>
          <a:xfrm>
            <a:off x="1587864" y="2923816"/>
            <a:ext cx="1477118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900" dirty="0"/>
              <a:t>Pre-granulocyte macrophage progenitor (GMP)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375AA-54CF-1B46-97A0-02AC4A45E10F}"/>
              </a:ext>
            </a:extLst>
          </p:cNvPr>
          <p:cNvSpPr/>
          <p:nvPr/>
        </p:nvSpPr>
        <p:spPr>
          <a:xfrm>
            <a:off x="3213279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9A884-431A-EA45-8B9D-3C04661C0FD6}"/>
              </a:ext>
            </a:extLst>
          </p:cNvPr>
          <p:cNvSpPr txBox="1"/>
          <p:nvPr/>
        </p:nvSpPr>
        <p:spPr>
          <a:xfrm>
            <a:off x="2886639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GMP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BA1E9-C268-6048-8181-F74D9DF52145}"/>
              </a:ext>
            </a:extLst>
          </p:cNvPr>
          <p:cNvSpPr/>
          <p:nvPr/>
        </p:nvSpPr>
        <p:spPr>
          <a:xfrm>
            <a:off x="4764136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D5B50-4A82-F54C-9925-87D13DABEA6C}"/>
              </a:ext>
            </a:extLst>
          </p:cNvPr>
          <p:cNvSpPr txBox="1"/>
          <p:nvPr/>
        </p:nvSpPr>
        <p:spPr>
          <a:xfrm>
            <a:off x="4412644" y="2968700"/>
            <a:ext cx="1438326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precursor (</a:t>
            </a:r>
            <a:r>
              <a:rPr lang="en-US" sz="1000" dirty="0" err="1"/>
              <a:t>EoPre</a:t>
            </a:r>
            <a:r>
              <a:rPr lang="en-US" sz="1000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162CF-0D46-C04B-BEA4-875D145E89FD}"/>
              </a:ext>
            </a:extLst>
          </p:cNvPr>
          <p:cNvSpPr/>
          <p:nvPr/>
        </p:nvSpPr>
        <p:spPr>
          <a:xfrm>
            <a:off x="6063803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997D2-B63D-E14B-AA78-473214A8974F}"/>
              </a:ext>
            </a:extLst>
          </p:cNvPr>
          <p:cNvSpPr txBox="1"/>
          <p:nvPr/>
        </p:nvSpPr>
        <p:spPr>
          <a:xfrm>
            <a:off x="5659346" y="2968700"/>
            <a:ext cx="1703812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lineage–committed progenitor (</a:t>
            </a:r>
            <a:r>
              <a:rPr lang="en-US" sz="1000" dirty="0" err="1"/>
              <a:t>EoP</a:t>
            </a:r>
            <a:r>
              <a:rPr lang="en-US" sz="10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FD25E-CD30-604E-BA2E-564E6F55B247}"/>
              </a:ext>
            </a:extLst>
          </p:cNvPr>
          <p:cNvSpPr/>
          <p:nvPr/>
        </p:nvSpPr>
        <p:spPr>
          <a:xfrm>
            <a:off x="7533949" y="3002416"/>
            <a:ext cx="1155023" cy="215850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9D96E-37F8-3C49-84A0-B18B9518263B}"/>
              </a:ext>
            </a:extLst>
          </p:cNvPr>
          <p:cNvSpPr txBox="1"/>
          <p:nvPr/>
        </p:nvSpPr>
        <p:spPr>
          <a:xfrm>
            <a:off x="7333706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Mature eosinophil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61E03E-260D-8C45-BA96-7C00C65E69AD}"/>
              </a:ext>
            </a:extLst>
          </p:cNvPr>
          <p:cNvSpPr txBox="1"/>
          <p:nvPr/>
        </p:nvSpPr>
        <p:spPr>
          <a:xfrm>
            <a:off x="2520315" y="3561798"/>
            <a:ext cx="63446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Eosinophils develop from progenitor cells that give rise to myeloid lineages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GATA-1: </a:t>
            </a:r>
            <a:r>
              <a:rPr lang="en-US" sz="1200" dirty="0"/>
              <a:t>transcription factor influencing erythroid development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IL-5: </a:t>
            </a:r>
            <a:r>
              <a:rPr lang="en-US" sz="1200" dirty="0"/>
              <a:t>major role in maturation and proliferation of eosinophils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During development, toxic granule proteins must be sequestered to maintain cell viability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62E71-6413-C14E-B923-556951788B27}"/>
              </a:ext>
            </a:extLst>
          </p:cNvPr>
          <p:cNvSpPr/>
          <p:nvPr/>
        </p:nvSpPr>
        <p:spPr>
          <a:xfrm>
            <a:off x="2205990" y="1277558"/>
            <a:ext cx="453497" cy="42530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8AE4A-45E8-4840-86A7-91E5E4F290E7}"/>
              </a:ext>
            </a:extLst>
          </p:cNvPr>
          <p:cNvSpPr/>
          <p:nvPr/>
        </p:nvSpPr>
        <p:spPr>
          <a:xfrm>
            <a:off x="6846028" y="2045971"/>
            <a:ext cx="1920288" cy="886656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72FEFB-E937-0549-8B28-DD2F012229FC}"/>
              </a:ext>
            </a:extLst>
          </p:cNvPr>
          <p:cNvSpPr/>
          <p:nvPr/>
        </p:nvSpPr>
        <p:spPr>
          <a:xfrm>
            <a:off x="3963771" y="2005422"/>
            <a:ext cx="608229" cy="365256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F279DF-AE7F-6041-9E8A-D39691C6920C}"/>
              </a:ext>
            </a:extLst>
          </p:cNvPr>
          <p:cNvSpPr/>
          <p:nvPr/>
        </p:nvSpPr>
        <p:spPr>
          <a:xfrm>
            <a:off x="4855337" y="1968181"/>
            <a:ext cx="425323" cy="365257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202B0-0DB6-D142-9581-24E7D94F8307}"/>
              </a:ext>
            </a:extLst>
          </p:cNvPr>
          <p:cNvSpPr/>
          <p:nvPr/>
        </p:nvSpPr>
        <p:spPr>
          <a:xfrm>
            <a:off x="7313974" y="2310901"/>
            <a:ext cx="1438326" cy="886656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BC79-64F1-F247-B3C8-FD994EE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Eosinophils Mature in the Bone Marrow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34326-324D-2C40-9B66-2668B892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467"/>
          <a:stretch/>
        </p:blipFill>
        <p:spPr>
          <a:xfrm>
            <a:off x="278994" y="1268016"/>
            <a:ext cx="8586012" cy="19656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7BD66-410E-8E40-8927-719F2357D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1. Johnston LK, Bryce PJ. </a:t>
            </a:r>
            <a:r>
              <a:rPr lang="en-US" i="1" dirty="0"/>
              <a:t>Front Med. </a:t>
            </a:r>
            <a:r>
              <a:rPr lang="en-US" dirty="0"/>
              <a:t>2017;4:51.</a:t>
            </a:r>
          </a:p>
          <a:p>
            <a:r>
              <a:rPr lang="en-US" dirty="0"/>
              <a:t>2. O'Sullivan JA, </a:t>
            </a:r>
            <a:r>
              <a:rPr lang="en-US" dirty="0" err="1"/>
              <a:t>Bochner</a:t>
            </a:r>
            <a:r>
              <a:rPr lang="en-US" dirty="0"/>
              <a:t> BS. </a:t>
            </a:r>
            <a:r>
              <a:rPr lang="en-US" i="1" dirty="0"/>
              <a:t>J Allergy Clin Immunol</a:t>
            </a:r>
            <a:r>
              <a:rPr lang="en-US" dirty="0"/>
              <a:t>. 2018;141(2):505-517.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C9ED4-8BDE-1941-A72A-49FFF60371B2}"/>
              </a:ext>
            </a:extLst>
          </p:cNvPr>
          <p:cNvSpPr/>
          <p:nvPr/>
        </p:nvSpPr>
        <p:spPr>
          <a:xfrm>
            <a:off x="224689" y="3233631"/>
            <a:ext cx="382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courtesy of Johnston LK, Bryce PJ. </a:t>
            </a:r>
            <a:r>
              <a:rPr lang="en-US" sz="900" i="1" dirty="0"/>
              <a:t>Front Med. </a:t>
            </a:r>
            <a:r>
              <a:rPr lang="en-US" sz="900" dirty="0"/>
              <a:t>2017;4:51. </a:t>
            </a:r>
            <a:r>
              <a:rPr lang="en-US" sz="900" dirty="0">
                <a:hlinkClick r:id="rId3"/>
              </a:rPr>
              <a:t>CC BY 4.0</a:t>
            </a:r>
            <a:r>
              <a:rPr lang="en-US" sz="9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57E4A-ECE9-5B4A-853A-A3D7E93342BB}"/>
              </a:ext>
            </a:extLst>
          </p:cNvPr>
          <p:cNvSpPr/>
          <p:nvPr/>
        </p:nvSpPr>
        <p:spPr>
          <a:xfrm>
            <a:off x="837127" y="3023126"/>
            <a:ext cx="39924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C6B0F-AA54-A74A-A14F-4FF8AA86DC91}"/>
              </a:ext>
            </a:extLst>
          </p:cNvPr>
          <p:cNvSpPr txBox="1"/>
          <p:nvPr/>
        </p:nvSpPr>
        <p:spPr>
          <a:xfrm>
            <a:off x="484310" y="2968700"/>
            <a:ext cx="1195024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Common myeloid progenitor (CMP)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94837-5231-834C-825F-F7ACE40B2728}"/>
              </a:ext>
            </a:extLst>
          </p:cNvPr>
          <p:cNvSpPr/>
          <p:nvPr/>
        </p:nvSpPr>
        <p:spPr>
          <a:xfrm>
            <a:off x="2032151" y="3023126"/>
            <a:ext cx="627336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3781-6A35-BE40-A8F6-EAFBCD7CFF76}"/>
              </a:ext>
            </a:extLst>
          </p:cNvPr>
          <p:cNvSpPr txBox="1"/>
          <p:nvPr/>
        </p:nvSpPr>
        <p:spPr>
          <a:xfrm>
            <a:off x="1587864" y="2923816"/>
            <a:ext cx="1477118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900" dirty="0"/>
              <a:t>Pre-granulocyte macrophage progenitor (GMP)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375AA-54CF-1B46-97A0-02AC4A45E10F}"/>
              </a:ext>
            </a:extLst>
          </p:cNvPr>
          <p:cNvSpPr/>
          <p:nvPr/>
        </p:nvSpPr>
        <p:spPr>
          <a:xfrm>
            <a:off x="3213279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9A884-431A-EA45-8B9D-3C04661C0FD6}"/>
              </a:ext>
            </a:extLst>
          </p:cNvPr>
          <p:cNvSpPr txBox="1"/>
          <p:nvPr/>
        </p:nvSpPr>
        <p:spPr>
          <a:xfrm>
            <a:off x="2886639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GMP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BA1E9-C268-6048-8181-F74D9DF52145}"/>
              </a:ext>
            </a:extLst>
          </p:cNvPr>
          <p:cNvSpPr/>
          <p:nvPr/>
        </p:nvSpPr>
        <p:spPr>
          <a:xfrm>
            <a:off x="4764136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D5B50-4A82-F54C-9925-87D13DABEA6C}"/>
              </a:ext>
            </a:extLst>
          </p:cNvPr>
          <p:cNvSpPr txBox="1"/>
          <p:nvPr/>
        </p:nvSpPr>
        <p:spPr>
          <a:xfrm>
            <a:off x="4412644" y="2968700"/>
            <a:ext cx="1438326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precursor (</a:t>
            </a:r>
            <a:r>
              <a:rPr lang="en-US" sz="1000" dirty="0" err="1"/>
              <a:t>EoPre</a:t>
            </a:r>
            <a:r>
              <a:rPr lang="en-US" sz="1000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162CF-0D46-C04B-BEA4-875D145E89FD}"/>
              </a:ext>
            </a:extLst>
          </p:cNvPr>
          <p:cNvSpPr/>
          <p:nvPr/>
        </p:nvSpPr>
        <p:spPr>
          <a:xfrm>
            <a:off x="6063803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997D2-B63D-E14B-AA78-473214A8974F}"/>
              </a:ext>
            </a:extLst>
          </p:cNvPr>
          <p:cNvSpPr txBox="1"/>
          <p:nvPr/>
        </p:nvSpPr>
        <p:spPr>
          <a:xfrm>
            <a:off x="5659346" y="2968700"/>
            <a:ext cx="1703812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lineage–committed progenitor (</a:t>
            </a:r>
            <a:r>
              <a:rPr lang="en-US" sz="1000" dirty="0" err="1"/>
              <a:t>EoP</a:t>
            </a:r>
            <a:r>
              <a:rPr lang="en-US" sz="10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FD25E-CD30-604E-BA2E-564E6F55B247}"/>
              </a:ext>
            </a:extLst>
          </p:cNvPr>
          <p:cNvSpPr/>
          <p:nvPr/>
        </p:nvSpPr>
        <p:spPr>
          <a:xfrm>
            <a:off x="7533949" y="3002416"/>
            <a:ext cx="1155023" cy="215850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9D96E-37F8-3C49-84A0-B18B9518263B}"/>
              </a:ext>
            </a:extLst>
          </p:cNvPr>
          <p:cNvSpPr txBox="1"/>
          <p:nvPr/>
        </p:nvSpPr>
        <p:spPr>
          <a:xfrm>
            <a:off x="7333706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Mature eosinophil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61E03E-260D-8C45-BA96-7C00C65E69AD}"/>
              </a:ext>
            </a:extLst>
          </p:cNvPr>
          <p:cNvSpPr txBox="1"/>
          <p:nvPr/>
        </p:nvSpPr>
        <p:spPr>
          <a:xfrm>
            <a:off x="2520315" y="3561798"/>
            <a:ext cx="63446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Eosinophils develop from progenitor cells that give rise to myeloid lineages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GATA-1: </a:t>
            </a:r>
            <a:r>
              <a:rPr lang="en-US" sz="1200" dirty="0"/>
              <a:t>transcription factor influencing erythroid development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IL-5: </a:t>
            </a:r>
            <a:r>
              <a:rPr lang="en-US" sz="1200" dirty="0"/>
              <a:t>major role in maturation and proliferation of eosinophils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During development, toxic granule proteins must be sequestered to maintain cell viability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62E71-6413-C14E-B923-556951788B27}"/>
              </a:ext>
            </a:extLst>
          </p:cNvPr>
          <p:cNvSpPr/>
          <p:nvPr/>
        </p:nvSpPr>
        <p:spPr>
          <a:xfrm>
            <a:off x="2205990" y="1277558"/>
            <a:ext cx="453497" cy="42530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72FEFB-E937-0549-8B28-DD2F012229FC}"/>
              </a:ext>
            </a:extLst>
          </p:cNvPr>
          <p:cNvSpPr/>
          <p:nvPr/>
        </p:nvSpPr>
        <p:spPr>
          <a:xfrm>
            <a:off x="3963771" y="2005422"/>
            <a:ext cx="608229" cy="365256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F279DF-AE7F-6041-9E8A-D39691C6920C}"/>
              </a:ext>
            </a:extLst>
          </p:cNvPr>
          <p:cNvSpPr/>
          <p:nvPr/>
        </p:nvSpPr>
        <p:spPr>
          <a:xfrm>
            <a:off x="4855337" y="1968181"/>
            <a:ext cx="425323" cy="365257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DED4-226A-E24E-866A-A08F84AA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Regulation of Eosinophil Production, Trafficking, and Apoptosis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B453-D44D-D34A-ACB9-8FC78BF9A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Dependent on interactions between transcription factors </a:t>
            </a:r>
            <a:br>
              <a:rPr lang="en-US" dirty="0"/>
            </a:br>
            <a:r>
              <a:rPr lang="en-US" dirty="0"/>
              <a:t>(eg, GATA-1), cytokines (eg, IL-5), and other immune signaling</a:t>
            </a:r>
          </a:p>
          <a:p>
            <a:r>
              <a:rPr lang="en-US" dirty="0"/>
              <a:t>Eosinophil differentiation and migration mediated by:</a:t>
            </a:r>
          </a:p>
          <a:p>
            <a:pPr lvl="1"/>
            <a:r>
              <a:rPr lang="en-US" dirty="0"/>
              <a:t>Cytokines (IL-5)</a:t>
            </a:r>
          </a:p>
          <a:p>
            <a:pPr lvl="1"/>
            <a:r>
              <a:rPr lang="en-US" dirty="0"/>
              <a:t>Chemokines (</a:t>
            </a:r>
            <a:r>
              <a:rPr lang="en-US" dirty="0" err="1"/>
              <a:t>eotaxins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Nonchemokine</a:t>
            </a:r>
            <a:r>
              <a:rPr lang="en-US" dirty="0"/>
              <a:t> factors (complement factors)</a:t>
            </a:r>
          </a:p>
          <a:p>
            <a:pPr lvl="1"/>
            <a:r>
              <a:rPr lang="en-US" dirty="0"/>
              <a:t>Immune cells (lymphocytes, mast cells, and eosinophils themselves)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AD718-D1E9-5E41-A6A2-DF73E0F75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Program. </a:t>
            </a:r>
            <a:r>
              <a:rPr lang="en-US" dirty="0"/>
              <a:t>2015;2015(1):92-97.</a:t>
            </a:r>
          </a:p>
        </p:txBody>
      </p:sp>
    </p:spTree>
    <p:extLst>
      <p:ext uri="{BB962C8B-B14F-4D97-AF65-F5344CB8AC3E}">
        <p14:creationId xmlns:p14="http://schemas.microsoft.com/office/powerpoint/2010/main" val="336438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68F7453-B1C7-B84D-95C5-5C4E4B7A5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32" t="13042"/>
          <a:stretch/>
        </p:blipFill>
        <p:spPr>
          <a:xfrm>
            <a:off x="1035770" y="1165537"/>
            <a:ext cx="2782710" cy="326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5BC79-64F1-F247-B3C8-FD994EE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Maturation, Eosinophils Traffic Through </a:t>
            </a:r>
            <a:br>
              <a:rPr lang="en-US" dirty="0"/>
            </a:br>
            <a:r>
              <a:rPr lang="en-US" dirty="0"/>
              <a:t>the Blood to Tissues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7BD66-410E-8E40-8927-719F2357D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1. Johnston LK, Bryce PJ. </a:t>
            </a:r>
            <a:r>
              <a:rPr lang="en-US" i="1" dirty="0"/>
              <a:t>Front Med. </a:t>
            </a:r>
            <a:r>
              <a:rPr lang="en-US" dirty="0"/>
              <a:t>2017;4:51.</a:t>
            </a:r>
          </a:p>
          <a:p>
            <a:r>
              <a:rPr lang="en-US" dirty="0"/>
              <a:t>2. </a:t>
            </a:r>
            <a:r>
              <a:rPr lang="en-US" dirty="0" err="1"/>
              <a:t>Marichal</a:t>
            </a:r>
            <a:r>
              <a:rPr lang="en-US" dirty="0"/>
              <a:t> T, et al. </a:t>
            </a:r>
            <a:r>
              <a:rPr lang="en-US" i="1" dirty="0"/>
              <a:t>Front Med (Lausanne)</a:t>
            </a:r>
            <a:r>
              <a:rPr lang="en-US" dirty="0"/>
              <a:t>. 2017;4:101.</a:t>
            </a:r>
          </a:p>
          <a:p>
            <a:r>
              <a:rPr lang="en-US" dirty="0"/>
              <a:t>3. Kanda A, et al. </a:t>
            </a:r>
            <a:r>
              <a:rPr lang="en-US" i="1" dirty="0" err="1"/>
              <a:t>Allergol</a:t>
            </a:r>
            <a:r>
              <a:rPr lang="en-US" i="1" dirty="0"/>
              <a:t> Int</a:t>
            </a:r>
            <a:r>
              <a:rPr lang="en-US" dirty="0"/>
              <a:t>. 2021;70(1):9-18.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0E9A79-3006-B041-A0AB-52FC7AC10650}"/>
              </a:ext>
            </a:extLst>
          </p:cNvPr>
          <p:cNvGrpSpPr/>
          <p:nvPr/>
        </p:nvGrpSpPr>
        <p:grpSpPr>
          <a:xfrm>
            <a:off x="796061" y="1165537"/>
            <a:ext cx="2157386" cy="3264105"/>
            <a:chOff x="1683913" y="875763"/>
            <a:chExt cx="2336142" cy="35345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77CD4C-3A9C-5F45-9D2C-E9B0EEC25F25}"/>
                </a:ext>
              </a:extLst>
            </p:cNvPr>
            <p:cNvGrpSpPr/>
            <p:nvPr/>
          </p:nvGrpSpPr>
          <p:grpSpPr>
            <a:xfrm>
              <a:off x="1683913" y="875763"/>
              <a:ext cx="2336142" cy="3534562"/>
              <a:chOff x="1584102" y="1268914"/>
              <a:chExt cx="2086619" cy="3157037"/>
            </a:xfrm>
          </p:grpSpPr>
          <p:pic>
            <p:nvPicPr>
              <p:cNvPr id="8" name="Content Placeholder 4">
                <a:extLst>
                  <a:ext uri="{FF2B5EF4-FFF2-40B4-BE49-F238E27FC236}">
                    <a16:creationId xmlns:a16="http://schemas.microsoft.com/office/drawing/2014/main" id="{7A453CA7-5990-6543-94D7-59592D1DB4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3042" r="95206"/>
              <a:stretch/>
            </p:blipFill>
            <p:spPr>
              <a:xfrm>
                <a:off x="1584102" y="1268914"/>
                <a:ext cx="247339" cy="3157037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1D2388-4C3E-5F4E-A114-AE8F0220384A}"/>
                  </a:ext>
                </a:extLst>
              </p:cNvPr>
              <p:cNvSpPr/>
              <p:nvPr/>
            </p:nvSpPr>
            <p:spPr>
              <a:xfrm>
                <a:off x="1584102" y="1268914"/>
                <a:ext cx="2086619" cy="682236"/>
              </a:xfrm>
              <a:prstGeom prst="rect">
                <a:avLst/>
              </a:prstGeom>
              <a:solidFill>
                <a:srgbClr val="ECE5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EE0FEB-0183-0640-8410-65119F4D6F38}"/>
                </a:ext>
              </a:extLst>
            </p:cNvPr>
            <p:cNvSpPr txBox="1"/>
            <p:nvPr/>
          </p:nvSpPr>
          <p:spPr>
            <a:xfrm rot="16200000">
              <a:off x="1560834" y="1053321"/>
              <a:ext cx="769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Bone </a:t>
              </a:r>
            </a:p>
            <a:p>
              <a:pPr algn="ctr"/>
              <a:r>
                <a:rPr lang="en-US" sz="1400" dirty="0"/>
                <a:t>Marrow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3F03DD-173A-D743-8BEA-6A3BE21BF636}"/>
              </a:ext>
            </a:extLst>
          </p:cNvPr>
          <p:cNvSpPr/>
          <p:nvPr/>
        </p:nvSpPr>
        <p:spPr>
          <a:xfrm>
            <a:off x="3818480" y="4128344"/>
            <a:ext cx="1967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courtesy of Johnston LK, Bryce PJ. </a:t>
            </a:r>
            <a:r>
              <a:rPr lang="en-US" sz="800" i="1" dirty="0"/>
              <a:t>Front Med. </a:t>
            </a:r>
            <a:r>
              <a:rPr lang="en-US" sz="800" dirty="0"/>
              <a:t>2017;4:51. </a:t>
            </a:r>
            <a:r>
              <a:rPr lang="en-US" sz="800" dirty="0">
                <a:hlinkClick r:id="rId3"/>
              </a:rPr>
              <a:t>CC BY 4.0</a:t>
            </a:r>
            <a:r>
              <a:rPr lang="en-US" sz="8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0F477-B53F-F14F-93E0-7D9D953F8290}"/>
              </a:ext>
            </a:extLst>
          </p:cNvPr>
          <p:cNvSpPr/>
          <p:nvPr/>
        </p:nvSpPr>
        <p:spPr>
          <a:xfrm>
            <a:off x="796061" y="1165537"/>
            <a:ext cx="3022419" cy="32641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3087EA-9963-B044-910A-02D8EAC9B768}"/>
              </a:ext>
            </a:extLst>
          </p:cNvPr>
          <p:cNvSpPr txBox="1"/>
          <p:nvPr/>
        </p:nvSpPr>
        <p:spPr>
          <a:xfrm>
            <a:off x="3936125" y="1268016"/>
            <a:ext cx="5029200" cy="19595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Briefly found in the peripheral vasculature (half-life, ~18 hours) </a:t>
            </a:r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Half-life in tissues tends to be longer </a:t>
            </a:r>
            <a:br>
              <a:rPr lang="en-US" dirty="0"/>
            </a:br>
            <a:r>
              <a:rPr lang="en-US" dirty="0"/>
              <a:t>(1 to 7 days, depending on cytokine milieu)</a:t>
            </a:r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Eotaxins</a:t>
            </a:r>
            <a:r>
              <a:rPr lang="en-US" b="1" dirty="0"/>
              <a:t>: </a:t>
            </a:r>
            <a:r>
              <a:rPr lang="en-US" dirty="0"/>
              <a:t>CC chemokines influencing eosinophil migration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1EB160-7E56-A346-AE49-A491ED41BA18}"/>
              </a:ext>
            </a:extLst>
          </p:cNvPr>
          <p:cNvSpPr/>
          <p:nvPr/>
        </p:nvSpPr>
        <p:spPr>
          <a:xfrm>
            <a:off x="3394206" y="2159709"/>
            <a:ext cx="45719" cy="45719"/>
          </a:xfrm>
          <a:prstGeom prst="ellipse">
            <a:avLst/>
          </a:prstGeom>
          <a:solidFill>
            <a:srgbClr val="437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0DEAEF-747D-B842-A516-4171F396C8A6}"/>
              </a:ext>
            </a:extLst>
          </p:cNvPr>
          <p:cNvSpPr/>
          <p:nvPr/>
        </p:nvSpPr>
        <p:spPr>
          <a:xfrm>
            <a:off x="3511851" y="2182568"/>
            <a:ext cx="45719" cy="45719"/>
          </a:xfrm>
          <a:prstGeom prst="ellipse">
            <a:avLst/>
          </a:prstGeom>
          <a:solidFill>
            <a:srgbClr val="437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CB8BD6-BF75-A943-B5FB-E361AED79DAA}"/>
              </a:ext>
            </a:extLst>
          </p:cNvPr>
          <p:cNvSpPr/>
          <p:nvPr/>
        </p:nvSpPr>
        <p:spPr>
          <a:xfrm>
            <a:off x="3439925" y="2237109"/>
            <a:ext cx="45719" cy="45719"/>
          </a:xfrm>
          <a:prstGeom prst="ellipse">
            <a:avLst/>
          </a:prstGeom>
          <a:solidFill>
            <a:srgbClr val="437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B95F13-9ED0-A843-BD62-4100BB0804B9}"/>
              </a:ext>
            </a:extLst>
          </p:cNvPr>
          <p:cNvSpPr/>
          <p:nvPr/>
        </p:nvSpPr>
        <p:spPr>
          <a:xfrm>
            <a:off x="3468500" y="2103759"/>
            <a:ext cx="45719" cy="45719"/>
          </a:xfrm>
          <a:prstGeom prst="ellipse">
            <a:avLst/>
          </a:prstGeom>
          <a:solidFill>
            <a:srgbClr val="437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FC9A3C-BBB3-0243-AF24-88D094B68A68}"/>
              </a:ext>
            </a:extLst>
          </p:cNvPr>
          <p:cNvSpPr/>
          <p:nvPr/>
        </p:nvSpPr>
        <p:spPr>
          <a:xfrm>
            <a:off x="3524551" y="2290518"/>
            <a:ext cx="45719" cy="45719"/>
          </a:xfrm>
          <a:prstGeom prst="ellipse">
            <a:avLst/>
          </a:prstGeom>
          <a:solidFill>
            <a:srgbClr val="437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627D31-5D12-6242-9F6D-0E7BFFB95D0F}"/>
              </a:ext>
            </a:extLst>
          </p:cNvPr>
          <p:cNvSpPr/>
          <p:nvPr/>
        </p:nvSpPr>
        <p:spPr>
          <a:xfrm>
            <a:off x="3335150" y="2306959"/>
            <a:ext cx="45719" cy="45719"/>
          </a:xfrm>
          <a:prstGeom prst="ellipse">
            <a:avLst/>
          </a:prstGeom>
          <a:solidFill>
            <a:srgbClr val="437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DBA762-1C8D-FF43-9F48-222DAD9A5F35}"/>
              </a:ext>
            </a:extLst>
          </p:cNvPr>
          <p:cNvSpPr/>
          <p:nvPr/>
        </p:nvSpPr>
        <p:spPr>
          <a:xfrm>
            <a:off x="3408175" y="2357759"/>
            <a:ext cx="45719" cy="45719"/>
          </a:xfrm>
          <a:prstGeom prst="ellipse">
            <a:avLst/>
          </a:prstGeom>
          <a:solidFill>
            <a:srgbClr val="437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C6637-DBBA-A84A-8CEB-D0A4FCD4936D}"/>
              </a:ext>
            </a:extLst>
          </p:cNvPr>
          <p:cNvSpPr txBox="1"/>
          <p:nvPr/>
        </p:nvSpPr>
        <p:spPr>
          <a:xfrm>
            <a:off x="3288190" y="2355498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IL-5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D79AF-5056-374B-BC23-E795A555380C}"/>
              </a:ext>
            </a:extLst>
          </p:cNvPr>
          <p:cNvSpPr/>
          <p:nvPr/>
        </p:nvSpPr>
        <p:spPr>
          <a:xfrm>
            <a:off x="2034611" y="4038600"/>
            <a:ext cx="295839" cy="230854"/>
          </a:xfrm>
          <a:prstGeom prst="rect">
            <a:avLst/>
          </a:prstGeom>
          <a:solidFill>
            <a:srgbClr val="FB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7ED65D-8A76-434A-8964-FF8B644C515A}"/>
              </a:ext>
            </a:extLst>
          </p:cNvPr>
          <p:cNvSpPr txBox="1"/>
          <p:nvPr/>
        </p:nvSpPr>
        <p:spPr>
          <a:xfrm>
            <a:off x="2129315" y="3974748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IL-5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D4E585-E3C9-3240-9778-8BEE97BF081F}"/>
              </a:ext>
            </a:extLst>
          </p:cNvPr>
          <p:cNvSpPr txBox="1"/>
          <p:nvPr/>
        </p:nvSpPr>
        <p:spPr>
          <a:xfrm>
            <a:off x="1231899" y="277008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IL-13</a:t>
            </a:r>
          </a:p>
          <a:p>
            <a:pPr algn="ctr"/>
            <a:r>
              <a:rPr lang="en-US" sz="900" b="1" dirty="0"/>
              <a:t>IL-4</a:t>
            </a:r>
          </a:p>
        </p:txBody>
      </p:sp>
    </p:spTree>
    <p:extLst>
      <p:ext uri="{BB962C8B-B14F-4D97-AF65-F5344CB8AC3E}">
        <p14:creationId xmlns:p14="http://schemas.microsoft.com/office/powerpoint/2010/main" val="81675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858E-084D-4647-848B-4C683841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CEF0-CE66-4E44-B934-2AC3ABF7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Eosinophils are white blood cells with multifunctional roles</a:t>
            </a:r>
          </a:p>
          <a:p>
            <a:r>
              <a:rPr lang="en-US" dirty="0"/>
              <a:t>Eosinophil differentiation and maturation is mediated by:</a:t>
            </a:r>
          </a:p>
          <a:p>
            <a:pPr lvl="1"/>
            <a:r>
              <a:rPr lang="en-US" dirty="0"/>
              <a:t>Cytokines (IL-5, IL-33)</a:t>
            </a:r>
          </a:p>
          <a:p>
            <a:pPr lvl="1"/>
            <a:r>
              <a:rPr lang="en-US" dirty="0" err="1"/>
              <a:t>Nonchemokine</a:t>
            </a:r>
            <a:r>
              <a:rPr lang="en-US" dirty="0"/>
              <a:t> factors (complement factors)</a:t>
            </a:r>
          </a:p>
          <a:p>
            <a:pPr lvl="1"/>
            <a:r>
              <a:rPr lang="en-US" dirty="0"/>
              <a:t>Immune cells (lymphocytes, mast cells, and eosinophils themselves)</a:t>
            </a:r>
          </a:p>
          <a:p>
            <a:r>
              <a:rPr lang="en-US" dirty="0"/>
              <a:t>After maturation, eosinophils migrate through the blood to tissues, a process mediated by </a:t>
            </a:r>
            <a:r>
              <a:rPr lang="en-US" dirty="0" err="1"/>
              <a:t>eotaxins</a:t>
            </a:r>
            <a:r>
              <a:rPr lang="en-US" dirty="0"/>
              <a:t> and other signaling molecules</a:t>
            </a:r>
          </a:p>
        </p:txBody>
      </p:sp>
    </p:spTree>
    <p:extLst>
      <p:ext uri="{BB962C8B-B14F-4D97-AF65-F5344CB8AC3E}">
        <p14:creationId xmlns:p14="http://schemas.microsoft.com/office/powerpoint/2010/main" val="55846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9580-6446-6544-985D-267EBEDD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Hypereosinophilia</a:t>
            </a:r>
            <a:r>
              <a:rPr lang="en-US" dirty="0"/>
              <a:t> and 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EF5CD-D5B1-CB45-85D0-646C78EC1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4BA1D-53CE-2845-A170-674C86FC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6E365-A1EC-AF45-86D8-06E75AC9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schema</a:t>
            </a:r>
          </a:p>
          <a:p>
            <a:r>
              <a:rPr lang="en-US" dirty="0"/>
              <a:t>Diagnostic criteria</a:t>
            </a:r>
          </a:p>
          <a:p>
            <a:r>
              <a:rPr lang="en-US" dirty="0"/>
              <a:t>Common presenting symptoms</a:t>
            </a:r>
          </a:p>
          <a:p>
            <a:r>
              <a:rPr lang="en-US" dirty="0"/>
              <a:t>Secondary causes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48B4F-071F-644F-939E-D08B20ADE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E976-8CFF-0F4A-8ADE-2189C7F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Eosinophilia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39E67-B673-184D-88B0-E44755CB6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Gotlib</a:t>
            </a:r>
            <a:r>
              <a:rPr lang="en-US" dirty="0"/>
              <a:t> J. </a:t>
            </a:r>
            <a:r>
              <a:rPr lang="en-US" i="1" dirty="0"/>
              <a:t>Am J </a:t>
            </a:r>
            <a:r>
              <a:rPr lang="en-US" i="1" dirty="0" err="1"/>
              <a:t>Hematol</a:t>
            </a:r>
            <a:r>
              <a:rPr lang="en-US" dirty="0"/>
              <a:t>. 2011;86(8):677-688.</a:t>
            </a:r>
          </a:p>
          <a:p>
            <a:pPr marL="228600" indent="-228600">
              <a:buAutoNum type="arabicPeriod"/>
            </a:pPr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Blood. </a:t>
            </a:r>
            <a:r>
              <a:rPr lang="en-US" dirty="0"/>
              <a:t>2015;126(9):1069-1077.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176A868-F359-BA4B-A71C-6F4314225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88019"/>
              </p:ext>
            </p:extLst>
          </p:nvPr>
        </p:nvGraphicFramePr>
        <p:xfrm>
          <a:off x="352094" y="1668878"/>
          <a:ext cx="4046484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3242">
                  <a:extLst>
                    <a:ext uri="{9D8B030D-6E8A-4147-A177-3AD203B41FA5}">
                      <a16:colId xmlns:a16="http://schemas.microsoft.com/office/drawing/2014/main" val="1927126301"/>
                    </a:ext>
                  </a:extLst>
                </a:gridCol>
                <a:gridCol w="2023242">
                  <a:extLst>
                    <a:ext uri="{9D8B030D-6E8A-4147-A177-3AD203B41FA5}">
                      <a16:colId xmlns:a16="http://schemas.microsoft.com/office/drawing/2014/main" val="341912109"/>
                    </a:ext>
                  </a:extLst>
                </a:gridCol>
              </a:tblGrid>
              <a:tr h="317151">
                <a:tc>
                  <a:txBody>
                    <a:bodyPr/>
                    <a:lstStyle/>
                    <a:p>
                      <a:r>
                        <a:rPr lang="en-US" sz="1600" dirty="0"/>
                        <a:t>Eosinophilia 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Absolute eosinophil count (AEC)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571834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r>
                        <a:rPr lang="en-US" sz="1600" b="1" dirty="0"/>
                        <a:t>Mild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500-1500/mm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4614695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r>
                        <a:rPr lang="en-US" sz="1600" b="1" dirty="0"/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1500-5000/mm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547123"/>
                  </a:ext>
                </a:extLst>
              </a:tr>
              <a:tr h="225674">
                <a:tc>
                  <a:txBody>
                    <a:bodyPr/>
                    <a:lstStyle/>
                    <a:p>
                      <a:r>
                        <a:rPr lang="en-US" sz="1600" b="1" dirty="0"/>
                        <a:t>Severe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&gt;5000/mm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603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8C9E5C-6542-6B40-AA78-44AEDFFD2640}"/>
              </a:ext>
            </a:extLst>
          </p:cNvPr>
          <p:cNvSpPr txBox="1"/>
          <p:nvPr/>
        </p:nvSpPr>
        <p:spPr>
          <a:xfrm>
            <a:off x="352094" y="1268768"/>
            <a:ext cx="404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Blood Eosinophilia Classification</a:t>
            </a:r>
            <a:r>
              <a:rPr lang="en-US" sz="2000" b="1" baseline="30000" dirty="0"/>
              <a:t>1</a:t>
            </a:r>
            <a:endParaRPr lang="en-US" sz="2000" b="1" dirty="0"/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CE50FEB-6544-A149-AF1E-DF75AE1DC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192791"/>
              </p:ext>
            </p:extLst>
          </p:nvPr>
        </p:nvGraphicFramePr>
        <p:xfrm>
          <a:off x="4761185" y="1652361"/>
          <a:ext cx="4046484" cy="234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46484">
                  <a:extLst>
                    <a:ext uri="{9D8B030D-6E8A-4147-A177-3AD203B41FA5}">
                      <a16:colId xmlns:a16="http://schemas.microsoft.com/office/drawing/2014/main" val="1927126301"/>
                    </a:ext>
                  </a:extLst>
                </a:gridCol>
              </a:tblGrid>
              <a:tr h="240897">
                <a:tc>
                  <a:txBody>
                    <a:bodyPr/>
                    <a:lstStyle/>
                    <a:p>
                      <a:r>
                        <a:rPr lang="en-US" sz="1800" dirty="0"/>
                        <a:t>At least 1 of the following criteria: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571834"/>
                  </a:ext>
                </a:extLst>
              </a:tr>
              <a:tr h="222367">
                <a:tc>
                  <a:txBody>
                    <a:bodyPr/>
                    <a:lstStyle/>
                    <a:p>
                      <a:r>
                        <a:rPr lang="en-US" sz="1600" b="0" dirty="0"/>
                        <a:t>Eosinophils &gt;20% of nucleated cells in bone marrow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4614695"/>
                  </a:ext>
                </a:extLst>
              </a:tr>
              <a:tr h="370611">
                <a:tc>
                  <a:txBody>
                    <a:bodyPr/>
                    <a:lstStyle/>
                    <a:p>
                      <a:r>
                        <a:rPr lang="en-US" sz="1600" b="0" dirty="0"/>
                        <a:t>Markedly increased tissue infiltration, according to experienced pathologist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547123"/>
                  </a:ext>
                </a:extLst>
              </a:tr>
              <a:tr h="370611">
                <a:tc>
                  <a:txBody>
                    <a:bodyPr/>
                    <a:lstStyle/>
                    <a:p>
                      <a:r>
                        <a:rPr lang="en-US" sz="1600" b="0" dirty="0"/>
                        <a:t>Extensive extracellular deposition of eosinophil-derived proteins on immunostaining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6034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EFE2AA-D8C3-3E48-9CA9-85B77A4572D3}"/>
              </a:ext>
            </a:extLst>
          </p:cNvPr>
          <p:cNvSpPr txBox="1"/>
          <p:nvPr/>
        </p:nvSpPr>
        <p:spPr>
          <a:xfrm>
            <a:off x="4761185" y="1268016"/>
            <a:ext cx="404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Tissue Eosinophilia</a:t>
            </a:r>
            <a:r>
              <a:rPr lang="en-US" sz="2000" b="1" baseline="30000" dirty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9291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D45B-C948-0B4D-BE5A-6284D531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Hypereosinophilic Syndrome (HES)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CDA7-DA65-714B-90A5-0E889492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0674"/>
            <a:ext cx="7886700" cy="251057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Broadly, HESs are often considered to be defined as:</a:t>
            </a:r>
          </a:p>
          <a:p>
            <a:pPr marL="685800" lvl="1" indent="-342900">
              <a:buClr>
                <a:schemeClr val="accent3"/>
              </a:buClr>
              <a:buSzPct val="103000"/>
              <a:buFont typeface="+mj-lt"/>
              <a:buAutoNum type="arabicPeriod"/>
            </a:pPr>
            <a:r>
              <a:rPr lang="en-US" dirty="0"/>
              <a:t>Blood hypereosinophilia (AEC ≥1500/mm</a:t>
            </a:r>
            <a:r>
              <a:rPr lang="en-US" baseline="30000" dirty="0"/>
              <a:t>3</a:t>
            </a:r>
            <a:r>
              <a:rPr lang="en-US" dirty="0"/>
              <a:t>) or marked tissue eosinophilia</a:t>
            </a:r>
          </a:p>
          <a:p>
            <a:pPr marL="685800" lvl="1" indent="-342900">
              <a:buClr>
                <a:schemeClr val="accent3"/>
              </a:buClr>
              <a:buSzPct val="103000"/>
              <a:buFont typeface="+mj-lt"/>
              <a:buAutoNum type="arabicPeriod"/>
            </a:pPr>
            <a:endParaRPr lang="en-US" sz="100" dirty="0"/>
          </a:p>
          <a:p>
            <a:pPr marL="685800" lvl="2" indent="0">
              <a:buClr>
                <a:schemeClr val="accent3"/>
              </a:buClr>
              <a:buSzPct val="103000"/>
              <a:buNone/>
            </a:pPr>
            <a:r>
              <a:rPr lang="en-US" b="1" dirty="0"/>
              <a:t>AND</a:t>
            </a:r>
          </a:p>
          <a:p>
            <a:pPr marL="685800" lvl="2" indent="0">
              <a:buClr>
                <a:schemeClr val="accent3"/>
              </a:buClr>
              <a:buSzPct val="103000"/>
              <a:buNone/>
            </a:pPr>
            <a:endParaRPr lang="en-US" sz="100" b="1" dirty="0"/>
          </a:p>
          <a:p>
            <a:pPr marL="685800" lvl="1" indent="-342900">
              <a:buClr>
                <a:schemeClr val="accent3"/>
              </a:buClr>
              <a:buSzPct val="103000"/>
              <a:buFont typeface="+mj-lt"/>
              <a:buAutoNum type="arabicPeriod"/>
            </a:pPr>
            <a:r>
              <a:rPr lang="en-US" dirty="0"/>
              <a:t>Evidence of end-organ involvement with clinical manifestations</a:t>
            </a:r>
          </a:p>
          <a:p>
            <a:pPr marL="342900" lvl="1" indent="0">
              <a:buClr>
                <a:schemeClr val="accent3"/>
              </a:buClr>
              <a:buSzPct val="103000"/>
              <a:buNone/>
            </a:pPr>
            <a:r>
              <a:rPr lang="en-US" dirty="0"/>
              <a:t>	</a:t>
            </a:r>
            <a:r>
              <a:rPr lang="en-US" sz="1500" b="1" dirty="0"/>
              <a:t>AND</a:t>
            </a:r>
          </a:p>
          <a:p>
            <a:pPr marL="685800" lvl="1" indent="-342900">
              <a:buClr>
                <a:schemeClr val="accent3"/>
              </a:buClr>
              <a:buSzPct val="103000"/>
              <a:buFont typeface="+mj-lt"/>
              <a:buAutoNum type="arabicPeriod" startAt="3"/>
            </a:pPr>
            <a:r>
              <a:rPr lang="en-US" dirty="0"/>
              <a:t>No alternative diagnosis (no infection, no malignancy, no drug reaction)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6840D-FFDE-474C-9A0D-1A949E2EF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Blood. </a:t>
            </a:r>
            <a:r>
              <a:rPr lang="en-US" dirty="0"/>
              <a:t>2015;126(9):1069-1077.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AA86F-1FDF-BA4F-B286-8E24BD82CB75}"/>
              </a:ext>
            </a:extLst>
          </p:cNvPr>
          <p:cNvSpPr/>
          <p:nvPr/>
        </p:nvSpPr>
        <p:spPr>
          <a:xfrm>
            <a:off x="-1" y="1346167"/>
            <a:ext cx="7630093" cy="708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8788"/>
            <a:r>
              <a:rPr lang="en-US" sz="2000" dirty="0"/>
              <a:t>HESs have a spectrum of presentations, and there is no universally agreed upon definition of HES</a:t>
            </a:r>
          </a:p>
        </p:txBody>
      </p:sp>
    </p:spTree>
    <p:extLst>
      <p:ext uri="{BB962C8B-B14F-4D97-AF65-F5344CB8AC3E}">
        <p14:creationId xmlns:p14="http://schemas.microsoft.com/office/powerpoint/2010/main" val="8864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E976-8CFF-0F4A-8ADE-2189C7F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Presentations of HES, by Organ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39E67-B673-184D-88B0-E44755CB6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CNS, central nervous system; DVT, deep vein thrombosis; GI, gastrointestinal.</a:t>
            </a:r>
          </a:p>
          <a:p>
            <a:endParaRPr lang="en-US" dirty="0"/>
          </a:p>
          <a:p>
            <a:r>
              <a:rPr lang="en-US" dirty="0" err="1"/>
              <a:t>Ogbogu</a:t>
            </a:r>
            <a:r>
              <a:rPr lang="en-US" dirty="0"/>
              <a:t> PU, et al. </a:t>
            </a:r>
            <a:r>
              <a:rPr lang="en-US" i="1" dirty="0"/>
              <a:t>J Allergy Clin Immunol</a:t>
            </a:r>
            <a:r>
              <a:rPr lang="en-US" dirty="0"/>
              <a:t>. 2009;124(6):1319-25.e3.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A5AD2F-5C4F-4D42-91D4-A2121F8B0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469766"/>
              </p:ext>
            </p:extLst>
          </p:nvPr>
        </p:nvGraphicFramePr>
        <p:xfrm>
          <a:off x="387469" y="1554831"/>
          <a:ext cx="5640771" cy="288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5E4D8-0C9F-2642-BCDF-A4484DAACCD7}"/>
              </a:ext>
            </a:extLst>
          </p:cNvPr>
          <p:cNvSpPr txBox="1"/>
          <p:nvPr/>
        </p:nvSpPr>
        <p:spPr>
          <a:xfrm>
            <a:off x="557118" y="1075521"/>
            <a:ext cx="814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Initial Clinical Manifestations of HES in a Retrospective Cohort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2CE21-AF79-0D4E-8911-F0F337FB8794}"/>
              </a:ext>
            </a:extLst>
          </p:cNvPr>
          <p:cNvSpPr txBox="1"/>
          <p:nvPr/>
        </p:nvSpPr>
        <p:spPr>
          <a:xfrm>
            <a:off x="6308640" y="1448089"/>
            <a:ext cx="268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Examples of Signs/Symptoms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C2727-EE72-1A48-B034-2FC2BE754BD6}"/>
              </a:ext>
            </a:extLst>
          </p:cNvPr>
          <p:cNvSpPr txBox="1"/>
          <p:nvPr/>
        </p:nvSpPr>
        <p:spPr>
          <a:xfrm>
            <a:off x="6308364" y="1682777"/>
            <a:ext cx="244541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/>
              <a:t>Pruritis, dermatitis, urticaria, edema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2A05E8-5D23-8C40-A618-94E9D3F440FD}"/>
              </a:ext>
            </a:extLst>
          </p:cNvPr>
          <p:cNvCxnSpPr>
            <a:cxnSpLocks/>
          </p:cNvCxnSpPr>
          <p:nvPr/>
        </p:nvCxnSpPr>
        <p:spPr>
          <a:xfrm>
            <a:off x="5680180" y="1839445"/>
            <a:ext cx="623730" cy="0"/>
          </a:xfrm>
          <a:prstGeom prst="line">
            <a:avLst/>
          </a:prstGeom>
          <a:ln w="28575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9A7BE2-B776-594A-A307-04AFE250E553}"/>
              </a:ext>
            </a:extLst>
          </p:cNvPr>
          <p:cNvGrpSpPr/>
          <p:nvPr/>
        </p:nvGrpSpPr>
        <p:grpSpPr>
          <a:xfrm>
            <a:off x="4529611" y="2025236"/>
            <a:ext cx="4060531" cy="276999"/>
            <a:chOff x="4525157" y="1774295"/>
            <a:chExt cx="4060531" cy="2769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7E71F-D411-B24C-83C6-9C46D563E6D4}"/>
                </a:ext>
              </a:extLst>
            </p:cNvPr>
            <p:cNvSpPr txBox="1"/>
            <p:nvPr/>
          </p:nvSpPr>
          <p:spPr>
            <a:xfrm>
              <a:off x="6303910" y="1774295"/>
              <a:ext cx="228177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/>
                <a:t>Asthma, sinusitis, cough, dyspnea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AECC77-EBB4-B142-9204-127C2FFEB15A}"/>
                </a:ext>
              </a:extLst>
            </p:cNvPr>
            <p:cNvCxnSpPr>
              <a:cxnSpLocks/>
            </p:cNvCxnSpPr>
            <p:nvPr/>
          </p:nvCxnSpPr>
          <p:spPr>
            <a:xfrm>
              <a:off x="4525157" y="1930963"/>
              <a:ext cx="1774299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8F2E29-BEE9-1A4F-BF85-17826E3AA817}"/>
              </a:ext>
            </a:extLst>
          </p:cNvPr>
          <p:cNvGrpSpPr/>
          <p:nvPr/>
        </p:nvGrpSpPr>
        <p:grpSpPr>
          <a:xfrm>
            <a:off x="3500154" y="2351638"/>
            <a:ext cx="5198929" cy="276999"/>
            <a:chOff x="3495700" y="1774295"/>
            <a:chExt cx="5198929" cy="2769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E4EBCD-F809-414F-B718-9F8AF0E3EA15}"/>
                </a:ext>
              </a:extLst>
            </p:cNvPr>
            <p:cNvSpPr txBox="1"/>
            <p:nvPr/>
          </p:nvSpPr>
          <p:spPr>
            <a:xfrm>
              <a:off x="6303910" y="1774295"/>
              <a:ext cx="239071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/>
                <a:t>Abdominal pain, vomiting, diarrhea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C83904-ED35-7C47-BA4D-349855FCA400}"/>
                </a:ext>
              </a:extLst>
            </p:cNvPr>
            <p:cNvCxnSpPr>
              <a:cxnSpLocks/>
            </p:cNvCxnSpPr>
            <p:nvPr/>
          </p:nvCxnSpPr>
          <p:spPr>
            <a:xfrm>
              <a:off x="3495700" y="1930963"/>
              <a:ext cx="2755995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439B21-F2BB-F449-A2B4-89C421931F16}"/>
              </a:ext>
            </a:extLst>
          </p:cNvPr>
          <p:cNvGrpSpPr/>
          <p:nvPr/>
        </p:nvGrpSpPr>
        <p:grpSpPr>
          <a:xfrm>
            <a:off x="2912758" y="2678040"/>
            <a:ext cx="4740205" cy="276999"/>
            <a:chOff x="2908304" y="1774295"/>
            <a:chExt cx="4740205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B30288-B656-6948-9B81-342313AA68D2}"/>
                </a:ext>
              </a:extLst>
            </p:cNvPr>
            <p:cNvSpPr txBox="1"/>
            <p:nvPr/>
          </p:nvSpPr>
          <p:spPr>
            <a:xfrm>
              <a:off x="6303910" y="1774295"/>
              <a:ext cx="134459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/>
                <a:t>Myalgia, arthralgia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7281A7-FCCE-9241-AD5D-D1542A6057E5}"/>
                </a:ext>
              </a:extLst>
            </p:cNvPr>
            <p:cNvCxnSpPr>
              <a:cxnSpLocks/>
            </p:cNvCxnSpPr>
            <p:nvPr/>
          </p:nvCxnSpPr>
          <p:spPr>
            <a:xfrm>
              <a:off x="2908304" y="1930963"/>
              <a:ext cx="3391152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188408-655A-C341-A335-0E105DCFDE65}"/>
              </a:ext>
            </a:extLst>
          </p:cNvPr>
          <p:cNvGrpSpPr/>
          <p:nvPr/>
        </p:nvGrpSpPr>
        <p:grpSpPr>
          <a:xfrm>
            <a:off x="2725033" y="3004442"/>
            <a:ext cx="5921985" cy="276999"/>
            <a:chOff x="2720579" y="1774295"/>
            <a:chExt cx="5921985" cy="2769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BA9293-C2AB-0E47-9954-22145258F5E1}"/>
                </a:ext>
              </a:extLst>
            </p:cNvPr>
            <p:cNvSpPr txBox="1"/>
            <p:nvPr/>
          </p:nvSpPr>
          <p:spPr>
            <a:xfrm>
              <a:off x="6303910" y="1774295"/>
              <a:ext cx="23386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/>
                <a:t>Malaise, weight loss, fatigue, fever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D62EBA-4462-5449-A6A5-38D7792B2C79}"/>
                </a:ext>
              </a:extLst>
            </p:cNvPr>
            <p:cNvCxnSpPr>
              <a:cxnSpLocks/>
            </p:cNvCxnSpPr>
            <p:nvPr/>
          </p:nvCxnSpPr>
          <p:spPr>
            <a:xfrm>
              <a:off x="2720579" y="1930963"/>
              <a:ext cx="3531116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20485F-A488-5141-A387-FD3E647C826B}"/>
              </a:ext>
            </a:extLst>
          </p:cNvPr>
          <p:cNvGrpSpPr/>
          <p:nvPr/>
        </p:nvGrpSpPr>
        <p:grpSpPr>
          <a:xfrm>
            <a:off x="2676588" y="3330844"/>
            <a:ext cx="6094310" cy="276999"/>
            <a:chOff x="2672134" y="1774295"/>
            <a:chExt cx="6094310" cy="2769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9605E7-D5FB-9A47-8EF0-87CCF1E59285}"/>
                </a:ext>
              </a:extLst>
            </p:cNvPr>
            <p:cNvSpPr txBox="1"/>
            <p:nvPr/>
          </p:nvSpPr>
          <p:spPr>
            <a:xfrm>
              <a:off x="6303910" y="1774295"/>
              <a:ext cx="246253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/>
                <a:t>Congestive heart failure, myocarditis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9BB53E9-79C0-C54E-AB7C-AA22B597E4D5}"/>
                </a:ext>
              </a:extLst>
            </p:cNvPr>
            <p:cNvCxnSpPr>
              <a:cxnSpLocks/>
            </p:cNvCxnSpPr>
            <p:nvPr/>
          </p:nvCxnSpPr>
          <p:spPr>
            <a:xfrm>
              <a:off x="2672134" y="1930963"/>
              <a:ext cx="3627322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34EE77-6771-EA43-A9E3-367D31172D26}"/>
              </a:ext>
            </a:extLst>
          </p:cNvPr>
          <p:cNvGrpSpPr/>
          <p:nvPr/>
        </p:nvGrpSpPr>
        <p:grpSpPr>
          <a:xfrm>
            <a:off x="2676588" y="3657246"/>
            <a:ext cx="6238900" cy="276999"/>
            <a:chOff x="2672134" y="1774295"/>
            <a:chExt cx="6238900" cy="2769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903378-855F-E14A-82C2-27F1752F3CCE}"/>
                </a:ext>
              </a:extLst>
            </p:cNvPr>
            <p:cNvSpPr txBox="1"/>
            <p:nvPr/>
          </p:nvSpPr>
          <p:spPr>
            <a:xfrm>
              <a:off x="6303910" y="1774295"/>
              <a:ext cx="260712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/>
                <a:t>Paresthesia, vertigo, visual disturbance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55EF3D-D2D5-2041-BA62-BE36CDE0E9D5}"/>
                </a:ext>
              </a:extLst>
            </p:cNvPr>
            <p:cNvCxnSpPr>
              <a:cxnSpLocks/>
            </p:cNvCxnSpPr>
            <p:nvPr/>
          </p:nvCxnSpPr>
          <p:spPr>
            <a:xfrm>
              <a:off x="2672134" y="1930963"/>
              <a:ext cx="3627322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F3470D-38B5-1C48-95C2-33A3ED445E8C}"/>
              </a:ext>
            </a:extLst>
          </p:cNvPr>
          <p:cNvGrpSpPr/>
          <p:nvPr/>
        </p:nvGrpSpPr>
        <p:grpSpPr>
          <a:xfrm>
            <a:off x="2500393" y="3983650"/>
            <a:ext cx="4768555" cy="276999"/>
            <a:chOff x="2495939" y="1774295"/>
            <a:chExt cx="4768555" cy="27699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8D5B4B-6B4E-A24F-9B86-DC02624AB0CE}"/>
                </a:ext>
              </a:extLst>
            </p:cNvPr>
            <p:cNvSpPr txBox="1"/>
            <p:nvPr/>
          </p:nvSpPr>
          <p:spPr>
            <a:xfrm>
              <a:off x="6303910" y="1774295"/>
              <a:ext cx="96058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/>
                <a:t>DVT, anemia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F95C94-B7B7-AC48-85DC-BF68C9A8BA43}"/>
                </a:ext>
              </a:extLst>
            </p:cNvPr>
            <p:cNvCxnSpPr>
              <a:cxnSpLocks/>
            </p:cNvCxnSpPr>
            <p:nvPr/>
          </p:nvCxnSpPr>
          <p:spPr>
            <a:xfrm>
              <a:off x="2495939" y="1930963"/>
              <a:ext cx="3803517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8E1F5FE-B1AE-C944-86E5-11A3F584C98F}"/>
              </a:ext>
            </a:extLst>
          </p:cNvPr>
          <p:cNvSpPr txBox="1"/>
          <p:nvPr/>
        </p:nvSpPr>
        <p:spPr>
          <a:xfrm>
            <a:off x="-109000" y="1365558"/>
            <a:ext cx="2258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Proportion of Patients (n = 188) With Organ System Affected</a:t>
            </a:r>
          </a:p>
        </p:txBody>
      </p:sp>
    </p:spTree>
    <p:extLst>
      <p:ext uri="{BB962C8B-B14F-4D97-AF65-F5344CB8AC3E}">
        <p14:creationId xmlns:p14="http://schemas.microsoft.com/office/powerpoint/2010/main" val="91318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AD85-2B12-804C-9F19-97A3FCF5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8578A-D9E4-C548-8947-BC238E3A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mechanism of eosinophilia in </a:t>
            </a:r>
            <a:r>
              <a:rPr lang="en-US" dirty="0" err="1"/>
              <a:t>hypereosinophilic</a:t>
            </a:r>
            <a:r>
              <a:rPr lang="en-US" dirty="0"/>
              <a:t> syndrome (HES) and how this can be targeted using biologic agents</a:t>
            </a:r>
          </a:p>
          <a:p>
            <a:r>
              <a:rPr lang="en-US" dirty="0"/>
              <a:t>Perform differential diagnosis of eosinophilic disorders to identify patients with HES</a:t>
            </a:r>
          </a:p>
          <a:p>
            <a:r>
              <a:rPr lang="en-US" dirty="0"/>
              <a:t>Develop patient-specific treatment plans based on HES subtype</a:t>
            </a:r>
          </a:p>
          <a:p>
            <a:r>
              <a:rPr lang="en-US" dirty="0"/>
              <a:t>Discuss the safety and efficacy of new and emerging biologic treatments for HES</a:t>
            </a:r>
          </a:p>
        </p:txBody>
      </p:sp>
    </p:spTree>
    <p:extLst>
      <p:ext uri="{BB962C8B-B14F-4D97-AF65-F5344CB8AC3E}">
        <p14:creationId xmlns:p14="http://schemas.microsoft.com/office/powerpoint/2010/main" val="314552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A5FC-6AF2-5142-9B9D-E6BAA8E9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 Treatment of HES Is Critical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67B2-05EA-894A-A47A-923C81FB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18341"/>
            <a:ext cx="7886700" cy="2283836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pPr>
              <a:tabLst>
                <a:tab pos="455613" algn="l"/>
              </a:tabLst>
            </a:pPr>
            <a:r>
              <a:rPr lang="en-US" sz="2400" b="1" dirty="0">
                <a:solidFill>
                  <a:schemeClr val="accent2"/>
                </a:solidFill>
              </a:rPr>
              <a:t>~</a:t>
            </a:r>
            <a:r>
              <a:rPr lang="en-US" sz="2800" b="1" dirty="0">
                <a:solidFill>
                  <a:schemeClr val="accent2"/>
                </a:solidFill>
              </a:rPr>
              <a:t>20%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of patients with HES eventually experience: </a:t>
            </a:r>
          </a:p>
          <a:p>
            <a:pPr lvl="1">
              <a:tabLst>
                <a:tab pos="455613" algn="l"/>
              </a:tabLst>
            </a:pPr>
            <a:r>
              <a:rPr lang="en-US" dirty="0"/>
              <a:t>Cardiovascular disease (</a:t>
            </a:r>
            <a:r>
              <a:rPr lang="en-US" dirty="0" err="1"/>
              <a:t>eg</a:t>
            </a:r>
            <a:r>
              <a:rPr lang="en-US" dirty="0"/>
              <a:t>, congestive heart failure, thromboembolic events) </a:t>
            </a:r>
          </a:p>
          <a:p>
            <a:pPr lvl="2">
              <a:tabLst>
                <a:tab pos="455613" algn="l"/>
              </a:tabLst>
            </a:pPr>
            <a:r>
              <a:rPr lang="en-US" sz="1600" dirty="0"/>
              <a:t>Can be irreversible </a:t>
            </a:r>
          </a:p>
          <a:p>
            <a:pPr lvl="2">
              <a:tabLst>
                <a:tab pos="455613" algn="l"/>
              </a:tabLst>
            </a:pPr>
            <a:r>
              <a:rPr lang="en-US" sz="1600" dirty="0"/>
              <a:t>Most common cause of morbidity and mortality</a:t>
            </a:r>
          </a:p>
          <a:p>
            <a:pPr lvl="1">
              <a:tabLst>
                <a:tab pos="455613" algn="l"/>
              </a:tabLst>
            </a:pPr>
            <a:r>
              <a:rPr lang="en-US" dirty="0"/>
              <a:t>Neurologic complications</a:t>
            </a:r>
          </a:p>
          <a:p>
            <a:pPr lvl="2">
              <a:tabLst>
                <a:tab pos="455613" algn="l"/>
              </a:tabLst>
            </a:pPr>
            <a:r>
              <a:rPr lang="en-US" dirty="0"/>
              <a:t>Most commonly cerebrovascular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D8F2F-3F31-A94A-9403-E31EB0E2C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buAutoNum type="arabicPeriod"/>
            </a:pPr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2015;2015:92-97.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dirty="0" err="1"/>
              <a:t>Ogbogu</a:t>
            </a:r>
            <a:r>
              <a:rPr lang="en-US" dirty="0"/>
              <a:t> PU, et al. </a:t>
            </a:r>
            <a:r>
              <a:rPr lang="en-US" i="1" dirty="0"/>
              <a:t>J Allergy Clin Immunol</a:t>
            </a:r>
            <a:r>
              <a:rPr lang="en-US" dirty="0"/>
              <a:t>. 2009;124(6):1319-25.e3.</a:t>
            </a:r>
          </a:p>
          <a:p>
            <a:pPr marL="228600" indent="-228600">
              <a:buAutoNum type="arabicPeriod"/>
            </a:pPr>
            <a:r>
              <a:rPr lang="en-US" dirty="0"/>
              <a:t>Abo </a:t>
            </a:r>
            <a:r>
              <a:rPr lang="en-US" dirty="0" err="1"/>
              <a:t>Shdid</a:t>
            </a:r>
            <a:r>
              <a:rPr lang="en-US" dirty="0"/>
              <a:t> R ,et al. </a:t>
            </a:r>
            <a:r>
              <a:rPr lang="en-US" i="1" dirty="0"/>
              <a:t>Case Rep Oncol. </a:t>
            </a:r>
            <a:r>
              <a:rPr lang="en-US" dirty="0"/>
              <a:t>2021;14:249-255.</a:t>
            </a:r>
          </a:p>
          <a:p>
            <a:pPr marL="228600" indent="-228600">
              <a:buAutoNum type="arabicPeriod"/>
            </a:pPr>
            <a:r>
              <a:rPr lang="en-US" dirty="0"/>
              <a:t>Lee D, </a:t>
            </a:r>
            <a:r>
              <a:rPr lang="en-US" dirty="0" err="1"/>
              <a:t>Ahn</a:t>
            </a:r>
            <a:r>
              <a:rPr lang="en-US" dirty="0"/>
              <a:t> TB. </a:t>
            </a:r>
            <a:r>
              <a:rPr lang="en-US" i="1" dirty="0"/>
              <a:t>J Neurol Sci</a:t>
            </a:r>
            <a:r>
              <a:rPr lang="en-US" dirty="0"/>
              <a:t>. 2014;347(1-2):281-287.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E65BA-8C6D-404A-8F17-AB574F0801C4}"/>
              </a:ext>
            </a:extLst>
          </p:cNvPr>
          <p:cNvSpPr/>
          <p:nvPr/>
        </p:nvSpPr>
        <p:spPr>
          <a:xfrm>
            <a:off x="-1" y="1522991"/>
            <a:ext cx="7630093" cy="708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8788"/>
            <a:r>
              <a:rPr lang="en-US" sz="2000" dirty="0"/>
              <a:t>As HES progresses, the proportion of patients experiencing </a:t>
            </a:r>
            <a:br>
              <a:rPr lang="en-US" sz="2000" dirty="0"/>
            </a:br>
            <a:r>
              <a:rPr lang="en-US" sz="2000" dirty="0"/>
              <a:t>serious complications increases.</a:t>
            </a:r>
          </a:p>
        </p:txBody>
      </p:sp>
    </p:spTree>
    <p:extLst>
      <p:ext uri="{BB962C8B-B14F-4D97-AF65-F5344CB8AC3E}">
        <p14:creationId xmlns:p14="http://schemas.microsoft.com/office/powerpoint/2010/main" val="255794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7BCC-02D1-4847-A00D-586A115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 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CF01-8ED2-3547-9814-38D71F79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Simon HU, et al. </a:t>
            </a:r>
            <a:r>
              <a:rPr lang="en-US" i="1" dirty="0"/>
              <a:t>J Allergy Clin Immunol</a:t>
            </a:r>
            <a:r>
              <a:rPr lang="en-US" dirty="0"/>
              <a:t>. 2010;126(1):45-49.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0B28-6120-134D-91C8-69F4EDC54436}"/>
              </a:ext>
            </a:extLst>
          </p:cNvPr>
          <p:cNvSpPr/>
          <p:nvPr/>
        </p:nvSpPr>
        <p:spPr>
          <a:xfrm>
            <a:off x="2854486" y="1029640"/>
            <a:ext cx="3426107" cy="39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BBDF6-C7ED-FB43-9458-9A5F3DBF61B1}"/>
              </a:ext>
            </a:extLst>
          </p:cNvPr>
          <p:cNvGrpSpPr/>
          <p:nvPr/>
        </p:nvGrpSpPr>
        <p:grpSpPr>
          <a:xfrm>
            <a:off x="628650" y="1742267"/>
            <a:ext cx="8066933" cy="393540"/>
            <a:chOff x="1170957" y="1970135"/>
            <a:chExt cx="8066933" cy="393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D818F-6C6A-014B-B031-3D2825C36EAE}"/>
                </a:ext>
              </a:extLst>
            </p:cNvPr>
            <p:cNvSpPr/>
            <p:nvPr/>
          </p:nvSpPr>
          <p:spPr>
            <a:xfrm>
              <a:off x="1170957" y="1970135"/>
              <a:ext cx="1281534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Myeloproliferative forms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AD3AC5-F046-9248-BED9-54E9A59E6CEE}"/>
                </a:ext>
              </a:extLst>
            </p:cNvPr>
            <p:cNvSpPr/>
            <p:nvPr/>
          </p:nvSpPr>
          <p:spPr>
            <a:xfrm>
              <a:off x="3907072" y="1970135"/>
              <a:ext cx="919433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Lymphocytic forms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B4C480-61EF-5147-8FC1-68183110780C}"/>
                </a:ext>
              </a:extLst>
            </p:cNvPr>
            <p:cNvSpPr/>
            <p:nvPr/>
          </p:nvSpPr>
          <p:spPr>
            <a:xfrm>
              <a:off x="493888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Overlap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FDF1-A121-E947-8FA5-C0A1FA624EBD}"/>
                </a:ext>
              </a:extLst>
            </p:cNvPr>
            <p:cNvSpPr/>
            <p:nvPr/>
          </p:nvSpPr>
          <p:spPr>
            <a:xfrm>
              <a:off x="7131766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Undefined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1408F-4BD8-574C-8C1C-A40368EBDFCF}"/>
                </a:ext>
              </a:extLst>
            </p:cNvPr>
            <p:cNvSpPr/>
            <p:nvPr/>
          </p:nvSpPr>
          <p:spPr>
            <a:xfrm>
              <a:off x="610987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Associated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452E9-51AD-6042-83D3-E12CDA800A94}"/>
                </a:ext>
              </a:extLst>
            </p:cNvPr>
            <p:cNvSpPr/>
            <p:nvPr/>
          </p:nvSpPr>
          <p:spPr>
            <a:xfrm>
              <a:off x="8318457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Familial</a:t>
              </a:r>
            </a:p>
          </p:txBody>
        </p:sp>
      </p:grp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68E43B7-F5DD-1D4D-8D7F-3EDF5223CDE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2758936" y="-66338"/>
            <a:ext cx="319087" cy="3298123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DEE4856-099E-144C-ADC8-D92D8ABB1D0F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036468" y="1211194"/>
            <a:ext cx="319087" cy="7430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8F97AB7-5EF6-2C48-A43E-572108BEBFB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4552353" y="1438366"/>
            <a:ext cx="319124" cy="2887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9CE5503-3FC8-E442-AA9E-45A4467A2FB8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5137848" y="852871"/>
            <a:ext cx="319124" cy="145974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6849506-1D4B-E946-9572-F99710228683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5648796" y="341924"/>
            <a:ext cx="319124" cy="248163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6133FBC-4D11-4540-A18D-12F82C87FD5E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6242141" y="-251422"/>
            <a:ext cx="319124" cy="366832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5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7BCC-02D1-4847-A00D-586A115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 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CF01-8ED2-3547-9814-38D71F79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Simon HU, et al. </a:t>
            </a:r>
            <a:r>
              <a:rPr lang="en-US" i="1" dirty="0"/>
              <a:t>J Allergy Clin Immunol</a:t>
            </a:r>
            <a:r>
              <a:rPr lang="en-US" dirty="0"/>
              <a:t>. 2010;126(1):45-49.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0B28-6120-134D-91C8-69F4EDC54436}"/>
              </a:ext>
            </a:extLst>
          </p:cNvPr>
          <p:cNvSpPr/>
          <p:nvPr/>
        </p:nvSpPr>
        <p:spPr>
          <a:xfrm>
            <a:off x="2854486" y="1029640"/>
            <a:ext cx="3426107" cy="39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BBDF6-C7ED-FB43-9458-9A5F3DBF61B1}"/>
              </a:ext>
            </a:extLst>
          </p:cNvPr>
          <p:cNvGrpSpPr/>
          <p:nvPr/>
        </p:nvGrpSpPr>
        <p:grpSpPr>
          <a:xfrm>
            <a:off x="628650" y="1742267"/>
            <a:ext cx="8066933" cy="393540"/>
            <a:chOff x="1170957" y="1970135"/>
            <a:chExt cx="8066933" cy="393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D818F-6C6A-014B-B031-3D2825C36EAE}"/>
                </a:ext>
              </a:extLst>
            </p:cNvPr>
            <p:cNvSpPr/>
            <p:nvPr/>
          </p:nvSpPr>
          <p:spPr>
            <a:xfrm>
              <a:off x="1170957" y="1970135"/>
              <a:ext cx="1281534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Myeloproliferative forms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AD3AC5-F046-9248-BED9-54E9A59E6CEE}"/>
                </a:ext>
              </a:extLst>
            </p:cNvPr>
            <p:cNvSpPr/>
            <p:nvPr/>
          </p:nvSpPr>
          <p:spPr>
            <a:xfrm>
              <a:off x="3907072" y="1970135"/>
              <a:ext cx="919433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Lymphocytic forms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B4C480-61EF-5147-8FC1-68183110780C}"/>
                </a:ext>
              </a:extLst>
            </p:cNvPr>
            <p:cNvSpPr/>
            <p:nvPr/>
          </p:nvSpPr>
          <p:spPr>
            <a:xfrm>
              <a:off x="493888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Overlap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FDF1-A121-E947-8FA5-C0A1FA624EBD}"/>
                </a:ext>
              </a:extLst>
            </p:cNvPr>
            <p:cNvSpPr/>
            <p:nvPr/>
          </p:nvSpPr>
          <p:spPr>
            <a:xfrm>
              <a:off x="7131766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Undefined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1408F-4BD8-574C-8C1C-A40368EBDFCF}"/>
                </a:ext>
              </a:extLst>
            </p:cNvPr>
            <p:cNvSpPr/>
            <p:nvPr/>
          </p:nvSpPr>
          <p:spPr>
            <a:xfrm>
              <a:off x="610987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Associated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452E9-51AD-6042-83D3-E12CDA800A94}"/>
                </a:ext>
              </a:extLst>
            </p:cNvPr>
            <p:cNvSpPr/>
            <p:nvPr/>
          </p:nvSpPr>
          <p:spPr>
            <a:xfrm>
              <a:off x="8318457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Familial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FA15D-D8FD-BD4E-AACC-13848AB42012}"/>
              </a:ext>
            </a:extLst>
          </p:cNvPr>
          <p:cNvSpPr/>
          <p:nvPr/>
        </p:nvSpPr>
        <p:spPr>
          <a:xfrm>
            <a:off x="82809" y="3260940"/>
            <a:ext cx="127511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/>
              <a:t>Myeloproliferative HES</a:t>
            </a:r>
          </a:p>
          <a:p>
            <a:pPr algn="ctr"/>
            <a:r>
              <a:rPr lang="en-US" sz="1000" dirty="0"/>
              <a:t>Features of myeloproliferative disease without proof of clonality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F0020-D6FA-0E4E-95A1-CF526EA53D93}"/>
              </a:ext>
            </a:extLst>
          </p:cNvPr>
          <p:cNvSpPr/>
          <p:nvPr/>
        </p:nvSpPr>
        <p:spPr>
          <a:xfrm>
            <a:off x="1409234" y="3260940"/>
            <a:ext cx="119074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00" b="1" dirty="0"/>
              <a:t>CEL</a:t>
            </a:r>
          </a:p>
          <a:p>
            <a:pPr algn="ctr"/>
            <a:r>
              <a:rPr lang="en-US" sz="1000" dirty="0"/>
              <a:t>Clonal eosinophilia, including </a:t>
            </a:r>
            <a:r>
              <a:rPr lang="en-US" sz="1000" i="1" dirty="0"/>
              <a:t>FIP1L1/PDGFRA-</a:t>
            </a:r>
            <a:r>
              <a:rPr lang="en-US" sz="1000" dirty="0"/>
              <a:t>positive CEL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68E43B7-F5DD-1D4D-8D7F-3EDF5223CDE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2758936" y="-66338"/>
            <a:ext cx="319087" cy="3298123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DEE4856-099E-144C-ADC8-D92D8ABB1D0F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036468" y="1211194"/>
            <a:ext cx="319087" cy="7430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8F97AB7-5EF6-2C48-A43E-572108BEBFB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4552353" y="1438366"/>
            <a:ext cx="319124" cy="2887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9CE5503-3FC8-E442-AA9E-45A4467A2FB8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5137848" y="852871"/>
            <a:ext cx="319124" cy="145974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6849506-1D4B-E946-9572-F99710228683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5648796" y="341924"/>
            <a:ext cx="319124" cy="248163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6133FBC-4D11-4540-A18D-12F82C87FD5E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6242141" y="-251422"/>
            <a:ext cx="319124" cy="366832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89F362B6-9716-CA43-BFE9-6E6B03BEDFA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rot="5400000">
            <a:off x="432325" y="2423847"/>
            <a:ext cx="1125133" cy="54905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2C9CBE0-5604-DF41-99F7-39207653847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1074445" y="2330779"/>
            <a:ext cx="1125133" cy="7351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5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7BCC-02D1-4847-A00D-586A115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 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CF01-8ED2-3547-9814-38D71F79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Simon HU, et al. </a:t>
            </a:r>
            <a:r>
              <a:rPr lang="en-US" i="1" dirty="0"/>
              <a:t>J Allergy Clin Immunol</a:t>
            </a:r>
            <a:r>
              <a:rPr lang="en-US" dirty="0"/>
              <a:t>. 2010;126(1):45-49.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0B28-6120-134D-91C8-69F4EDC54436}"/>
              </a:ext>
            </a:extLst>
          </p:cNvPr>
          <p:cNvSpPr/>
          <p:nvPr/>
        </p:nvSpPr>
        <p:spPr>
          <a:xfrm>
            <a:off x="2854486" y="1029640"/>
            <a:ext cx="3426107" cy="39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BBDF6-C7ED-FB43-9458-9A5F3DBF61B1}"/>
              </a:ext>
            </a:extLst>
          </p:cNvPr>
          <p:cNvGrpSpPr/>
          <p:nvPr/>
        </p:nvGrpSpPr>
        <p:grpSpPr>
          <a:xfrm>
            <a:off x="628650" y="1742267"/>
            <a:ext cx="8066933" cy="393540"/>
            <a:chOff x="1170957" y="1970135"/>
            <a:chExt cx="8066933" cy="393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D818F-6C6A-014B-B031-3D2825C36EAE}"/>
                </a:ext>
              </a:extLst>
            </p:cNvPr>
            <p:cNvSpPr/>
            <p:nvPr/>
          </p:nvSpPr>
          <p:spPr>
            <a:xfrm>
              <a:off x="1170957" y="1970135"/>
              <a:ext cx="1281534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Myeloproliferative forms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AD3AC5-F046-9248-BED9-54E9A59E6CEE}"/>
                </a:ext>
              </a:extLst>
            </p:cNvPr>
            <p:cNvSpPr/>
            <p:nvPr/>
          </p:nvSpPr>
          <p:spPr>
            <a:xfrm>
              <a:off x="3907072" y="1970135"/>
              <a:ext cx="919433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Lymphocytic forms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B4C480-61EF-5147-8FC1-68183110780C}"/>
                </a:ext>
              </a:extLst>
            </p:cNvPr>
            <p:cNvSpPr/>
            <p:nvPr/>
          </p:nvSpPr>
          <p:spPr>
            <a:xfrm>
              <a:off x="493888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Overlap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FDF1-A121-E947-8FA5-C0A1FA624EBD}"/>
                </a:ext>
              </a:extLst>
            </p:cNvPr>
            <p:cNvSpPr/>
            <p:nvPr/>
          </p:nvSpPr>
          <p:spPr>
            <a:xfrm>
              <a:off x="7131766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Undefined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1408F-4BD8-574C-8C1C-A40368EBDFCF}"/>
                </a:ext>
              </a:extLst>
            </p:cNvPr>
            <p:cNvSpPr/>
            <p:nvPr/>
          </p:nvSpPr>
          <p:spPr>
            <a:xfrm>
              <a:off x="610987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Associated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452E9-51AD-6042-83D3-E12CDA800A94}"/>
                </a:ext>
              </a:extLst>
            </p:cNvPr>
            <p:cNvSpPr/>
            <p:nvPr/>
          </p:nvSpPr>
          <p:spPr>
            <a:xfrm>
              <a:off x="8318457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Familial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FA15D-D8FD-BD4E-AACC-13848AB42012}"/>
              </a:ext>
            </a:extLst>
          </p:cNvPr>
          <p:cNvSpPr/>
          <p:nvPr/>
        </p:nvSpPr>
        <p:spPr>
          <a:xfrm>
            <a:off x="82809" y="3260940"/>
            <a:ext cx="127511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/>
              <a:t>Myeloproliferative HES</a:t>
            </a:r>
          </a:p>
          <a:p>
            <a:pPr algn="ctr"/>
            <a:r>
              <a:rPr lang="en-US" sz="1000" dirty="0"/>
              <a:t>Features of myeloproliferative disease without proof of clonality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F0020-D6FA-0E4E-95A1-CF526EA53D93}"/>
              </a:ext>
            </a:extLst>
          </p:cNvPr>
          <p:cNvSpPr/>
          <p:nvPr/>
        </p:nvSpPr>
        <p:spPr>
          <a:xfrm>
            <a:off x="1409234" y="3260940"/>
            <a:ext cx="119074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00" b="1" dirty="0"/>
              <a:t>CEL</a:t>
            </a:r>
          </a:p>
          <a:p>
            <a:pPr algn="ctr"/>
            <a:r>
              <a:rPr lang="en-US" sz="1000" dirty="0"/>
              <a:t>Clonal eosinophilia, including </a:t>
            </a:r>
            <a:r>
              <a:rPr lang="en-US" sz="1000" i="1" dirty="0"/>
              <a:t>FIP1L1/PDGFRA-</a:t>
            </a:r>
            <a:r>
              <a:rPr lang="en-US" sz="1000" dirty="0"/>
              <a:t>positive CEL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9260C-395E-FA4E-91EE-6438E89B9032}"/>
              </a:ext>
            </a:extLst>
          </p:cNvPr>
          <p:cNvSpPr/>
          <p:nvPr/>
        </p:nvSpPr>
        <p:spPr>
          <a:xfrm>
            <a:off x="2715544" y="3386534"/>
            <a:ext cx="1057624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Clonal T Cells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3C9582-9FE6-344E-93BE-BF65D9D30898}"/>
              </a:ext>
            </a:extLst>
          </p:cNvPr>
          <p:cNvSpPr/>
          <p:nvPr/>
        </p:nvSpPr>
        <p:spPr>
          <a:xfrm>
            <a:off x="3824482" y="3386534"/>
            <a:ext cx="1204536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No T-Cell Clone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FE91A-D5F0-5743-B3F8-618A369292D0}"/>
              </a:ext>
            </a:extLst>
          </p:cNvPr>
          <p:cNvSpPr/>
          <p:nvPr/>
        </p:nvSpPr>
        <p:spPr>
          <a:xfrm>
            <a:off x="3153768" y="2776459"/>
            <a:ext cx="1340877" cy="43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Populations of T cells secreting eosinophil hematopoiesis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68E43B7-F5DD-1D4D-8D7F-3EDF5223CDE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2758936" y="-66338"/>
            <a:ext cx="319087" cy="3298123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DEE4856-099E-144C-ADC8-D92D8ABB1D0F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036468" y="1211194"/>
            <a:ext cx="319087" cy="7430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8F97AB7-5EF6-2C48-A43E-572108BEBFB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4552353" y="1438366"/>
            <a:ext cx="319124" cy="2887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9CE5503-3FC8-E442-AA9E-45A4467A2FB8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5137848" y="852871"/>
            <a:ext cx="319124" cy="145974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6849506-1D4B-E946-9572-F99710228683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5648796" y="341924"/>
            <a:ext cx="319124" cy="248163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6133FBC-4D11-4540-A18D-12F82C87FD5E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6242141" y="-251422"/>
            <a:ext cx="319124" cy="366832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D1B9C21-E0E5-7D43-BA1F-9179B673119A}"/>
              </a:ext>
            </a:extLst>
          </p:cNvPr>
          <p:cNvCxnSpPr>
            <a:cxnSpLocks/>
            <a:stCxn id="23" idx="2"/>
            <a:endCxn id="16" idx="0"/>
          </p:cNvCxnSpPr>
          <p:nvPr/>
        </p:nvCxnSpPr>
        <p:spPr>
          <a:xfrm rot="16200000" flipH="1">
            <a:off x="4037893" y="2997677"/>
            <a:ext cx="175170" cy="60254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0E1EA825-BE60-B948-86CF-B897A2BB8C12}"/>
              </a:ext>
            </a:extLst>
          </p:cNvPr>
          <p:cNvCxnSpPr>
            <a:cxnSpLocks/>
            <a:stCxn id="23" idx="2"/>
            <a:endCxn id="15" idx="0"/>
          </p:cNvCxnSpPr>
          <p:nvPr/>
        </p:nvCxnSpPr>
        <p:spPr>
          <a:xfrm rot="5400000">
            <a:off x="3446697" y="3009024"/>
            <a:ext cx="175170" cy="5798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89F362B6-9716-CA43-BFE9-6E6B03BEDFA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rot="5400000">
            <a:off x="432325" y="2423847"/>
            <a:ext cx="1125133" cy="54905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2C9CBE0-5604-DF41-99F7-39207653847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1074445" y="2330779"/>
            <a:ext cx="1125133" cy="7351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4FE68F-6E03-6040-8BC3-815E50A39C0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20100" y="2135807"/>
            <a:ext cx="4382" cy="664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1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7BCC-02D1-4847-A00D-586A115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 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CF01-8ED2-3547-9814-38D71F79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Simon HU, et al. </a:t>
            </a:r>
            <a:r>
              <a:rPr lang="en-US" i="1" dirty="0"/>
              <a:t>J Allergy Clin Immunol</a:t>
            </a:r>
            <a:r>
              <a:rPr lang="en-US" dirty="0"/>
              <a:t>. 2010;126(1):45-49.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0B28-6120-134D-91C8-69F4EDC54436}"/>
              </a:ext>
            </a:extLst>
          </p:cNvPr>
          <p:cNvSpPr/>
          <p:nvPr/>
        </p:nvSpPr>
        <p:spPr>
          <a:xfrm>
            <a:off x="2854486" y="1029640"/>
            <a:ext cx="3426107" cy="39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BBDF6-C7ED-FB43-9458-9A5F3DBF61B1}"/>
              </a:ext>
            </a:extLst>
          </p:cNvPr>
          <p:cNvGrpSpPr/>
          <p:nvPr/>
        </p:nvGrpSpPr>
        <p:grpSpPr>
          <a:xfrm>
            <a:off x="628650" y="1742267"/>
            <a:ext cx="8066933" cy="393540"/>
            <a:chOff x="1170957" y="1970135"/>
            <a:chExt cx="8066933" cy="393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D818F-6C6A-014B-B031-3D2825C36EAE}"/>
                </a:ext>
              </a:extLst>
            </p:cNvPr>
            <p:cNvSpPr/>
            <p:nvPr/>
          </p:nvSpPr>
          <p:spPr>
            <a:xfrm>
              <a:off x="1170957" y="1970135"/>
              <a:ext cx="1281534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Myeloproliferative forms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AD3AC5-F046-9248-BED9-54E9A59E6CEE}"/>
                </a:ext>
              </a:extLst>
            </p:cNvPr>
            <p:cNvSpPr/>
            <p:nvPr/>
          </p:nvSpPr>
          <p:spPr>
            <a:xfrm>
              <a:off x="3907072" y="1970135"/>
              <a:ext cx="919433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Lymphocytic forms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B4C480-61EF-5147-8FC1-68183110780C}"/>
                </a:ext>
              </a:extLst>
            </p:cNvPr>
            <p:cNvSpPr/>
            <p:nvPr/>
          </p:nvSpPr>
          <p:spPr>
            <a:xfrm>
              <a:off x="493888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Overlap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FDF1-A121-E947-8FA5-C0A1FA624EBD}"/>
                </a:ext>
              </a:extLst>
            </p:cNvPr>
            <p:cNvSpPr/>
            <p:nvPr/>
          </p:nvSpPr>
          <p:spPr>
            <a:xfrm>
              <a:off x="7131766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Undefined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1408F-4BD8-574C-8C1C-A40368EBDFCF}"/>
                </a:ext>
              </a:extLst>
            </p:cNvPr>
            <p:cNvSpPr/>
            <p:nvPr/>
          </p:nvSpPr>
          <p:spPr>
            <a:xfrm>
              <a:off x="610987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Associated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452E9-51AD-6042-83D3-E12CDA800A94}"/>
                </a:ext>
              </a:extLst>
            </p:cNvPr>
            <p:cNvSpPr/>
            <p:nvPr/>
          </p:nvSpPr>
          <p:spPr>
            <a:xfrm>
              <a:off x="8318457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Familial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FA15D-D8FD-BD4E-AACC-13848AB42012}"/>
              </a:ext>
            </a:extLst>
          </p:cNvPr>
          <p:cNvSpPr/>
          <p:nvPr/>
        </p:nvSpPr>
        <p:spPr>
          <a:xfrm>
            <a:off x="82809" y="3260940"/>
            <a:ext cx="127511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/>
              <a:t>Myeloproliferative HES</a:t>
            </a:r>
          </a:p>
          <a:p>
            <a:pPr algn="ctr"/>
            <a:r>
              <a:rPr lang="en-US" sz="1000" dirty="0"/>
              <a:t>Features of myeloproliferative disease without proof of clonality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F0020-D6FA-0E4E-95A1-CF526EA53D93}"/>
              </a:ext>
            </a:extLst>
          </p:cNvPr>
          <p:cNvSpPr/>
          <p:nvPr/>
        </p:nvSpPr>
        <p:spPr>
          <a:xfrm>
            <a:off x="1409234" y="3260940"/>
            <a:ext cx="119074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00" b="1" dirty="0"/>
              <a:t>CEL</a:t>
            </a:r>
          </a:p>
          <a:p>
            <a:pPr algn="ctr"/>
            <a:r>
              <a:rPr lang="en-US" sz="1000" dirty="0"/>
              <a:t>Clonal eosinophilia, including </a:t>
            </a:r>
            <a:r>
              <a:rPr lang="en-US" sz="1000" i="1" dirty="0"/>
              <a:t>FIP1L1/PDGFRA-</a:t>
            </a:r>
            <a:r>
              <a:rPr lang="en-US" sz="1000" dirty="0"/>
              <a:t>positive CEL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9260C-395E-FA4E-91EE-6438E89B9032}"/>
              </a:ext>
            </a:extLst>
          </p:cNvPr>
          <p:cNvSpPr/>
          <p:nvPr/>
        </p:nvSpPr>
        <p:spPr>
          <a:xfrm>
            <a:off x="2715544" y="3386534"/>
            <a:ext cx="1057624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Clonal T Cells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3C9582-9FE6-344E-93BE-BF65D9D30898}"/>
              </a:ext>
            </a:extLst>
          </p:cNvPr>
          <p:cNvSpPr/>
          <p:nvPr/>
        </p:nvSpPr>
        <p:spPr>
          <a:xfrm>
            <a:off x="3824482" y="3386534"/>
            <a:ext cx="1204536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No T-Cell Clone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F072F8-E964-8E41-89B0-531D781FC0FA}"/>
              </a:ext>
            </a:extLst>
          </p:cNvPr>
          <p:cNvSpPr/>
          <p:nvPr/>
        </p:nvSpPr>
        <p:spPr>
          <a:xfrm>
            <a:off x="4423810" y="2098864"/>
            <a:ext cx="864963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/>
              <a:t>Organ-restricted eosinophilic disorders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FE91A-D5F0-5743-B3F8-618A369292D0}"/>
              </a:ext>
            </a:extLst>
          </p:cNvPr>
          <p:cNvSpPr/>
          <p:nvPr/>
        </p:nvSpPr>
        <p:spPr>
          <a:xfrm>
            <a:off x="3153768" y="2776459"/>
            <a:ext cx="1340877" cy="43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Populations of T cells secreting eosinophil hematopoiesis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68E43B7-F5DD-1D4D-8D7F-3EDF5223CDE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2758936" y="-66338"/>
            <a:ext cx="319087" cy="3298123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DEE4856-099E-144C-ADC8-D92D8ABB1D0F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036468" y="1211194"/>
            <a:ext cx="319087" cy="7430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8F97AB7-5EF6-2C48-A43E-572108BEBFB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4552353" y="1438366"/>
            <a:ext cx="319124" cy="2887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9CE5503-3FC8-E442-AA9E-45A4467A2FB8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5137848" y="852871"/>
            <a:ext cx="319124" cy="145974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6849506-1D4B-E946-9572-F99710228683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5648796" y="341924"/>
            <a:ext cx="319124" cy="248163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6133FBC-4D11-4540-A18D-12F82C87FD5E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6242141" y="-251422"/>
            <a:ext cx="319124" cy="366832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D1B9C21-E0E5-7D43-BA1F-9179B673119A}"/>
              </a:ext>
            </a:extLst>
          </p:cNvPr>
          <p:cNvCxnSpPr>
            <a:cxnSpLocks/>
            <a:stCxn id="23" idx="2"/>
            <a:endCxn id="16" idx="0"/>
          </p:cNvCxnSpPr>
          <p:nvPr/>
        </p:nvCxnSpPr>
        <p:spPr>
          <a:xfrm rot="16200000" flipH="1">
            <a:off x="4037893" y="2997677"/>
            <a:ext cx="175170" cy="60254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0E1EA825-BE60-B948-86CF-B897A2BB8C12}"/>
              </a:ext>
            </a:extLst>
          </p:cNvPr>
          <p:cNvCxnSpPr>
            <a:cxnSpLocks/>
            <a:stCxn id="23" idx="2"/>
            <a:endCxn id="15" idx="0"/>
          </p:cNvCxnSpPr>
          <p:nvPr/>
        </p:nvCxnSpPr>
        <p:spPr>
          <a:xfrm rot="5400000">
            <a:off x="3446697" y="3009024"/>
            <a:ext cx="175170" cy="5798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89F362B6-9716-CA43-BFE9-6E6B03BEDFA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rot="5400000">
            <a:off x="432325" y="2423847"/>
            <a:ext cx="1125133" cy="54905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2C9CBE0-5604-DF41-99F7-39207653847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1074445" y="2330779"/>
            <a:ext cx="1125133" cy="7351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4FE68F-6E03-6040-8BC3-815E50A39C0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20100" y="2135807"/>
            <a:ext cx="4382" cy="664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B302CE-9ECC-1F4A-BEBD-27CF42A6CC8B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4856291" y="1983444"/>
            <a:ext cx="1" cy="1154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01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7BCC-02D1-4847-A00D-586A115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 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CF01-8ED2-3547-9814-38D71F79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Simon HU, et al. </a:t>
            </a:r>
            <a:r>
              <a:rPr lang="en-US" i="1" dirty="0"/>
              <a:t>J Allergy Clin Immunol</a:t>
            </a:r>
            <a:r>
              <a:rPr lang="en-US" dirty="0"/>
              <a:t>. 2010;126(1):45-49.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0B28-6120-134D-91C8-69F4EDC54436}"/>
              </a:ext>
            </a:extLst>
          </p:cNvPr>
          <p:cNvSpPr/>
          <p:nvPr/>
        </p:nvSpPr>
        <p:spPr>
          <a:xfrm>
            <a:off x="2854486" y="1029640"/>
            <a:ext cx="3426107" cy="39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BBDF6-C7ED-FB43-9458-9A5F3DBF61B1}"/>
              </a:ext>
            </a:extLst>
          </p:cNvPr>
          <p:cNvGrpSpPr/>
          <p:nvPr/>
        </p:nvGrpSpPr>
        <p:grpSpPr>
          <a:xfrm>
            <a:off x="628650" y="1742267"/>
            <a:ext cx="8066933" cy="393540"/>
            <a:chOff x="1170957" y="1970135"/>
            <a:chExt cx="8066933" cy="393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D818F-6C6A-014B-B031-3D2825C36EAE}"/>
                </a:ext>
              </a:extLst>
            </p:cNvPr>
            <p:cNvSpPr/>
            <p:nvPr/>
          </p:nvSpPr>
          <p:spPr>
            <a:xfrm>
              <a:off x="1170957" y="1970135"/>
              <a:ext cx="1281534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Myeloproliferative forms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AD3AC5-F046-9248-BED9-54E9A59E6CEE}"/>
                </a:ext>
              </a:extLst>
            </p:cNvPr>
            <p:cNvSpPr/>
            <p:nvPr/>
          </p:nvSpPr>
          <p:spPr>
            <a:xfrm>
              <a:off x="3907072" y="1970135"/>
              <a:ext cx="919433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Lymphocytic forms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B4C480-61EF-5147-8FC1-68183110780C}"/>
                </a:ext>
              </a:extLst>
            </p:cNvPr>
            <p:cNvSpPr/>
            <p:nvPr/>
          </p:nvSpPr>
          <p:spPr>
            <a:xfrm>
              <a:off x="493888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Overlap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FDF1-A121-E947-8FA5-C0A1FA624EBD}"/>
                </a:ext>
              </a:extLst>
            </p:cNvPr>
            <p:cNvSpPr/>
            <p:nvPr/>
          </p:nvSpPr>
          <p:spPr>
            <a:xfrm>
              <a:off x="7131766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Undefined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1408F-4BD8-574C-8C1C-A40368EBDFCF}"/>
                </a:ext>
              </a:extLst>
            </p:cNvPr>
            <p:cNvSpPr/>
            <p:nvPr/>
          </p:nvSpPr>
          <p:spPr>
            <a:xfrm>
              <a:off x="610987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Associated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452E9-51AD-6042-83D3-E12CDA800A94}"/>
                </a:ext>
              </a:extLst>
            </p:cNvPr>
            <p:cNvSpPr/>
            <p:nvPr/>
          </p:nvSpPr>
          <p:spPr>
            <a:xfrm>
              <a:off x="8318457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Familial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FA15D-D8FD-BD4E-AACC-13848AB42012}"/>
              </a:ext>
            </a:extLst>
          </p:cNvPr>
          <p:cNvSpPr/>
          <p:nvPr/>
        </p:nvSpPr>
        <p:spPr>
          <a:xfrm>
            <a:off x="82809" y="3260940"/>
            <a:ext cx="127511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/>
              <a:t>Myeloproliferative HES</a:t>
            </a:r>
          </a:p>
          <a:p>
            <a:pPr algn="ctr"/>
            <a:r>
              <a:rPr lang="en-US" sz="1000" dirty="0"/>
              <a:t>Features of myeloproliferative disease without proof of clonality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F0020-D6FA-0E4E-95A1-CF526EA53D93}"/>
              </a:ext>
            </a:extLst>
          </p:cNvPr>
          <p:cNvSpPr/>
          <p:nvPr/>
        </p:nvSpPr>
        <p:spPr>
          <a:xfrm>
            <a:off x="1409234" y="3260940"/>
            <a:ext cx="119074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00" b="1" dirty="0"/>
              <a:t>CEL</a:t>
            </a:r>
          </a:p>
          <a:p>
            <a:pPr algn="ctr"/>
            <a:r>
              <a:rPr lang="en-US" sz="1000" dirty="0"/>
              <a:t>Clonal eosinophilia, including </a:t>
            </a:r>
            <a:r>
              <a:rPr lang="en-US" sz="1000" i="1" dirty="0"/>
              <a:t>FIP1L1/PDGFRA-</a:t>
            </a:r>
            <a:r>
              <a:rPr lang="en-US" sz="1000" dirty="0"/>
              <a:t>positive CEL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F072F8-E964-8E41-89B0-531D781FC0FA}"/>
              </a:ext>
            </a:extLst>
          </p:cNvPr>
          <p:cNvSpPr/>
          <p:nvPr/>
        </p:nvSpPr>
        <p:spPr>
          <a:xfrm>
            <a:off x="4423810" y="2098864"/>
            <a:ext cx="864963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/>
              <a:t>Organ-restricted eosinophilic disorders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814DAD-36BD-B841-8A33-DFA185C706A8}"/>
              </a:ext>
            </a:extLst>
          </p:cNvPr>
          <p:cNvSpPr/>
          <p:nvPr/>
        </p:nvSpPr>
        <p:spPr>
          <a:xfrm>
            <a:off x="5394941" y="2098865"/>
            <a:ext cx="1264677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Eosinophilia in association with a defined diagnosis, such as IBD or EGPA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FE91A-D5F0-5743-B3F8-618A369292D0}"/>
              </a:ext>
            </a:extLst>
          </p:cNvPr>
          <p:cNvSpPr/>
          <p:nvPr/>
        </p:nvSpPr>
        <p:spPr>
          <a:xfrm>
            <a:off x="3153768" y="2776459"/>
            <a:ext cx="1340877" cy="43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Populations of T cells secreting eosinophil hematopoiesis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68E43B7-F5DD-1D4D-8D7F-3EDF5223CDE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2758936" y="-66338"/>
            <a:ext cx="319087" cy="3298123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DEE4856-099E-144C-ADC8-D92D8ABB1D0F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036468" y="1211194"/>
            <a:ext cx="319087" cy="7430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8F97AB7-5EF6-2C48-A43E-572108BEBFB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4552353" y="1438366"/>
            <a:ext cx="319124" cy="2887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9CE5503-3FC8-E442-AA9E-45A4467A2FB8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5137848" y="852871"/>
            <a:ext cx="319124" cy="145974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6849506-1D4B-E946-9572-F99710228683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5648796" y="341924"/>
            <a:ext cx="319124" cy="248163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6133FBC-4D11-4540-A18D-12F82C87FD5E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6242141" y="-251422"/>
            <a:ext cx="319124" cy="366832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D1B9C21-E0E5-7D43-BA1F-9179B673119A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4037893" y="2997677"/>
            <a:ext cx="175170" cy="60254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0E1EA825-BE60-B948-86CF-B897A2BB8C12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>
            <a:off x="3446697" y="3009024"/>
            <a:ext cx="175170" cy="5798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89F362B6-9716-CA43-BFE9-6E6B03BEDFA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rot="5400000">
            <a:off x="432325" y="2423847"/>
            <a:ext cx="1125133" cy="54905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2C9CBE0-5604-DF41-99F7-39207653847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1074445" y="2330779"/>
            <a:ext cx="1125133" cy="7351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4FE68F-6E03-6040-8BC3-815E50A39C0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20100" y="2135807"/>
            <a:ext cx="4382" cy="664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B302CE-9ECC-1F4A-BEBD-27CF42A6CC8B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4856291" y="1983444"/>
            <a:ext cx="1" cy="1154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80FAD89-F4CC-F146-ABA5-8FC99637CCFB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flipH="1">
            <a:off x="6027280" y="1983444"/>
            <a:ext cx="1" cy="1154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CE9FE33-27DA-234E-A6F3-503849604B9B}"/>
              </a:ext>
            </a:extLst>
          </p:cNvPr>
          <p:cNvSpPr/>
          <p:nvPr/>
        </p:nvSpPr>
        <p:spPr>
          <a:xfrm>
            <a:off x="2715544" y="3386534"/>
            <a:ext cx="1057624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Clonal T Cells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DD494C-AF5F-244F-919C-23B830ACBAF3}"/>
              </a:ext>
            </a:extLst>
          </p:cNvPr>
          <p:cNvSpPr/>
          <p:nvPr/>
        </p:nvSpPr>
        <p:spPr>
          <a:xfrm>
            <a:off x="3824482" y="3386534"/>
            <a:ext cx="1204536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No T-Cell Clone</a:t>
            </a:r>
          </a:p>
        </p:txBody>
      </p:sp>
    </p:spTree>
    <p:extLst>
      <p:ext uri="{BB962C8B-B14F-4D97-AF65-F5344CB8AC3E}">
        <p14:creationId xmlns:p14="http://schemas.microsoft.com/office/powerpoint/2010/main" val="171596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7BCC-02D1-4847-A00D-586A115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 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CF01-8ED2-3547-9814-38D71F79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Simon HU, et al. </a:t>
            </a:r>
            <a:r>
              <a:rPr lang="en-US" i="1" dirty="0"/>
              <a:t>J Allergy Clin Immunol</a:t>
            </a:r>
            <a:r>
              <a:rPr lang="en-US" dirty="0"/>
              <a:t>. 2010;126(1):45-49.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0B28-6120-134D-91C8-69F4EDC54436}"/>
              </a:ext>
            </a:extLst>
          </p:cNvPr>
          <p:cNvSpPr/>
          <p:nvPr/>
        </p:nvSpPr>
        <p:spPr>
          <a:xfrm>
            <a:off x="2854486" y="1029640"/>
            <a:ext cx="3426107" cy="39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BBDF6-C7ED-FB43-9458-9A5F3DBF61B1}"/>
              </a:ext>
            </a:extLst>
          </p:cNvPr>
          <p:cNvGrpSpPr/>
          <p:nvPr/>
        </p:nvGrpSpPr>
        <p:grpSpPr>
          <a:xfrm>
            <a:off x="628650" y="1742267"/>
            <a:ext cx="8066933" cy="393540"/>
            <a:chOff x="1170957" y="1970135"/>
            <a:chExt cx="8066933" cy="393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D818F-6C6A-014B-B031-3D2825C36EAE}"/>
                </a:ext>
              </a:extLst>
            </p:cNvPr>
            <p:cNvSpPr/>
            <p:nvPr/>
          </p:nvSpPr>
          <p:spPr>
            <a:xfrm>
              <a:off x="1170957" y="1970135"/>
              <a:ext cx="1281534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Myeloproliferative forms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AD3AC5-F046-9248-BED9-54E9A59E6CEE}"/>
                </a:ext>
              </a:extLst>
            </p:cNvPr>
            <p:cNvSpPr/>
            <p:nvPr/>
          </p:nvSpPr>
          <p:spPr>
            <a:xfrm>
              <a:off x="3907072" y="1970135"/>
              <a:ext cx="919433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Lymphocytic forms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B4C480-61EF-5147-8FC1-68183110780C}"/>
                </a:ext>
              </a:extLst>
            </p:cNvPr>
            <p:cNvSpPr/>
            <p:nvPr/>
          </p:nvSpPr>
          <p:spPr>
            <a:xfrm>
              <a:off x="493888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Overlap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FDF1-A121-E947-8FA5-C0A1FA624EBD}"/>
                </a:ext>
              </a:extLst>
            </p:cNvPr>
            <p:cNvSpPr/>
            <p:nvPr/>
          </p:nvSpPr>
          <p:spPr>
            <a:xfrm>
              <a:off x="7131766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Undefined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1408F-4BD8-574C-8C1C-A40368EBDFCF}"/>
                </a:ext>
              </a:extLst>
            </p:cNvPr>
            <p:cNvSpPr/>
            <p:nvPr/>
          </p:nvSpPr>
          <p:spPr>
            <a:xfrm>
              <a:off x="610987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Associated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452E9-51AD-6042-83D3-E12CDA800A94}"/>
                </a:ext>
              </a:extLst>
            </p:cNvPr>
            <p:cNvSpPr/>
            <p:nvPr/>
          </p:nvSpPr>
          <p:spPr>
            <a:xfrm>
              <a:off x="8318457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Familial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FA15D-D8FD-BD4E-AACC-13848AB42012}"/>
              </a:ext>
            </a:extLst>
          </p:cNvPr>
          <p:cNvSpPr/>
          <p:nvPr/>
        </p:nvSpPr>
        <p:spPr>
          <a:xfrm>
            <a:off x="82809" y="3260940"/>
            <a:ext cx="127511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/>
              <a:t>Myeloproliferative HES</a:t>
            </a:r>
          </a:p>
          <a:p>
            <a:pPr algn="ctr"/>
            <a:r>
              <a:rPr lang="en-US" sz="1000" dirty="0"/>
              <a:t>Features of myeloproliferative disease without proof of clonality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F0020-D6FA-0E4E-95A1-CF526EA53D93}"/>
              </a:ext>
            </a:extLst>
          </p:cNvPr>
          <p:cNvSpPr/>
          <p:nvPr/>
        </p:nvSpPr>
        <p:spPr>
          <a:xfrm>
            <a:off x="1409234" y="3260940"/>
            <a:ext cx="119074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00" b="1" dirty="0"/>
              <a:t>CEL</a:t>
            </a:r>
          </a:p>
          <a:p>
            <a:pPr algn="ctr"/>
            <a:r>
              <a:rPr lang="en-US" sz="1000" dirty="0"/>
              <a:t>Clonal eosinophilia, including </a:t>
            </a:r>
            <a:r>
              <a:rPr lang="en-US" sz="1000" i="1" dirty="0"/>
              <a:t>FIP1L1/PDGFRA-</a:t>
            </a:r>
            <a:r>
              <a:rPr lang="en-US" sz="1000" dirty="0"/>
              <a:t>positive CEL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54ABA8-2205-6942-B9AD-5669B89D222C}"/>
              </a:ext>
            </a:extLst>
          </p:cNvPr>
          <p:cNvSpPr/>
          <p:nvPr/>
        </p:nvSpPr>
        <p:spPr>
          <a:xfrm>
            <a:off x="5421715" y="3386534"/>
            <a:ext cx="1077717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/>
              <a:t>Benign</a:t>
            </a:r>
          </a:p>
          <a:p>
            <a:pPr algn="ctr"/>
            <a:r>
              <a:rPr lang="en-US" sz="1000" dirty="0"/>
              <a:t>Asymptomatic with no evidence of organ involvement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11F495-ED8B-4C42-996A-913C101512FF}"/>
              </a:ext>
            </a:extLst>
          </p:cNvPr>
          <p:cNvSpPr/>
          <p:nvPr/>
        </p:nvSpPr>
        <p:spPr>
          <a:xfrm>
            <a:off x="6550746" y="3386534"/>
            <a:ext cx="996861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/>
              <a:t>Episodic</a:t>
            </a:r>
          </a:p>
          <a:p>
            <a:pPr algn="ctr"/>
            <a:r>
              <a:rPr lang="en-US" sz="1000" dirty="0"/>
              <a:t>Cyclic angioedema and eosinophilia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EFE0DE-8313-1D4C-B6F8-728309503A24}"/>
              </a:ext>
            </a:extLst>
          </p:cNvPr>
          <p:cNvSpPr/>
          <p:nvPr/>
        </p:nvSpPr>
        <p:spPr>
          <a:xfrm>
            <a:off x="7598922" y="3386534"/>
            <a:ext cx="1273891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/>
              <a:t>Other</a:t>
            </a:r>
          </a:p>
          <a:p>
            <a:pPr algn="ctr"/>
            <a:r>
              <a:rPr lang="en-US" sz="1000" dirty="0"/>
              <a:t>Symptomatic without features of myeloproliferative or lymphocytic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F072F8-E964-8E41-89B0-531D781FC0FA}"/>
              </a:ext>
            </a:extLst>
          </p:cNvPr>
          <p:cNvSpPr/>
          <p:nvPr/>
        </p:nvSpPr>
        <p:spPr>
          <a:xfrm>
            <a:off x="4423810" y="2098864"/>
            <a:ext cx="864963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/>
              <a:t>Organ-restricted eosinophilic disorders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814DAD-36BD-B841-8A33-DFA185C706A8}"/>
              </a:ext>
            </a:extLst>
          </p:cNvPr>
          <p:cNvSpPr/>
          <p:nvPr/>
        </p:nvSpPr>
        <p:spPr>
          <a:xfrm>
            <a:off x="5394941" y="2098865"/>
            <a:ext cx="1264677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Eosinophilia in association with a defined diagnosis, such as IBD or EGPA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FE91A-D5F0-5743-B3F8-618A369292D0}"/>
              </a:ext>
            </a:extLst>
          </p:cNvPr>
          <p:cNvSpPr/>
          <p:nvPr/>
        </p:nvSpPr>
        <p:spPr>
          <a:xfrm>
            <a:off x="3153768" y="2776459"/>
            <a:ext cx="1340877" cy="43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Populations of T cells secreting eosinophil hematopoiesis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68E43B7-F5DD-1D4D-8D7F-3EDF5223CDE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2758936" y="-66338"/>
            <a:ext cx="319087" cy="3298123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DEE4856-099E-144C-ADC8-D92D8ABB1D0F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036468" y="1211194"/>
            <a:ext cx="319087" cy="7430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8F97AB7-5EF6-2C48-A43E-572108BEBFB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4552353" y="1438366"/>
            <a:ext cx="319124" cy="2887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9CE5503-3FC8-E442-AA9E-45A4467A2FB8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5137848" y="852871"/>
            <a:ext cx="319124" cy="145974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6849506-1D4B-E946-9572-F99710228683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5648796" y="341924"/>
            <a:ext cx="319124" cy="248163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6133FBC-4D11-4540-A18D-12F82C87FD5E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6242141" y="-251422"/>
            <a:ext cx="319124" cy="366832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B1E1058-3FF5-B847-8BC6-5A074312D135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rot="16200000" flipH="1">
            <a:off x="6940977" y="2091643"/>
            <a:ext cx="1403090" cy="1186692"/>
          </a:xfrm>
          <a:prstGeom prst="bentConnector3">
            <a:avLst>
              <a:gd name="adj1" fmla="val 7759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07CA0BB1-A9CE-8248-97C2-201E5852CBB3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rot="5400000">
            <a:off x="5803330" y="2140688"/>
            <a:ext cx="1403090" cy="1088602"/>
          </a:xfrm>
          <a:prstGeom prst="bentConnector3">
            <a:avLst>
              <a:gd name="adj1" fmla="val 7700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31CBFD9F-4A37-1543-BC59-B7ECDFBA227A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rot="16200000" flipH="1">
            <a:off x="6347631" y="2684988"/>
            <a:ext cx="1403090" cy="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D1B9C21-E0E5-7D43-BA1F-9179B673119A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4037893" y="2997677"/>
            <a:ext cx="175170" cy="60254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0E1EA825-BE60-B948-86CF-B897A2BB8C12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>
            <a:off x="3446697" y="3009024"/>
            <a:ext cx="175170" cy="5798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89F362B6-9716-CA43-BFE9-6E6B03BEDFA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rot="5400000">
            <a:off x="432325" y="2423847"/>
            <a:ext cx="1125133" cy="54905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2C9CBE0-5604-DF41-99F7-39207653847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1074445" y="2330779"/>
            <a:ext cx="1125133" cy="7351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4FE68F-6E03-6040-8BC3-815E50A39C0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20100" y="2135807"/>
            <a:ext cx="4382" cy="664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B302CE-9ECC-1F4A-BEBD-27CF42A6CC8B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4856291" y="1983444"/>
            <a:ext cx="1" cy="1154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80FAD89-F4CC-F146-ABA5-8FC99637CCFB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flipH="1">
            <a:off x="6027280" y="1983444"/>
            <a:ext cx="1" cy="1154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F2AB34C-2EAE-6B47-B817-90EB83F4448B}"/>
              </a:ext>
            </a:extLst>
          </p:cNvPr>
          <p:cNvSpPr/>
          <p:nvPr/>
        </p:nvSpPr>
        <p:spPr>
          <a:xfrm>
            <a:off x="2715544" y="3386534"/>
            <a:ext cx="1057624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Clonal T Cells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397947-CE6A-A544-8358-8E11B2A8BFA9}"/>
              </a:ext>
            </a:extLst>
          </p:cNvPr>
          <p:cNvSpPr/>
          <p:nvPr/>
        </p:nvSpPr>
        <p:spPr>
          <a:xfrm>
            <a:off x="3824482" y="3386534"/>
            <a:ext cx="1204536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No T-Cell Clone</a:t>
            </a:r>
          </a:p>
        </p:txBody>
      </p:sp>
    </p:spTree>
    <p:extLst>
      <p:ext uri="{BB962C8B-B14F-4D97-AF65-F5344CB8AC3E}">
        <p14:creationId xmlns:p14="http://schemas.microsoft.com/office/powerpoint/2010/main" val="136601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7BCC-02D1-4847-A00D-586A115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 Classification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CF01-8ED2-3547-9814-38D71F793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Simon HU, et al. </a:t>
            </a:r>
            <a:r>
              <a:rPr lang="en-US" i="1" dirty="0"/>
              <a:t>J Allergy Clin Immunol</a:t>
            </a:r>
            <a:r>
              <a:rPr lang="en-US" dirty="0"/>
              <a:t>. 2010;126(1):45-49.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40B28-6120-134D-91C8-69F4EDC54436}"/>
              </a:ext>
            </a:extLst>
          </p:cNvPr>
          <p:cNvSpPr/>
          <p:nvPr/>
        </p:nvSpPr>
        <p:spPr>
          <a:xfrm>
            <a:off x="2854486" y="1029640"/>
            <a:ext cx="3426107" cy="39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3BBDF6-C7ED-FB43-9458-9A5F3DBF61B1}"/>
              </a:ext>
            </a:extLst>
          </p:cNvPr>
          <p:cNvGrpSpPr/>
          <p:nvPr/>
        </p:nvGrpSpPr>
        <p:grpSpPr>
          <a:xfrm>
            <a:off x="628650" y="1742267"/>
            <a:ext cx="8066933" cy="393540"/>
            <a:chOff x="1170957" y="1970135"/>
            <a:chExt cx="8066933" cy="393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D818F-6C6A-014B-B031-3D2825C36EAE}"/>
                </a:ext>
              </a:extLst>
            </p:cNvPr>
            <p:cNvSpPr/>
            <p:nvPr/>
          </p:nvSpPr>
          <p:spPr>
            <a:xfrm>
              <a:off x="1170957" y="1970135"/>
              <a:ext cx="1281534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Myeloproliferative forms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AD3AC5-F046-9248-BED9-54E9A59E6CEE}"/>
                </a:ext>
              </a:extLst>
            </p:cNvPr>
            <p:cNvSpPr/>
            <p:nvPr/>
          </p:nvSpPr>
          <p:spPr>
            <a:xfrm>
              <a:off x="3907072" y="1970135"/>
              <a:ext cx="919433" cy="393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Lymphocytic forms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B4C480-61EF-5147-8FC1-68183110780C}"/>
                </a:ext>
              </a:extLst>
            </p:cNvPr>
            <p:cNvSpPr/>
            <p:nvPr/>
          </p:nvSpPr>
          <p:spPr>
            <a:xfrm>
              <a:off x="493888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Overlap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FDF1-A121-E947-8FA5-C0A1FA624EBD}"/>
                </a:ext>
              </a:extLst>
            </p:cNvPr>
            <p:cNvSpPr/>
            <p:nvPr/>
          </p:nvSpPr>
          <p:spPr>
            <a:xfrm>
              <a:off x="7131766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Undefined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41408F-4BD8-574C-8C1C-A40368EBDFCF}"/>
                </a:ext>
              </a:extLst>
            </p:cNvPr>
            <p:cNvSpPr/>
            <p:nvPr/>
          </p:nvSpPr>
          <p:spPr>
            <a:xfrm>
              <a:off x="6109871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Associated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452E9-51AD-6042-83D3-E12CDA800A94}"/>
                </a:ext>
              </a:extLst>
            </p:cNvPr>
            <p:cNvSpPr/>
            <p:nvPr/>
          </p:nvSpPr>
          <p:spPr>
            <a:xfrm>
              <a:off x="8318457" y="1970172"/>
              <a:ext cx="919433" cy="24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Familial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FA15D-D8FD-BD4E-AACC-13848AB42012}"/>
              </a:ext>
            </a:extLst>
          </p:cNvPr>
          <p:cNvSpPr/>
          <p:nvPr/>
        </p:nvSpPr>
        <p:spPr>
          <a:xfrm>
            <a:off x="82809" y="3260940"/>
            <a:ext cx="127511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t"/>
          <a:lstStyle/>
          <a:p>
            <a:pPr algn="ctr"/>
            <a:r>
              <a:rPr lang="en-US" sz="1100" b="1" dirty="0"/>
              <a:t>Myeloproliferative HES</a:t>
            </a:r>
          </a:p>
          <a:p>
            <a:pPr algn="ctr"/>
            <a:r>
              <a:rPr lang="en-US" sz="1000" dirty="0"/>
              <a:t>Features of myeloproliferative disease without proof of clonality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F0020-D6FA-0E4E-95A1-CF526EA53D93}"/>
              </a:ext>
            </a:extLst>
          </p:cNvPr>
          <p:cNvSpPr/>
          <p:nvPr/>
        </p:nvSpPr>
        <p:spPr>
          <a:xfrm>
            <a:off x="1409234" y="3260940"/>
            <a:ext cx="1190741" cy="994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00" b="1" dirty="0"/>
              <a:t>CEL</a:t>
            </a:r>
          </a:p>
          <a:p>
            <a:pPr algn="ctr"/>
            <a:r>
              <a:rPr lang="en-US" sz="1000" dirty="0"/>
              <a:t>Clonal eosinophilia, including </a:t>
            </a:r>
            <a:r>
              <a:rPr lang="en-US" sz="1000" i="1" dirty="0"/>
              <a:t>FIP1L1/PDGFRA-</a:t>
            </a:r>
            <a:r>
              <a:rPr lang="en-US" sz="1000" dirty="0"/>
              <a:t>positive CEL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54ABA8-2205-6942-B9AD-5669B89D222C}"/>
              </a:ext>
            </a:extLst>
          </p:cNvPr>
          <p:cNvSpPr/>
          <p:nvPr/>
        </p:nvSpPr>
        <p:spPr>
          <a:xfrm>
            <a:off x="5421715" y="3386534"/>
            <a:ext cx="1077717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/>
              <a:t>Benign</a:t>
            </a:r>
          </a:p>
          <a:p>
            <a:pPr algn="ctr"/>
            <a:r>
              <a:rPr lang="en-US" sz="1000" dirty="0"/>
              <a:t>Asymptomatic with no evidence of organ involvement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11F495-ED8B-4C42-996A-913C101512FF}"/>
              </a:ext>
            </a:extLst>
          </p:cNvPr>
          <p:cNvSpPr/>
          <p:nvPr/>
        </p:nvSpPr>
        <p:spPr>
          <a:xfrm>
            <a:off x="6550746" y="3386534"/>
            <a:ext cx="996861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/>
              <a:t>Episodic</a:t>
            </a:r>
          </a:p>
          <a:p>
            <a:pPr algn="ctr"/>
            <a:r>
              <a:rPr lang="en-US" sz="1000" dirty="0"/>
              <a:t>Cyclic angioedema and eosinophilia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EFE0DE-8313-1D4C-B6F8-728309503A24}"/>
              </a:ext>
            </a:extLst>
          </p:cNvPr>
          <p:cNvSpPr/>
          <p:nvPr/>
        </p:nvSpPr>
        <p:spPr>
          <a:xfrm>
            <a:off x="7598922" y="3386534"/>
            <a:ext cx="1273891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/>
              <a:t>Other</a:t>
            </a:r>
          </a:p>
          <a:p>
            <a:pPr algn="ctr"/>
            <a:r>
              <a:rPr lang="en-US" sz="1000" dirty="0"/>
              <a:t>Symptomatic without features of myeloproliferative or lymphocytic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F072F8-E964-8E41-89B0-531D781FC0FA}"/>
              </a:ext>
            </a:extLst>
          </p:cNvPr>
          <p:cNvSpPr/>
          <p:nvPr/>
        </p:nvSpPr>
        <p:spPr>
          <a:xfrm>
            <a:off x="4423810" y="2098864"/>
            <a:ext cx="864963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000" dirty="0"/>
              <a:t>Organ-restricted eosinophilic disorders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814DAD-36BD-B841-8A33-DFA185C706A8}"/>
              </a:ext>
            </a:extLst>
          </p:cNvPr>
          <p:cNvSpPr/>
          <p:nvPr/>
        </p:nvSpPr>
        <p:spPr>
          <a:xfrm>
            <a:off x="5394941" y="2098865"/>
            <a:ext cx="1264677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Eosinophilia in association with a defined diagnosis, such as IBD or EGPA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9889E4-C64F-8A41-9526-FB5187CF1C0A}"/>
              </a:ext>
            </a:extLst>
          </p:cNvPr>
          <p:cNvSpPr/>
          <p:nvPr/>
        </p:nvSpPr>
        <p:spPr>
          <a:xfrm>
            <a:off x="7536796" y="2098864"/>
            <a:ext cx="1398140" cy="6775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Family history of documented persistent eosinophilia of unknown cause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FE91A-D5F0-5743-B3F8-618A369292D0}"/>
              </a:ext>
            </a:extLst>
          </p:cNvPr>
          <p:cNvSpPr/>
          <p:nvPr/>
        </p:nvSpPr>
        <p:spPr>
          <a:xfrm>
            <a:off x="3153768" y="2776459"/>
            <a:ext cx="1340877" cy="434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Populations of T cells secreting eosinophil hematopoiesis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68E43B7-F5DD-1D4D-8D7F-3EDF5223CDE8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2758936" y="-66338"/>
            <a:ext cx="319087" cy="3298123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DEE4856-099E-144C-ADC8-D92D8ABB1D0F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4036468" y="1211194"/>
            <a:ext cx="319087" cy="74305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8F97AB7-5EF6-2C48-A43E-572108BEBFB9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4552353" y="1438366"/>
            <a:ext cx="319124" cy="2887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9CE5503-3FC8-E442-AA9E-45A4467A2FB8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16200000" flipH="1">
            <a:off x="5137848" y="852871"/>
            <a:ext cx="319124" cy="145974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6849506-1D4B-E946-9572-F99710228683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rot="16200000" flipH="1">
            <a:off x="5648796" y="341924"/>
            <a:ext cx="319124" cy="248163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6133FBC-4D11-4540-A18D-12F82C87FD5E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6242141" y="-251422"/>
            <a:ext cx="319124" cy="366832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B1E1058-3FF5-B847-8BC6-5A074312D135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rot="16200000" flipH="1">
            <a:off x="6940977" y="2091643"/>
            <a:ext cx="1403090" cy="1186692"/>
          </a:xfrm>
          <a:prstGeom prst="bentConnector3">
            <a:avLst>
              <a:gd name="adj1" fmla="val 7759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07CA0BB1-A9CE-8248-97C2-201E5852CBB3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rot="5400000">
            <a:off x="5803330" y="2140688"/>
            <a:ext cx="1403090" cy="1088602"/>
          </a:xfrm>
          <a:prstGeom prst="bentConnector3">
            <a:avLst>
              <a:gd name="adj1" fmla="val 7700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31CBFD9F-4A37-1543-BC59-B7ECDFBA227A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rot="16200000" flipH="1">
            <a:off x="6347631" y="2684988"/>
            <a:ext cx="1403090" cy="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4D1B9C21-E0E5-7D43-BA1F-9179B673119A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4037893" y="2997677"/>
            <a:ext cx="175170" cy="60254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0E1EA825-BE60-B948-86CF-B897A2BB8C12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>
            <a:off x="3446697" y="3009024"/>
            <a:ext cx="175170" cy="5798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89F362B6-9716-CA43-BFE9-6E6B03BEDFA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rot="5400000">
            <a:off x="432325" y="2423847"/>
            <a:ext cx="1125133" cy="54905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2C9CBE0-5604-DF41-99F7-392076538473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rot="16200000" flipH="1">
            <a:off x="1074445" y="2330779"/>
            <a:ext cx="1125133" cy="73518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4FE68F-6E03-6040-8BC3-815E50A39C0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20100" y="2135807"/>
            <a:ext cx="4382" cy="6644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B302CE-9ECC-1F4A-BEBD-27CF42A6CC8B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4856291" y="1983444"/>
            <a:ext cx="1" cy="1154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80FAD89-F4CC-F146-ABA5-8FC99637CCFB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flipH="1">
            <a:off x="6027280" y="1983444"/>
            <a:ext cx="1" cy="1154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8925D1-51C1-0844-8AF8-0DB8EDC5F008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 flipH="1">
            <a:off x="8235866" y="1983444"/>
            <a:ext cx="1" cy="1154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68015AE-01A1-3342-AEDC-355D115A8414}"/>
              </a:ext>
            </a:extLst>
          </p:cNvPr>
          <p:cNvSpPr/>
          <p:nvPr/>
        </p:nvSpPr>
        <p:spPr>
          <a:xfrm>
            <a:off x="2715544" y="3386534"/>
            <a:ext cx="1057624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Clonal T Cells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D27ED5-AD5A-6C43-A5AE-10BD9976B977}"/>
              </a:ext>
            </a:extLst>
          </p:cNvPr>
          <p:cNvSpPr/>
          <p:nvPr/>
        </p:nvSpPr>
        <p:spPr>
          <a:xfrm>
            <a:off x="3824482" y="3386534"/>
            <a:ext cx="1204536" cy="868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400" b="1" dirty="0"/>
              <a:t>No T-Cell Clone</a:t>
            </a:r>
          </a:p>
        </p:txBody>
      </p:sp>
    </p:spTree>
    <p:extLst>
      <p:ext uri="{BB962C8B-B14F-4D97-AF65-F5344CB8AC3E}">
        <p14:creationId xmlns:p14="http://schemas.microsoft.com/office/powerpoint/2010/main" val="418712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4EA4-CD83-9841-909D-A6A2AF4F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HES Subtypes in a Retrospective Cohort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135B0-75D4-B34F-9E70-4488B8763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Blood. </a:t>
            </a:r>
            <a:r>
              <a:rPr lang="en-US" dirty="0"/>
              <a:t>2015;126(9):1069-1077.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29DE94-4F78-504B-A467-478D15765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407070"/>
              </p:ext>
            </p:extLst>
          </p:nvPr>
        </p:nvGraphicFramePr>
        <p:xfrm>
          <a:off x="628650" y="1126347"/>
          <a:ext cx="5010025" cy="329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F8342AA-32CE-984D-8AC8-B7B29C1C6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936493"/>
              </p:ext>
            </p:extLst>
          </p:nvPr>
        </p:nvGraphicFramePr>
        <p:xfrm>
          <a:off x="4700052" y="1679421"/>
          <a:ext cx="4251053" cy="194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0E733D-95B1-AD4A-B62F-B0FA6BFEF2C6}"/>
              </a:ext>
            </a:extLst>
          </p:cNvPr>
          <p:cNvCxnSpPr/>
          <p:nvPr/>
        </p:nvCxnSpPr>
        <p:spPr>
          <a:xfrm flipV="1">
            <a:off x="4076322" y="1846967"/>
            <a:ext cx="1816689" cy="46022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942425-04A3-F042-B970-BA42AB9CB9D9}"/>
              </a:ext>
            </a:extLst>
          </p:cNvPr>
          <p:cNvCxnSpPr>
            <a:cxnSpLocks/>
          </p:cNvCxnSpPr>
          <p:nvPr/>
        </p:nvCxnSpPr>
        <p:spPr>
          <a:xfrm>
            <a:off x="4076322" y="3009649"/>
            <a:ext cx="1816689" cy="448115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A81AC1D-C8D9-A544-B5C6-9A2AFEF1DFF4}"/>
              </a:ext>
            </a:extLst>
          </p:cNvPr>
          <p:cNvSpPr/>
          <p:nvPr/>
        </p:nvSpPr>
        <p:spPr>
          <a:xfrm>
            <a:off x="5273007" y="1450876"/>
            <a:ext cx="3105145" cy="378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 of Associated HES</a:t>
            </a:r>
          </a:p>
        </p:txBody>
      </p:sp>
    </p:spTree>
    <p:extLst>
      <p:ext uri="{BB962C8B-B14F-4D97-AF65-F5344CB8AC3E}">
        <p14:creationId xmlns:p14="http://schemas.microsoft.com/office/powerpoint/2010/main" val="201263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D938-E54D-7949-9D4A-7F4002F8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Myeloproliferative HES (M-HES)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6DEB9C-DA39-C64A-9366-28560108B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914179"/>
              </p:ext>
            </p:extLst>
          </p:nvPr>
        </p:nvGraphicFramePr>
        <p:xfrm>
          <a:off x="628650" y="1206511"/>
          <a:ext cx="7886700" cy="305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4E4A7B-3D61-B647-BE89-038999CC3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2015;2015:92-97.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dirty="0"/>
              <a:t>Curtis C, </a:t>
            </a:r>
            <a:r>
              <a:rPr lang="en-US" dirty="0" err="1"/>
              <a:t>Ogbogu</a:t>
            </a:r>
            <a:r>
              <a:rPr lang="en-US" dirty="0"/>
              <a:t> P. </a:t>
            </a:r>
            <a:r>
              <a:rPr lang="en-US" i="1" dirty="0"/>
              <a:t>Clin Rev Allergy Immunol</a:t>
            </a:r>
            <a:r>
              <a:rPr lang="en-US" dirty="0"/>
              <a:t>. 2016;50(2):240-251.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B49138-573B-B449-B2DA-90868A9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and Pathophysiology of Hypereosinophilia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BB39-E35A-E849-9979-C76E1CCAF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7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D938-E54D-7949-9D4A-7F4002F8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Lymphocytic HES (L-HES)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6DEB9C-DA39-C64A-9366-28560108B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725"/>
              </p:ext>
            </p:extLst>
          </p:nvPr>
        </p:nvGraphicFramePr>
        <p:xfrm>
          <a:off x="628650" y="1206511"/>
          <a:ext cx="7886700" cy="305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4E4A7B-3D61-B647-BE89-038999CC3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2015;2015:92-97.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dirty="0"/>
              <a:t>Curtis C, </a:t>
            </a:r>
            <a:r>
              <a:rPr lang="en-US" dirty="0" err="1"/>
              <a:t>Ogbogu</a:t>
            </a:r>
            <a:r>
              <a:rPr lang="en-US" dirty="0"/>
              <a:t> P. </a:t>
            </a:r>
            <a:r>
              <a:rPr lang="en-US" i="1" dirty="0"/>
              <a:t>Clin Rev Allergy Immunol</a:t>
            </a:r>
            <a:r>
              <a:rPr lang="en-US" dirty="0"/>
              <a:t>. 2016;50(2):240-251.</a:t>
            </a:r>
          </a:p>
        </p:txBody>
      </p:sp>
    </p:spTree>
    <p:extLst>
      <p:ext uri="{BB962C8B-B14F-4D97-AF65-F5344CB8AC3E}">
        <p14:creationId xmlns:p14="http://schemas.microsoft.com/office/powerpoint/2010/main" val="723298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D938-E54D-7949-9D4A-7F4002F8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Overlap HES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6DEB9C-DA39-C64A-9366-28560108B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680866"/>
              </p:ext>
            </p:extLst>
          </p:nvPr>
        </p:nvGraphicFramePr>
        <p:xfrm>
          <a:off x="628650" y="1206511"/>
          <a:ext cx="7886700" cy="305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4E4A7B-3D61-B647-BE89-038999CC3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2015;2015:92-97.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dirty="0"/>
              <a:t>Curtis C, </a:t>
            </a:r>
            <a:r>
              <a:rPr lang="en-US" dirty="0" err="1"/>
              <a:t>Ogbogu</a:t>
            </a:r>
            <a:r>
              <a:rPr lang="en-US" dirty="0"/>
              <a:t> P. </a:t>
            </a:r>
            <a:r>
              <a:rPr lang="en-US" i="1" dirty="0"/>
              <a:t>Clin Rev Allergy Immunol</a:t>
            </a:r>
            <a:r>
              <a:rPr lang="en-US" dirty="0"/>
              <a:t>. 2016;50(2):240-251.</a:t>
            </a:r>
          </a:p>
        </p:txBody>
      </p:sp>
    </p:spTree>
    <p:extLst>
      <p:ext uri="{BB962C8B-B14F-4D97-AF65-F5344CB8AC3E}">
        <p14:creationId xmlns:p14="http://schemas.microsoft.com/office/powerpoint/2010/main" val="734552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DBE7-745B-DE49-8FC2-8C0A0C3E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86CE4-BB66-F447-B21D-B53365055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2015;2015:92-97.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dirty="0"/>
              <a:t>Curtis C, </a:t>
            </a:r>
            <a:r>
              <a:rPr lang="en-US" dirty="0" err="1"/>
              <a:t>Ogbogu</a:t>
            </a:r>
            <a:r>
              <a:rPr lang="en-US" dirty="0"/>
              <a:t> P. </a:t>
            </a:r>
            <a:r>
              <a:rPr lang="en-US" i="1" dirty="0"/>
              <a:t>Clin Rev Allergy Immunol</a:t>
            </a:r>
            <a:r>
              <a:rPr lang="en-US" dirty="0"/>
              <a:t>. 2016;50(2):240-251.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1E33EC3-B779-BE45-9330-AB5EDF391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315688"/>
              </p:ext>
            </p:extLst>
          </p:nvPr>
        </p:nvGraphicFramePr>
        <p:xfrm>
          <a:off x="628650" y="1370013"/>
          <a:ext cx="7886700" cy="3055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704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280A-B7CE-7544-8034-C336F1F3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Secondary Causes of </a:t>
            </a:r>
            <a:r>
              <a:rPr lang="en-US" dirty="0" err="1"/>
              <a:t>Hypereosinophilia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383DDA-4233-2541-A773-2418E6DDE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347409"/>
              </p:ext>
            </p:extLst>
          </p:nvPr>
        </p:nvGraphicFramePr>
        <p:xfrm>
          <a:off x="517188" y="1035513"/>
          <a:ext cx="8109623" cy="33327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4319">
                  <a:extLst>
                    <a:ext uri="{9D8B030D-6E8A-4147-A177-3AD203B41FA5}">
                      <a16:colId xmlns:a16="http://schemas.microsoft.com/office/drawing/2014/main" val="3036531864"/>
                    </a:ext>
                  </a:extLst>
                </a:gridCol>
                <a:gridCol w="5935304">
                  <a:extLst>
                    <a:ext uri="{9D8B030D-6E8A-4147-A177-3AD203B41FA5}">
                      <a16:colId xmlns:a16="http://schemas.microsoft.com/office/drawing/2014/main" val="4098948553"/>
                    </a:ext>
                  </a:extLst>
                </a:gridCol>
              </a:tblGrid>
              <a:tr h="315193">
                <a:tc>
                  <a:txBody>
                    <a:bodyPr/>
                    <a:lstStyle/>
                    <a:p>
                      <a:r>
                        <a:rPr lang="en-US" sz="1400" dirty="0"/>
                        <a:t>Category</a:t>
                      </a: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Examples (not inclusive)</a:t>
                      </a: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:a16="http://schemas.microsoft.com/office/drawing/2014/main" val="3816060582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200" b="1" dirty="0"/>
                        <a:t>Allergic disorders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Asthma, atopic dermatitis, allergic rhinitis, allergic bronchopulmonary aspergillosis</a:t>
                      </a:r>
                      <a:endParaRPr lang="en-US" sz="1100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91869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r>
                        <a:rPr lang="en-US" sz="1200" b="1" dirty="0"/>
                        <a:t>Drug hypersensitivity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Penicillins, antiepileptics (phenytoin, valproate), antidepressants, antihypertensives (ACEis, β-blockers)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26953"/>
                  </a:ext>
                </a:extLst>
              </a:tr>
              <a:tr h="169104">
                <a:tc gridSpan="2">
                  <a:txBody>
                    <a:bodyPr/>
                    <a:lstStyle/>
                    <a:p>
                      <a:r>
                        <a:rPr lang="en-US" sz="1200" b="1" dirty="0"/>
                        <a:t>Infection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42529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100" dirty="0"/>
                        <a:t>    Helminthic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Strongyloidiasis, trichinellosis, filariasis, schistosomiasis, hookworm</a:t>
                      </a:r>
                      <a:endParaRPr lang="en-US" sz="1100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42307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100" dirty="0"/>
                        <a:t>    Ectoparasitic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Scabies, myiasis</a:t>
                      </a:r>
                      <a:endParaRPr lang="en-US" sz="1100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75380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100" dirty="0"/>
                        <a:t>    Protozoan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Isosporiasis, sarcocystis myositis</a:t>
                      </a:r>
                      <a:endParaRPr lang="en-US" sz="1100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23482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100" dirty="0"/>
                        <a:t>    Fungal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Coccidiomycosis, allergic bronchopulmonary aspergillosis, histoplasmosis</a:t>
                      </a:r>
                      <a:endParaRPr lang="en-US" sz="1100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9847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100" dirty="0"/>
                        <a:t>    Viral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HIV, HTLV</a:t>
                      </a:r>
                      <a:endParaRPr lang="en-US" sz="1100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09885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200" b="1" dirty="0"/>
                        <a:t>Hematologic/neoplastic disorders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Leukemia, lymphoma, adenocarcinoma, squamous cell carcinoma, systemic mastocytosis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92685"/>
                  </a:ext>
                </a:extLst>
              </a:tr>
              <a:tr h="169104">
                <a:tc gridSpan="2">
                  <a:txBody>
                    <a:bodyPr/>
                    <a:lstStyle/>
                    <a:p>
                      <a:r>
                        <a:rPr lang="en-US" sz="1200" b="1" dirty="0"/>
                        <a:t>Immunologic disorders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66068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100" dirty="0"/>
                        <a:t>    Immunodeficiency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DOCK8 deficiency, hyper-</a:t>
                      </a:r>
                      <a:r>
                        <a:rPr lang="en-US" sz="1100" dirty="0" err="1"/>
                        <a:t>IgE</a:t>
                      </a:r>
                      <a:r>
                        <a:rPr lang="en-US" sz="1100" dirty="0"/>
                        <a:t> syndrome, Omenn’s syndrome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57203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100" dirty="0"/>
                        <a:t>    Autoimmune and idiopathic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Sarcoidosis, IBD, IgG4 disease, other CTDs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92946"/>
                  </a:ext>
                </a:extLst>
              </a:tr>
              <a:tr h="169104">
                <a:tc>
                  <a:txBody>
                    <a:bodyPr/>
                    <a:lstStyle/>
                    <a:p>
                      <a:r>
                        <a:rPr lang="en-US" sz="1200" b="1" dirty="0"/>
                        <a:t>Miscellaneous</a:t>
                      </a:r>
                      <a:endParaRPr lang="en-US" sz="1100" b="1" dirty="0"/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Radiation exposure, cholesterol emboli, adrenal insufficiency, eosinophilic GI disorders</a:t>
                      </a:r>
                    </a:p>
                  </a:txBody>
                  <a:tcPr marL="45720" marR="45720" marT="18288" marB="1828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90192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F2ECE-A7AA-7245-8897-09282098B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ACEi</a:t>
            </a:r>
            <a:r>
              <a:rPr lang="en-US" dirty="0"/>
              <a:t>, angiotensin-converting enzyme inhibitor; CTD, connective tissue disease; HTLV, human T-cell leukemia virus; IBD, inflammatory bowel disease.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Klion</a:t>
            </a:r>
            <a:r>
              <a:rPr lang="en-US" dirty="0"/>
              <a:t> A.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2018;2018(1):326-331. </a:t>
            </a:r>
          </a:p>
          <a:p>
            <a:pPr marL="228600" indent="-228600">
              <a:buAutoNum type="arabicPeriod"/>
            </a:pPr>
            <a:r>
              <a:rPr lang="en-US" dirty="0"/>
              <a:t>Curtis C, </a:t>
            </a:r>
            <a:r>
              <a:rPr lang="en-US" dirty="0" err="1"/>
              <a:t>Ogbogu</a:t>
            </a:r>
            <a:r>
              <a:rPr lang="en-US" dirty="0"/>
              <a:t> P. </a:t>
            </a:r>
            <a:r>
              <a:rPr lang="en-US" i="1" dirty="0"/>
              <a:t>Clin Rev Allergy Immunol</a:t>
            </a:r>
            <a:r>
              <a:rPr lang="en-US" dirty="0"/>
              <a:t>. 2016;50(2):240-251.</a:t>
            </a:r>
          </a:p>
        </p:txBody>
      </p:sp>
    </p:spTree>
    <p:extLst>
      <p:ext uri="{BB962C8B-B14F-4D97-AF65-F5344CB8AC3E}">
        <p14:creationId xmlns:p14="http://schemas.microsoft.com/office/powerpoint/2010/main" val="1960174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601A-3AA8-5A45-A8A1-666B978B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Diagnosis and Exclusion of Secondary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16BA-FBB1-2E4B-92D1-F72F779F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Evaluation for drug hypersensitivity reactions</a:t>
            </a:r>
          </a:p>
          <a:p>
            <a:pPr lvl="1"/>
            <a:r>
              <a:rPr lang="en-US" dirty="0"/>
              <a:t>Caused by a long list of agents</a:t>
            </a:r>
          </a:p>
          <a:p>
            <a:pPr lvl="1"/>
            <a:r>
              <a:rPr lang="en-US" dirty="0"/>
              <a:t>Discontinue nonessential pharmacotherapies before diagnosis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Evaluation for parasitic infections</a:t>
            </a:r>
          </a:p>
          <a:p>
            <a:pPr lvl="1"/>
            <a:r>
              <a:rPr lang="en-US" dirty="0"/>
              <a:t>Dictated by exposure history &amp; clinical signs and symptoms, with the exception of strongyloidiasis (asymptomatic)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Evaluation for neoplasms</a:t>
            </a:r>
          </a:p>
          <a:p>
            <a:pPr lvl="1"/>
            <a:r>
              <a:rPr lang="en-US" dirty="0"/>
              <a:t>Eosinophilia can precede symptoms of neoplasms by several years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F6E6F-5BF8-214A-B1A0-95107067A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Blood</a:t>
            </a:r>
            <a:r>
              <a:rPr lang="en-US" dirty="0"/>
              <a:t>. 2009;114(18):3736-3741.</a:t>
            </a:r>
          </a:p>
        </p:txBody>
      </p:sp>
    </p:spTree>
    <p:extLst>
      <p:ext uri="{BB962C8B-B14F-4D97-AF65-F5344CB8AC3E}">
        <p14:creationId xmlns:p14="http://schemas.microsoft.com/office/powerpoint/2010/main" val="1635444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851A-ADAD-2E4F-9A15-5AD48A2E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98851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Recommended Evaluation According to End-Organ Complications and/or Laboratory Abnormalities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1FCC5-8255-D640-9550-95FD3E5CD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Curtis C, </a:t>
            </a:r>
            <a:r>
              <a:rPr lang="en-US" dirty="0" err="1"/>
              <a:t>Ogbogu</a:t>
            </a:r>
            <a:r>
              <a:rPr lang="en-US" dirty="0"/>
              <a:t> P. </a:t>
            </a:r>
            <a:r>
              <a:rPr lang="en-US" i="1" dirty="0"/>
              <a:t>Clin Rev Allergy Immunol</a:t>
            </a:r>
            <a:r>
              <a:rPr lang="en-US" dirty="0"/>
              <a:t>. 2016;50(2):240-251.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A1C097-A39F-B342-94AF-214EF6F51884}"/>
              </a:ext>
            </a:extLst>
          </p:cNvPr>
          <p:cNvGrpSpPr/>
          <p:nvPr/>
        </p:nvGrpSpPr>
        <p:grpSpPr>
          <a:xfrm>
            <a:off x="379497" y="1306062"/>
            <a:ext cx="3084846" cy="1354606"/>
            <a:chOff x="379497" y="1323280"/>
            <a:chExt cx="3084846" cy="135460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8980C45-C788-9C4D-8E52-9FF8FD1E830C}"/>
                </a:ext>
              </a:extLst>
            </p:cNvPr>
            <p:cNvSpPr/>
            <p:nvPr/>
          </p:nvSpPr>
          <p:spPr>
            <a:xfrm>
              <a:off x="379497" y="1370013"/>
              <a:ext cx="3084846" cy="13078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8288" tIns="18288" rIns="18288" bIns="18288" numCol="2" rtlCol="0" anchor="ctr"/>
            <a:lstStyle/>
            <a:p>
              <a:pPr marL="114300" indent="-109538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CBC with differential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Peripheral smear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Flow cytometry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Serum tryptase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Stool ova and parasites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ANCA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Serum B12 level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HIV serologies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Serum </a:t>
              </a:r>
              <a:r>
                <a:rPr lang="en-US" sz="1100" dirty="0" err="1">
                  <a:solidFill>
                    <a:schemeClr val="bg1"/>
                  </a:solidFill>
                </a:rPr>
                <a:t>IgE</a:t>
              </a:r>
              <a:endParaRPr lang="en-US" sz="1100" dirty="0">
                <a:solidFill>
                  <a:schemeClr val="bg1"/>
                </a:solidFill>
              </a:endParaRP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bg1"/>
                  </a:solidFill>
                </a:rPr>
                <a:t>Strongyloides</a:t>
              </a:r>
              <a:r>
                <a:rPr lang="en-US" sz="1100" dirty="0">
                  <a:solidFill>
                    <a:schemeClr val="bg1"/>
                  </a:solidFill>
                </a:rPr>
                <a:t> IgG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ESR/CRP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ANA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CAD5EA-D578-4F49-B26C-A3BADED315BE}"/>
                </a:ext>
              </a:extLst>
            </p:cNvPr>
            <p:cNvSpPr/>
            <p:nvPr/>
          </p:nvSpPr>
          <p:spPr>
            <a:xfrm>
              <a:off x="379497" y="1323280"/>
              <a:ext cx="30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General evaluation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5CC036-7AEF-B646-B76F-8D9324BDDE66}"/>
              </a:ext>
            </a:extLst>
          </p:cNvPr>
          <p:cNvSpPr/>
          <p:nvPr/>
        </p:nvSpPr>
        <p:spPr>
          <a:xfrm>
            <a:off x="216038" y="2896133"/>
            <a:ext cx="3411764" cy="15100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tIns="18288" rIns="18288" bIns="18288" numCol="2" rtlCol="0" anchor="ctr"/>
          <a:lstStyle/>
          <a:p>
            <a:pPr marL="114300" indent="-109538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Cardiac</a:t>
            </a:r>
          </a:p>
          <a:p>
            <a:pPr marL="114300" indent="-1095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Serum troponin T</a:t>
            </a:r>
          </a:p>
          <a:p>
            <a:pPr marL="114300" indent="-1095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ECG</a:t>
            </a:r>
          </a:p>
          <a:p>
            <a:pPr marL="114300" indent="-1095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Echocardiogram</a:t>
            </a: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Gastrointestinal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Liver enzymes</a:t>
            </a:r>
          </a:p>
          <a:p>
            <a:pPr marL="4762"/>
            <a:endParaRPr lang="en-US" sz="1100" b="1" dirty="0">
              <a:solidFill>
                <a:schemeClr val="bg1"/>
              </a:solidFill>
            </a:endParaRPr>
          </a:p>
          <a:p>
            <a:pPr marL="4762"/>
            <a:endParaRPr lang="en-US" sz="1100" b="1" dirty="0">
              <a:solidFill>
                <a:schemeClr val="bg1"/>
              </a:solidFill>
            </a:endParaRP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Pulmonary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Pulmonary function tests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Chest X-ray</a:t>
            </a: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Renal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Blood urea nitrogen/creatinine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Urinalysis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5D7D-63EA-F54B-A612-51061320EDD3}"/>
              </a:ext>
            </a:extLst>
          </p:cNvPr>
          <p:cNvSpPr/>
          <p:nvPr/>
        </p:nvSpPr>
        <p:spPr>
          <a:xfrm>
            <a:off x="455717" y="2849509"/>
            <a:ext cx="2932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Screening for end-organ involvement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41B0CC-3390-6243-BF2C-BB6C726C256A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1921920" y="2660668"/>
            <a:ext cx="0" cy="235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69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851A-ADAD-2E4F-9A15-5AD48A2E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98851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Recommended Evaluation According to End-Organ Complications and/or Laboratory Abnormalities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1FCC5-8255-D640-9550-95FD3E5CD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Curtis C, </a:t>
            </a:r>
            <a:r>
              <a:rPr lang="en-US" dirty="0" err="1"/>
              <a:t>Ogbogu</a:t>
            </a:r>
            <a:r>
              <a:rPr lang="en-US" dirty="0"/>
              <a:t> P. </a:t>
            </a:r>
            <a:r>
              <a:rPr lang="en-US" i="1" dirty="0"/>
              <a:t>Clin Rev Allergy Immunol</a:t>
            </a:r>
            <a:r>
              <a:rPr lang="en-US" dirty="0"/>
              <a:t>. 2016;50(2):240-251.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A1C097-A39F-B342-94AF-214EF6F51884}"/>
              </a:ext>
            </a:extLst>
          </p:cNvPr>
          <p:cNvGrpSpPr/>
          <p:nvPr/>
        </p:nvGrpSpPr>
        <p:grpSpPr>
          <a:xfrm>
            <a:off x="379497" y="1306062"/>
            <a:ext cx="3084846" cy="1354606"/>
            <a:chOff x="379497" y="1323280"/>
            <a:chExt cx="3084846" cy="135460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8980C45-C788-9C4D-8E52-9FF8FD1E830C}"/>
                </a:ext>
              </a:extLst>
            </p:cNvPr>
            <p:cNvSpPr/>
            <p:nvPr/>
          </p:nvSpPr>
          <p:spPr>
            <a:xfrm>
              <a:off x="379497" y="1370013"/>
              <a:ext cx="3084846" cy="13078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8288" tIns="18288" rIns="18288" bIns="18288" numCol="2" rtlCol="0" anchor="ctr"/>
            <a:lstStyle/>
            <a:p>
              <a:pPr marL="114300" indent="-109538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CBC with differential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Peripheral smear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Flow cytometry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Serum tryptase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Stool ova and parasites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ANCA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bg1"/>
                </a:solidFill>
              </a:endParaRP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Serum B12 level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HIV serologies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Serum </a:t>
              </a:r>
              <a:r>
                <a:rPr lang="en-US" sz="1100" dirty="0" err="1">
                  <a:solidFill>
                    <a:schemeClr val="bg1"/>
                  </a:solidFill>
                </a:rPr>
                <a:t>IgE</a:t>
              </a:r>
              <a:endParaRPr lang="en-US" sz="1100" dirty="0">
                <a:solidFill>
                  <a:schemeClr val="bg1"/>
                </a:solidFill>
              </a:endParaRP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bg1"/>
                  </a:solidFill>
                </a:rPr>
                <a:t>Strongyloides</a:t>
              </a:r>
              <a:r>
                <a:rPr lang="en-US" sz="1100" dirty="0">
                  <a:solidFill>
                    <a:schemeClr val="bg1"/>
                  </a:solidFill>
                </a:rPr>
                <a:t> IgG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ESR/CRP</a:t>
              </a:r>
            </a:p>
            <a:p>
              <a:pPr marL="114300" indent="-109538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ANA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CAD5EA-D578-4F49-B26C-A3BADED315BE}"/>
                </a:ext>
              </a:extLst>
            </p:cNvPr>
            <p:cNvSpPr/>
            <p:nvPr/>
          </p:nvSpPr>
          <p:spPr>
            <a:xfrm>
              <a:off x="379497" y="1323280"/>
              <a:ext cx="30848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General evaluation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5CC036-7AEF-B646-B76F-8D9324BDDE66}"/>
              </a:ext>
            </a:extLst>
          </p:cNvPr>
          <p:cNvSpPr/>
          <p:nvPr/>
        </p:nvSpPr>
        <p:spPr>
          <a:xfrm>
            <a:off x="216038" y="2896133"/>
            <a:ext cx="3411764" cy="151006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8" tIns="18288" rIns="18288" bIns="18288" numCol="2" rtlCol="0" anchor="ctr"/>
          <a:lstStyle/>
          <a:p>
            <a:pPr marL="114300" indent="-109538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Cardiac</a:t>
            </a:r>
          </a:p>
          <a:p>
            <a:pPr marL="114300" indent="-1095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Serum troponin T</a:t>
            </a:r>
          </a:p>
          <a:p>
            <a:pPr marL="114300" indent="-1095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ECG</a:t>
            </a:r>
          </a:p>
          <a:p>
            <a:pPr marL="114300" indent="-109538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Echocardiogram</a:t>
            </a: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Gastrointestinal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Liver enzymes</a:t>
            </a:r>
          </a:p>
          <a:p>
            <a:pPr marL="4762"/>
            <a:endParaRPr lang="en-US" sz="1100" b="1" dirty="0">
              <a:solidFill>
                <a:schemeClr val="bg1"/>
              </a:solidFill>
            </a:endParaRPr>
          </a:p>
          <a:p>
            <a:pPr marL="4762"/>
            <a:endParaRPr lang="en-US" sz="1100" b="1" dirty="0">
              <a:solidFill>
                <a:schemeClr val="bg1"/>
              </a:solidFill>
            </a:endParaRP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Pulmonary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Pulmonary function tests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Chest X-ray</a:t>
            </a:r>
          </a:p>
          <a:p>
            <a:pPr marL="4762"/>
            <a:r>
              <a:rPr lang="en-US" sz="1100" b="1" dirty="0">
                <a:solidFill>
                  <a:schemeClr val="bg1"/>
                </a:solidFill>
              </a:rPr>
              <a:t>Renal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Blood urea nitrogen/creatinine</a:t>
            </a:r>
          </a:p>
          <a:p>
            <a:pPr marL="176212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Urinalysis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5D7D-63EA-F54B-A612-51061320EDD3}"/>
              </a:ext>
            </a:extLst>
          </p:cNvPr>
          <p:cNvSpPr/>
          <p:nvPr/>
        </p:nvSpPr>
        <p:spPr>
          <a:xfrm>
            <a:off x="455717" y="2849509"/>
            <a:ext cx="2932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Screening for end-organ involvement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41B0CC-3390-6243-BF2C-BB6C726C256A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1921920" y="2660668"/>
            <a:ext cx="0" cy="235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9FB643-E316-A343-BD98-AD3BBFEDCF38}"/>
              </a:ext>
            </a:extLst>
          </p:cNvPr>
          <p:cNvSpPr txBox="1"/>
          <p:nvPr/>
        </p:nvSpPr>
        <p:spPr>
          <a:xfrm>
            <a:off x="3959961" y="3297224"/>
            <a:ext cx="861647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Prominent end-organ symptoms or lab/imaging abnormalities?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10CC27-CD63-1F41-9C81-1E7E1927AF34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3627802" y="3651167"/>
            <a:ext cx="33215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E690452-EDC8-0346-8499-F98460F63289}"/>
              </a:ext>
            </a:extLst>
          </p:cNvPr>
          <p:cNvSpPr/>
          <p:nvPr/>
        </p:nvSpPr>
        <p:spPr>
          <a:xfrm>
            <a:off x="5226486" y="1299331"/>
            <a:ext cx="1983206" cy="48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Cardiac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Cardiac MRI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Endomyocardial biopsy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E78E3E2-CB7D-404C-BCDD-D33AC8533B23}"/>
              </a:ext>
            </a:extLst>
          </p:cNvPr>
          <p:cNvSpPr/>
          <p:nvPr/>
        </p:nvSpPr>
        <p:spPr>
          <a:xfrm>
            <a:off x="5226486" y="1944013"/>
            <a:ext cx="1983206" cy="864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Hematologic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Bone marrow biopsy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Chest/abdomen/pelvis 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Peripheral FISH/RT-PCR for </a:t>
            </a:r>
            <a:r>
              <a:rPr lang="en-US" sz="1000" i="1" dirty="0"/>
              <a:t>FIP1L1-PDGFRA</a:t>
            </a:r>
            <a:endParaRPr lang="en-US" sz="10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574DBB-B27B-944A-A96C-61ADAF9BE191}"/>
              </a:ext>
            </a:extLst>
          </p:cNvPr>
          <p:cNvSpPr/>
          <p:nvPr/>
        </p:nvSpPr>
        <p:spPr>
          <a:xfrm>
            <a:off x="7405633" y="3520330"/>
            <a:ext cx="1652955" cy="66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Pulmonary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Bronchoalveolar lavage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Lung biopsy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Chest CT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FF3F23E-76FD-E340-B00A-B66897F4986C}"/>
              </a:ext>
            </a:extLst>
          </p:cNvPr>
          <p:cNvSpPr/>
          <p:nvPr/>
        </p:nvSpPr>
        <p:spPr>
          <a:xfrm>
            <a:off x="5226486" y="3532851"/>
            <a:ext cx="1983206" cy="767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Neurologic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Brain MRI or head CT with contrast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Electroencephalogram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Nerve conduction studies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965BF12-B876-2D46-8282-3381B74CFAEC}"/>
              </a:ext>
            </a:extLst>
          </p:cNvPr>
          <p:cNvSpPr/>
          <p:nvPr/>
        </p:nvSpPr>
        <p:spPr>
          <a:xfrm>
            <a:off x="7405635" y="1416234"/>
            <a:ext cx="1652954" cy="395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Vascular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Angiography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73407D4-3114-6145-ADBC-EAD143F5FF09}"/>
              </a:ext>
            </a:extLst>
          </p:cNvPr>
          <p:cNvSpPr/>
          <p:nvPr/>
        </p:nvSpPr>
        <p:spPr>
          <a:xfrm>
            <a:off x="7405635" y="2974690"/>
            <a:ext cx="1652954" cy="395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Dermatologic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Skin biopsy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9FCAF60-F3DC-9348-A63D-C952FAECE225}"/>
              </a:ext>
            </a:extLst>
          </p:cNvPr>
          <p:cNvSpPr/>
          <p:nvPr/>
        </p:nvSpPr>
        <p:spPr>
          <a:xfrm>
            <a:off x="5231314" y="2973268"/>
            <a:ext cx="1978377" cy="395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Renal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Kidney biopsy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126059D-1A6D-6148-AB6F-E14937D28CDD}"/>
              </a:ext>
            </a:extLst>
          </p:cNvPr>
          <p:cNvSpPr/>
          <p:nvPr/>
        </p:nvSpPr>
        <p:spPr>
          <a:xfrm>
            <a:off x="7405635" y="1961874"/>
            <a:ext cx="1652954" cy="86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Gastrointestinal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Endoscopy with biopsies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Abdominal CT 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Amylase/lipase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90977A-239D-8D49-A662-21670DBFAB36}"/>
              </a:ext>
            </a:extLst>
          </p:cNvPr>
          <p:cNvCxnSpPr/>
          <p:nvPr/>
        </p:nvCxnSpPr>
        <p:spPr>
          <a:xfrm>
            <a:off x="5154460" y="1268016"/>
            <a:ext cx="0" cy="309495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922DD0-909D-F94B-9FC5-E704FD2B262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821608" y="3651167"/>
            <a:ext cx="3328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059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858E-084D-4647-848B-4C683841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CEF0-CE66-4E44-B934-2AC3ABF7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HES is characterized by </a:t>
            </a:r>
            <a:r>
              <a:rPr lang="en-US" dirty="0" err="1"/>
              <a:t>hypereosinophilia</a:t>
            </a:r>
            <a:r>
              <a:rPr lang="en-US" dirty="0"/>
              <a:t> (tissue or blood), clinical symptoms and end-organ involvement, and the absence of other diagnoses</a:t>
            </a:r>
          </a:p>
          <a:p>
            <a:r>
              <a:rPr lang="en-US" dirty="0"/>
              <a:t>Dermatologic, pulmonary, and GI manifestations are common clinical presentations of HES</a:t>
            </a:r>
          </a:p>
          <a:p>
            <a:r>
              <a:rPr lang="en-US" dirty="0"/>
              <a:t>HES can cause irreversible cardiovascular complications when left untreated</a:t>
            </a:r>
          </a:p>
        </p:txBody>
      </p:sp>
    </p:spTree>
    <p:extLst>
      <p:ext uri="{BB962C8B-B14F-4D97-AF65-F5344CB8AC3E}">
        <p14:creationId xmlns:p14="http://schemas.microsoft.com/office/powerpoint/2010/main" val="1551346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1D73-1225-C94E-95CE-96800B96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Hypereosinophilic Syndromes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61C4D-CA3E-8045-B7E5-01E69A8D0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3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4BA1D-53CE-2845-A170-674C86FC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HES 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6E365-A1EC-AF45-86D8-06E75AC9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treatment</a:t>
            </a:r>
          </a:p>
          <a:p>
            <a:r>
              <a:rPr lang="en-US" dirty="0"/>
              <a:t>HES treatment regimens</a:t>
            </a:r>
          </a:p>
          <a:p>
            <a:pPr lvl="1"/>
            <a:r>
              <a:rPr lang="en-US" dirty="0"/>
              <a:t>Conventional treatments</a:t>
            </a:r>
          </a:p>
          <a:p>
            <a:pPr lvl="1"/>
            <a:r>
              <a:rPr lang="en-US" dirty="0"/>
              <a:t>Novel and emerging treatments</a:t>
            </a:r>
          </a:p>
          <a:p>
            <a:r>
              <a:rPr lang="en-US" dirty="0"/>
              <a:t>Anti-IL-5 therapy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48B4F-071F-644F-939E-D08B20ADE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9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04F137-0AC8-4E4D-8E81-1E71D698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Eosinophil Function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F27339-F3AA-E74E-840B-E232906CB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321889"/>
            <a:ext cx="7499941" cy="904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Eosinophils are a type of white blood cell with multifunctional roles in humans:</a:t>
            </a:r>
          </a:p>
          <a:p>
            <a:pPr marL="0" indent="0">
              <a:buNone/>
            </a:pPr>
            <a:endParaRPr lang="en-US" sz="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DAE62F-C17F-1746-A6D9-690BD3B6E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Liao W, et al. </a:t>
            </a:r>
            <a:r>
              <a:rPr lang="en-US" i="1" dirty="0"/>
              <a:t>Clinic Rev </a:t>
            </a:r>
            <a:r>
              <a:rPr lang="en-US" i="1" dirty="0" err="1"/>
              <a:t>Allerg</a:t>
            </a:r>
            <a:r>
              <a:rPr lang="en-US" i="1" dirty="0"/>
              <a:t> Immunol. </a:t>
            </a:r>
            <a:r>
              <a:rPr lang="en-US" dirty="0"/>
              <a:t>2015;50(2):125-139.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831FD5-9743-7949-9A0E-921D175A73AE}"/>
              </a:ext>
            </a:extLst>
          </p:cNvPr>
          <p:cNvGrpSpPr/>
          <p:nvPr/>
        </p:nvGrpSpPr>
        <p:grpSpPr>
          <a:xfrm>
            <a:off x="1213682" y="2043285"/>
            <a:ext cx="7627289" cy="2406996"/>
            <a:chOff x="1213682" y="2043285"/>
            <a:chExt cx="7627289" cy="2406996"/>
          </a:xfrm>
        </p:grpSpPr>
        <p:sp>
          <p:nvSpPr>
            <p:cNvPr id="5" name="Content Placeholder 6">
              <a:extLst>
                <a:ext uri="{FF2B5EF4-FFF2-40B4-BE49-F238E27FC236}">
                  <a16:creationId xmlns:a16="http://schemas.microsoft.com/office/drawing/2014/main" id="{A57087D7-0982-1748-ADE6-99020829AA7D}"/>
                </a:ext>
              </a:extLst>
            </p:cNvPr>
            <p:cNvSpPr txBox="1">
              <a:spLocks/>
            </p:cNvSpPr>
            <p:nvPr/>
          </p:nvSpPr>
          <p:spPr>
            <a:xfrm>
              <a:off x="1666923" y="2132737"/>
              <a:ext cx="7174048" cy="23175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000"/>
                </a:spcAft>
                <a:buNone/>
              </a:pPr>
              <a:r>
                <a:rPr lang="en-US" sz="2400" dirty="0"/>
                <a:t>Protection from parasitic infections</a:t>
              </a:r>
            </a:p>
            <a:p>
              <a:pPr marL="0" indent="0">
                <a:spcAft>
                  <a:spcPts val="1000"/>
                </a:spcAft>
                <a:buNone/>
              </a:pPr>
              <a:r>
                <a:rPr lang="en-US" sz="2400" dirty="0"/>
                <a:t>Modulation of innate and adaptive immune responses</a:t>
              </a:r>
            </a:p>
            <a:p>
              <a:pPr marL="0" indent="0">
                <a:spcAft>
                  <a:spcPts val="1000"/>
                </a:spcAft>
                <a:buNone/>
              </a:pPr>
              <a:r>
                <a:rPr lang="en-US" sz="2400" dirty="0"/>
                <a:t>Release of immunoregulatory cytokines and signaling molecules</a:t>
              </a:r>
            </a:p>
            <a:p>
              <a:pPr marL="0" indent="0">
                <a:spcAft>
                  <a:spcPts val="1000"/>
                </a:spcAft>
                <a:buNone/>
              </a:pPr>
              <a:r>
                <a:rPr lang="en-US" sz="2400" dirty="0"/>
                <a:t>Tissue homeostasis</a:t>
              </a:r>
            </a:p>
            <a:p>
              <a:pPr lvl="1">
                <a:spcAft>
                  <a:spcPts val="1000"/>
                </a:spcAft>
              </a:pPr>
              <a:endParaRPr lang="en-US" sz="200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31DE228-198D-634B-B794-B57129E6C67B}"/>
                </a:ext>
              </a:extLst>
            </p:cNvPr>
            <p:cNvSpPr/>
            <p:nvPr/>
          </p:nvSpPr>
          <p:spPr>
            <a:xfrm>
              <a:off x="1213682" y="2043285"/>
              <a:ext cx="509308" cy="5093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46A2BF1-156F-774A-89EC-3AF0E02EAADA}"/>
                </a:ext>
              </a:extLst>
            </p:cNvPr>
            <p:cNvSpPr/>
            <p:nvPr/>
          </p:nvSpPr>
          <p:spPr>
            <a:xfrm>
              <a:off x="1213682" y="2576631"/>
              <a:ext cx="509308" cy="5093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8E65B0-D12E-8044-91CD-6F6FC6E32DB6}"/>
                </a:ext>
              </a:extLst>
            </p:cNvPr>
            <p:cNvSpPr/>
            <p:nvPr/>
          </p:nvSpPr>
          <p:spPr>
            <a:xfrm>
              <a:off x="1213682" y="3152851"/>
              <a:ext cx="509308" cy="5093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669729-1751-BC4F-8828-C59196352453}"/>
                </a:ext>
              </a:extLst>
            </p:cNvPr>
            <p:cNvSpPr/>
            <p:nvPr/>
          </p:nvSpPr>
          <p:spPr>
            <a:xfrm>
              <a:off x="1213682" y="3750259"/>
              <a:ext cx="509308" cy="5093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3ECDE0-E955-1448-973C-7B3366E428DD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3403" y="2119131"/>
              <a:ext cx="343802" cy="3438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027B83-2625-D64D-BBE4-3BDDB73BE46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0781" y="3757617"/>
              <a:ext cx="445034" cy="4450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D0DD90-D0B8-C84B-9DF9-59466F1252E9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528" y="2607198"/>
              <a:ext cx="478124" cy="4781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918B6D-255B-A143-8B6D-54BF12F228C1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9673" y="3220820"/>
              <a:ext cx="407250" cy="40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825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F352-71AD-CC46-A829-56370247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Approach to HES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9BCD2-89B8-7E4F-90A7-4ED234CB1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Severity and type of presentation guide treatment decision making</a:t>
            </a:r>
          </a:p>
          <a:p>
            <a:r>
              <a:rPr lang="en-US" dirty="0"/>
              <a:t>With life-threatening HES, promptly initiate </a:t>
            </a:r>
            <a:r>
              <a:rPr lang="en-US" b="1" dirty="0">
                <a:solidFill>
                  <a:schemeClr val="accent1"/>
                </a:solidFill>
              </a:rPr>
              <a:t>high-dose glucocorticoids</a:t>
            </a:r>
            <a:endParaRPr lang="en-US" dirty="0"/>
          </a:p>
          <a:p>
            <a:pPr lvl="1"/>
            <a:r>
              <a:rPr lang="en-US" dirty="0"/>
              <a:t>Limited diagnostic evaluations prior to treatment to identify candidates for alternative therapies </a:t>
            </a:r>
          </a:p>
          <a:p>
            <a:pPr lvl="1"/>
            <a:r>
              <a:rPr lang="en-US" dirty="0"/>
              <a:t>Steroids should not be withheld when symptoms are rapidly progressing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E935D-A692-AC48-B9A5-5FDB3FAC0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2018;2018(1):326-331. </a:t>
            </a:r>
          </a:p>
        </p:txBody>
      </p:sp>
    </p:spTree>
    <p:extLst>
      <p:ext uri="{BB962C8B-B14F-4D97-AF65-F5344CB8AC3E}">
        <p14:creationId xmlns:p14="http://schemas.microsoft.com/office/powerpoint/2010/main" val="282115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53B-3396-9C4A-9727-650703F7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Treatment Regimens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2B0A-138E-1649-869A-48283D3A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High-dose glucocorticoids (prednisone 1 mg/kg/d) </a:t>
            </a:r>
            <a:r>
              <a:rPr lang="en-US" dirty="0"/>
              <a:t>are the initial treatment of choice</a:t>
            </a:r>
          </a:p>
          <a:p>
            <a:pPr lvl="1"/>
            <a:r>
              <a:rPr lang="en-US" dirty="0"/>
              <a:t>Consider empiric ivermectin (200 µg/kg orally for 2 days) for any patient with potential exposure to </a:t>
            </a:r>
            <a:r>
              <a:rPr lang="en-US" i="1" dirty="0" err="1"/>
              <a:t>Strongyloides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Intravenous glucocorticoids for those who are acutely ill or with GI involvement that could impair absorption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C3A82-975F-CF42-8162-19732BA01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2018;2018(1):326-331. </a:t>
            </a:r>
          </a:p>
        </p:txBody>
      </p:sp>
    </p:spTree>
    <p:extLst>
      <p:ext uri="{BB962C8B-B14F-4D97-AF65-F5344CB8AC3E}">
        <p14:creationId xmlns:p14="http://schemas.microsoft.com/office/powerpoint/2010/main" val="3695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8186-4D5B-C342-A63A-D9DF2B19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Biomarkers Predicting HES Progression Are Lacking, But Risk Factors for Poor Outcomes Have Been Identified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12F65-805B-F443-925C-A38849266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Pardanani</a:t>
            </a:r>
            <a:r>
              <a:rPr lang="en-US" dirty="0"/>
              <a:t> A, et al. </a:t>
            </a:r>
            <a:r>
              <a:rPr lang="en-US" i="1" dirty="0"/>
              <a:t>Leukemia</a:t>
            </a:r>
            <a:r>
              <a:rPr lang="en-US" dirty="0"/>
              <a:t>. 2016;30(9):1924-1926.s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5F097-7D19-5944-B592-D72506C81B13}"/>
              </a:ext>
            </a:extLst>
          </p:cNvPr>
          <p:cNvSpPr txBox="1"/>
          <p:nvPr/>
        </p:nvSpPr>
        <p:spPr>
          <a:xfrm>
            <a:off x="4990974" y="1582565"/>
            <a:ext cx="352437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Features Evaluated for </a:t>
            </a:r>
            <a:br>
              <a:rPr lang="en-US" b="1" dirty="0"/>
            </a:br>
            <a:r>
              <a:rPr lang="en-US" b="1" dirty="0"/>
              <a:t>High-Risk 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Hepatosplenomegaly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&gt;60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Hemoglobin &lt;10 g/dL or cardiac involvement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E603D-BB7B-8842-80E6-58770F2A2226}"/>
              </a:ext>
            </a:extLst>
          </p:cNvPr>
          <p:cNvSpPr/>
          <p:nvPr/>
        </p:nvSpPr>
        <p:spPr>
          <a:xfrm>
            <a:off x="419845" y="1233696"/>
            <a:ext cx="4711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Survival According to HES in a Retrospective Cohort (n = 98)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55039-A77C-2342-A848-B777AE7CD885}"/>
              </a:ext>
            </a:extLst>
          </p:cNvPr>
          <p:cNvSpPr txBox="1"/>
          <p:nvPr/>
        </p:nvSpPr>
        <p:spPr>
          <a:xfrm>
            <a:off x="4990974" y="3415095"/>
            <a:ext cx="35243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Potential indicators of m-HES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Elevated vitamin B12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Elevated tryptase levels</a:t>
            </a: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8C06581D-E32A-4D4F-85AB-72DF8FACC016}"/>
              </a:ext>
            </a:extLst>
          </p:cNvPr>
          <p:cNvSpPr/>
          <p:nvPr/>
        </p:nvSpPr>
        <p:spPr>
          <a:xfrm flipV="1">
            <a:off x="1089764" y="1582565"/>
            <a:ext cx="3632548" cy="243829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058E1-8FC0-B24A-883C-D2160216CE16}"/>
              </a:ext>
            </a:extLst>
          </p:cNvPr>
          <p:cNvSpPr txBox="1"/>
          <p:nvPr/>
        </p:nvSpPr>
        <p:spPr>
          <a:xfrm>
            <a:off x="856961" y="155409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B451-8876-AE4F-B0B4-189DEA8EC661}"/>
              </a:ext>
            </a:extLst>
          </p:cNvPr>
          <p:cNvSpPr txBox="1"/>
          <p:nvPr/>
        </p:nvSpPr>
        <p:spPr>
          <a:xfrm>
            <a:off x="757575" y="2019411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0.8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F7CB8-DD26-A04E-821D-70E6063EF063}"/>
              </a:ext>
            </a:extLst>
          </p:cNvPr>
          <p:cNvSpPr txBox="1"/>
          <p:nvPr/>
        </p:nvSpPr>
        <p:spPr>
          <a:xfrm>
            <a:off x="757575" y="2475046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0.6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817E69-03C0-8F40-9537-856907845CAD}"/>
              </a:ext>
            </a:extLst>
          </p:cNvPr>
          <p:cNvSpPr txBox="1"/>
          <p:nvPr/>
        </p:nvSpPr>
        <p:spPr>
          <a:xfrm>
            <a:off x="757575" y="2930681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0.4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22926-B85C-A94A-85B4-6BBDDCC6C52A}"/>
              </a:ext>
            </a:extLst>
          </p:cNvPr>
          <p:cNvSpPr txBox="1"/>
          <p:nvPr/>
        </p:nvSpPr>
        <p:spPr>
          <a:xfrm>
            <a:off x="856961" y="383098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D132D-35FE-4740-9BA1-240BE1519506}"/>
              </a:ext>
            </a:extLst>
          </p:cNvPr>
          <p:cNvSpPr txBox="1"/>
          <p:nvPr/>
        </p:nvSpPr>
        <p:spPr>
          <a:xfrm>
            <a:off x="779502" y="3370676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0.2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AE76F-9737-AC44-9EDC-B7CA9ED080D6}"/>
              </a:ext>
            </a:extLst>
          </p:cNvPr>
          <p:cNvSpPr txBox="1"/>
          <p:nvPr/>
        </p:nvSpPr>
        <p:spPr>
          <a:xfrm>
            <a:off x="1033944" y="401396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90FB7-9A33-FB4C-9334-EEF36A63D4B8}"/>
              </a:ext>
            </a:extLst>
          </p:cNvPr>
          <p:cNvSpPr txBox="1"/>
          <p:nvPr/>
        </p:nvSpPr>
        <p:spPr>
          <a:xfrm>
            <a:off x="1496345" y="4013969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D1964-D876-574B-A9B9-6ED4EC353DEC}"/>
              </a:ext>
            </a:extLst>
          </p:cNvPr>
          <p:cNvSpPr txBox="1"/>
          <p:nvPr/>
        </p:nvSpPr>
        <p:spPr>
          <a:xfrm>
            <a:off x="1966221" y="4013969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52FC0-D508-7C44-BE28-261D8EB42D5C}"/>
              </a:ext>
            </a:extLst>
          </p:cNvPr>
          <p:cNvSpPr txBox="1"/>
          <p:nvPr/>
        </p:nvSpPr>
        <p:spPr>
          <a:xfrm>
            <a:off x="2472210" y="4013969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44BA32-010D-9147-8D37-B80A37B1440A}"/>
              </a:ext>
            </a:extLst>
          </p:cNvPr>
          <p:cNvSpPr txBox="1"/>
          <p:nvPr/>
        </p:nvSpPr>
        <p:spPr>
          <a:xfrm>
            <a:off x="2905061" y="4013969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6EC382-A8BF-4742-BEA3-FFAC551FE110}"/>
              </a:ext>
            </a:extLst>
          </p:cNvPr>
          <p:cNvSpPr txBox="1"/>
          <p:nvPr/>
        </p:nvSpPr>
        <p:spPr>
          <a:xfrm>
            <a:off x="3424537" y="4013969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250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1337C9-9669-DA44-A4FC-CF5DC0E67E99}"/>
              </a:ext>
            </a:extLst>
          </p:cNvPr>
          <p:cNvSpPr txBox="1"/>
          <p:nvPr/>
        </p:nvSpPr>
        <p:spPr>
          <a:xfrm>
            <a:off x="3944013" y="4013969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300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FDCBC-05BB-944B-9D4A-94975182DB0D}"/>
              </a:ext>
            </a:extLst>
          </p:cNvPr>
          <p:cNvSpPr txBox="1"/>
          <p:nvPr/>
        </p:nvSpPr>
        <p:spPr>
          <a:xfrm>
            <a:off x="4463491" y="4013969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350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2284AF-B08E-3B43-A9E1-012E8BFFACA7}"/>
              </a:ext>
            </a:extLst>
          </p:cNvPr>
          <p:cNvSpPr txBox="1"/>
          <p:nvPr/>
        </p:nvSpPr>
        <p:spPr>
          <a:xfrm>
            <a:off x="2220699" y="4203532"/>
            <a:ext cx="12859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Follow-up (months)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ADB612-F4F6-224C-B104-35BB269880AF}"/>
              </a:ext>
            </a:extLst>
          </p:cNvPr>
          <p:cNvSpPr txBox="1"/>
          <p:nvPr/>
        </p:nvSpPr>
        <p:spPr>
          <a:xfrm rot="16200000">
            <a:off x="66722" y="2674752"/>
            <a:ext cx="12747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Survival probability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3903A7-9F36-F447-ABF4-6C37354FEBDB}"/>
              </a:ext>
            </a:extLst>
          </p:cNvPr>
          <p:cNvSpPr/>
          <p:nvPr/>
        </p:nvSpPr>
        <p:spPr>
          <a:xfrm>
            <a:off x="1169232" y="1678898"/>
            <a:ext cx="2293495" cy="213610"/>
          </a:xfrm>
          <a:custGeom>
            <a:avLst/>
            <a:gdLst>
              <a:gd name="connsiteX0" fmla="*/ 0 w 2297242"/>
              <a:gd name="connsiteY0" fmla="*/ 0 h 213610"/>
              <a:gd name="connsiteX1" fmla="*/ 389744 w 2297242"/>
              <a:gd name="connsiteY1" fmla="*/ 0 h 213610"/>
              <a:gd name="connsiteX2" fmla="*/ 389744 w 2297242"/>
              <a:gd name="connsiteY2" fmla="*/ 44971 h 213610"/>
              <a:gd name="connsiteX3" fmla="*/ 697042 w 2297242"/>
              <a:gd name="connsiteY3" fmla="*/ 44971 h 213610"/>
              <a:gd name="connsiteX4" fmla="*/ 697042 w 2297242"/>
              <a:gd name="connsiteY4" fmla="*/ 127417 h 213610"/>
              <a:gd name="connsiteX5" fmla="*/ 854439 w 2297242"/>
              <a:gd name="connsiteY5" fmla="*/ 127417 h 213610"/>
              <a:gd name="connsiteX6" fmla="*/ 854439 w 2297242"/>
              <a:gd name="connsiteY6" fmla="*/ 213610 h 213610"/>
              <a:gd name="connsiteX7" fmla="*/ 2293495 w 2297242"/>
              <a:gd name="connsiteY7" fmla="*/ 213610 h 213610"/>
              <a:gd name="connsiteX8" fmla="*/ 2297242 w 2297242"/>
              <a:gd name="connsiteY8" fmla="*/ 164892 h 213610"/>
              <a:gd name="connsiteX9" fmla="*/ 2293495 w 2297242"/>
              <a:gd name="connsiteY9" fmla="*/ 209863 h 213610"/>
              <a:gd name="connsiteX0" fmla="*/ 0 w 2293495"/>
              <a:gd name="connsiteY0" fmla="*/ 0 h 213610"/>
              <a:gd name="connsiteX1" fmla="*/ 389744 w 2293495"/>
              <a:gd name="connsiteY1" fmla="*/ 0 h 213610"/>
              <a:gd name="connsiteX2" fmla="*/ 389744 w 2293495"/>
              <a:gd name="connsiteY2" fmla="*/ 44971 h 213610"/>
              <a:gd name="connsiteX3" fmla="*/ 697042 w 2293495"/>
              <a:gd name="connsiteY3" fmla="*/ 44971 h 213610"/>
              <a:gd name="connsiteX4" fmla="*/ 697042 w 2293495"/>
              <a:gd name="connsiteY4" fmla="*/ 127417 h 213610"/>
              <a:gd name="connsiteX5" fmla="*/ 854439 w 2293495"/>
              <a:gd name="connsiteY5" fmla="*/ 127417 h 213610"/>
              <a:gd name="connsiteX6" fmla="*/ 854439 w 2293495"/>
              <a:gd name="connsiteY6" fmla="*/ 213610 h 213610"/>
              <a:gd name="connsiteX7" fmla="*/ 2293495 w 2293495"/>
              <a:gd name="connsiteY7" fmla="*/ 213610 h 213610"/>
              <a:gd name="connsiteX8" fmla="*/ 2293495 w 2293495"/>
              <a:gd name="connsiteY8" fmla="*/ 209863 h 2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495" h="213610">
                <a:moveTo>
                  <a:pt x="0" y="0"/>
                </a:moveTo>
                <a:lnTo>
                  <a:pt x="389744" y="0"/>
                </a:lnTo>
                <a:lnTo>
                  <a:pt x="389744" y="44971"/>
                </a:lnTo>
                <a:lnTo>
                  <a:pt x="697042" y="44971"/>
                </a:lnTo>
                <a:lnTo>
                  <a:pt x="697042" y="127417"/>
                </a:lnTo>
                <a:lnTo>
                  <a:pt x="854439" y="127417"/>
                </a:lnTo>
                <a:lnTo>
                  <a:pt x="854439" y="213610"/>
                </a:lnTo>
                <a:lnTo>
                  <a:pt x="2293495" y="213610"/>
                </a:lnTo>
                <a:lnTo>
                  <a:pt x="2293495" y="209863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D47BC9-DBBA-664C-8C7D-C8BA7FC0CA03}"/>
              </a:ext>
            </a:extLst>
          </p:cNvPr>
          <p:cNvSpPr/>
          <p:nvPr/>
        </p:nvSpPr>
        <p:spPr>
          <a:xfrm>
            <a:off x="1165225" y="1682750"/>
            <a:ext cx="3108325" cy="1136650"/>
          </a:xfrm>
          <a:custGeom>
            <a:avLst/>
            <a:gdLst>
              <a:gd name="connsiteX0" fmla="*/ 0 w 3108325"/>
              <a:gd name="connsiteY0" fmla="*/ 0 h 1136650"/>
              <a:gd name="connsiteX1" fmla="*/ 0 w 3108325"/>
              <a:gd name="connsiteY1" fmla="*/ 123825 h 1136650"/>
              <a:gd name="connsiteX2" fmla="*/ 44450 w 3108325"/>
              <a:gd name="connsiteY2" fmla="*/ 123825 h 1136650"/>
              <a:gd name="connsiteX3" fmla="*/ 44450 w 3108325"/>
              <a:gd name="connsiteY3" fmla="*/ 184150 h 1136650"/>
              <a:gd name="connsiteX4" fmla="*/ 133350 w 3108325"/>
              <a:gd name="connsiteY4" fmla="*/ 184150 h 1136650"/>
              <a:gd name="connsiteX5" fmla="*/ 133350 w 3108325"/>
              <a:gd name="connsiteY5" fmla="*/ 254000 h 1136650"/>
              <a:gd name="connsiteX6" fmla="*/ 133350 w 3108325"/>
              <a:gd name="connsiteY6" fmla="*/ 254000 h 1136650"/>
              <a:gd name="connsiteX7" fmla="*/ 133350 w 3108325"/>
              <a:gd name="connsiteY7" fmla="*/ 339725 h 1136650"/>
              <a:gd name="connsiteX8" fmla="*/ 171450 w 3108325"/>
              <a:gd name="connsiteY8" fmla="*/ 339725 h 1136650"/>
              <a:gd name="connsiteX9" fmla="*/ 171450 w 3108325"/>
              <a:gd name="connsiteY9" fmla="*/ 466725 h 1136650"/>
              <a:gd name="connsiteX10" fmla="*/ 219075 w 3108325"/>
              <a:gd name="connsiteY10" fmla="*/ 466725 h 1136650"/>
              <a:gd name="connsiteX11" fmla="*/ 219075 w 3108325"/>
              <a:gd name="connsiteY11" fmla="*/ 549275 h 1136650"/>
              <a:gd name="connsiteX12" fmla="*/ 254000 w 3108325"/>
              <a:gd name="connsiteY12" fmla="*/ 549275 h 1136650"/>
              <a:gd name="connsiteX13" fmla="*/ 254000 w 3108325"/>
              <a:gd name="connsiteY13" fmla="*/ 619125 h 1136650"/>
              <a:gd name="connsiteX14" fmla="*/ 285750 w 3108325"/>
              <a:gd name="connsiteY14" fmla="*/ 619125 h 1136650"/>
              <a:gd name="connsiteX15" fmla="*/ 285750 w 3108325"/>
              <a:gd name="connsiteY15" fmla="*/ 698500 h 1136650"/>
              <a:gd name="connsiteX16" fmla="*/ 498475 w 3108325"/>
              <a:gd name="connsiteY16" fmla="*/ 698500 h 1136650"/>
              <a:gd name="connsiteX17" fmla="*/ 498475 w 3108325"/>
              <a:gd name="connsiteY17" fmla="*/ 787400 h 1136650"/>
              <a:gd name="connsiteX18" fmla="*/ 571500 w 3108325"/>
              <a:gd name="connsiteY18" fmla="*/ 787400 h 1136650"/>
              <a:gd name="connsiteX19" fmla="*/ 571500 w 3108325"/>
              <a:gd name="connsiteY19" fmla="*/ 882650 h 1136650"/>
              <a:gd name="connsiteX20" fmla="*/ 787400 w 3108325"/>
              <a:gd name="connsiteY20" fmla="*/ 882650 h 1136650"/>
              <a:gd name="connsiteX21" fmla="*/ 787400 w 3108325"/>
              <a:gd name="connsiteY21" fmla="*/ 977900 h 1136650"/>
              <a:gd name="connsiteX22" fmla="*/ 1038225 w 3108325"/>
              <a:gd name="connsiteY22" fmla="*/ 977900 h 1136650"/>
              <a:gd name="connsiteX23" fmla="*/ 1038225 w 3108325"/>
              <a:gd name="connsiteY23" fmla="*/ 1136650 h 1136650"/>
              <a:gd name="connsiteX24" fmla="*/ 3108325 w 3108325"/>
              <a:gd name="connsiteY24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08325" h="1136650">
                <a:moveTo>
                  <a:pt x="0" y="0"/>
                </a:moveTo>
                <a:lnTo>
                  <a:pt x="0" y="123825"/>
                </a:lnTo>
                <a:lnTo>
                  <a:pt x="44450" y="123825"/>
                </a:lnTo>
                <a:lnTo>
                  <a:pt x="44450" y="184150"/>
                </a:lnTo>
                <a:lnTo>
                  <a:pt x="133350" y="184150"/>
                </a:lnTo>
                <a:lnTo>
                  <a:pt x="133350" y="254000"/>
                </a:lnTo>
                <a:lnTo>
                  <a:pt x="133350" y="254000"/>
                </a:lnTo>
                <a:lnTo>
                  <a:pt x="133350" y="339725"/>
                </a:lnTo>
                <a:lnTo>
                  <a:pt x="171450" y="339725"/>
                </a:lnTo>
                <a:lnTo>
                  <a:pt x="171450" y="466725"/>
                </a:lnTo>
                <a:lnTo>
                  <a:pt x="219075" y="466725"/>
                </a:lnTo>
                <a:lnTo>
                  <a:pt x="219075" y="549275"/>
                </a:lnTo>
                <a:lnTo>
                  <a:pt x="254000" y="549275"/>
                </a:lnTo>
                <a:lnTo>
                  <a:pt x="254000" y="619125"/>
                </a:lnTo>
                <a:lnTo>
                  <a:pt x="285750" y="619125"/>
                </a:lnTo>
                <a:lnTo>
                  <a:pt x="285750" y="698500"/>
                </a:lnTo>
                <a:lnTo>
                  <a:pt x="498475" y="698500"/>
                </a:lnTo>
                <a:lnTo>
                  <a:pt x="498475" y="787400"/>
                </a:lnTo>
                <a:lnTo>
                  <a:pt x="571500" y="787400"/>
                </a:lnTo>
                <a:lnTo>
                  <a:pt x="571500" y="882650"/>
                </a:lnTo>
                <a:lnTo>
                  <a:pt x="787400" y="882650"/>
                </a:lnTo>
                <a:lnTo>
                  <a:pt x="787400" y="977900"/>
                </a:lnTo>
                <a:lnTo>
                  <a:pt x="1038225" y="977900"/>
                </a:lnTo>
                <a:lnTo>
                  <a:pt x="1038225" y="1136650"/>
                </a:lnTo>
                <a:lnTo>
                  <a:pt x="3108325" y="1136650"/>
                </a:ln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A91AF8-469D-D14E-AE4B-7BE831B9BCE6}"/>
              </a:ext>
            </a:extLst>
          </p:cNvPr>
          <p:cNvCxnSpPr>
            <a:cxnSpLocks/>
          </p:cNvCxnSpPr>
          <p:nvPr/>
        </p:nvCxnSpPr>
        <p:spPr>
          <a:xfrm>
            <a:off x="1189998" y="3521694"/>
            <a:ext cx="1700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66A8BC-54F4-0F4E-93C5-8AE1EAD1CD47}"/>
              </a:ext>
            </a:extLst>
          </p:cNvPr>
          <p:cNvCxnSpPr>
            <a:cxnSpLocks/>
          </p:cNvCxnSpPr>
          <p:nvPr/>
        </p:nvCxnSpPr>
        <p:spPr>
          <a:xfrm>
            <a:off x="1189998" y="3681859"/>
            <a:ext cx="17007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F7E1E0-D3ED-AC47-99FD-8E46EAA97486}"/>
              </a:ext>
            </a:extLst>
          </p:cNvPr>
          <p:cNvSpPr txBox="1"/>
          <p:nvPr/>
        </p:nvSpPr>
        <p:spPr>
          <a:xfrm>
            <a:off x="1325422" y="3400683"/>
            <a:ext cx="3076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Low-risk, 60 patients, 3 events, 5-year survival rate 98%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5B615-BC4E-4646-8107-4EF0A228BAE5}"/>
              </a:ext>
            </a:extLst>
          </p:cNvPr>
          <p:cNvSpPr txBox="1"/>
          <p:nvPr/>
        </p:nvSpPr>
        <p:spPr>
          <a:xfrm>
            <a:off x="1325422" y="3558748"/>
            <a:ext cx="3166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High-risk, 38 patients, 14 events, 5-year survival rate 62%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E28AD4-AE06-334A-B25B-43F46E2CE5C9}"/>
              </a:ext>
            </a:extLst>
          </p:cNvPr>
          <p:cNvSpPr txBox="1"/>
          <p:nvPr/>
        </p:nvSpPr>
        <p:spPr>
          <a:xfrm>
            <a:off x="1061564" y="3790383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P</a:t>
            </a:r>
            <a:r>
              <a:rPr lang="en-US" sz="1000" dirty="0"/>
              <a:t> &lt; .0001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813135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BC67-2AB9-D146-815D-208EE798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Second-Line Treatments for HES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AA4C1D-056A-C443-8C57-E46BAF678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926557"/>
              </p:ext>
            </p:extLst>
          </p:nvPr>
        </p:nvGraphicFramePr>
        <p:xfrm>
          <a:off x="628650" y="1040777"/>
          <a:ext cx="7886700" cy="9022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9316">
                  <a:extLst>
                    <a:ext uri="{9D8B030D-6E8A-4147-A177-3AD203B41FA5}">
                      <a16:colId xmlns:a16="http://schemas.microsoft.com/office/drawing/2014/main" val="1453237546"/>
                    </a:ext>
                  </a:extLst>
                </a:gridCol>
                <a:gridCol w="1538129">
                  <a:extLst>
                    <a:ext uri="{9D8B030D-6E8A-4147-A177-3AD203B41FA5}">
                      <a16:colId xmlns:a16="http://schemas.microsoft.com/office/drawing/2014/main" val="2737201941"/>
                    </a:ext>
                  </a:extLst>
                </a:gridCol>
                <a:gridCol w="2482808">
                  <a:extLst>
                    <a:ext uri="{9D8B030D-6E8A-4147-A177-3AD203B41FA5}">
                      <a16:colId xmlns:a16="http://schemas.microsoft.com/office/drawing/2014/main" val="4032381040"/>
                    </a:ext>
                  </a:extLst>
                </a:gridCol>
                <a:gridCol w="2756447">
                  <a:extLst>
                    <a:ext uri="{9D8B030D-6E8A-4147-A177-3AD203B41FA5}">
                      <a16:colId xmlns:a16="http://schemas.microsoft.com/office/drawing/2014/main" val="327109228"/>
                    </a:ext>
                  </a:extLst>
                </a:gridCol>
              </a:tblGrid>
              <a:tr h="173351">
                <a:tc>
                  <a:txBody>
                    <a:bodyPr/>
                    <a:lstStyle/>
                    <a:p>
                      <a:r>
                        <a:rPr lang="en-US" sz="1100" dirty="0"/>
                        <a:t>Drug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Dosing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Common adverse events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Notes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17495"/>
                  </a:ext>
                </a:extLst>
              </a:tr>
              <a:tr h="173351">
                <a:tc gridSpan="4">
                  <a:txBody>
                    <a:bodyPr/>
                    <a:lstStyle/>
                    <a:p>
                      <a:r>
                        <a:rPr lang="en-US" sz="1100" b="1" i="1" dirty="0">
                          <a:solidFill>
                            <a:schemeClr val="bg1"/>
                          </a:solidFill>
                        </a:rPr>
                        <a:t>PDGFR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-associated myeloproliferative HES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17938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Imatinib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100-400 mg PO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Cytopenias</a:t>
                      </a:r>
                      <a:r>
                        <a:rPr lang="en-US" sz="1000" dirty="0"/>
                        <a:t>, hepatitis, diarrhea, edema, necrotizing myocarditis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First-line for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-associated myeloid neoplasms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Second-line for other forms of myeloid HES</a:t>
                      </a:r>
                      <a:endParaRPr lang="en-US" sz="105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52616533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29ACB-49F2-B649-8460-AEF169495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2018;2018(1):326-331. </a:t>
            </a:r>
          </a:p>
        </p:txBody>
      </p:sp>
    </p:spTree>
    <p:extLst>
      <p:ext uri="{BB962C8B-B14F-4D97-AF65-F5344CB8AC3E}">
        <p14:creationId xmlns:p14="http://schemas.microsoft.com/office/powerpoint/2010/main" val="2233813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BC67-2AB9-D146-815D-208EE798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Second-Line Treatments for HES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AA4C1D-056A-C443-8C57-E46BAF678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381984"/>
              </p:ext>
            </p:extLst>
          </p:nvPr>
        </p:nvGraphicFramePr>
        <p:xfrm>
          <a:off x="628650" y="1040777"/>
          <a:ext cx="7886700" cy="25293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9316">
                  <a:extLst>
                    <a:ext uri="{9D8B030D-6E8A-4147-A177-3AD203B41FA5}">
                      <a16:colId xmlns:a16="http://schemas.microsoft.com/office/drawing/2014/main" val="1453237546"/>
                    </a:ext>
                  </a:extLst>
                </a:gridCol>
                <a:gridCol w="1538129">
                  <a:extLst>
                    <a:ext uri="{9D8B030D-6E8A-4147-A177-3AD203B41FA5}">
                      <a16:colId xmlns:a16="http://schemas.microsoft.com/office/drawing/2014/main" val="2737201941"/>
                    </a:ext>
                  </a:extLst>
                </a:gridCol>
                <a:gridCol w="2482808">
                  <a:extLst>
                    <a:ext uri="{9D8B030D-6E8A-4147-A177-3AD203B41FA5}">
                      <a16:colId xmlns:a16="http://schemas.microsoft.com/office/drawing/2014/main" val="4032381040"/>
                    </a:ext>
                  </a:extLst>
                </a:gridCol>
                <a:gridCol w="2756447">
                  <a:extLst>
                    <a:ext uri="{9D8B030D-6E8A-4147-A177-3AD203B41FA5}">
                      <a16:colId xmlns:a16="http://schemas.microsoft.com/office/drawing/2014/main" val="327109228"/>
                    </a:ext>
                  </a:extLst>
                </a:gridCol>
              </a:tblGrid>
              <a:tr h="173351">
                <a:tc>
                  <a:txBody>
                    <a:bodyPr/>
                    <a:lstStyle/>
                    <a:p>
                      <a:r>
                        <a:rPr lang="en-US" sz="1100" dirty="0"/>
                        <a:t>Drug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Dosing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Common adverse events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Notes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17495"/>
                  </a:ext>
                </a:extLst>
              </a:tr>
              <a:tr h="173351">
                <a:tc gridSpan="4">
                  <a:txBody>
                    <a:bodyPr/>
                    <a:lstStyle/>
                    <a:p>
                      <a:r>
                        <a:rPr lang="en-US" sz="1100" b="1" i="1" dirty="0">
                          <a:solidFill>
                            <a:schemeClr val="bg1"/>
                          </a:solidFill>
                        </a:rPr>
                        <a:t>PDGFR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-associated myeloproliferative HES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17938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Imatinib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100-400 mg PO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Cytopenias</a:t>
                      </a:r>
                      <a:r>
                        <a:rPr lang="en-US" sz="1000" dirty="0"/>
                        <a:t>, hepatitis, diarrhea, edema, necrotizing myocarditis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First-line for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-associated myeloid neoplasms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Second-line for other forms of myeloid HES</a:t>
                      </a:r>
                      <a:endParaRPr lang="en-US" sz="105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526165333"/>
                  </a:ext>
                </a:extLst>
              </a:tr>
              <a:tr h="173351">
                <a:tc gridSpan="4">
                  <a:txBody>
                    <a:bodyPr/>
                    <a:lstStyle/>
                    <a:p>
                      <a:r>
                        <a:rPr lang="en-US" sz="1100" b="1" i="1" dirty="0">
                          <a:solidFill>
                            <a:schemeClr val="bg1"/>
                          </a:solidFill>
                        </a:rPr>
                        <a:t>PDGFR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-negative HES</a:t>
                      </a:r>
                      <a:endParaRPr lang="en-US" sz="11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664561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Prednisone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Varies, PO or IV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Weight gain, osteopenia, diabetes, mood disturbance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First-line for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-negative myeloid HES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Adjunct for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-positive with cardiac involvement</a:t>
                      </a:r>
                      <a:endParaRPr lang="en-US" sz="100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527674958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Hydroxyurea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/>
                        <a:t>1-2 g PO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Cytopenias, diarrhea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Second-line for idiopathic HES and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-negative myeloid HES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Low dose may potentiate interferon-</a:t>
                      </a:r>
                      <a:r>
                        <a:rPr lang="en-US" sz="1000" i="0" dirty="0" err="1"/>
                        <a:t>ɑ</a:t>
                      </a:r>
                      <a:endParaRPr lang="en-US" sz="1000" i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701161872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Interferon-</a:t>
                      </a:r>
                      <a:r>
                        <a:rPr lang="en-US" sz="1050" b="1" dirty="0" err="1"/>
                        <a:t>ɑ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/>
                        <a:t>Varies, 1-3 mU SC daily or 3 times per week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Flu-like symptoms, depression, cytopenias, hypothyroidism, neuropathy, liver toxicity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Second-line for all forms of HES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Preferred second-line for lymphocytic HES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6812090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29ACB-49F2-B649-8460-AEF169495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2018;2018(1):326-331. </a:t>
            </a:r>
          </a:p>
        </p:txBody>
      </p:sp>
    </p:spTree>
    <p:extLst>
      <p:ext uri="{BB962C8B-B14F-4D97-AF65-F5344CB8AC3E}">
        <p14:creationId xmlns:p14="http://schemas.microsoft.com/office/powerpoint/2010/main" val="3502873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BC67-2AB9-D146-815D-208EE798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Second-Line Treatments for HES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AA4C1D-056A-C443-8C57-E46BAF678E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040777"/>
          <a:ext cx="7886700" cy="33415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9316">
                  <a:extLst>
                    <a:ext uri="{9D8B030D-6E8A-4147-A177-3AD203B41FA5}">
                      <a16:colId xmlns:a16="http://schemas.microsoft.com/office/drawing/2014/main" val="1453237546"/>
                    </a:ext>
                  </a:extLst>
                </a:gridCol>
                <a:gridCol w="1538129">
                  <a:extLst>
                    <a:ext uri="{9D8B030D-6E8A-4147-A177-3AD203B41FA5}">
                      <a16:colId xmlns:a16="http://schemas.microsoft.com/office/drawing/2014/main" val="2737201941"/>
                    </a:ext>
                  </a:extLst>
                </a:gridCol>
                <a:gridCol w="2482808">
                  <a:extLst>
                    <a:ext uri="{9D8B030D-6E8A-4147-A177-3AD203B41FA5}">
                      <a16:colId xmlns:a16="http://schemas.microsoft.com/office/drawing/2014/main" val="4032381040"/>
                    </a:ext>
                  </a:extLst>
                </a:gridCol>
                <a:gridCol w="2756447">
                  <a:extLst>
                    <a:ext uri="{9D8B030D-6E8A-4147-A177-3AD203B41FA5}">
                      <a16:colId xmlns:a16="http://schemas.microsoft.com/office/drawing/2014/main" val="327109228"/>
                    </a:ext>
                  </a:extLst>
                </a:gridCol>
              </a:tblGrid>
              <a:tr h="173351">
                <a:tc>
                  <a:txBody>
                    <a:bodyPr/>
                    <a:lstStyle/>
                    <a:p>
                      <a:r>
                        <a:rPr lang="en-US" sz="1100" dirty="0"/>
                        <a:t>Drug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Dosing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Common adverse events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Notes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17495"/>
                  </a:ext>
                </a:extLst>
              </a:tr>
              <a:tr h="173351">
                <a:tc gridSpan="4">
                  <a:txBody>
                    <a:bodyPr/>
                    <a:lstStyle/>
                    <a:p>
                      <a:r>
                        <a:rPr lang="en-US" sz="1100" b="1" i="1" dirty="0">
                          <a:solidFill>
                            <a:schemeClr val="bg1"/>
                          </a:solidFill>
                        </a:rPr>
                        <a:t>PDGFR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-associated myeloproliferative HES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17938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Imatinib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100-400 mg PO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Cytopenias</a:t>
                      </a:r>
                      <a:r>
                        <a:rPr lang="en-US" sz="1000" dirty="0"/>
                        <a:t>, hepatitis, diarrhea, edema, necrotizing myocarditis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First-line for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-associated myeloid neoplasms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Second-line for other forms of myeloid HES</a:t>
                      </a:r>
                      <a:endParaRPr lang="en-US" sz="105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526165333"/>
                  </a:ext>
                </a:extLst>
              </a:tr>
              <a:tr h="173351">
                <a:tc gridSpan="4">
                  <a:txBody>
                    <a:bodyPr/>
                    <a:lstStyle/>
                    <a:p>
                      <a:r>
                        <a:rPr lang="en-US" sz="1100" b="1" i="1" dirty="0">
                          <a:solidFill>
                            <a:schemeClr val="bg1"/>
                          </a:solidFill>
                        </a:rPr>
                        <a:t>PDGFR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-negative HES</a:t>
                      </a:r>
                      <a:endParaRPr lang="en-US" sz="1100" b="1" i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664561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Prednisone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Varies, PO or IV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Weight gain, osteopenia, diabetes, mood disturbance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First-line for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-negative myeloid HES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Adjunct for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-positive with cardiac involvement</a:t>
                      </a:r>
                      <a:endParaRPr lang="en-US" sz="100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527674958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Hydroxyurea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/>
                        <a:t>1-2 g PO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Cytopenias, diarrhea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Second-line for idiopathic HES and </a:t>
                      </a:r>
                      <a:r>
                        <a:rPr lang="en-US" sz="1000" i="1" dirty="0"/>
                        <a:t>PDGFR</a:t>
                      </a:r>
                      <a:r>
                        <a:rPr lang="en-US" sz="1000" i="0" dirty="0"/>
                        <a:t>-negative myeloid HES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Low dose may potentiate interferon-</a:t>
                      </a:r>
                      <a:r>
                        <a:rPr lang="en-US" sz="1000" i="0" dirty="0" err="1"/>
                        <a:t>ɑ</a:t>
                      </a:r>
                      <a:endParaRPr lang="en-US" sz="1000" i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701161872"/>
                  </a:ext>
                </a:extLst>
              </a:tr>
              <a:tr h="435393">
                <a:tc>
                  <a:txBody>
                    <a:bodyPr/>
                    <a:lstStyle/>
                    <a:p>
                      <a:r>
                        <a:rPr lang="en-US" sz="1050" b="1" dirty="0"/>
                        <a:t>Interferon-</a:t>
                      </a:r>
                      <a:r>
                        <a:rPr lang="en-US" sz="1050" b="1" dirty="0" err="1"/>
                        <a:t>ɑ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/>
                        <a:t>Varies, 1-3 mU SC daily or 3 times per week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Flu-like symptoms, depression, cytopenias, hypothyroidism, neuropathy, liver toxicity</a:t>
                      </a:r>
                      <a:endParaRPr lang="en-US" sz="105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Second-line for all forms of HES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Preferred second-line for lymphocytic HES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68120907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r>
                        <a:rPr lang="en-US" sz="1050" b="1" dirty="0"/>
                        <a:t>Methotrexate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 dirty="0"/>
                        <a:t>7.5-20 mg weekly, PO or SC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/>
                        <a:t>Cytopenias, liver toxicity, pneumonitis, skin rash, encephalopathy, malignancy</a:t>
                      </a:r>
                      <a:endParaRPr lang="en-US" sz="1050" b="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0" dirty="0"/>
                        <a:t>Alternative second-line for EGPA and HES with pulmonary involvement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481946741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r>
                        <a:rPr lang="en-US" sz="1050" b="1" dirty="0"/>
                        <a:t>Cyclosporine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 dirty="0"/>
                        <a:t>150 mg PO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050" b="0" dirty="0"/>
                        <a:t>Nephrotoxicity, hypertension, neurotoxicity, malignancy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Anecdotal reports of efficacy for lymphocytic HES</a:t>
                      </a:r>
                      <a:endParaRPr lang="en-US" sz="1000" i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20768756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29ACB-49F2-B649-8460-AEF169495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Klion</a:t>
            </a:r>
            <a:r>
              <a:rPr lang="en-US" dirty="0"/>
              <a:t> A.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2018;2018(1):326-331. </a:t>
            </a:r>
          </a:p>
        </p:txBody>
      </p:sp>
    </p:spTree>
    <p:extLst>
      <p:ext uri="{BB962C8B-B14F-4D97-AF65-F5344CB8AC3E}">
        <p14:creationId xmlns:p14="http://schemas.microsoft.com/office/powerpoint/2010/main" val="3517780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2EC0-FAF5-4846-A3C9-944E9ECD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Novel Treatment Options Have Been Developed That Target Distinct Eosinophil Pathways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4B657C-433E-7649-8B9E-26608F0CC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93" y="1370013"/>
            <a:ext cx="3923081" cy="305593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31978-6504-4C42-8974-D14AB22C4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Stella S, et al. </a:t>
            </a:r>
            <a:r>
              <a:rPr lang="en-US" i="1" dirty="0"/>
              <a:t>Int J Mol Sci</a:t>
            </a:r>
            <a:r>
              <a:rPr lang="en-US" dirty="0"/>
              <a:t>. 2021;22(2):486. </a:t>
            </a:r>
          </a:p>
          <a:p>
            <a:pPr marL="228600" indent="-228600">
              <a:buAutoNum type="arabicPeriod"/>
            </a:pPr>
            <a:r>
              <a:rPr lang="en-US" dirty="0"/>
              <a:t>Harish A, et al. </a:t>
            </a:r>
            <a:r>
              <a:rPr lang="en-US" i="1" dirty="0"/>
              <a:t>Clinic Rev </a:t>
            </a:r>
            <a:r>
              <a:rPr lang="en-US" i="1" dirty="0" err="1"/>
              <a:t>Allerg</a:t>
            </a:r>
            <a:r>
              <a:rPr lang="en-US" i="1" dirty="0"/>
              <a:t> Immunol. </a:t>
            </a:r>
            <a:r>
              <a:rPr lang="en-US" dirty="0"/>
              <a:t>2020;59:231-247.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C0881-AD41-CB4A-8B49-2D4882C0D496}"/>
              </a:ext>
            </a:extLst>
          </p:cNvPr>
          <p:cNvSpPr/>
          <p:nvPr/>
        </p:nvSpPr>
        <p:spPr>
          <a:xfrm>
            <a:off x="4442274" y="4095720"/>
            <a:ext cx="2043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courtesy of Stella S et al.</a:t>
            </a:r>
            <a:r>
              <a:rPr lang="en-US" sz="900" i="1" dirty="0"/>
              <a:t> Int J Mol Sci</a:t>
            </a:r>
            <a:r>
              <a:rPr lang="en-US" sz="900" dirty="0"/>
              <a:t>. 2021;22(2):486. </a:t>
            </a:r>
            <a:r>
              <a:rPr lang="en-US" sz="900" dirty="0">
                <a:hlinkClick r:id="rId3"/>
              </a:rPr>
              <a:t>CC BY 4.0</a:t>
            </a:r>
            <a:r>
              <a:rPr lang="en-US" sz="900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9FB09-4167-7D44-88BB-8B5F46EA061F}"/>
              </a:ext>
            </a:extLst>
          </p:cNvPr>
          <p:cNvSpPr txBox="1"/>
          <p:nvPr/>
        </p:nvSpPr>
        <p:spPr>
          <a:xfrm>
            <a:off x="4649788" y="1653765"/>
            <a:ext cx="4396563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Tyrosine kinase inhibitors and monoclonal antibodies used in other inflammatory conditions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Targeted therapies may have: 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dirty="0"/>
              <a:t>More specificity</a:t>
            </a:r>
          </a:p>
          <a:p>
            <a:pPr marL="858838" lvl="1" indent="-285750">
              <a:buFont typeface="Arial" panose="020B0604020202020204" pitchFamily="34" charset="0"/>
              <a:buChar char="•"/>
            </a:pPr>
            <a:r>
              <a:rPr lang="en-US" dirty="0"/>
              <a:t>Lower rates of AEs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765947-25C7-4C44-8C6C-1B25288EE709}"/>
              </a:ext>
            </a:extLst>
          </p:cNvPr>
          <p:cNvSpPr/>
          <p:nvPr/>
        </p:nvSpPr>
        <p:spPr>
          <a:xfrm>
            <a:off x="726707" y="1527897"/>
            <a:ext cx="827772" cy="4789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Imatinib</a:t>
            </a:r>
          </a:p>
          <a:p>
            <a:pPr algn="ctr"/>
            <a:r>
              <a:rPr lang="en-US" sz="1000" dirty="0"/>
              <a:t>Nilotinib</a:t>
            </a:r>
          </a:p>
          <a:p>
            <a:pPr algn="ctr"/>
            <a:r>
              <a:rPr lang="en-US" sz="1000" dirty="0"/>
              <a:t>Sorafenib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359A1-9CDF-F848-BD42-C5587B3A3267}"/>
              </a:ext>
            </a:extLst>
          </p:cNvPr>
          <p:cNvSpPr/>
          <p:nvPr/>
        </p:nvSpPr>
        <p:spPr>
          <a:xfrm>
            <a:off x="1629877" y="1396548"/>
            <a:ext cx="1161449" cy="59607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Prednisone</a:t>
            </a:r>
          </a:p>
          <a:p>
            <a:pPr algn="ctr"/>
            <a:r>
              <a:rPr lang="en-US" sz="1000" dirty="0"/>
              <a:t>Hydroxyurea</a:t>
            </a:r>
          </a:p>
          <a:p>
            <a:pPr algn="ctr"/>
            <a:r>
              <a:rPr lang="en-US" sz="1000" dirty="0"/>
              <a:t>IFN-</a:t>
            </a:r>
            <a:r>
              <a:rPr lang="en-US" sz="1000" dirty="0" err="1"/>
              <a:t>ɑ</a:t>
            </a:r>
            <a:endParaRPr lang="en-US" sz="1000" dirty="0"/>
          </a:p>
          <a:p>
            <a:pPr algn="ctr"/>
            <a:r>
              <a:rPr lang="en-US" sz="1000" dirty="0" err="1"/>
              <a:t>Dexpramipexole</a:t>
            </a: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05141C-0769-324D-A82D-247060201FAF}"/>
              </a:ext>
            </a:extLst>
          </p:cNvPr>
          <p:cNvSpPr/>
          <p:nvPr/>
        </p:nvSpPr>
        <p:spPr>
          <a:xfrm>
            <a:off x="2866724" y="1767381"/>
            <a:ext cx="920817" cy="145639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Benralizumab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9D6A2-6B3A-374B-8F76-9B33B6DEAD14}"/>
              </a:ext>
            </a:extLst>
          </p:cNvPr>
          <p:cNvSpPr/>
          <p:nvPr/>
        </p:nvSpPr>
        <p:spPr>
          <a:xfrm>
            <a:off x="564682" y="2710249"/>
            <a:ext cx="691415" cy="14563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Sorafenib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4B886-3AE3-7F4A-B6D4-0CF29B154B3B}"/>
              </a:ext>
            </a:extLst>
          </p:cNvPr>
          <p:cNvSpPr/>
          <p:nvPr/>
        </p:nvSpPr>
        <p:spPr>
          <a:xfrm>
            <a:off x="564682" y="3317599"/>
            <a:ext cx="827772" cy="14563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Pemigatinib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5DB2C-4FE7-C34C-A203-B204A88F611A}"/>
              </a:ext>
            </a:extLst>
          </p:cNvPr>
          <p:cNvSpPr/>
          <p:nvPr/>
        </p:nvSpPr>
        <p:spPr>
          <a:xfrm>
            <a:off x="932045" y="3901784"/>
            <a:ext cx="920817" cy="145639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Ruxolitinib</a:t>
            </a:r>
            <a:endParaRPr lang="en-U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C0995E-A715-C24B-898B-2B72178B1EFE}"/>
              </a:ext>
            </a:extLst>
          </p:cNvPr>
          <p:cNvSpPr/>
          <p:nvPr/>
        </p:nvSpPr>
        <p:spPr>
          <a:xfrm>
            <a:off x="2014485" y="3901784"/>
            <a:ext cx="1028300" cy="48019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Venetoclax</a:t>
            </a:r>
            <a:r>
              <a:rPr lang="en-US" sz="1000" dirty="0"/>
              <a:t> + azacytidine or </a:t>
            </a:r>
            <a:r>
              <a:rPr lang="en-US" sz="1000" dirty="0" err="1"/>
              <a:t>pevonedistat</a:t>
            </a:r>
            <a:endParaRPr lang="en-US" sz="1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95B8E5-CD64-2544-90E1-7D1D0C8B97CF}"/>
              </a:ext>
            </a:extLst>
          </p:cNvPr>
          <p:cNvSpPr/>
          <p:nvPr/>
        </p:nvSpPr>
        <p:spPr>
          <a:xfrm>
            <a:off x="3365230" y="2246439"/>
            <a:ext cx="920817" cy="3277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Mepolizumab</a:t>
            </a:r>
          </a:p>
          <a:p>
            <a:pPr algn="ctr"/>
            <a:r>
              <a:rPr lang="en-US" sz="1000" dirty="0" err="1"/>
              <a:t>Reslizumab</a:t>
            </a:r>
            <a:endParaRPr lang="en-US" sz="1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05B87-47AE-5D43-BBE0-0AF752BB57AA}"/>
              </a:ext>
            </a:extLst>
          </p:cNvPr>
          <p:cNvSpPr/>
          <p:nvPr/>
        </p:nvSpPr>
        <p:spPr>
          <a:xfrm>
            <a:off x="3365230" y="3568309"/>
            <a:ext cx="920817" cy="20091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Alemtuzumab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2D1F98-7240-5441-983E-60675A8E3790}"/>
              </a:ext>
            </a:extLst>
          </p:cNvPr>
          <p:cNvSpPr/>
          <p:nvPr/>
        </p:nvSpPr>
        <p:spPr>
          <a:xfrm>
            <a:off x="3734198" y="2830270"/>
            <a:ext cx="837802" cy="20091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Omalizumab</a:t>
            </a:r>
          </a:p>
        </p:txBody>
      </p:sp>
    </p:spTree>
    <p:extLst>
      <p:ext uri="{BB962C8B-B14F-4D97-AF65-F5344CB8AC3E}">
        <p14:creationId xmlns:p14="http://schemas.microsoft.com/office/powerpoint/2010/main" val="732584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FE67-7B8C-154B-A18F-D16A8861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IL-5-Targeted Novel Treatment Options for 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6256-1190-5641-A708-2FE7B55A6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Stella S, et al. </a:t>
            </a:r>
            <a:r>
              <a:rPr lang="en-US" i="1" dirty="0"/>
              <a:t>Int J Mol Sci</a:t>
            </a:r>
            <a:r>
              <a:rPr lang="en-US" dirty="0"/>
              <a:t>. 2021;22(2):486.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A67DC8-3D01-EB46-9961-4B86C2B8A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163576"/>
              </p:ext>
            </p:extLst>
          </p:nvPr>
        </p:nvGraphicFramePr>
        <p:xfrm>
          <a:off x="499532" y="1175843"/>
          <a:ext cx="8280399" cy="23180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5115">
                  <a:extLst>
                    <a:ext uri="{9D8B030D-6E8A-4147-A177-3AD203B41FA5}">
                      <a16:colId xmlns:a16="http://schemas.microsoft.com/office/drawing/2014/main" val="1453237546"/>
                    </a:ext>
                  </a:extLst>
                </a:gridCol>
                <a:gridCol w="1534438">
                  <a:extLst>
                    <a:ext uri="{9D8B030D-6E8A-4147-A177-3AD203B41FA5}">
                      <a16:colId xmlns:a16="http://schemas.microsoft.com/office/drawing/2014/main" val="3185391492"/>
                    </a:ext>
                  </a:extLst>
                </a:gridCol>
                <a:gridCol w="1985375">
                  <a:extLst>
                    <a:ext uri="{9D8B030D-6E8A-4147-A177-3AD203B41FA5}">
                      <a16:colId xmlns:a16="http://schemas.microsoft.com/office/drawing/2014/main" val="2115767539"/>
                    </a:ext>
                  </a:extLst>
                </a:gridCol>
                <a:gridCol w="2694822">
                  <a:extLst>
                    <a:ext uri="{9D8B030D-6E8A-4147-A177-3AD203B41FA5}">
                      <a16:colId xmlns:a16="http://schemas.microsoft.com/office/drawing/2014/main" val="1567117235"/>
                    </a:ext>
                  </a:extLst>
                </a:gridCol>
                <a:gridCol w="930649">
                  <a:extLst>
                    <a:ext uri="{9D8B030D-6E8A-4147-A177-3AD203B41FA5}">
                      <a16:colId xmlns:a16="http://schemas.microsoft.com/office/drawing/2014/main" val="2868859915"/>
                    </a:ext>
                  </a:extLst>
                </a:gridCol>
              </a:tblGrid>
              <a:tr h="220997">
                <a:tc>
                  <a:txBody>
                    <a:bodyPr/>
                    <a:lstStyle/>
                    <a:p>
                      <a:r>
                        <a:rPr lang="en-US" sz="1600" dirty="0"/>
                        <a:t>Drug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Mechanism of action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Indications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 in HES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Dosing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17495"/>
                  </a:ext>
                </a:extLst>
              </a:tr>
              <a:tr h="220997">
                <a:tc gridSpan="5"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</a:rPr>
                        <a:t>Anti-IL-5/IL-5R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i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17938"/>
                  </a:ext>
                </a:extLst>
              </a:tr>
              <a:tr h="399220">
                <a:tc>
                  <a:txBody>
                    <a:bodyPr/>
                    <a:lstStyle/>
                    <a:p>
                      <a:r>
                        <a:rPr lang="en-US" sz="1200" b="1" dirty="0"/>
                        <a:t>Mepolizumab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Inhibit IL-5 binding to receptor</a:t>
                      </a:r>
                      <a:endParaRPr lang="en-US" sz="12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Indicated for eosinophilic asthma, EGPA, and HES</a:t>
                      </a:r>
                      <a:endParaRPr lang="en-US" sz="12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Indicated for eosinophilic asthma, EGPA, and HES</a:t>
                      </a:r>
                      <a:endParaRPr lang="en-US" sz="12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100-300 mg Q4W</a:t>
                      </a:r>
                      <a:endParaRPr lang="en-US" sz="1200" b="1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526165333"/>
                  </a:ext>
                </a:extLst>
              </a:tr>
              <a:tr h="399220">
                <a:tc>
                  <a:txBody>
                    <a:bodyPr/>
                    <a:lstStyle/>
                    <a:p>
                      <a:r>
                        <a:rPr lang="en-US" sz="1200" b="1" dirty="0"/>
                        <a:t>Benralizumab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Inhibit oligomerization of the IL-5R subunits</a:t>
                      </a:r>
                      <a:endParaRPr lang="en-US" sz="12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Indicated for severe asthma</a:t>
                      </a:r>
                      <a:endParaRPr lang="en-US" sz="18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Phase 3 ongoing for HES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30 mg SC Q4W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507955507"/>
                  </a:ext>
                </a:extLst>
              </a:tr>
              <a:tr h="577443">
                <a:tc>
                  <a:txBody>
                    <a:bodyPr/>
                    <a:lstStyle/>
                    <a:p>
                      <a:r>
                        <a:rPr lang="en-US" sz="1200" b="1" dirty="0"/>
                        <a:t>Reslizumab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Inhibit eosinophil proliferation by binding to IL-5R</a:t>
                      </a:r>
                      <a:endParaRPr lang="en-US" sz="12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Indicated for eosinophilic asthma</a:t>
                      </a:r>
                      <a:endParaRPr lang="en-US" sz="18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Indicated for eosinophilic asthma</a:t>
                      </a:r>
                      <a:endParaRPr lang="en-US" sz="12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1 mg/kg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10038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497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FE67-7B8C-154B-A18F-D16A8861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Monoclonal Antibodies for 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6256-1190-5641-A708-2FE7B55A6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Stella S, et al. </a:t>
            </a:r>
            <a:r>
              <a:rPr lang="en-US" i="1" dirty="0"/>
              <a:t>Int J Mol Sci</a:t>
            </a:r>
            <a:r>
              <a:rPr lang="en-US" dirty="0"/>
              <a:t>. 2021;22(2):486. </a:t>
            </a:r>
          </a:p>
          <a:p>
            <a:pPr marL="228600" indent="-228600">
              <a:buAutoNum type="arabicPeriod"/>
            </a:pPr>
            <a:r>
              <a:rPr lang="en-US" dirty="0" err="1"/>
              <a:t>Dellon</a:t>
            </a:r>
            <a:r>
              <a:rPr lang="en-US" dirty="0"/>
              <a:t> ES, et al.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2020;383(17):1624-1634.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A67DC8-3D01-EB46-9961-4B86C2B8A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32409"/>
              </p:ext>
            </p:extLst>
          </p:nvPr>
        </p:nvGraphicFramePr>
        <p:xfrm>
          <a:off x="499532" y="1268016"/>
          <a:ext cx="8280399" cy="26827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1273">
                  <a:extLst>
                    <a:ext uri="{9D8B030D-6E8A-4147-A177-3AD203B41FA5}">
                      <a16:colId xmlns:a16="http://schemas.microsoft.com/office/drawing/2014/main" val="1453237546"/>
                    </a:ext>
                  </a:extLst>
                </a:gridCol>
                <a:gridCol w="1578280">
                  <a:extLst>
                    <a:ext uri="{9D8B030D-6E8A-4147-A177-3AD203B41FA5}">
                      <a16:colId xmlns:a16="http://schemas.microsoft.com/office/drawing/2014/main" val="2912058129"/>
                    </a:ext>
                  </a:extLst>
                </a:gridCol>
                <a:gridCol w="1985375">
                  <a:extLst>
                    <a:ext uri="{9D8B030D-6E8A-4147-A177-3AD203B41FA5}">
                      <a16:colId xmlns:a16="http://schemas.microsoft.com/office/drawing/2014/main" val="2115767539"/>
                    </a:ext>
                  </a:extLst>
                </a:gridCol>
                <a:gridCol w="2694822">
                  <a:extLst>
                    <a:ext uri="{9D8B030D-6E8A-4147-A177-3AD203B41FA5}">
                      <a16:colId xmlns:a16="http://schemas.microsoft.com/office/drawing/2014/main" val="1567117235"/>
                    </a:ext>
                  </a:extLst>
                </a:gridCol>
                <a:gridCol w="930649">
                  <a:extLst>
                    <a:ext uri="{9D8B030D-6E8A-4147-A177-3AD203B41FA5}">
                      <a16:colId xmlns:a16="http://schemas.microsoft.com/office/drawing/2014/main" val="2868859915"/>
                    </a:ext>
                  </a:extLst>
                </a:gridCol>
              </a:tblGrid>
              <a:tr h="239068">
                <a:tc>
                  <a:txBody>
                    <a:bodyPr/>
                    <a:lstStyle/>
                    <a:p>
                      <a:r>
                        <a:rPr lang="en-US" sz="1400" dirty="0"/>
                        <a:t>Drug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Mechanism of action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Indications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 in HES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Dosing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17495"/>
                  </a:ext>
                </a:extLst>
              </a:tr>
              <a:tr h="239068">
                <a:tc gridSpan="5"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bg1"/>
                          </a:solidFill>
                        </a:rPr>
                        <a:t>Anti-</a:t>
                      </a:r>
                      <a:r>
                        <a:rPr lang="en-US" sz="1100" b="1" i="0" dirty="0" err="1">
                          <a:solidFill>
                            <a:schemeClr val="bg1"/>
                          </a:solidFill>
                        </a:rPr>
                        <a:t>IgE</a:t>
                      </a:r>
                      <a:endParaRPr lang="en-US" sz="1100" b="1" i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i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664561"/>
                  </a:ext>
                </a:extLst>
              </a:tr>
              <a:tr h="631568">
                <a:tc>
                  <a:txBody>
                    <a:bodyPr/>
                    <a:lstStyle/>
                    <a:p>
                      <a:r>
                        <a:rPr lang="en-US" sz="1100" b="1" dirty="0"/>
                        <a:t>Omalizumab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Inhibit release of cytokines (IL-4, IL-5, and IL-13)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Indicated for allergic asthma, nasal polyps, and idiopathic urticaria</a:t>
                      </a:r>
                      <a:endParaRPr lang="en-US" sz="16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Indicated for allergic asthma</a:t>
                      </a:r>
                      <a:endParaRPr lang="en-US" sz="11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Based on weight per serum </a:t>
                      </a:r>
                      <a:r>
                        <a:rPr lang="en-US" sz="1100" dirty="0" err="1"/>
                        <a:t>IgE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527674958"/>
                  </a:ext>
                </a:extLst>
              </a:tr>
              <a:tr h="239068">
                <a:tc gridSpan="5"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bg1"/>
                          </a:solidFill>
                        </a:rPr>
                        <a:t>Anti-CD52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i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61872"/>
                  </a:ext>
                </a:extLst>
              </a:tr>
              <a:tr h="435319">
                <a:tc>
                  <a:txBody>
                    <a:bodyPr/>
                    <a:lstStyle/>
                    <a:p>
                      <a:r>
                        <a:rPr lang="en-US" sz="1100" b="1" dirty="0"/>
                        <a:t>Alemtuzumab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Mediate lysis of CD52+ cells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Indicated for relapsing forms of MS</a:t>
                      </a:r>
                      <a:endParaRPr lang="en-US" sz="16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May be considered off-label for those with refractory HES</a:t>
                      </a:r>
                      <a:endParaRPr lang="en-US" sz="11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5-30 mg 1-3 times weekly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68120907"/>
                  </a:ext>
                </a:extLst>
              </a:tr>
              <a:tr h="239068">
                <a:tc gridSpan="5"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bg1"/>
                          </a:solidFill>
                        </a:rPr>
                        <a:t>Anti-Siglec-8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i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46741"/>
                  </a:ext>
                </a:extLst>
              </a:tr>
              <a:tr h="435319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Lirentelimab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Deplete eosinophils and inhibit mast cells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No indications</a:t>
                      </a:r>
                      <a:endParaRPr lang="en-US" sz="16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Phase 2 positive for eosinophilic gastritis and duodenitis</a:t>
                      </a:r>
                      <a:endParaRPr lang="en-US" sz="11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 mg PO BID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20768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27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FE67-7B8C-154B-A18F-D16A8861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Molecules for 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6256-1190-5641-A708-2FE7B55A6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Stella S, et al. </a:t>
            </a:r>
            <a:r>
              <a:rPr lang="en-US" i="1" dirty="0"/>
              <a:t>Int J Mol Sci</a:t>
            </a:r>
            <a:r>
              <a:rPr lang="en-US" dirty="0"/>
              <a:t>. 2021;22(2):486.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A67DC8-3D01-EB46-9961-4B86C2B8A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85995"/>
              </p:ext>
            </p:extLst>
          </p:nvPr>
        </p:nvGraphicFramePr>
        <p:xfrm>
          <a:off x="499532" y="1270170"/>
          <a:ext cx="8280399" cy="26031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3904">
                  <a:extLst>
                    <a:ext uri="{9D8B030D-6E8A-4147-A177-3AD203B41FA5}">
                      <a16:colId xmlns:a16="http://schemas.microsoft.com/office/drawing/2014/main" val="1453237546"/>
                    </a:ext>
                  </a:extLst>
                </a:gridCol>
                <a:gridCol w="1515649">
                  <a:extLst>
                    <a:ext uri="{9D8B030D-6E8A-4147-A177-3AD203B41FA5}">
                      <a16:colId xmlns:a16="http://schemas.microsoft.com/office/drawing/2014/main" val="2475163642"/>
                    </a:ext>
                  </a:extLst>
                </a:gridCol>
                <a:gridCol w="1985375">
                  <a:extLst>
                    <a:ext uri="{9D8B030D-6E8A-4147-A177-3AD203B41FA5}">
                      <a16:colId xmlns:a16="http://schemas.microsoft.com/office/drawing/2014/main" val="2115767539"/>
                    </a:ext>
                  </a:extLst>
                </a:gridCol>
                <a:gridCol w="2694822">
                  <a:extLst>
                    <a:ext uri="{9D8B030D-6E8A-4147-A177-3AD203B41FA5}">
                      <a16:colId xmlns:a16="http://schemas.microsoft.com/office/drawing/2014/main" val="1567117235"/>
                    </a:ext>
                  </a:extLst>
                </a:gridCol>
                <a:gridCol w="930649">
                  <a:extLst>
                    <a:ext uri="{9D8B030D-6E8A-4147-A177-3AD203B41FA5}">
                      <a16:colId xmlns:a16="http://schemas.microsoft.com/office/drawing/2014/main" val="2868859915"/>
                    </a:ext>
                  </a:extLst>
                </a:gridCol>
              </a:tblGrid>
              <a:tr h="155323">
                <a:tc>
                  <a:txBody>
                    <a:bodyPr/>
                    <a:lstStyle/>
                    <a:p>
                      <a:r>
                        <a:rPr lang="en-US" sz="1400" dirty="0"/>
                        <a:t>Drug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Mechanism of action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Indications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 in HES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Dosing</a:t>
                      </a:r>
                    </a:p>
                  </a:txBody>
                  <a:tcPr marT="18288" marB="18288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17495"/>
                  </a:ext>
                </a:extLst>
              </a:tr>
              <a:tr h="155323">
                <a:tc gridSpan="5"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chemeClr val="bg1"/>
                          </a:solidFill>
                        </a:rPr>
                        <a:t>JAK-STAT inhibitor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i="0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46741"/>
                  </a:ext>
                </a:extLst>
              </a:tr>
              <a:tr h="192090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Ruxolitinib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/>
                        <a:t>Inhibit dysregulated JAK-STAT signaling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/>
                        <a:t>Indicated for myelofibrosis</a:t>
                      </a:r>
                      <a:endParaRPr lang="en-US" sz="16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/>
                        <a:t>Phase 2 ongoing for HES</a:t>
                      </a:r>
                      <a:endParaRPr lang="en-US" sz="11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20 mg PO BID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207687564"/>
                  </a:ext>
                </a:extLst>
              </a:tr>
              <a:tr h="280583">
                <a:tc gridSpan="5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TKI</a:t>
                      </a:r>
                    </a:p>
                  </a:txBody>
                  <a:tcPr marT="18288" marB="18288" anchor="ctr">
                    <a:solidFill>
                      <a:srgbClr val="6F75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T="18288" marB="18288"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18288" marB="18288"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18288" marB="18288" anchor="ctr"/>
                </a:tc>
                <a:tc hMerge="1"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601563443"/>
                  </a:ext>
                </a:extLst>
              </a:tr>
              <a:tr h="280583">
                <a:tc>
                  <a:txBody>
                    <a:bodyPr/>
                    <a:lstStyle/>
                    <a:p>
                      <a:r>
                        <a:rPr lang="en-US" sz="1100" b="1" dirty="0"/>
                        <a:t>Sorafenib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Inhibit kinases involved in tumor cell proliferation and angiogenesis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Indicated for </a:t>
                      </a:r>
                      <a:r>
                        <a:rPr lang="en-US" sz="1100" b="0" dirty="0" err="1"/>
                        <a:t>uHCC</a:t>
                      </a:r>
                      <a:r>
                        <a:rPr lang="en-US" sz="1100" b="0" dirty="0"/>
                        <a:t>, </a:t>
                      </a:r>
                      <a:r>
                        <a:rPr lang="en-US" sz="1100" b="0" dirty="0" err="1"/>
                        <a:t>aRCC</a:t>
                      </a:r>
                      <a:r>
                        <a:rPr lang="en-US" sz="1100" b="0" dirty="0"/>
                        <a:t>, and refractory DTC</a:t>
                      </a:r>
                      <a:endParaRPr lang="en-US" sz="16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May be considered off-label for patients with </a:t>
                      </a:r>
                      <a:r>
                        <a:rPr lang="en-US" sz="1100" b="0" i="1" dirty="0"/>
                        <a:t>FLT3-</a:t>
                      </a:r>
                      <a:r>
                        <a:rPr lang="en-US" sz="1100" b="0" dirty="0"/>
                        <a:t> or </a:t>
                      </a:r>
                      <a:r>
                        <a:rPr lang="en-US" sz="1100" b="0" i="1" dirty="0"/>
                        <a:t>PDGFR</a:t>
                      </a:r>
                      <a:r>
                        <a:rPr lang="en-US" sz="1100" b="0" dirty="0"/>
                        <a:t>-rearranged cases</a:t>
                      </a:r>
                      <a:endParaRPr lang="en-US" sz="11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400 mg PO BID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626354823"/>
                  </a:ext>
                </a:extLst>
              </a:tr>
              <a:tr h="155323">
                <a:tc gridSpan="5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Other small molecule</a:t>
                      </a: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" marB="18288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594783"/>
                  </a:ext>
                </a:extLst>
              </a:tr>
              <a:tr h="192090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Dexpramipexole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Unknown</a:t>
                      </a:r>
                      <a:endParaRPr lang="en-US" sz="1100" b="1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No indications</a:t>
                      </a:r>
                      <a:endParaRPr lang="en-US" sz="16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Phase 2 results positive for eosinophilic asthma</a:t>
                      </a:r>
                      <a:endParaRPr lang="en-US" sz="11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75-300 mg PO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98121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00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128F-7564-CC48-8A0B-1164036C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 Morphology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2C5D0F-D94A-2045-8740-0C685036E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717199" y="1268016"/>
            <a:ext cx="3652396" cy="305593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569EBC-0B1B-8240-AF2C-32B7AB6210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Rosenberg HF, et al. </a:t>
            </a:r>
            <a:r>
              <a:rPr lang="en-US" i="1" dirty="0"/>
              <a:t>Nat Rev Immunol. </a:t>
            </a:r>
            <a:r>
              <a:rPr lang="en-US" dirty="0"/>
              <a:t>2012;13:9-22.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347AB-AF1F-BB45-BD6A-AA592517AF11}"/>
              </a:ext>
            </a:extLst>
          </p:cNvPr>
          <p:cNvSpPr txBox="1"/>
          <p:nvPr/>
        </p:nvSpPr>
        <p:spPr>
          <a:xfrm>
            <a:off x="4572000" y="997734"/>
            <a:ext cx="4396563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Human eosinophils contain: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Multilobed nuclei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Large red-stained cytoplasmic secretory granules </a:t>
            </a:r>
          </a:p>
          <a:p>
            <a:pPr marL="4763"/>
            <a:r>
              <a:rPr lang="en-US" b="1" dirty="0">
                <a:solidFill>
                  <a:schemeClr val="accent1"/>
                </a:solidFill>
              </a:rPr>
              <a:t>Granules contain cytotoxic proteins: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Major basic protein 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Eosinophilic cationic protein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Eosinophilic peroxidase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Eosinophil-derived neurotoxin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dirty="0"/>
              <a:t>Other cationic proteins, cytokines, chemokines, growth factors, and enzymes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DE200-390A-E340-ADF6-6D2FF98702CE}"/>
              </a:ext>
            </a:extLst>
          </p:cNvPr>
          <p:cNvSpPr/>
          <p:nvPr/>
        </p:nvSpPr>
        <p:spPr>
          <a:xfrm>
            <a:off x="628649" y="4277933"/>
            <a:ext cx="382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courtesy of Spencer LA et al. </a:t>
            </a:r>
            <a:r>
              <a:rPr lang="en-US" sz="900" i="1" dirty="0"/>
              <a:t>Front Immunol. </a:t>
            </a:r>
            <a:r>
              <a:rPr lang="en-US" sz="900" dirty="0"/>
              <a:t>2014;5:496. </a:t>
            </a:r>
            <a:r>
              <a:rPr lang="en-US" sz="900" dirty="0">
                <a:hlinkClick r:id="rId3"/>
              </a:rPr>
              <a:t>CC BY 4.0</a:t>
            </a:r>
            <a:r>
              <a:rPr lang="en-US" sz="9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6537A-DB3C-BD46-83F1-B6D269D80B3D}"/>
              </a:ext>
            </a:extLst>
          </p:cNvPr>
          <p:cNvSpPr txBox="1"/>
          <p:nvPr/>
        </p:nvSpPr>
        <p:spPr>
          <a:xfrm>
            <a:off x="1477217" y="3847046"/>
            <a:ext cx="820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Secretory Granules</a:t>
            </a:r>
          </a:p>
        </p:txBody>
      </p:sp>
    </p:spTree>
    <p:extLst>
      <p:ext uri="{BB962C8B-B14F-4D97-AF65-F5344CB8AC3E}">
        <p14:creationId xmlns:p14="http://schemas.microsoft.com/office/powerpoint/2010/main" val="3943127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C70B-3F7C-A346-A2AE-C496B275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Mepolizumab in Patients With HES (Phase 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144F7-464A-474D-8B51-12C4B88169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Roufosse</a:t>
            </a:r>
            <a:r>
              <a:rPr lang="en-US" dirty="0"/>
              <a:t> F, et al. </a:t>
            </a:r>
            <a:r>
              <a:rPr lang="en-US" i="1" dirty="0"/>
              <a:t>J Allergy Clin Immunol</a:t>
            </a:r>
            <a:r>
              <a:rPr lang="en-US" dirty="0"/>
              <a:t>. 2020;146(6):1397-1405. Permission granted for this non-commercial use. 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-</a:t>
            </a:r>
            <a:r>
              <a:rPr lang="en-US" dirty="0" err="1"/>
              <a:t>nd</a:t>
            </a:r>
            <a:r>
              <a:rPr lang="en-US" dirty="0"/>
              <a:t>/4.0/.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E52570-3512-494D-8038-29EEDF1DC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841" t="940" r="49196" b="53129"/>
          <a:stretch/>
        </p:blipFill>
        <p:spPr bwMode="auto">
          <a:xfrm>
            <a:off x="1188011" y="1331556"/>
            <a:ext cx="1854774" cy="156630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B4B7D-75FB-4D40-ABB2-F0660241F76C}"/>
              </a:ext>
            </a:extLst>
          </p:cNvPr>
          <p:cNvSpPr txBox="1"/>
          <p:nvPr/>
        </p:nvSpPr>
        <p:spPr>
          <a:xfrm>
            <a:off x="1113906" y="1069730"/>
            <a:ext cx="2002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Efficacy in Patients With 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F220E-05D4-F043-99AD-631E43650DFC}"/>
              </a:ext>
            </a:extLst>
          </p:cNvPr>
          <p:cNvSpPr txBox="1"/>
          <p:nvPr/>
        </p:nvSpPr>
        <p:spPr>
          <a:xfrm rot="16200000">
            <a:off x="449898" y="2026922"/>
            <a:ext cx="12522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/>
              <a:t>Cumulative number of flares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11A84-0195-454D-AD29-900CAF98CF51}"/>
              </a:ext>
            </a:extLst>
          </p:cNvPr>
          <p:cNvSpPr txBox="1"/>
          <p:nvPr/>
        </p:nvSpPr>
        <p:spPr>
          <a:xfrm rot="16200000">
            <a:off x="632642" y="3595317"/>
            <a:ext cx="8867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/>
              <a:t>Probability of flare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FEE49CE-FAA2-A543-BC98-BFD6EA3E1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3799" t="1782" r="-40" b="54381"/>
          <a:stretch/>
        </p:blipFill>
        <p:spPr bwMode="auto">
          <a:xfrm>
            <a:off x="1188011" y="2936209"/>
            <a:ext cx="1854774" cy="151827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DE31D6-A6DF-F14A-81EB-511E5705EFAF}"/>
              </a:ext>
            </a:extLst>
          </p:cNvPr>
          <p:cNvSpPr txBox="1"/>
          <p:nvPr/>
        </p:nvSpPr>
        <p:spPr>
          <a:xfrm>
            <a:off x="3331382" y="1711730"/>
            <a:ext cx="5066270" cy="198927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108 participants with </a:t>
            </a:r>
            <a:r>
              <a:rPr lang="en-US" sz="1400" i="1" dirty="0"/>
              <a:t>PDGFRA</a:t>
            </a:r>
            <a:r>
              <a:rPr lang="en-US" sz="1400" dirty="0"/>
              <a:t>-negative HES (AEC ≥1000/mm</a:t>
            </a:r>
            <a:r>
              <a:rPr lang="en-US" sz="1400" baseline="30000" dirty="0"/>
              <a:t>3</a:t>
            </a:r>
            <a:r>
              <a:rPr lang="en-US" sz="1400" dirty="0"/>
              <a:t>) who experienced ≥2 flares in the past year</a:t>
            </a:r>
            <a:endParaRPr lang="en-US" sz="1400" i="1" dirty="0"/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Primary end point: proportion of patients with a flare during the study</a:t>
            </a:r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Mepolizumab significantly decreased the risk for flares </a:t>
            </a:r>
            <a:br>
              <a:rPr lang="en-US" sz="1400" dirty="0"/>
            </a:br>
            <a:r>
              <a:rPr lang="en-US" sz="1400" dirty="0"/>
              <a:t>(28% vs 56%; </a:t>
            </a:r>
            <a:r>
              <a:rPr lang="en-US" sz="1400" i="1" dirty="0"/>
              <a:t>P</a:t>
            </a:r>
            <a:r>
              <a:rPr lang="en-US" sz="1400" dirty="0"/>
              <a:t> = .002)</a:t>
            </a:r>
          </a:p>
        </p:txBody>
      </p:sp>
    </p:spTree>
    <p:extLst>
      <p:ext uri="{BB962C8B-B14F-4D97-AF65-F5344CB8AC3E}">
        <p14:creationId xmlns:p14="http://schemas.microsoft.com/office/powerpoint/2010/main" val="3909327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4DE3-A271-9341-AF02-4B9F3125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Mepolizumab in Patients With EGPA (Phase 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24EFC-3390-C64D-96DF-4D2B55235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From Mass. Med. Society, Michael E. Wechsler, Praveen </a:t>
            </a:r>
            <a:r>
              <a:rPr lang="en-US" dirty="0" err="1"/>
              <a:t>Akuthota</a:t>
            </a:r>
            <a:r>
              <a:rPr lang="en-US" dirty="0"/>
              <a:t>, David Jayne, et al, "Mepolizumab or Placebo for Eosinophilic Granulomatosis with Polyangiitis", Volume No., 376(20):1921-1932 Copyright ©2017 Massachusetts Medical Society. Reprinted with permission from Massachusetts Medical Society license 5051021116509.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AF5F84A-95D0-7A45-BD43-5D5C7AA617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4013" r="1924" b="50375"/>
          <a:stretch/>
        </p:blipFill>
        <p:spPr bwMode="auto">
          <a:xfrm>
            <a:off x="1171421" y="1331556"/>
            <a:ext cx="2061107" cy="159078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D4D7CF7-DA6D-344A-931D-A2A83A4BA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55491" r="1784" b="9161"/>
          <a:stretch/>
        </p:blipFill>
        <p:spPr bwMode="auto">
          <a:xfrm>
            <a:off x="1171419" y="3030720"/>
            <a:ext cx="2061107" cy="132925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A99506-7180-4247-958B-95319DCEF839}"/>
              </a:ext>
            </a:extLst>
          </p:cNvPr>
          <p:cNvSpPr txBox="1"/>
          <p:nvPr/>
        </p:nvSpPr>
        <p:spPr>
          <a:xfrm>
            <a:off x="1154794" y="1069730"/>
            <a:ext cx="20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Efficacy in Patients With EGPA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597C5-20BF-3244-A5A2-3D0BCDC2E3DC}"/>
              </a:ext>
            </a:extLst>
          </p:cNvPr>
          <p:cNvSpPr txBox="1"/>
          <p:nvPr/>
        </p:nvSpPr>
        <p:spPr>
          <a:xfrm rot="16200000">
            <a:off x="429054" y="2026922"/>
            <a:ext cx="12346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/>
              <a:t>Participants With Remission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AD17A-A1D1-7C4E-AA93-199242B24AC2}"/>
              </a:ext>
            </a:extLst>
          </p:cNvPr>
          <p:cNvSpPr txBox="1"/>
          <p:nvPr/>
        </p:nvSpPr>
        <p:spPr>
          <a:xfrm rot="16200000">
            <a:off x="473937" y="3595317"/>
            <a:ext cx="11448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/>
              <a:t>Participants With Relapse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C0054-9FC0-8A4C-A280-2D8D8DFD39EB}"/>
              </a:ext>
            </a:extLst>
          </p:cNvPr>
          <p:cNvSpPr txBox="1"/>
          <p:nvPr/>
        </p:nvSpPr>
        <p:spPr>
          <a:xfrm>
            <a:off x="3331382" y="1699958"/>
            <a:ext cx="5066270" cy="174358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136 participants with refractory EGPA receiving prednisolone were randomized to mepolizumab or placebo</a:t>
            </a:r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Significantly increased accrued remission over 1 year (28% vs 0.3% with ≥24 weeks of remission; OR, 5.91; </a:t>
            </a:r>
            <a:r>
              <a:rPr lang="en-US" sz="1400" i="1" dirty="0"/>
              <a:t>P</a:t>
            </a:r>
            <a:r>
              <a:rPr lang="en-US" sz="1400" dirty="0"/>
              <a:t> &lt; .001)</a:t>
            </a:r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Remission: 53% vs 19% (mepolizumab vs placebo, respectively)</a:t>
            </a:r>
          </a:p>
        </p:txBody>
      </p:sp>
    </p:spTree>
    <p:extLst>
      <p:ext uri="{BB962C8B-B14F-4D97-AF65-F5344CB8AC3E}">
        <p14:creationId xmlns:p14="http://schemas.microsoft.com/office/powerpoint/2010/main" val="196682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3110-7D6D-5D44-8A35-F5047345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76028"/>
            <a:ext cx="7886700" cy="994172"/>
          </a:xfrm>
        </p:spPr>
        <p:txBody>
          <a:bodyPr/>
          <a:lstStyle/>
          <a:p>
            <a:r>
              <a:rPr lang="en-US" dirty="0"/>
              <a:t>Benralizumab in Patients With HES (Phase 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97CFD-5729-BD4B-96CD-6AB19F36E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From N </a:t>
            </a:r>
            <a:r>
              <a:rPr lang="en-US" dirty="0" err="1"/>
              <a:t>Engl</a:t>
            </a:r>
            <a:r>
              <a:rPr lang="en-US" dirty="0"/>
              <a:t> J Med, </a:t>
            </a:r>
            <a:r>
              <a:rPr lang="en-US" dirty="0" err="1"/>
              <a:t>Kuang</a:t>
            </a:r>
            <a:r>
              <a:rPr lang="en-US" dirty="0"/>
              <a:t> FL, et al, “</a:t>
            </a:r>
            <a:r>
              <a:rPr lang="en-US" dirty="0" err="1"/>
              <a:t>Benralizumab</a:t>
            </a:r>
            <a:r>
              <a:rPr lang="en-US" dirty="0"/>
              <a:t> for PDGFRA-Negative </a:t>
            </a:r>
            <a:r>
              <a:rPr lang="en-US" dirty="0" err="1"/>
              <a:t>Hypereosinophilic</a:t>
            </a:r>
            <a:r>
              <a:rPr lang="en-US" dirty="0"/>
              <a:t> Syndrome.”  ,  2019;380(14):1336-1346. Copyright © 2019;  Massachusetts Medical Society. Reprinted with permission from Massachusetts Medical Society-#5051021377760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E28CE02-7A3B-A54D-B0C3-450FED9F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" y="575862"/>
            <a:ext cx="4532242" cy="38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81D90-E03F-0D45-98AD-27424D1C5DF2}"/>
              </a:ext>
            </a:extLst>
          </p:cNvPr>
          <p:cNvSpPr txBox="1"/>
          <p:nvPr/>
        </p:nvSpPr>
        <p:spPr>
          <a:xfrm>
            <a:off x="5278590" y="1159683"/>
            <a:ext cx="2927192" cy="282413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20 symptomatic participants with </a:t>
            </a:r>
            <a:r>
              <a:rPr lang="en-US" sz="1400" i="1" dirty="0"/>
              <a:t>PDGFRA</a:t>
            </a:r>
            <a:r>
              <a:rPr lang="en-US" sz="1400" dirty="0"/>
              <a:t>-negative HES (AEC ≥1000/mm</a:t>
            </a:r>
            <a:r>
              <a:rPr lang="en-US" sz="1400" baseline="30000" dirty="0"/>
              <a:t>3</a:t>
            </a:r>
            <a:r>
              <a:rPr lang="en-US" sz="1400" dirty="0"/>
              <a:t>)</a:t>
            </a:r>
            <a:endParaRPr lang="en-US" sz="1400" i="1" dirty="0"/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AEC was reduced by 50% in 90% of patients treated with benralizumab and 30% treated with placebo (</a:t>
            </a:r>
            <a:r>
              <a:rPr lang="en-US" sz="1400" i="1" dirty="0"/>
              <a:t>P</a:t>
            </a:r>
            <a:r>
              <a:rPr lang="en-US" sz="1400" dirty="0"/>
              <a:t> = .02)</a:t>
            </a:r>
          </a:p>
          <a:p>
            <a:pPr marL="401638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During the open-label period, 89% of participants had clinical and hematologic responses</a:t>
            </a:r>
          </a:p>
        </p:txBody>
      </p:sp>
    </p:spTree>
    <p:extLst>
      <p:ext uri="{BB962C8B-B14F-4D97-AF65-F5344CB8AC3E}">
        <p14:creationId xmlns:p14="http://schemas.microsoft.com/office/powerpoint/2010/main" val="122651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5901-76CE-7643-B989-4272EE8C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IL-5 Therapies: Common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DEFD1-6BD1-474F-900B-E35E6D37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Anti-IL-5 and –IL-5R therapies have been shown to be relatively well tolerated</a:t>
            </a:r>
          </a:p>
          <a:p>
            <a:r>
              <a:rPr lang="en-US" dirty="0"/>
              <a:t>Common AEs include nasopharyngitis, injection-site reactions, headache, and upper respiratory tract infections</a:t>
            </a:r>
          </a:p>
          <a:p>
            <a:r>
              <a:rPr lang="en-US" dirty="0"/>
              <a:t>Serious AEs are rare and include asthma worsening, anaphylactic reactions, and pneumonia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16FC6-21EC-1849-9012-78771755A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Bagnasco D, et al. </a:t>
            </a:r>
            <a:r>
              <a:rPr lang="en-US" i="1" dirty="0"/>
              <a:t>Biomed Res Int</a:t>
            </a:r>
            <a:r>
              <a:rPr lang="en-US" dirty="0"/>
              <a:t>. 2018;2018:5698212. </a:t>
            </a:r>
          </a:p>
        </p:txBody>
      </p:sp>
    </p:spTree>
    <p:extLst>
      <p:ext uri="{BB962C8B-B14F-4D97-AF65-F5344CB8AC3E}">
        <p14:creationId xmlns:p14="http://schemas.microsoft.com/office/powerpoint/2010/main" val="1098580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168DF-9FAE-CD4C-9413-F9A5C5774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Khoury P, </a:t>
            </a:r>
            <a:r>
              <a:rPr lang="en-US" dirty="0" err="1"/>
              <a:t>Bochner</a:t>
            </a:r>
            <a:r>
              <a:rPr lang="en-US" dirty="0"/>
              <a:t> BS. </a:t>
            </a:r>
            <a:r>
              <a:rPr lang="en-US" i="1" dirty="0"/>
              <a:t>J Allergy Clin Immunol </a:t>
            </a:r>
            <a:r>
              <a:rPr lang="en-US" i="1" dirty="0" err="1"/>
              <a:t>Pract</a:t>
            </a:r>
            <a:r>
              <a:rPr lang="en-US" dirty="0"/>
              <a:t>. 2018;6(5):1446-1453.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B5BC90-1700-2044-883D-BB05C20B79B4}"/>
              </a:ext>
            </a:extLst>
          </p:cNvPr>
          <p:cNvGrpSpPr/>
          <p:nvPr/>
        </p:nvGrpSpPr>
        <p:grpSpPr>
          <a:xfrm>
            <a:off x="223481" y="492888"/>
            <a:ext cx="3315122" cy="4011267"/>
            <a:chOff x="223481" y="492888"/>
            <a:chExt cx="3315122" cy="40112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E678C4-98B2-4D42-BE93-19FF6DA7F8BE}"/>
                </a:ext>
              </a:extLst>
            </p:cNvPr>
            <p:cNvGrpSpPr/>
            <p:nvPr/>
          </p:nvGrpSpPr>
          <p:grpSpPr>
            <a:xfrm>
              <a:off x="223481" y="582461"/>
              <a:ext cx="1530163" cy="3921694"/>
              <a:chOff x="223481" y="720679"/>
              <a:chExt cx="1323483" cy="3783475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E82A630-4445-5248-9354-8D7D81450E49}"/>
                  </a:ext>
                </a:extLst>
              </p:cNvPr>
              <p:cNvSpPr/>
              <p:nvPr/>
            </p:nvSpPr>
            <p:spPr>
              <a:xfrm>
                <a:off x="225470" y="977029"/>
                <a:ext cx="1321494" cy="10876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Eosinophilia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Review and verify</a:t>
                </a:r>
              </a:p>
              <a:p>
                <a:r>
                  <a:rPr lang="en-US" sz="800" dirty="0"/>
                  <a:t>Determine: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Onset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Magnitude</a:t>
                </a:r>
              </a:p>
              <a:p>
                <a:r>
                  <a:rPr lang="en-US" sz="800" dirty="0"/>
                  <a:t>Temporal association of: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Exposures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Medications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Symptoms</a:t>
                </a: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80B2C8A-9C9B-C54D-9255-CBDE075A7F12}"/>
                  </a:ext>
                </a:extLst>
              </p:cNvPr>
              <p:cNvSpPr/>
              <p:nvPr/>
            </p:nvSpPr>
            <p:spPr>
              <a:xfrm>
                <a:off x="225470" y="2109769"/>
                <a:ext cx="1321494" cy="8450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History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Comorbid conditions</a:t>
                </a:r>
              </a:p>
              <a:p>
                <a:r>
                  <a:rPr lang="en-US" sz="800" dirty="0"/>
                  <a:t>Exposures</a:t>
                </a:r>
              </a:p>
              <a:p>
                <a:r>
                  <a:rPr lang="en-US" sz="800" dirty="0"/>
                  <a:t>Medications</a:t>
                </a:r>
              </a:p>
              <a:p>
                <a:r>
                  <a:rPr lang="en-US" sz="800" dirty="0"/>
                  <a:t>Endemicity</a:t>
                </a:r>
              </a:p>
              <a:p>
                <a:r>
                  <a:rPr lang="en-US" sz="800" dirty="0"/>
                  <a:t>Travel</a:t>
                </a:r>
              </a:p>
              <a:p>
                <a:r>
                  <a:rPr lang="en-US" sz="800" dirty="0"/>
                  <a:t>Other infections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43D79EE-E31B-3246-97C3-E14B8298182C}"/>
                  </a:ext>
                </a:extLst>
              </p:cNvPr>
              <p:cNvSpPr/>
              <p:nvPr/>
            </p:nvSpPr>
            <p:spPr>
              <a:xfrm>
                <a:off x="225470" y="3009209"/>
                <a:ext cx="1321494" cy="149494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Physical exam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Nasal/sinus disease or polyps</a:t>
                </a:r>
              </a:p>
              <a:p>
                <a:r>
                  <a:rPr lang="en-US" sz="800" dirty="0"/>
                  <a:t>Mucosal ulcers</a:t>
                </a:r>
              </a:p>
              <a:p>
                <a:r>
                  <a:rPr lang="en-US" sz="800" dirty="0"/>
                  <a:t>Adventitious lung sounds</a:t>
                </a:r>
              </a:p>
              <a:p>
                <a:r>
                  <a:rPr lang="en-US" sz="800" dirty="0"/>
                  <a:t>Heart murmurs or rubs</a:t>
                </a:r>
              </a:p>
              <a:p>
                <a:r>
                  <a:rPr lang="en-US" sz="800" dirty="0"/>
                  <a:t>Lymphadenopathy</a:t>
                </a:r>
              </a:p>
              <a:p>
                <a:r>
                  <a:rPr lang="en-US" sz="800" dirty="0"/>
                  <a:t>Abdominal tenderness</a:t>
                </a:r>
              </a:p>
              <a:p>
                <a:r>
                  <a:rPr lang="en-US" sz="800" dirty="0"/>
                  <a:t>Liver/spleen enlargement</a:t>
                </a:r>
              </a:p>
              <a:p>
                <a:r>
                  <a:rPr lang="en-US" sz="800" dirty="0"/>
                  <a:t>Joint/muscle abnormality</a:t>
                </a:r>
              </a:p>
              <a:p>
                <a:r>
                  <a:rPr lang="en-US" sz="800" dirty="0"/>
                  <a:t>Skin rashes or edema</a:t>
                </a:r>
              </a:p>
              <a:p>
                <a:r>
                  <a:rPr lang="en-US" sz="800" dirty="0"/>
                  <a:t>Neuropathy or weakness</a:t>
                </a:r>
              </a:p>
            </p:txBody>
          </p:sp>
          <p:sp>
            <p:nvSpPr>
              <p:cNvPr id="3" name="Off-page Connector 2">
                <a:extLst>
                  <a:ext uri="{FF2B5EF4-FFF2-40B4-BE49-F238E27FC236}">
                    <a16:creationId xmlns:a16="http://schemas.microsoft.com/office/drawing/2014/main" id="{9C9AF8DF-1F7C-E846-A709-E4610F2FE2FE}"/>
                  </a:ext>
                </a:extLst>
              </p:cNvPr>
              <p:cNvSpPr/>
              <p:nvPr/>
            </p:nvSpPr>
            <p:spPr>
              <a:xfrm>
                <a:off x="223481" y="720679"/>
                <a:ext cx="1321494" cy="256350"/>
              </a:xfrm>
              <a:prstGeom prst="flowChartOffpage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ysClr val="windowText" lastClr="000000"/>
                    </a:solidFill>
                    <a:latin typeface="+mj-lt"/>
                  </a:rPr>
                  <a:t>At presentation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89FA87-441E-FE48-8041-FDEE600537DC}"/>
                </a:ext>
              </a:extLst>
            </p:cNvPr>
            <p:cNvGrpSpPr/>
            <p:nvPr/>
          </p:nvGrpSpPr>
          <p:grpSpPr>
            <a:xfrm>
              <a:off x="1901951" y="492888"/>
              <a:ext cx="1585335" cy="2143541"/>
              <a:chOff x="1901951" y="531352"/>
              <a:chExt cx="1585335" cy="214354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5534B4F-6E62-DB43-9E24-F360BAC482E2}"/>
                  </a:ext>
                </a:extLst>
              </p:cNvPr>
              <p:cNvSpPr/>
              <p:nvPr/>
            </p:nvSpPr>
            <p:spPr>
              <a:xfrm>
                <a:off x="1905028" y="978304"/>
                <a:ext cx="1582258" cy="85176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Laboratory testing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CBC with differential</a:t>
                </a:r>
              </a:p>
              <a:p>
                <a:r>
                  <a:rPr lang="en-US" sz="800" dirty="0"/>
                  <a:t>Liver/kidney tests</a:t>
                </a:r>
              </a:p>
              <a:p>
                <a:r>
                  <a:rPr lang="en-US" sz="800" dirty="0"/>
                  <a:t>Troponin</a:t>
                </a:r>
              </a:p>
              <a:p>
                <a:r>
                  <a:rPr lang="en-US" sz="800" dirty="0"/>
                  <a:t>LDH</a:t>
                </a:r>
              </a:p>
              <a:p>
                <a:r>
                  <a:rPr lang="en-US" sz="800" dirty="0"/>
                  <a:t>Stool/serology for parasites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929A2E-B386-8D49-9C80-EE2A5B17C402}"/>
                  </a:ext>
                </a:extLst>
              </p:cNvPr>
              <p:cNvSpPr/>
              <p:nvPr/>
            </p:nvSpPr>
            <p:spPr>
              <a:xfrm>
                <a:off x="1901951" y="1877608"/>
                <a:ext cx="1582258" cy="79728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Diagnostic testing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ECG/echocardiogram</a:t>
                </a:r>
              </a:p>
              <a:p>
                <a:r>
                  <a:rPr lang="en-US" sz="800" dirty="0"/>
                  <a:t>Pulmonary function testing</a:t>
                </a:r>
              </a:p>
              <a:p>
                <a:r>
                  <a:rPr lang="en-US" sz="800" dirty="0"/>
                  <a:t>Autoantibody testing</a:t>
                </a:r>
              </a:p>
              <a:p>
                <a:r>
                  <a:rPr lang="en-US" sz="800" dirty="0"/>
                  <a:t>CT scans</a:t>
                </a:r>
              </a:p>
              <a:p>
                <a:r>
                  <a:rPr lang="en-US" sz="800" dirty="0"/>
                  <a:t>Biopsies (if applicable)</a:t>
                </a:r>
              </a:p>
            </p:txBody>
          </p:sp>
          <p:sp>
            <p:nvSpPr>
              <p:cNvPr id="11" name="Off-page Connector 10">
                <a:extLst>
                  <a:ext uri="{FF2B5EF4-FFF2-40B4-BE49-F238E27FC236}">
                    <a16:creationId xmlns:a16="http://schemas.microsoft.com/office/drawing/2014/main" id="{4D4FA508-E807-D146-868D-CC35F71D124F}"/>
                  </a:ext>
                </a:extLst>
              </p:cNvPr>
              <p:cNvSpPr/>
              <p:nvPr/>
            </p:nvSpPr>
            <p:spPr>
              <a:xfrm>
                <a:off x="1902728" y="751052"/>
                <a:ext cx="1582258" cy="248595"/>
              </a:xfrm>
              <a:prstGeom prst="flowChartOffpage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en-US" sz="1100" b="1" dirty="0">
                    <a:solidFill>
                      <a:sysClr val="windowText" lastClr="000000"/>
                    </a:solidFill>
                    <a:latin typeface="+mj-lt"/>
                  </a:rPr>
                  <a:t>Initial diagnostic work-up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F3C8E4B-8A14-784E-AAB2-337BCC066604}"/>
                  </a:ext>
                </a:extLst>
              </p:cNvPr>
              <p:cNvSpPr/>
              <p:nvPr/>
            </p:nvSpPr>
            <p:spPr>
              <a:xfrm>
                <a:off x="2574081" y="531352"/>
                <a:ext cx="237994" cy="23799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40BD20-44B2-CC4D-BB9A-BE499A3137FB}"/>
                </a:ext>
              </a:extLst>
            </p:cNvPr>
            <p:cNvGrpSpPr/>
            <p:nvPr/>
          </p:nvGrpSpPr>
          <p:grpSpPr>
            <a:xfrm>
              <a:off x="1901950" y="2680692"/>
              <a:ext cx="1636653" cy="1734936"/>
              <a:chOff x="1901950" y="2680692"/>
              <a:chExt cx="1636653" cy="1734936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D132D9-2CA0-564A-9696-5AEF7FD3A3A0}"/>
                  </a:ext>
                </a:extLst>
              </p:cNvPr>
              <p:cNvSpPr/>
              <p:nvPr/>
            </p:nvSpPr>
            <p:spPr>
              <a:xfrm>
                <a:off x="1901950" y="3169932"/>
                <a:ext cx="1636653" cy="124569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Workup and manage abnormal findings: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Cardiac MRI</a:t>
                </a:r>
              </a:p>
              <a:p>
                <a:r>
                  <a:rPr lang="en-US" sz="800" dirty="0"/>
                  <a:t>Endoscopy/colonoscopy</a:t>
                </a:r>
              </a:p>
              <a:p>
                <a:r>
                  <a:rPr lang="en-US" sz="800" dirty="0"/>
                  <a:t>EMG/NCV</a:t>
                </a:r>
              </a:p>
              <a:p>
                <a:r>
                  <a:rPr lang="en-US" sz="800" dirty="0"/>
                  <a:t>MRI of affected organs</a:t>
                </a:r>
              </a:p>
              <a:p>
                <a:endParaRPr lang="en-US" sz="800" dirty="0"/>
              </a:p>
              <a:p>
                <a:r>
                  <a:rPr lang="en-US" sz="800" dirty="0"/>
                  <a:t>Stop culprit medications</a:t>
                </a:r>
              </a:p>
              <a:p>
                <a:r>
                  <a:rPr lang="en-US" sz="800" dirty="0"/>
                  <a:t>Treat parasitic infections</a:t>
                </a:r>
              </a:p>
            </p:txBody>
          </p:sp>
          <p:sp>
            <p:nvSpPr>
              <p:cNvPr id="13" name="Off-page Connector 12">
                <a:extLst>
                  <a:ext uri="{FF2B5EF4-FFF2-40B4-BE49-F238E27FC236}">
                    <a16:creationId xmlns:a16="http://schemas.microsoft.com/office/drawing/2014/main" id="{03364505-DC99-254C-9E24-6F2F30DFC2DC}"/>
                  </a:ext>
                </a:extLst>
              </p:cNvPr>
              <p:cNvSpPr/>
              <p:nvPr/>
            </p:nvSpPr>
            <p:spPr>
              <a:xfrm>
                <a:off x="1901950" y="2899088"/>
                <a:ext cx="1582257" cy="341941"/>
              </a:xfrm>
              <a:prstGeom prst="flowChartOffpage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en-US" sz="1050" b="1" dirty="0">
                    <a:solidFill>
                      <a:sysClr val="windowText" lastClr="000000"/>
                    </a:solidFill>
                    <a:latin typeface="+mj-lt"/>
                  </a:rPr>
                  <a:t>Subsequent diagnostic work-up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4E514A7-F211-4E4C-A9A2-36410BE62F9C}"/>
                  </a:ext>
                </a:extLst>
              </p:cNvPr>
              <p:cNvSpPr/>
              <p:nvPr/>
            </p:nvSpPr>
            <p:spPr>
              <a:xfrm>
                <a:off x="2574081" y="2680692"/>
                <a:ext cx="237994" cy="23799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</p:grp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FD2AE3-F790-3047-BC4C-5BE3B052A820}"/>
              </a:ext>
            </a:extLst>
          </p:cNvPr>
          <p:cNvSpPr/>
          <p:nvPr/>
        </p:nvSpPr>
        <p:spPr>
          <a:xfrm>
            <a:off x="3686909" y="643412"/>
            <a:ext cx="1766804" cy="130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Alternative diagnoses</a:t>
            </a:r>
            <a:endParaRPr lang="en-US" sz="800" b="1" dirty="0">
              <a:latin typeface="+mj-lt"/>
            </a:endParaRPr>
          </a:p>
          <a:p>
            <a:r>
              <a:rPr lang="en-US" sz="800" dirty="0"/>
              <a:t>Atopic conditions</a:t>
            </a:r>
          </a:p>
          <a:p>
            <a:r>
              <a:rPr lang="en-US" sz="800" dirty="0"/>
              <a:t>Autoimmune conditions</a:t>
            </a:r>
          </a:p>
          <a:p>
            <a:r>
              <a:rPr lang="en-US" sz="800" dirty="0"/>
              <a:t>Drug hypersensitivity</a:t>
            </a:r>
          </a:p>
          <a:p>
            <a:r>
              <a:rPr lang="en-US" sz="800" dirty="0"/>
              <a:t>Malignancy</a:t>
            </a:r>
          </a:p>
          <a:p>
            <a:r>
              <a:rPr lang="en-US" sz="800" dirty="0"/>
              <a:t>Parasitic infections</a:t>
            </a:r>
          </a:p>
          <a:p>
            <a:r>
              <a:rPr lang="en-US" sz="800" dirty="0"/>
              <a:t>Immunodeficiency</a:t>
            </a:r>
          </a:p>
          <a:p>
            <a:endParaRPr lang="en-US" sz="800" dirty="0"/>
          </a:p>
          <a:p>
            <a:r>
              <a:rPr lang="en-US" sz="800" dirty="0"/>
              <a:t>Treat or refer accordingly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0F64016-52A9-1D43-87F7-10E91A934111}"/>
              </a:ext>
            </a:extLst>
          </p:cNvPr>
          <p:cNvSpPr/>
          <p:nvPr/>
        </p:nvSpPr>
        <p:spPr>
          <a:xfrm>
            <a:off x="3787735" y="2460274"/>
            <a:ext cx="2577076" cy="119620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Continued diagnostic work-up:</a:t>
            </a:r>
          </a:p>
          <a:p>
            <a:r>
              <a:rPr lang="en-US" sz="800" dirty="0"/>
              <a:t>Peripheral smear</a:t>
            </a:r>
          </a:p>
          <a:p>
            <a:r>
              <a:rPr lang="en-US" sz="800" dirty="0"/>
              <a:t>Serum tryptase and vitamin B12</a:t>
            </a:r>
          </a:p>
          <a:p>
            <a:r>
              <a:rPr lang="en-US" sz="800" dirty="0"/>
              <a:t>T-cell clonality</a:t>
            </a:r>
          </a:p>
          <a:p>
            <a:r>
              <a:rPr lang="en-US" sz="800" dirty="0"/>
              <a:t>Genetic and molecular testing</a:t>
            </a:r>
          </a:p>
          <a:p>
            <a:r>
              <a:rPr lang="en-US" sz="800" dirty="0"/>
              <a:t>Flow cytometry</a:t>
            </a:r>
          </a:p>
          <a:p>
            <a:r>
              <a:rPr lang="en-US" sz="800" dirty="0"/>
              <a:t>Genetic or immunodeficiency workup</a:t>
            </a:r>
          </a:p>
          <a:p>
            <a:r>
              <a:rPr lang="en-US" sz="800" dirty="0"/>
              <a:t>Bone marrow biopsy or hematology referral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5333200-1A3F-8B4A-B422-597CBFF09312}"/>
              </a:ext>
            </a:extLst>
          </p:cNvPr>
          <p:cNvSpPr/>
          <p:nvPr/>
        </p:nvSpPr>
        <p:spPr>
          <a:xfrm>
            <a:off x="3787733" y="3745524"/>
            <a:ext cx="2577076" cy="67155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Urgent treatment required due to end-organ dysfunction or severe complications</a:t>
            </a:r>
          </a:p>
          <a:p>
            <a:r>
              <a:rPr lang="en-US" sz="800" dirty="0"/>
              <a:t>Initiate high-dose glucocorticoids and/or other therapies while continuing workup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29A65FF-038B-124C-84B6-0ACBB1821617}"/>
              </a:ext>
            </a:extLst>
          </p:cNvPr>
          <p:cNvSpPr/>
          <p:nvPr/>
        </p:nvSpPr>
        <p:spPr>
          <a:xfrm>
            <a:off x="5487259" y="643411"/>
            <a:ext cx="993135" cy="1291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Continued workup reveals alternative diagnoses or more specific HES subtype</a:t>
            </a:r>
            <a:endParaRPr lang="en-US" sz="800" b="1" dirty="0">
              <a:latin typeface="+mj-lt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7581D6FC-10C3-F047-9706-B3FEB6D4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88" y="-287448"/>
            <a:ext cx="7886700" cy="994172"/>
          </a:xfrm>
        </p:spPr>
        <p:txBody>
          <a:bodyPr/>
          <a:lstStyle/>
          <a:p>
            <a:r>
              <a:rPr lang="en-US" dirty="0"/>
              <a:t>Summary: HES Diagnosis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455871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168DF-9FAE-CD4C-9413-F9A5C5774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Khoury P, </a:t>
            </a:r>
            <a:r>
              <a:rPr lang="en-US" dirty="0" err="1"/>
              <a:t>Bochner</a:t>
            </a:r>
            <a:r>
              <a:rPr lang="en-US" dirty="0"/>
              <a:t> BS. </a:t>
            </a:r>
            <a:r>
              <a:rPr lang="en-US" i="1" dirty="0"/>
              <a:t>J Allergy Clin Immunol </a:t>
            </a:r>
            <a:r>
              <a:rPr lang="en-US" i="1" dirty="0" err="1"/>
              <a:t>Pract</a:t>
            </a:r>
            <a:r>
              <a:rPr lang="en-US" dirty="0"/>
              <a:t>. 2018;6(5):1446-1453.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FD2AE3-F790-3047-BC4C-5BE3B052A820}"/>
              </a:ext>
            </a:extLst>
          </p:cNvPr>
          <p:cNvSpPr/>
          <p:nvPr/>
        </p:nvSpPr>
        <p:spPr>
          <a:xfrm>
            <a:off x="3686909" y="643412"/>
            <a:ext cx="1766804" cy="13000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Alternative diagnoses</a:t>
            </a:r>
            <a:endParaRPr lang="en-US" sz="800" b="1" dirty="0">
              <a:latin typeface="+mj-lt"/>
            </a:endParaRPr>
          </a:p>
          <a:p>
            <a:r>
              <a:rPr lang="en-US" sz="800" dirty="0"/>
              <a:t>Atopic conditions</a:t>
            </a:r>
          </a:p>
          <a:p>
            <a:r>
              <a:rPr lang="en-US" sz="800" dirty="0"/>
              <a:t>Autoimmune conditions</a:t>
            </a:r>
          </a:p>
          <a:p>
            <a:r>
              <a:rPr lang="en-US" sz="800" dirty="0"/>
              <a:t>Drug hypersensitivity</a:t>
            </a:r>
          </a:p>
          <a:p>
            <a:r>
              <a:rPr lang="en-US" sz="800" dirty="0"/>
              <a:t>Malignancy</a:t>
            </a:r>
          </a:p>
          <a:p>
            <a:r>
              <a:rPr lang="en-US" sz="800" dirty="0"/>
              <a:t>Parasitic infections</a:t>
            </a:r>
          </a:p>
          <a:p>
            <a:r>
              <a:rPr lang="en-US" sz="800" dirty="0"/>
              <a:t>Immunodeficiency</a:t>
            </a:r>
          </a:p>
          <a:p>
            <a:endParaRPr lang="en-US" sz="800" dirty="0"/>
          </a:p>
          <a:p>
            <a:r>
              <a:rPr lang="en-US" sz="800" dirty="0"/>
              <a:t>Treat or refer accordingly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0F64016-52A9-1D43-87F7-10E91A934111}"/>
              </a:ext>
            </a:extLst>
          </p:cNvPr>
          <p:cNvSpPr/>
          <p:nvPr/>
        </p:nvSpPr>
        <p:spPr>
          <a:xfrm>
            <a:off x="3787735" y="2460274"/>
            <a:ext cx="2577076" cy="119620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Continued diagnostic work-up:</a:t>
            </a:r>
          </a:p>
          <a:p>
            <a:r>
              <a:rPr lang="en-US" sz="800" dirty="0"/>
              <a:t>Peripheral smear</a:t>
            </a:r>
          </a:p>
          <a:p>
            <a:r>
              <a:rPr lang="en-US" sz="800" dirty="0"/>
              <a:t>Serum tryptase and vitamin B12</a:t>
            </a:r>
          </a:p>
          <a:p>
            <a:r>
              <a:rPr lang="en-US" sz="800" dirty="0"/>
              <a:t>T-cell clonality</a:t>
            </a:r>
          </a:p>
          <a:p>
            <a:r>
              <a:rPr lang="en-US" sz="800" dirty="0"/>
              <a:t>Genetic and molecular testing</a:t>
            </a:r>
          </a:p>
          <a:p>
            <a:r>
              <a:rPr lang="en-US" sz="800" dirty="0"/>
              <a:t>Flow cytometry</a:t>
            </a:r>
          </a:p>
          <a:p>
            <a:r>
              <a:rPr lang="en-US" sz="800" dirty="0"/>
              <a:t>Genetic or immunodeficiency workup</a:t>
            </a:r>
          </a:p>
          <a:p>
            <a:r>
              <a:rPr lang="en-US" sz="800" dirty="0"/>
              <a:t>Bone marrow biopsy or hematology referral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5333200-1A3F-8B4A-B422-597CBFF09312}"/>
              </a:ext>
            </a:extLst>
          </p:cNvPr>
          <p:cNvSpPr/>
          <p:nvPr/>
        </p:nvSpPr>
        <p:spPr>
          <a:xfrm>
            <a:off x="3787733" y="3745524"/>
            <a:ext cx="2577076" cy="67155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Urgent treatment required due to end-organ dysfunction or severe complications</a:t>
            </a:r>
          </a:p>
          <a:p>
            <a:r>
              <a:rPr lang="en-US" sz="800" dirty="0"/>
              <a:t>Initiate high-dose glucocorticoids and/or other therapies while continuing workup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29A65FF-038B-124C-84B6-0ACBB1821617}"/>
              </a:ext>
            </a:extLst>
          </p:cNvPr>
          <p:cNvSpPr/>
          <p:nvPr/>
        </p:nvSpPr>
        <p:spPr>
          <a:xfrm>
            <a:off x="5487259" y="643411"/>
            <a:ext cx="993135" cy="12916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Continued workup reveals alternative diagnoses or more specific HES subtype</a:t>
            </a:r>
            <a:endParaRPr lang="en-US" sz="800" b="1" dirty="0">
              <a:latin typeface="+mj-lt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7581D6FC-10C3-F047-9706-B3FEB6D4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88" y="-287448"/>
            <a:ext cx="7886700" cy="994172"/>
          </a:xfrm>
        </p:spPr>
        <p:txBody>
          <a:bodyPr/>
          <a:lstStyle/>
          <a:p>
            <a:r>
              <a:rPr lang="en-US" dirty="0"/>
              <a:t>Summary: HES Diagnosis and Treatment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C825B0F-514B-C246-A6E9-D6BA045E7686}"/>
              </a:ext>
            </a:extLst>
          </p:cNvPr>
          <p:cNvSpPr/>
          <p:nvPr/>
        </p:nvSpPr>
        <p:spPr>
          <a:xfrm>
            <a:off x="7238972" y="537529"/>
            <a:ext cx="1268991" cy="791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Lymphoid HES</a:t>
            </a:r>
            <a:endParaRPr lang="en-US" sz="800" b="1" dirty="0">
              <a:latin typeface="+mj-lt"/>
            </a:endParaRPr>
          </a:p>
          <a:p>
            <a:r>
              <a:rPr lang="en-US" sz="800" dirty="0"/>
              <a:t>Glucocorticoids</a:t>
            </a:r>
          </a:p>
          <a:p>
            <a:r>
              <a:rPr lang="en-US" sz="800" dirty="0"/>
              <a:t>Immunosuppressives</a:t>
            </a:r>
          </a:p>
          <a:p>
            <a:r>
              <a:rPr lang="en-US" sz="800" dirty="0"/>
              <a:t>Interferon-</a:t>
            </a:r>
            <a:r>
              <a:rPr lang="en-US" sz="800" dirty="0" err="1"/>
              <a:t>ɑ</a:t>
            </a:r>
            <a:endParaRPr lang="en-US" sz="800" dirty="0"/>
          </a:p>
          <a:p>
            <a:r>
              <a:rPr lang="en-US" sz="800" dirty="0"/>
              <a:t>Biologic therapy</a:t>
            </a:r>
          </a:p>
          <a:p>
            <a:r>
              <a:rPr lang="en-US" sz="800" dirty="0"/>
              <a:t>JAK-STAT inhibitors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4F352AF-BF47-514F-8114-329AC5D3ABB3}"/>
              </a:ext>
            </a:extLst>
          </p:cNvPr>
          <p:cNvSpPr/>
          <p:nvPr/>
        </p:nvSpPr>
        <p:spPr>
          <a:xfrm>
            <a:off x="7238972" y="1516293"/>
            <a:ext cx="1268991" cy="791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Idiopathic HES</a:t>
            </a:r>
            <a:endParaRPr lang="en-US" sz="800" b="1" dirty="0">
              <a:latin typeface="+mj-lt"/>
            </a:endParaRPr>
          </a:p>
          <a:p>
            <a:r>
              <a:rPr lang="en-US" sz="800" dirty="0"/>
              <a:t>Glucocorticoids</a:t>
            </a:r>
          </a:p>
          <a:p>
            <a:r>
              <a:rPr lang="en-US" sz="800" dirty="0"/>
              <a:t>Interferon-</a:t>
            </a:r>
            <a:r>
              <a:rPr lang="en-US" sz="800" dirty="0" err="1"/>
              <a:t>ɑ</a:t>
            </a:r>
            <a:endParaRPr lang="en-US" sz="800" dirty="0"/>
          </a:p>
          <a:p>
            <a:r>
              <a:rPr lang="en-US" sz="800" dirty="0"/>
              <a:t>Hydroxyurea</a:t>
            </a:r>
          </a:p>
          <a:p>
            <a:r>
              <a:rPr lang="en-US" sz="800" dirty="0"/>
              <a:t>Biologic therapy</a:t>
            </a:r>
          </a:p>
          <a:p>
            <a:r>
              <a:rPr lang="en-US" sz="800" dirty="0"/>
              <a:t>Immunosuppressives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5DA8ADB-4A63-8949-B98C-6B3F2D16A903}"/>
              </a:ext>
            </a:extLst>
          </p:cNvPr>
          <p:cNvSpPr/>
          <p:nvPr/>
        </p:nvSpPr>
        <p:spPr>
          <a:xfrm>
            <a:off x="7238972" y="3400371"/>
            <a:ext cx="1268991" cy="791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Myeloid HES</a:t>
            </a:r>
            <a:endParaRPr lang="en-US" sz="800" b="1" dirty="0">
              <a:latin typeface="+mj-lt"/>
            </a:endParaRPr>
          </a:p>
          <a:p>
            <a:r>
              <a:rPr lang="en-US" sz="800" dirty="0"/>
              <a:t>Glucocorticoids (limited benefit)</a:t>
            </a:r>
          </a:p>
          <a:p>
            <a:r>
              <a:rPr lang="en-US" sz="800" dirty="0"/>
              <a:t>Imatinib</a:t>
            </a:r>
          </a:p>
          <a:p>
            <a:r>
              <a:rPr lang="en-US" sz="800" dirty="0"/>
              <a:t>2nd-generation TKIs</a:t>
            </a:r>
          </a:p>
          <a:p>
            <a:r>
              <a:rPr lang="en-US" sz="800" dirty="0"/>
              <a:t>JAK-STAT inhibitors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0ED0066-FF4E-D34B-9EA9-FB1E96DAD558}"/>
              </a:ext>
            </a:extLst>
          </p:cNvPr>
          <p:cNvSpPr/>
          <p:nvPr/>
        </p:nvSpPr>
        <p:spPr>
          <a:xfrm>
            <a:off x="7238972" y="2495057"/>
            <a:ext cx="1268991" cy="7175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+mj-lt"/>
              </a:rPr>
              <a:t>Overlap HES</a:t>
            </a:r>
            <a:endParaRPr lang="en-US" sz="800" b="1" dirty="0">
              <a:latin typeface="+mj-lt"/>
            </a:endParaRPr>
          </a:p>
          <a:p>
            <a:r>
              <a:rPr lang="en-US" sz="800" dirty="0"/>
              <a:t>Glucocorticoids</a:t>
            </a:r>
          </a:p>
          <a:p>
            <a:r>
              <a:rPr lang="en-US" sz="800" dirty="0"/>
              <a:t>Dietary therapy</a:t>
            </a:r>
          </a:p>
          <a:p>
            <a:r>
              <a:rPr lang="en-US" sz="800" dirty="0"/>
              <a:t>Mepolizumab</a:t>
            </a:r>
          </a:p>
          <a:p>
            <a:r>
              <a:rPr lang="en-US" sz="800" dirty="0"/>
              <a:t>Immunosuppressives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75BEC9-4F7A-6242-A6D7-9940C72476E9}"/>
              </a:ext>
            </a:extLst>
          </p:cNvPr>
          <p:cNvSpPr txBox="1"/>
          <p:nvPr/>
        </p:nvSpPr>
        <p:spPr>
          <a:xfrm>
            <a:off x="7013779" y="4153003"/>
            <a:ext cx="171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Consider clinical trials if appropriate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10AC8D-7B08-3342-A1D2-A1CFC3D5911C}"/>
              </a:ext>
            </a:extLst>
          </p:cNvPr>
          <p:cNvCxnSpPr>
            <a:cxnSpLocks/>
          </p:cNvCxnSpPr>
          <p:nvPr/>
        </p:nvCxnSpPr>
        <p:spPr>
          <a:xfrm>
            <a:off x="7172499" y="515586"/>
            <a:ext cx="0" cy="39219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E4005E7-3D7A-4D4A-91B2-70EB6A7AE8E7}"/>
              </a:ext>
            </a:extLst>
          </p:cNvPr>
          <p:cNvSpPr txBox="1"/>
          <p:nvPr/>
        </p:nvSpPr>
        <p:spPr>
          <a:xfrm rot="16200000">
            <a:off x="6207161" y="2444792"/>
            <a:ext cx="1688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Treatment by HES subtype</a:t>
            </a:r>
          </a:p>
        </p:txBody>
      </p:sp>
      <p:sp>
        <p:nvSpPr>
          <p:cNvPr id="41" name="Pentagon 40">
            <a:extLst>
              <a:ext uri="{FF2B5EF4-FFF2-40B4-BE49-F238E27FC236}">
                <a16:creationId xmlns:a16="http://schemas.microsoft.com/office/drawing/2014/main" id="{41EEC7D2-8513-AA4A-835B-3BD670A59D1D}"/>
              </a:ext>
            </a:extLst>
          </p:cNvPr>
          <p:cNvSpPr/>
          <p:nvPr/>
        </p:nvSpPr>
        <p:spPr>
          <a:xfrm>
            <a:off x="6307624" y="3122256"/>
            <a:ext cx="627106" cy="241316"/>
          </a:xfrm>
          <a:prstGeom prst="homePlate">
            <a:avLst>
              <a:gd name="adj" fmla="val 37023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2" name="Pentagon 41">
            <a:extLst>
              <a:ext uri="{FF2B5EF4-FFF2-40B4-BE49-F238E27FC236}">
                <a16:creationId xmlns:a16="http://schemas.microsoft.com/office/drawing/2014/main" id="{C59F9871-39CF-A141-AA3B-1A2B22341BFA}"/>
              </a:ext>
            </a:extLst>
          </p:cNvPr>
          <p:cNvSpPr/>
          <p:nvPr/>
        </p:nvSpPr>
        <p:spPr>
          <a:xfrm>
            <a:off x="6318574" y="4021220"/>
            <a:ext cx="627106" cy="241316"/>
          </a:xfrm>
          <a:prstGeom prst="homePlate">
            <a:avLst>
              <a:gd name="adj" fmla="val 37023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3" name="Pentagon 42">
            <a:extLst>
              <a:ext uri="{FF2B5EF4-FFF2-40B4-BE49-F238E27FC236}">
                <a16:creationId xmlns:a16="http://schemas.microsoft.com/office/drawing/2014/main" id="{88EF0B57-B35E-F549-ADAA-1C1864EE52F6}"/>
              </a:ext>
            </a:extLst>
          </p:cNvPr>
          <p:cNvSpPr/>
          <p:nvPr/>
        </p:nvSpPr>
        <p:spPr>
          <a:xfrm>
            <a:off x="6332676" y="1734292"/>
            <a:ext cx="627106" cy="241316"/>
          </a:xfrm>
          <a:prstGeom prst="homePlate">
            <a:avLst>
              <a:gd name="adj" fmla="val 37023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B5BC90-1700-2044-883D-BB05C20B79B4}"/>
              </a:ext>
            </a:extLst>
          </p:cNvPr>
          <p:cNvGrpSpPr/>
          <p:nvPr/>
        </p:nvGrpSpPr>
        <p:grpSpPr>
          <a:xfrm>
            <a:off x="223481" y="434797"/>
            <a:ext cx="7144552" cy="4069358"/>
            <a:chOff x="223481" y="434797"/>
            <a:chExt cx="7144552" cy="40693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E678C4-98B2-4D42-BE93-19FF6DA7F8BE}"/>
                </a:ext>
              </a:extLst>
            </p:cNvPr>
            <p:cNvGrpSpPr/>
            <p:nvPr/>
          </p:nvGrpSpPr>
          <p:grpSpPr>
            <a:xfrm>
              <a:off x="223481" y="582461"/>
              <a:ext cx="1530163" cy="3921694"/>
              <a:chOff x="223481" y="720679"/>
              <a:chExt cx="1323483" cy="3783475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E82A630-4445-5248-9354-8D7D81450E49}"/>
                  </a:ext>
                </a:extLst>
              </p:cNvPr>
              <p:cNvSpPr/>
              <p:nvPr/>
            </p:nvSpPr>
            <p:spPr>
              <a:xfrm>
                <a:off x="225470" y="977029"/>
                <a:ext cx="1321494" cy="10876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Eosinophilia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Review and verify</a:t>
                </a:r>
              </a:p>
              <a:p>
                <a:r>
                  <a:rPr lang="en-US" sz="800" dirty="0"/>
                  <a:t>Determine: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Onset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Magnitude</a:t>
                </a:r>
              </a:p>
              <a:p>
                <a:r>
                  <a:rPr lang="en-US" sz="800" dirty="0"/>
                  <a:t>Temporal association of: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Exposures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Medications</a:t>
                </a:r>
              </a:p>
              <a:p>
                <a:pPr marL="173038" indent="-111125">
                  <a:buFont typeface="Arial" panose="020B0604020202020204" pitchFamily="34" charset="0"/>
                  <a:buChar char="•"/>
                </a:pPr>
                <a:r>
                  <a:rPr lang="en-US" sz="800" dirty="0"/>
                  <a:t>Symptoms</a:t>
                </a: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80B2C8A-9C9B-C54D-9255-CBDE075A7F12}"/>
                  </a:ext>
                </a:extLst>
              </p:cNvPr>
              <p:cNvSpPr/>
              <p:nvPr/>
            </p:nvSpPr>
            <p:spPr>
              <a:xfrm>
                <a:off x="225470" y="2109769"/>
                <a:ext cx="1321494" cy="8450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History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Comorbid conditions</a:t>
                </a:r>
              </a:p>
              <a:p>
                <a:r>
                  <a:rPr lang="en-US" sz="800" dirty="0"/>
                  <a:t>Exposures</a:t>
                </a:r>
              </a:p>
              <a:p>
                <a:r>
                  <a:rPr lang="en-US" sz="800" dirty="0"/>
                  <a:t>Medications</a:t>
                </a:r>
              </a:p>
              <a:p>
                <a:r>
                  <a:rPr lang="en-US" sz="800" dirty="0"/>
                  <a:t>Endemicity</a:t>
                </a:r>
              </a:p>
              <a:p>
                <a:r>
                  <a:rPr lang="en-US" sz="800" dirty="0"/>
                  <a:t>Travel</a:t>
                </a:r>
              </a:p>
              <a:p>
                <a:r>
                  <a:rPr lang="en-US" sz="800" dirty="0"/>
                  <a:t>Other infections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43D79EE-E31B-3246-97C3-E14B8298182C}"/>
                  </a:ext>
                </a:extLst>
              </p:cNvPr>
              <p:cNvSpPr/>
              <p:nvPr/>
            </p:nvSpPr>
            <p:spPr>
              <a:xfrm>
                <a:off x="225470" y="3009209"/>
                <a:ext cx="1321494" cy="149494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Physical exam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Nasal/sinus disease or polyps</a:t>
                </a:r>
              </a:p>
              <a:p>
                <a:r>
                  <a:rPr lang="en-US" sz="800" dirty="0"/>
                  <a:t>Mucosal ulcers</a:t>
                </a:r>
              </a:p>
              <a:p>
                <a:r>
                  <a:rPr lang="en-US" sz="800" dirty="0"/>
                  <a:t>Adventitious lung sounds</a:t>
                </a:r>
              </a:p>
              <a:p>
                <a:r>
                  <a:rPr lang="en-US" sz="800" dirty="0"/>
                  <a:t>Heart murmurs or rubs</a:t>
                </a:r>
              </a:p>
              <a:p>
                <a:r>
                  <a:rPr lang="en-US" sz="800" dirty="0"/>
                  <a:t>Lymphadenopathy</a:t>
                </a:r>
              </a:p>
              <a:p>
                <a:r>
                  <a:rPr lang="en-US" sz="800" dirty="0"/>
                  <a:t>Abdominal tenderness</a:t>
                </a:r>
              </a:p>
              <a:p>
                <a:r>
                  <a:rPr lang="en-US" sz="800" dirty="0"/>
                  <a:t>Liver/spleen enlargement</a:t>
                </a:r>
              </a:p>
              <a:p>
                <a:r>
                  <a:rPr lang="en-US" sz="800" dirty="0"/>
                  <a:t>Joint/muscle abnormality</a:t>
                </a:r>
              </a:p>
              <a:p>
                <a:r>
                  <a:rPr lang="en-US" sz="800" dirty="0"/>
                  <a:t>Skin rashes or edema</a:t>
                </a:r>
              </a:p>
              <a:p>
                <a:r>
                  <a:rPr lang="en-US" sz="800" dirty="0"/>
                  <a:t>Neuropathy or weakness</a:t>
                </a:r>
              </a:p>
            </p:txBody>
          </p:sp>
          <p:sp>
            <p:nvSpPr>
              <p:cNvPr id="3" name="Off-page Connector 2">
                <a:extLst>
                  <a:ext uri="{FF2B5EF4-FFF2-40B4-BE49-F238E27FC236}">
                    <a16:creationId xmlns:a16="http://schemas.microsoft.com/office/drawing/2014/main" id="{9C9AF8DF-1F7C-E846-A709-E4610F2FE2FE}"/>
                  </a:ext>
                </a:extLst>
              </p:cNvPr>
              <p:cNvSpPr/>
              <p:nvPr/>
            </p:nvSpPr>
            <p:spPr>
              <a:xfrm>
                <a:off x="223481" y="720679"/>
                <a:ext cx="1321494" cy="256350"/>
              </a:xfrm>
              <a:prstGeom prst="flowChartOffpage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ysClr val="windowText" lastClr="000000"/>
                    </a:solidFill>
                    <a:latin typeface="+mj-lt"/>
                  </a:rPr>
                  <a:t>At presentation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89FA87-441E-FE48-8041-FDEE600537DC}"/>
                </a:ext>
              </a:extLst>
            </p:cNvPr>
            <p:cNvGrpSpPr/>
            <p:nvPr/>
          </p:nvGrpSpPr>
          <p:grpSpPr>
            <a:xfrm>
              <a:off x="1901951" y="492888"/>
              <a:ext cx="1585335" cy="2143541"/>
              <a:chOff x="1901951" y="531352"/>
              <a:chExt cx="1585335" cy="214354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5534B4F-6E62-DB43-9E24-F360BAC482E2}"/>
                  </a:ext>
                </a:extLst>
              </p:cNvPr>
              <p:cNvSpPr/>
              <p:nvPr/>
            </p:nvSpPr>
            <p:spPr>
              <a:xfrm>
                <a:off x="1905028" y="978304"/>
                <a:ext cx="1582258" cy="85176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Laboratory testing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CBC with differential</a:t>
                </a:r>
              </a:p>
              <a:p>
                <a:r>
                  <a:rPr lang="en-US" sz="800" dirty="0"/>
                  <a:t>Liver/kidney tests</a:t>
                </a:r>
              </a:p>
              <a:p>
                <a:r>
                  <a:rPr lang="en-US" sz="800" dirty="0"/>
                  <a:t>Troponin</a:t>
                </a:r>
              </a:p>
              <a:p>
                <a:r>
                  <a:rPr lang="en-US" sz="800" dirty="0"/>
                  <a:t>LDH</a:t>
                </a:r>
              </a:p>
              <a:p>
                <a:r>
                  <a:rPr lang="en-US" sz="800" dirty="0"/>
                  <a:t>Stool/serology for parasites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A929A2E-B386-8D49-9C80-EE2A5B17C402}"/>
                  </a:ext>
                </a:extLst>
              </p:cNvPr>
              <p:cNvSpPr/>
              <p:nvPr/>
            </p:nvSpPr>
            <p:spPr>
              <a:xfrm>
                <a:off x="1901951" y="1877608"/>
                <a:ext cx="1582258" cy="79728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Diagnostic testing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ECG/echocardiogram</a:t>
                </a:r>
              </a:p>
              <a:p>
                <a:r>
                  <a:rPr lang="en-US" sz="800" dirty="0"/>
                  <a:t>Pulmonary function testing</a:t>
                </a:r>
              </a:p>
              <a:p>
                <a:r>
                  <a:rPr lang="en-US" sz="800" dirty="0"/>
                  <a:t>Autoantibody testing</a:t>
                </a:r>
              </a:p>
              <a:p>
                <a:r>
                  <a:rPr lang="en-US" sz="800" dirty="0"/>
                  <a:t>CT scans</a:t>
                </a:r>
              </a:p>
              <a:p>
                <a:r>
                  <a:rPr lang="en-US" sz="800" dirty="0"/>
                  <a:t>Biopsies (if applicable)</a:t>
                </a:r>
              </a:p>
            </p:txBody>
          </p:sp>
          <p:sp>
            <p:nvSpPr>
              <p:cNvPr id="11" name="Off-page Connector 10">
                <a:extLst>
                  <a:ext uri="{FF2B5EF4-FFF2-40B4-BE49-F238E27FC236}">
                    <a16:creationId xmlns:a16="http://schemas.microsoft.com/office/drawing/2014/main" id="{4D4FA508-E807-D146-868D-CC35F71D124F}"/>
                  </a:ext>
                </a:extLst>
              </p:cNvPr>
              <p:cNvSpPr/>
              <p:nvPr/>
            </p:nvSpPr>
            <p:spPr>
              <a:xfrm>
                <a:off x="1902728" y="751052"/>
                <a:ext cx="1582258" cy="248595"/>
              </a:xfrm>
              <a:prstGeom prst="flowChartOffpage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en-US" sz="1100" b="1" dirty="0">
                    <a:solidFill>
                      <a:sysClr val="windowText" lastClr="000000"/>
                    </a:solidFill>
                    <a:latin typeface="+mj-lt"/>
                  </a:rPr>
                  <a:t>Initial diagnostic work-up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F3C8E4B-8A14-784E-AAB2-337BCC066604}"/>
                  </a:ext>
                </a:extLst>
              </p:cNvPr>
              <p:cNvSpPr/>
              <p:nvPr/>
            </p:nvSpPr>
            <p:spPr>
              <a:xfrm>
                <a:off x="2574081" y="531352"/>
                <a:ext cx="237994" cy="23799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40BD20-44B2-CC4D-BB9A-BE499A3137FB}"/>
                </a:ext>
              </a:extLst>
            </p:cNvPr>
            <p:cNvGrpSpPr/>
            <p:nvPr/>
          </p:nvGrpSpPr>
          <p:grpSpPr>
            <a:xfrm>
              <a:off x="1901950" y="434797"/>
              <a:ext cx="5466083" cy="3980831"/>
              <a:chOff x="1901950" y="434797"/>
              <a:chExt cx="5466083" cy="398083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D132D9-2CA0-564A-9696-5AEF7FD3A3A0}"/>
                  </a:ext>
                </a:extLst>
              </p:cNvPr>
              <p:cNvSpPr/>
              <p:nvPr/>
            </p:nvSpPr>
            <p:spPr>
              <a:xfrm>
                <a:off x="1901950" y="3169932"/>
                <a:ext cx="1636653" cy="124569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+mj-lt"/>
                  </a:rPr>
                  <a:t>Workup and manage abnormal findings:</a:t>
                </a:r>
                <a:endParaRPr lang="en-US" sz="800" b="1" dirty="0">
                  <a:latin typeface="+mj-lt"/>
                </a:endParaRPr>
              </a:p>
              <a:p>
                <a:r>
                  <a:rPr lang="en-US" sz="800" dirty="0"/>
                  <a:t>Cardiac MRI</a:t>
                </a:r>
              </a:p>
              <a:p>
                <a:r>
                  <a:rPr lang="en-US" sz="800" dirty="0"/>
                  <a:t>Endoscopy/colonoscopy</a:t>
                </a:r>
              </a:p>
              <a:p>
                <a:r>
                  <a:rPr lang="en-US" sz="800" dirty="0"/>
                  <a:t>EMG/NCV</a:t>
                </a:r>
              </a:p>
              <a:p>
                <a:r>
                  <a:rPr lang="en-US" sz="800" dirty="0"/>
                  <a:t>MRI of affected organs</a:t>
                </a:r>
              </a:p>
              <a:p>
                <a:endParaRPr lang="en-US" sz="800" dirty="0"/>
              </a:p>
              <a:p>
                <a:r>
                  <a:rPr lang="en-US" sz="800" dirty="0"/>
                  <a:t>Stop culprit medications</a:t>
                </a:r>
              </a:p>
              <a:p>
                <a:r>
                  <a:rPr lang="en-US" sz="800" dirty="0"/>
                  <a:t>Treat parasitic infections</a:t>
                </a:r>
              </a:p>
            </p:txBody>
          </p:sp>
          <p:sp>
            <p:nvSpPr>
              <p:cNvPr id="13" name="Off-page Connector 12">
                <a:extLst>
                  <a:ext uri="{FF2B5EF4-FFF2-40B4-BE49-F238E27FC236}">
                    <a16:creationId xmlns:a16="http://schemas.microsoft.com/office/drawing/2014/main" id="{03364505-DC99-254C-9E24-6F2F30DFC2DC}"/>
                  </a:ext>
                </a:extLst>
              </p:cNvPr>
              <p:cNvSpPr/>
              <p:nvPr/>
            </p:nvSpPr>
            <p:spPr>
              <a:xfrm>
                <a:off x="1901950" y="2899088"/>
                <a:ext cx="1582257" cy="341941"/>
              </a:xfrm>
              <a:prstGeom prst="flowChartOffpage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en-US" sz="1050" b="1" dirty="0">
                    <a:solidFill>
                      <a:sysClr val="windowText" lastClr="000000"/>
                    </a:solidFill>
                    <a:latin typeface="+mj-lt"/>
                  </a:rPr>
                  <a:t>Subsequent diagnostic work-up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4E514A7-F211-4E4C-A9A2-36410BE62F9C}"/>
                  </a:ext>
                </a:extLst>
              </p:cNvPr>
              <p:cNvSpPr/>
              <p:nvPr/>
            </p:nvSpPr>
            <p:spPr>
              <a:xfrm>
                <a:off x="2574081" y="2680692"/>
                <a:ext cx="237994" cy="237994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5255988-763B-0A4C-B12D-4DD6C73B5086}"/>
                  </a:ext>
                </a:extLst>
              </p:cNvPr>
              <p:cNvSpPr/>
              <p:nvPr/>
            </p:nvSpPr>
            <p:spPr>
              <a:xfrm>
                <a:off x="7130039" y="434797"/>
                <a:ext cx="237994" cy="237994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7092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858E-084D-4647-848B-4C683841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CEF0-CE66-4E44-B934-2AC3ABF7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Prompt treatment with glucocorticoids is recommended for those with life-threatening symptoms</a:t>
            </a:r>
          </a:p>
          <a:p>
            <a:r>
              <a:rPr lang="en-US" dirty="0"/>
              <a:t>Treatments should be individualized by HES classification</a:t>
            </a:r>
          </a:p>
          <a:p>
            <a:r>
              <a:rPr lang="en-US" dirty="0"/>
              <a:t>Consider biologic or small-molecule therapy for candidate patients to reduce flares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8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09F270-94D2-FA48-8272-8764BCF8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F6E266-68F1-9740-A57B-A8FE4E818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994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4BA1D-53CE-2845-A170-674C86FC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HES 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6E365-A1EC-AF45-86D8-06E75AC9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HES laboratory work-up</a:t>
            </a:r>
          </a:p>
          <a:p>
            <a:r>
              <a:rPr lang="en-US" dirty="0"/>
              <a:t>Differential diagnosis</a:t>
            </a:r>
          </a:p>
          <a:p>
            <a:r>
              <a:rPr lang="en-US" dirty="0"/>
              <a:t>Initial treatment</a:t>
            </a:r>
          </a:p>
          <a:p>
            <a:r>
              <a:rPr lang="en-US" dirty="0"/>
              <a:t>Treatment modifications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48B4F-071F-644F-939E-D08B20ADE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48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526589" cy="3056784"/>
          </a:xfrm>
        </p:spPr>
        <p:txBody>
          <a:bodyPr>
            <a:normAutofit/>
          </a:bodyPr>
          <a:lstStyle/>
          <a:p>
            <a:r>
              <a:rPr lang="en-US" dirty="0"/>
              <a:t>62-year-old male </a:t>
            </a:r>
          </a:p>
          <a:p>
            <a:r>
              <a:rPr lang="en-US" dirty="0"/>
              <a:t>Presents to PCP with rash on chest and right arm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A2E41A-59E7-ED4D-A220-04C6AF177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courtesy of </a:t>
            </a:r>
            <a:r>
              <a:rPr lang="en-US" dirty="0" err="1"/>
              <a:t>DermNetNZ.org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https://dermnetnz.org/topics/hypereosinophilic-syndrome/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CC BY-NC-ND 3.0 NZ</a:t>
            </a:r>
            <a:r>
              <a:rPr lang="en-US" dirty="0"/>
              <a:t>.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155789" y="37068"/>
            <a:ext cx="2941606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9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E976-8CFF-0F4A-8ADE-2189C7F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Pathogenesis of Eosinophils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CB65-CC24-CD4C-AEC9-5F39DFE2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Activated eosinophils cause pathogenicity by:</a:t>
            </a:r>
          </a:p>
          <a:p>
            <a:pPr marL="685800" lvl="1" indent="-342900">
              <a:buClr>
                <a:schemeClr val="accent3"/>
              </a:buClr>
              <a:buSzPct val="103000"/>
              <a:buFont typeface="+mj-lt"/>
              <a:buAutoNum type="arabicPeriod"/>
            </a:pPr>
            <a:r>
              <a:rPr lang="en-US" dirty="0"/>
              <a:t>Direct cytotoxic effects through degranulation</a:t>
            </a:r>
          </a:p>
          <a:p>
            <a:pPr marL="685800" lvl="1" indent="-342900">
              <a:buClr>
                <a:schemeClr val="accent3"/>
              </a:buClr>
              <a:buSzPct val="103000"/>
              <a:buFont typeface="+mj-lt"/>
              <a:buAutoNum type="arabicPeriod"/>
            </a:pPr>
            <a:r>
              <a:rPr lang="en-US" dirty="0"/>
              <a:t>Recruitment and/or activation of inflammatory cells through release of proinflammatory mediators</a:t>
            </a:r>
          </a:p>
          <a:p>
            <a:pPr>
              <a:buClr>
                <a:schemeClr val="tx1"/>
              </a:buClr>
              <a:buSzPct val="100000"/>
            </a:pPr>
            <a:endParaRPr lang="en-US" dirty="0"/>
          </a:p>
          <a:p>
            <a:pPr>
              <a:buClr>
                <a:schemeClr val="tx1"/>
              </a:buClr>
              <a:buSzPct val="100000"/>
            </a:pPr>
            <a:r>
              <a:rPr lang="en-US" dirty="0"/>
              <a:t>In pathogenic states, activated eosinophils can play a role in tissue fibrosis, thrombosis, vasculitis, and allergic inflammation</a:t>
            </a:r>
          </a:p>
          <a:p>
            <a:pPr marL="342900" lvl="1" indent="0">
              <a:buClr>
                <a:schemeClr val="accent3"/>
              </a:buClr>
              <a:buSzPct val="10300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39E67-B673-184D-88B0-E44755CB6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Klion</a:t>
            </a:r>
            <a:r>
              <a:rPr lang="en-US" dirty="0"/>
              <a:t> AD. </a:t>
            </a:r>
            <a:r>
              <a:rPr lang="en-US" i="1" dirty="0"/>
              <a:t>Hematology Am Soc </a:t>
            </a:r>
            <a:r>
              <a:rPr lang="en-US" i="1" dirty="0" err="1"/>
              <a:t>Hematol</a:t>
            </a:r>
            <a:r>
              <a:rPr lang="en-US" i="1" dirty="0"/>
              <a:t> Educ Program</a:t>
            </a:r>
            <a:r>
              <a:rPr lang="en-US" dirty="0"/>
              <a:t>. 2015;2015:92-97.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246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On questioning, the patient also notes fatigue and shortness of breath</a:t>
            </a:r>
          </a:p>
          <a:p>
            <a:r>
              <a:rPr lang="en-US" dirty="0"/>
              <a:t>Medical history: </a:t>
            </a:r>
          </a:p>
          <a:p>
            <a:pPr lvl="1"/>
            <a:r>
              <a:rPr lang="en-US" dirty="0"/>
              <a:t>Hypercholesterolemia diagnosed at age 52 years (controlled with moderate-dose statin)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160016" y="37068"/>
            <a:ext cx="2933153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89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CBC results: </a:t>
            </a:r>
          </a:p>
          <a:p>
            <a:pPr lvl="1"/>
            <a:r>
              <a:rPr lang="en-US" dirty="0"/>
              <a:t>Absolute eosinophil count 2800/mm</a:t>
            </a:r>
            <a:r>
              <a:rPr lang="en-US" baseline="30000" dirty="0"/>
              <a:t>3</a:t>
            </a:r>
            <a:r>
              <a:rPr lang="en-US" dirty="0"/>
              <a:t> (33%)</a:t>
            </a:r>
          </a:p>
          <a:p>
            <a:pPr lvl="1"/>
            <a:r>
              <a:rPr lang="en-US" dirty="0"/>
              <a:t>Normal hemoglobin and platelets</a:t>
            </a:r>
          </a:p>
          <a:p>
            <a:r>
              <a:rPr lang="en-US" dirty="0"/>
              <a:t>Normal comprehensive metabolic panel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160016" y="37068"/>
            <a:ext cx="2933153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CBC results: </a:t>
            </a:r>
          </a:p>
          <a:p>
            <a:pPr lvl="1"/>
            <a:r>
              <a:rPr lang="en-US" dirty="0"/>
              <a:t>Absolute eosinophil count 2800/mm</a:t>
            </a:r>
            <a:r>
              <a:rPr lang="en-US" baseline="30000" dirty="0"/>
              <a:t>3</a:t>
            </a:r>
            <a:r>
              <a:rPr lang="en-US" dirty="0"/>
              <a:t> (33%)</a:t>
            </a:r>
          </a:p>
          <a:p>
            <a:pPr lvl="1"/>
            <a:r>
              <a:rPr lang="en-US" dirty="0"/>
              <a:t>Normal hemoglobin and platelets</a:t>
            </a:r>
          </a:p>
          <a:p>
            <a:r>
              <a:rPr lang="en-US" dirty="0"/>
              <a:t>Normal comprehensive metabolic panel</a:t>
            </a:r>
          </a:p>
          <a:p>
            <a:r>
              <a:rPr lang="en-US" dirty="0"/>
              <a:t>Rash and </a:t>
            </a:r>
            <a:r>
              <a:rPr lang="en-US" dirty="0" err="1"/>
              <a:t>hypereosinophilia</a:t>
            </a:r>
            <a:r>
              <a:rPr lang="en-US" dirty="0"/>
              <a:t> persist when medications are discontinued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160016" y="37068"/>
            <a:ext cx="2933153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812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CBC results: </a:t>
            </a:r>
          </a:p>
          <a:p>
            <a:pPr lvl="1"/>
            <a:r>
              <a:rPr lang="en-US" dirty="0"/>
              <a:t>Absolute eosinophil count 2800/mm</a:t>
            </a:r>
            <a:r>
              <a:rPr lang="en-US" baseline="30000" dirty="0"/>
              <a:t>3</a:t>
            </a:r>
            <a:r>
              <a:rPr lang="en-US" dirty="0"/>
              <a:t> (33%)</a:t>
            </a:r>
          </a:p>
          <a:p>
            <a:pPr lvl="1"/>
            <a:r>
              <a:rPr lang="en-US" dirty="0"/>
              <a:t>Normal hemoglobin and platelets</a:t>
            </a:r>
          </a:p>
          <a:p>
            <a:r>
              <a:rPr lang="en-US" dirty="0"/>
              <a:t>Normal comprehensive metabolic panel</a:t>
            </a:r>
          </a:p>
          <a:p>
            <a:r>
              <a:rPr lang="en-US" dirty="0"/>
              <a:t>Rash and </a:t>
            </a:r>
            <a:r>
              <a:rPr lang="en-US" dirty="0" err="1"/>
              <a:t>hypereosinophilia</a:t>
            </a:r>
            <a:r>
              <a:rPr lang="en-US" dirty="0"/>
              <a:t> persist when medications are discontinued</a:t>
            </a:r>
          </a:p>
          <a:p>
            <a:r>
              <a:rPr lang="en-US" dirty="0"/>
              <a:t>PCP refers Jonathan to allergy/immunology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160016" y="37068"/>
            <a:ext cx="2933153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011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Based on suspicion of HES, additional testing:</a:t>
            </a:r>
          </a:p>
          <a:p>
            <a:pPr lvl="1"/>
            <a:r>
              <a:rPr lang="en-US" dirty="0"/>
              <a:t>Laboratory testing: serum immunoglobulin levels, troponin, tryptase, B12, HIV, ANCA, stool or serology for parasitic infections, lymphocyte phenotyping by flow cytometry</a:t>
            </a:r>
          </a:p>
          <a:p>
            <a:pPr lvl="1"/>
            <a:r>
              <a:rPr lang="en-US" dirty="0"/>
              <a:t>Imaging: chest/abdomen/pelvis CT, echocardiogram</a:t>
            </a:r>
          </a:p>
          <a:p>
            <a:pPr lvl="1"/>
            <a:r>
              <a:rPr lang="en-US" dirty="0"/>
              <a:t>Bone marrow biopsy, including cytogenetics</a:t>
            </a:r>
          </a:p>
          <a:p>
            <a:pPr lvl="1"/>
            <a:r>
              <a:rPr lang="en-US" dirty="0"/>
              <a:t>Biopsy of rash</a:t>
            </a: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2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Treatment with glucocorticoids not initiated immediately  </a:t>
            </a:r>
          </a:p>
          <a:p>
            <a:r>
              <a:rPr lang="en-US" dirty="0"/>
              <a:t>Presentation not life-threatening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83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Notable results</a:t>
            </a:r>
          </a:p>
          <a:p>
            <a:pPr lvl="1"/>
            <a:r>
              <a:rPr lang="en-US" dirty="0"/>
              <a:t>Bone marrow biopsy: eosinophil precursors</a:t>
            </a:r>
          </a:p>
          <a:p>
            <a:pPr lvl="1"/>
            <a:r>
              <a:rPr lang="en-US" dirty="0"/>
              <a:t>Rash biopsy: eosinophil infiltration</a:t>
            </a:r>
          </a:p>
          <a:p>
            <a:r>
              <a:rPr lang="en-US" dirty="0"/>
              <a:t>Rest of test results negative or within normal limits</a:t>
            </a: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423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Jonathan is diagnosed with </a:t>
            </a:r>
            <a:r>
              <a:rPr lang="en-US" b="1" dirty="0"/>
              <a:t>undefined HES</a:t>
            </a: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376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Initial treatment:</a:t>
            </a:r>
          </a:p>
          <a:p>
            <a:pPr lvl="1"/>
            <a:r>
              <a:rPr lang="en-US" dirty="0"/>
              <a:t>Prednisone 60 mg/day initiated</a:t>
            </a:r>
          </a:p>
          <a:p>
            <a:pPr lvl="1"/>
            <a:endParaRPr lang="en-US" dirty="0"/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468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Patient returned 6 weeks later</a:t>
            </a:r>
          </a:p>
          <a:p>
            <a:r>
              <a:rPr lang="en-US" dirty="0"/>
              <a:t>Was not able to taper below 20 mg/day (symptoms worsened, </a:t>
            </a:r>
            <a:r>
              <a:rPr lang="en-US" dirty="0" err="1"/>
              <a:t>hypereosinophilia</a:t>
            </a:r>
            <a:r>
              <a:rPr lang="en-US" dirty="0"/>
              <a:t> persisted)</a:t>
            </a: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0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BC79-64F1-F247-B3C8-FD994EE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Eosinophils Mature in the Bone Marrow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34326-324D-2C40-9B66-2668B892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467"/>
          <a:stretch/>
        </p:blipFill>
        <p:spPr>
          <a:xfrm>
            <a:off x="278994" y="1268016"/>
            <a:ext cx="8586012" cy="19656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7BD66-410E-8E40-8927-719F2357D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1. Johnston LK, Bryce PJ. </a:t>
            </a:r>
            <a:r>
              <a:rPr lang="en-US" i="1" dirty="0"/>
              <a:t>Front Med. </a:t>
            </a:r>
            <a:r>
              <a:rPr lang="en-US" dirty="0"/>
              <a:t>2017;4:51.</a:t>
            </a:r>
          </a:p>
          <a:p>
            <a:r>
              <a:rPr lang="en-US" dirty="0"/>
              <a:t>2. O'Sullivan JA, </a:t>
            </a:r>
            <a:r>
              <a:rPr lang="en-US" dirty="0" err="1"/>
              <a:t>Bochner</a:t>
            </a:r>
            <a:r>
              <a:rPr lang="en-US" dirty="0"/>
              <a:t> BS. </a:t>
            </a:r>
            <a:r>
              <a:rPr lang="en-US" i="1" dirty="0"/>
              <a:t>J Allergy Clin Immunol</a:t>
            </a:r>
            <a:r>
              <a:rPr lang="en-US" dirty="0"/>
              <a:t>. 2018;141(2):505-517.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C9ED4-8BDE-1941-A72A-49FFF60371B2}"/>
              </a:ext>
            </a:extLst>
          </p:cNvPr>
          <p:cNvSpPr/>
          <p:nvPr/>
        </p:nvSpPr>
        <p:spPr>
          <a:xfrm>
            <a:off x="224689" y="3233631"/>
            <a:ext cx="382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courtesy of Johnston LK, Bryce PJ. </a:t>
            </a:r>
            <a:r>
              <a:rPr lang="en-US" sz="900" i="1" dirty="0"/>
              <a:t>Front Med. </a:t>
            </a:r>
            <a:r>
              <a:rPr lang="en-US" sz="900" dirty="0"/>
              <a:t>2017;4:51. </a:t>
            </a:r>
            <a:r>
              <a:rPr lang="en-US" sz="900" dirty="0">
                <a:hlinkClick r:id="rId3"/>
              </a:rPr>
              <a:t>CC BY 4.0</a:t>
            </a:r>
            <a:r>
              <a:rPr lang="en-US" sz="9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57E4A-ECE9-5B4A-853A-A3D7E93342BB}"/>
              </a:ext>
            </a:extLst>
          </p:cNvPr>
          <p:cNvSpPr/>
          <p:nvPr/>
        </p:nvSpPr>
        <p:spPr>
          <a:xfrm>
            <a:off x="837127" y="3023126"/>
            <a:ext cx="39924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C6B0F-AA54-A74A-A14F-4FF8AA86DC91}"/>
              </a:ext>
            </a:extLst>
          </p:cNvPr>
          <p:cNvSpPr txBox="1"/>
          <p:nvPr/>
        </p:nvSpPr>
        <p:spPr>
          <a:xfrm>
            <a:off x="484310" y="2968700"/>
            <a:ext cx="1195024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Common myeloid progenitor (CMP)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94837-5231-834C-825F-F7ACE40B2728}"/>
              </a:ext>
            </a:extLst>
          </p:cNvPr>
          <p:cNvSpPr/>
          <p:nvPr/>
        </p:nvSpPr>
        <p:spPr>
          <a:xfrm>
            <a:off x="2032151" y="3023126"/>
            <a:ext cx="627336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3781-6A35-BE40-A8F6-EAFBCD7CFF76}"/>
              </a:ext>
            </a:extLst>
          </p:cNvPr>
          <p:cNvSpPr txBox="1"/>
          <p:nvPr/>
        </p:nvSpPr>
        <p:spPr>
          <a:xfrm>
            <a:off x="1587864" y="2923816"/>
            <a:ext cx="1477118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900" dirty="0"/>
              <a:t>Pre-granulocyte macrophage progenitor (GMP)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375AA-54CF-1B46-97A0-02AC4A45E10F}"/>
              </a:ext>
            </a:extLst>
          </p:cNvPr>
          <p:cNvSpPr/>
          <p:nvPr/>
        </p:nvSpPr>
        <p:spPr>
          <a:xfrm>
            <a:off x="3213279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9A884-431A-EA45-8B9D-3C04661C0FD6}"/>
              </a:ext>
            </a:extLst>
          </p:cNvPr>
          <p:cNvSpPr txBox="1"/>
          <p:nvPr/>
        </p:nvSpPr>
        <p:spPr>
          <a:xfrm>
            <a:off x="2886639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GMP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BA1E9-C268-6048-8181-F74D9DF52145}"/>
              </a:ext>
            </a:extLst>
          </p:cNvPr>
          <p:cNvSpPr/>
          <p:nvPr/>
        </p:nvSpPr>
        <p:spPr>
          <a:xfrm>
            <a:off x="4764136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D5B50-4A82-F54C-9925-87D13DABEA6C}"/>
              </a:ext>
            </a:extLst>
          </p:cNvPr>
          <p:cNvSpPr txBox="1"/>
          <p:nvPr/>
        </p:nvSpPr>
        <p:spPr>
          <a:xfrm>
            <a:off x="4412644" y="2968700"/>
            <a:ext cx="1438326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precursor (</a:t>
            </a:r>
            <a:r>
              <a:rPr lang="en-US" sz="1000" dirty="0" err="1"/>
              <a:t>EoPre</a:t>
            </a:r>
            <a:r>
              <a:rPr lang="en-US" sz="1000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162CF-0D46-C04B-BEA4-875D145E89FD}"/>
              </a:ext>
            </a:extLst>
          </p:cNvPr>
          <p:cNvSpPr/>
          <p:nvPr/>
        </p:nvSpPr>
        <p:spPr>
          <a:xfrm>
            <a:off x="6063803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997D2-B63D-E14B-AA78-473214A8974F}"/>
              </a:ext>
            </a:extLst>
          </p:cNvPr>
          <p:cNvSpPr txBox="1"/>
          <p:nvPr/>
        </p:nvSpPr>
        <p:spPr>
          <a:xfrm>
            <a:off x="5659346" y="2968700"/>
            <a:ext cx="1703812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lineage–committed progenitor (</a:t>
            </a:r>
            <a:r>
              <a:rPr lang="en-US" sz="1000" dirty="0" err="1"/>
              <a:t>EoP</a:t>
            </a:r>
            <a:r>
              <a:rPr lang="en-US" sz="10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FD25E-CD30-604E-BA2E-564E6F55B247}"/>
              </a:ext>
            </a:extLst>
          </p:cNvPr>
          <p:cNvSpPr/>
          <p:nvPr/>
        </p:nvSpPr>
        <p:spPr>
          <a:xfrm>
            <a:off x="7533949" y="3002416"/>
            <a:ext cx="1155023" cy="215850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9D96E-37F8-3C49-84A0-B18B9518263B}"/>
              </a:ext>
            </a:extLst>
          </p:cNvPr>
          <p:cNvSpPr txBox="1"/>
          <p:nvPr/>
        </p:nvSpPr>
        <p:spPr>
          <a:xfrm>
            <a:off x="7333706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Mature eosinophil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61E03E-260D-8C45-BA96-7C00C65E69AD}"/>
              </a:ext>
            </a:extLst>
          </p:cNvPr>
          <p:cNvSpPr txBox="1"/>
          <p:nvPr/>
        </p:nvSpPr>
        <p:spPr>
          <a:xfrm>
            <a:off x="2520315" y="3561798"/>
            <a:ext cx="63446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Eosinophils develop from progenitor cells that give rise to myeloid lineages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GATA-1: </a:t>
            </a:r>
            <a:r>
              <a:rPr lang="en-US" sz="1200" dirty="0"/>
              <a:t>transcription factor influencing erythroid development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IL-5: </a:t>
            </a:r>
            <a:r>
              <a:rPr lang="en-US" sz="1200" dirty="0"/>
              <a:t>major role in maturation and proliferation of eosinophils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During development, toxic granule proteins must be sequestered to maintain cell viability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62E71-6413-C14E-B923-556951788B27}"/>
              </a:ext>
            </a:extLst>
          </p:cNvPr>
          <p:cNvSpPr/>
          <p:nvPr/>
        </p:nvSpPr>
        <p:spPr>
          <a:xfrm>
            <a:off x="2205990" y="1277558"/>
            <a:ext cx="453497" cy="42530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8AE4A-45E8-4840-86A7-91E5E4F290E7}"/>
              </a:ext>
            </a:extLst>
          </p:cNvPr>
          <p:cNvSpPr/>
          <p:nvPr/>
        </p:nvSpPr>
        <p:spPr>
          <a:xfrm>
            <a:off x="1665418" y="1800195"/>
            <a:ext cx="7106614" cy="1427432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72FEFB-E937-0549-8B28-DD2F012229FC}"/>
              </a:ext>
            </a:extLst>
          </p:cNvPr>
          <p:cNvSpPr/>
          <p:nvPr/>
        </p:nvSpPr>
        <p:spPr>
          <a:xfrm>
            <a:off x="1408736" y="1363919"/>
            <a:ext cx="3963364" cy="1427432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340DA0-0122-A54E-87E3-EAE3527B9D48}"/>
              </a:ext>
            </a:extLst>
          </p:cNvPr>
          <p:cNvSpPr/>
          <p:nvPr/>
        </p:nvSpPr>
        <p:spPr>
          <a:xfrm>
            <a:off x="1127020" y="1547509"/>
            <a:ext cx="3963364" cy="877582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6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Treatment adjustments:</a:t>
            </a:r>
          </a:p>
          <a:p>
            <a:pPr lvl="1"/>
            <a:r>
              <a:rPr lang="en-US" dirty="0"/>
              <a:t>Continue prednisone</a:t>
            </a:r>
          </a:p>
          <a:p>
            <a:pPr lvl="1"/>
            <a:r>
              <a:rPr lang="en-US" dirty="0"/>
              <a:t>Add anti-IL-5 therapy</a:t>
            </a: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032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2 months later, Jonathan is able to successfully taper off steroids</a:t>
            </a:r>
          </a:p>
          <a:p>
            <a:r>
              <a:rPr lang="en-US" dirty="0"/>
              <a:t>Rash resolved</a:t>
            </a:r>
          </a:p>
          <a:p>
            <a:r>
              <a:rPr lang="en-US" dirty="0"/>
              <a:t>Eosinophil count 100/mm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dirty="0"/>
              <a:t>No shortness of breath</a:t>
            </a:r>
          </a:p>
          <a:p>
            <a:r>
              <a:rPr lang="en-US" dirty="0"/>
              <a:t>Chest X-ray clear</a:t>
            </a: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854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9F5B76-9A53-E549-8D63-8A9ABDC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Jonathan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8306E-DF7A-6D4A-B3E6-FCDBFF8F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450874" cy="3056784"/>
          </a:xfrm>
        </p:spPr>
        <p:txBody>
          <a:bodyPr>
            <a:normAutofit/>
          </a:bodyPr>
          <a:lstStyle/>
          <a:p>
            <a:r>
              <a:rPr lang="en-US" dirty="0"/>
              <a:t>At 1 year follow-up, the patient reports that he is feeling well and symptoms have not returned</a:t>
            </a:r>
          </a:p>
          <a:p>
            <a:r>
              <a:rPr lang="en-US" dirty="0"/>
              <a:t>He has not had any flares</a:t>
            </a:r>
          </a:p>
        </p:txBody>
      </p:sp>
      <p:pic>
        <p:nvPicPr>
          <p:cNvPr id="10242" name="Picture 2" descr="Man Smiling While Using His Laptop">
            <a:extLst>
              <a:ext uri="{FF2B5EF4-FFF2-40B4-BE49-F238E27FC236}">
                <a16:creationId xmlns:a16="http://schemas.microsoft.com/office/drawing/2014/main" id="{5F8CC8D7-9C3B-DE48-8A5E-AD30BCC7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7" y="37068"/>
            <a:ext cx="2945851" cy="44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19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858E-084D-4647-848B-4C683841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CEF0-CE66-4E44-B934-2AC3ABF7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HES is characterized by </a:t>
            </a:r>
            <a:r>
              <a:rPr lang="en-US" dirty="0" err="1"/>
              <a:t>hypereosinophilia</a:t>
            </a:r>
            <a:r>
              <a:rPr lang="en-US" dirty="0"/>
              <a:t> (tissue or blood), clinical symptoms and end-organ involvement, and the absence of other diagnoses </a:t>
            </a:r>
          </a:p>
          <a:p>
            <a:r>
              <a:rPr lang="en-US" dirty="0"/>
              <a:t>Rash, fatigue, and other systemic symptoms often accompany HES</a:t>
            </a:r>
          </a:p>
          <a:p>
            <a:r>
              <a:rPr lang="en-US" dirty="0"/>
              <a:t>Consider step-up with biologic therapy for patients who cannot taper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12204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BC79-64F1-F247-B3C8-FD994EE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Eosinophils Mature in the Bone Marrow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34326-324D-2C40-9B66-2668B892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467"/>
          <a:stretch/>
        </p:blipFill>
        <p:spPr>
          <a:xfrm>
            <a:off x="278994" y="1268016"/>
            <a:ext cx="8586012" cy="19656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7BD66-410E-8E40-8927-719F2357D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1. Johnston LK, Bryce PJ. </a:t>
            </a:r>
            <a:r>
              <a:rPr lang="en-US" i="1" dirty="0"/>
              <a:t>Front Med. </a:t>
            </a:r>
            <a:r>
              <a:rPr lang="en-US" dirty="0"/>
              <a:t>2017;4:51.</a:t>
            </a:r>
          </a:p>
          <a:p>
            <a:r>
              <a:rPr lang="en-US" dirty="0"/>
              <a:t>2. O'Sullivan JA, </a:t>
            </a:r>
            <a:r>
              <a:rPr lang="en-US" dirty="0" err="1"/>
              <a:t>Bochner</a:t>
            </a:r>
            <a:r>
              <a:rPr lang="en-US" dirty="0"/>
              <a:t> BS. </a:t>
            </a:r>
            <a:r>
              <a:rPr lang="en-US" i="1" dirty="0"/>
              <a:t>J Allergy Clin Immunol</a:t>
            </a:r>
            <a:r>
              <a:rPr lang="en-US" dirty="0"/>
              <a:t>. 2018;141(2):505-517.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C9ED4-8BDE-1941-A72A-49FFF60371B2}"/>
              </a:ext>
            </a:extLst>
          </p:cNvPr>
          <p:cNvSpPr/>
          <p:nvPr/>
        </p:nvSpPr>
        <p:spPr>
          <a:xfrm>
            <a:off x="224689" y="3233631"/>
            <a:ext cx="382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courtesy of Johnston LK, Bryce PJ. </a:t>
            </a:r>
            <a:r>
              <a:rPr lang="en-US" sz="900" i="1" dirty="0"/>
              <a:t>Front Med. </a:t>
            </a:r>
            <a:r>
              <a:rPr lang="en-US" sz="900" dirty="0"/>
              <a:t>2017;4:51. </a:t>
            </a:r>
            <a:r>
              <a:rPr lang="en-US" sz="900" dirty="0">
                <a:hlinkClick r:id="rId3"/>
              </a:rPr>
              <a:t>CC BY 4.0</a:t>
            </a:r>
            <a:r>
              <a:rPr lang="en-US" sz="9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57E4A-ECE9-5B4A-853A-A3D7E93342BB}"/>
              </a:ext>
            </a:extLst>
          </p:cNvPr>
          <p:cNvSpPr/>
          <p:nvPr/>
        </p:nvSpPr>
        <p:spPr>
          <a:xfrm>
            <a:off x="837127" y="3023126"/>
            <a:ext cx="39924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C6B0F-AA54-A74A-A14F-4FF8AA86DC91}"/>
              </a:ext>
            </a:extLst>
          </p:cNvPr>
          <p:cNvSpPr txBox="1"/>
          <p:nvPr/>
        </p:nvSpPr>
        <p:spPr>
          <a:xfrm>
            <a:off x="484310" y="2968700"/>
            <a:ext cx="1195024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Common myeloid progenitor (CMP)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94837-5231-834C-825F-F7ACE40B2728}"/>
              </a:ext>
            </a:extLst>
          </p:cNvPr>
          <p:cNvSpPr/>
          <p:nvPr/>
        </p:nvSpPr>
        <p:spPr>
          <a:xfrm>
            <a:off x="2032151" y="3023126"/>
            <a:ext cx="627336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3781-6A35-BE40-A8F6-EAFBCD7CFF76}"/>
              </a:ext>
            </a:extLst>
          </p:cNvPr>
          <p:cNvSpPr txBox="1"/>
          <p:nvPr/>
        </p:nvSpPr>
        <p:spPr>
          <a:xfrm>
            <a:off x="1587864" y="2923816"/>
            <a:ext cx="1477118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900" dirty="0"/>
              <a:t>Pre-granulocyte macrophage progenitor (GMP)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375AA-54CF-1B46-97A0-02AC4A45E10F}"/>
              </a:ext>
            </a:extLst>
          </p:cNvPr>
          <p:cNvSpPr/>
          <p:nvPr/>
        </p:nvSpPr>
        <p:spPr>
          <a:xfrm>
            <a:off x="3213279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9A884-431A-EA45-8B9D-3C04661C0FD6}"/>
              </a:ext>
            </a:extLst>
          </p:cNvPr>
          <p:cNvSpPr txBox="1"/>
          <p:nvPr/>
        </p:nvSpPr>
        <p:spPr>
          <a:xfrm>
            <a:off x="2886639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GMP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BA1E9-C268-6048-8181-F74D9DF52145}"/>
              </a:ext>
            </a:extLst>
          </p:cNvPr>
          <p:cNvSpPr/>
          <p:nvPr/>
        </p:nvSpPr>
        <p:spPr>
          <a:xfrm>
            <a:off x="4764136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D5B50-4A82-F54C-9925-87D13DABEA6C}"/>
              </a:ext>
            </a:extLst>
          </p:cNvPr>
          <p:cNvSpPr txBox="1"/>
          <p:nvPr/>
        </p:nvSpPr>
        <p:spPr>
          <a:xfrm>
            <a:off x="4412644" y="2968700"/>
            <a:ext cx="1438326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precursor (</a:t>
            </a:r>
            <a:r>
              <a:rPr lang="en-US" sz="1000" dirty="0" err="1"/>
              <a:t>EoPre</a:t>
            </a:r>
            <a:r>
              <a:rPr lang="en-US" sz="1000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162CF-0D46-C04B-BEA4-875D145E89FD}"/>
              </a:ext>
            </a:extLst>
          </p:cNvPr>
          <p:cNvSpPr/>
          <p:nvPr/>
        </p:nvSpPr>
        <p:spPr>
          <a:xfrm>
            <a:off x="6063803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997D2-B63D-E14B-AA78-473214A8974F}"/>
              </a:ext>
            </a:extLst>
          </p:cNvPr>
          <p:cNvSpPr txBox="1"/>
          <p:nvPr/>
        </p:nvSpPr>
        <p:spPr>
          <a:xfrm>
            <a:off x="5659346" y="2968700"/>
            <a:ext cx="1703812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lineage–committed progenitor (</a:t>
            </a:r>
            <a:r>
              <a:rPr lang="en-US" sz="1000" dirty="0" err="1"/>
              <a:t>EoP</a:t>
            </a:r>
            <a:r>
              <a:rPr lang="en-US" sz="10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FD25E-CD30-604E-BA2E-564E6F55B247}"/>
              </a:ext>
            </a:extLst>
          </p:cNvPr>
          <p:cNvSpPr/>
          <p:nvPr/>
        </p:nvSpPr>
        <p:spPr>
          <a:xfrm>
            <a:off x="7533949" y="3002416"/>
            <a:ext cx="1155023" cy="215850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9D96E-37F8-3C49-84A0-B18B9518263B}"/>
              </a:ext>
            </a:extLst>
          </p:cNvPr>
          <p:cNvSpPr txBox="1"/>
          <p:nvPr/>
        </p:nvSpPr>
        <p:spPr>
          <a:xfrm>
            <a:off x="7333706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Mature eosinophil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61E03E-260D-8C45-BA96-7C00C65E69AD}"/>
              </a:ext>
            </a:extLst>
          </p:cNvPr>
          <p:cNvSpPr txBox="1"/>
          <p:nvPr/>
        </p:nvSpPr>
        <p:spPr>
          <a:xfrm>
            <a:off x="2520315" y="3561798"/>
            <a:ext cx="63446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Eosinophils develop from progenitor cells that give rise to myeloid lineages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GATA-1: </a:t>
            </a:r>
            <a:r>
              <a:rPr lang="en-US" sz="1200" dirty="0"/>
              <a:t>transcription factor influencing erythroid development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IL-5: </a:t>
            </a:r>
            <a:r>
              <a:rPr lang="en-US" sz="1200" dirty="0"/>
              <a:t>major role in maturation and proliferation of eosinophils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During development, toxic granule proteins must be sequestered to maintain cell viability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62E71-6413-C14E-B923-556951788B27}"/>
              </a:ext>
            </a:extLst>
          </p:cNvPr>
          <p:cNvSpPr/>
          <p:nvPr/>
        </p:nvSpPr>
        <p:spPr>
          <a:xfrm>
            <a:off x="2205990" y="1277558"/>
            <a:ext cx="453497" cy="42530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8AE4A-45E8-4840-86A7-91E5E4F290E7}"/>
              </a:ext>
            </a:extLst>
          </p:cNvPr>
          <p:cNvSpPr/>
          <p:nvPr/>
        </p:nvSpPr>
        <p:spPr>
          <a:xfrm>
            <a:off x="2886638" y="2143125"/>
            <a:ext cx="5885393" cy="1084502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72FEFB-E937-0549-8B28-DD2F012229FC}"/>
              </a:ext>
            </a:extLst>
          </p:cNvPr>
          <p:cNvSpPr/>
          <p:nvPr/>
        </p:nvSpPr>
        <p:spPr>
          <a:xfrm>
            <a:off x="2611754" y="1363919"/>
            <a:ext cx="2760345" cy="1427432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A2CC94-7D28-004A-A935-6448AC3A07B3}"/>
              </a:ext>
            </a:extLst>
          </p:cNvPr>
          <p:cNvSpPr/>
          <p:nvPr/>
        </p:nvSpPr>
        <p:spPr>
          <a:xfrm>
            <a:off x="2123800" y="1798763"/>
            <a:ext cx="6648232" cy="341360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5BC79-64F1-F247-B3C8-FD994EE5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Eosinophils Mature in the Bone Marrow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34326-324D-2C40-9B66-2668B892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467"/>
          <a:stretch/>
        </p:blipFill>
        <p:spPr>
          <a:xfrm>
            <a:off x="278994" y="1268016"/>
            <a:ext cx="8586012" cy="196561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7BD66-410E-8E40-8927-719F2357DE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1. Johnston LK, Bryce PJ. </a:t>
            </a:r>
            <a:r>
              <a:rPr lang="en-US" i="1" dirty="0"/>
              <a:t>Front Med. </a:t>
            </a:r>
            <a:r>
              <a:rPr lang="en-US" dirty="0"/>
              <a:t>2017;4:51.</a:t>
            </a:r>
          </a:p>
          <a:p>
            <a:r>
              <a:rPr lang="en-US" dirty="0"/>
              <a:t>2. O'Sullivan JA, </a:t>
            </a:r>
            <a:r>
              <a:rPr lang="en-US" dirty="0" err="1"/>
              <a:t>Bochner</a:t>
            </a:r>
            <a:r>
              <a:rPr lang="en-US" dirty="0"/>
              <a:t> BS. </a:t>
            </a:r>
            <a:r>
              <a:rPr lang="en-US" i="1" dirty="0"/>
              <a:t>J Allergy Clin Immunol</a:t>
            </a:r>
            <a:r>
              <a:rPr lang="en-US" dirty="0"/>
              <a:t>. 2018;141(2):505-517.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BC9ED4-8BDE-1941-A72A-49FFF60371B2}"/>
              </a:ext>
            </a:extLst>
          </p:cNvPr>
          <p:cNvSpPr/>
          <p:nvPr/>
        </p:nvSpPr>
        <p:spPr>
          <a:xfrm>
            <a:off x="224689" y="3233631"/>
            <a:ext cx="382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Image courtesy of Johnston LK, Bryce PJ. </a:t>
            </a:r>
            <a:r>
              <a:rPr lang="en-US" sz="900" i="1" dirty="0"/>
              <a:t>Front Med. </a:t>
            </a:r>
            <a:r>
              <a:rPr lang="en-US" sz="900" dirty="0"/>
              <a:t>2017;4:51. </a:t>
            </a:r>
            <a:r>
              <a:rPr lang="en-US" sz="900" dirty="0">
                <a:hlinkClick r:id="rId3"/>
              </a:rPr>
              <a:t>CC BY 4.0</a:t>
            </a:r>
            <a:r>
              <a:rPr lang="en-US" sz="9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57E4A-ECE9-5B4A-853A-A3D7E93342BB}"/>
              </a:ext>
            </a:extLst>
          </p:cNvPr>
          <p:cNvSpPr/>
          <p:nvPr/>
        </p:nvSpPr>
        <p:spPr>
          <a:xfrm>
            <a:off x="837127" y="3023126"/>
            <a:ext cx="39924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C6B0F-AA54-A74A-A14F-4FF8AA86DC91}"/>
              </a:ext>
            </a:extLst>
          </p:cNvPr>
          <p:cNvSpPr txBox="1"/>
          <p:nvPr/>
        </p:nvSpPr>
        <p:spPr>
          <a:xfrm>
            <a:off x="484310" y="2968700"/>
            <a:ext cx="1195024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Common myeloid progenitor (CMP)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394837-5231-834C-825F-F7ACE40B2728}"/>
              </a:ext>
            </a:extLst>
          </p:cNvPr>
          <p:cNvSpPr/>
          <p:nvPr/>
        </p:nvSpPr>
        <p:spPr>
          <a:xfrm>
            <a:off x="2032151" y="3023126"/>
            <a:ext cx="627336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3781-6A35-BE40-A8F6-EAFBCD7CFF76}"/>
              </a:ext>
            </a:extLst>
          </p:cNvPr>
          <p:cNvSpPr txBox="1"/>
          <p:nvPr/>
        </p:nvSpPr>
        <p:spPr>
          <a:xfrm>
            <a:off x="1587864" y="2923816"/>
            <a:ext cx="1477118" cy="3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900" dirty="0"/>
              <a:t>Pre-granulocyte macrophage progenitor (GMP)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375AA-54CF-1B46-97A0-02AC4A45E10F}"/>
              </a:ext>
            </a:extLst>
          </p:cNvPr>
          <p:cNvSpPr/>
          <p:nvPr/>
        </p:nvSpPr>
        <p:spPr>
          <a:xfrm>
            <a:off x="3213279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9A884-431A-EA45-8B9D-3C04661C0FD6}"/>
              </a:ext>
            </a:extLst>
          </p:cNvPr>
          <p:cNvSpPr txBox="1"/>
          <p:nvPr/>
        </p:nvSpPr>
        <p:spPr>
          <a:xfrm>
            <a:off x="2886639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GMP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BA1E9-C268-6048-8181-F74D9DF52145}"/>
              </a:ext>
            </a:extLst>
          </p:cNvPr>
          <p:cNvSpPr/>
          <p:nvPr/>
        </p:nvSpPr>
        <p:spPr>
          <a:xfrm>
            <a:off x="4764136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D5B50-4A82-F54C-9925-87D13DABEA6C}"/>
              </a:ext>
            </a:extLst>
          </p:cNvPr>
          <p:cNvSpPr txBox="1"/>
          <p:nvPr/>
        </p:nvSpPr>
        <p:spPr>
          <a:xfrm>
            <a:off x="4412644" y="2968700"/>
            <a:ext cx="1438326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precursor (</a:t>
            </a:r>
            <a:r>
              <a:rPr lang="en-US" sz="1000" dirty="0" err="1"/>
              <a:t>EoPre</a:t>
            </a:r>
            <a:r>
              <a:rPr lang="en-US" sz="1000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162CF-0D46-C04B-BEA4-875D145E89FD}"/>
              </a:ext>
            </a:extLst>
          </p:cNvPr>
          <p:cNvSpPr/>
          <p:nvPr/>
        </p:nvSpPr>
        <p:spPr>
          <a:xfrm>
            <a:off x="6063803" y="3023126"/>
            <a:ext cx="840905" cy="17443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997D2-B63D-E14B-AA78-473214A8974F}"/>
              </a:ext>
            </a:extLst>
          </p:cNvPr>
          <p:cNvSpPr txBox="1"/>
          <p:nvPr/>
        </p:nvSpPr>
        <p:spPr>
          <a:xfrm>
            <a:off x="5659346" y="2968700"/>
            <a:ext cx="1703812" cy="2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Eosinophil lineage–committed progenitor (</a:t>
            </a:r>
            <a:r>
              <a:rPr lang="en-US" sz="1000" dirty="0" err="1"/>
              <a:t>EoP</a:t>
            </a:r>
            <a:r>
              <a:rPr lang="en-US" sz="1000" dirty="0"/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FD25E-CD30-604E-BA2E-564E6F55B247}"/>
              </a:ext>
            </a:extLst>
          </p:cNvPr>
          <p:cNvSpPr/>
          <p:nvPr/>
        </p:nvSpPr>
        <p:spPr>
          <a:xfrm>
            <a:off x="7533949" y="3002416"/>
            <a:ext cx="1155023" cy="215850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D9D96E-37F8-3C49-84A0-B18B9518263B}"/>
              </a:ext>
            </a:extLst>
          </p:cNvPr>
          <p:cNvSpPr txBox="1"/>
          <p:nvPr/>
        </p:nvSpPr>
        <p:spPr>
          <a:xfrm>
            <a:off x="7333706" y="3013584"/>
            <a:ext cx="1438326" cy="19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1000" dirty="0"/>
              <a:t>Mature eosinophil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61E03E-260D-8C45-BA96-7C00C65E69AD}"/>
              </a:ext>
            </a:extLst>
          </p:cNvPr>
          <p:cNvSpPr txBox="1"/>
          <p:nvPr/>
        </p:nvSpPr>
        <p:spPr>
          <a:xfrm>
            <a:off x="2520315" y="3561798"/>
            <a:ext cx="634469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Eosinophils develop from progenitor cells that give rise to myeloid lineages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GATA-1: </a:t>
            </a:r>
            <a:r>
              <a:rPr lang="en-US" sz="1200" dirty="0"/>
              <a:t>transcription factor influencing erythroid development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IL-5: </a:t>
            </a:r>
            <a:r>
              <a:rPr lang="en-US" sz="1200" dirty="0"/>
              <a:t>major role in maturation and proliferation of eosinophils</a:t>
            </a:r>
          </a:p>
          <a:p>
            <a:pPr marL="401638" indent="-285750">
              <a:buFont typeface="Arial" panose="020B0604020202020204" pitchFamily="34" charset="0"/>
              <a:buChar char="•"/>
            </a:pPr>
            <a:r>
              <a:rPr lang="en-US" sz="1200" dirty="0"/>
              <a:t>During development, toxic granule proteins must be sequestered to maintain cell viability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62E71-6413-C14E-B923-556951788B27}"/>
              </a:ext>
            </a:extLst>
          </p:cNvPr>
          <p:cNvSpPr/>
          <p:nvPr/>
        </p:nvSpPr>
        <p:spPr>
          <a:xfrm>
            <a:off x="2205990" y="1277558"/>
            <a:ext cx="453497" cy="425301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78AE4A-45E8-4840-86A7-91E5E4F290E7}"/>
              </a:ext>
            </a:extLst>
          </p:cNvPr>
          <p:cNvSpPr/>
          <p:nvPr/>
        </p:nvSpPr>
        <p:spPr>
          <a:xfrm>
            <a:off x="4011930" y="2045970"/>
            <a:ext cx="4760101" cy="1181657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72FEFB-E937-0549-8B28-DD2F012229FC}"/>
              </a:ext>
            </a:extLst>
          </p:cNvPr>
          <p:cNvSpPr/>
          <p:nvPr/>
        </p:nvSpPr>
        <p:spPr>
          <a:xfrm>
            <a:off x="3963771" y="2005422"/>
            <a:ext cx="608229" cy="365256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F279DF-AE7F-6041-9E8A-D39691C6920C}"/>
              </a:ext>
            </a:extLst>
          </p:cNvPr>
          <p:cNvSpPr/>
          <p:nvPr/>
        </p:nvSpPr>
        <p:spPr>
          <a:xfrm>
            <a:off x="4855337" y="1968181"/>
            <a:ext cx="425323" cy="365257"/>
          </a:xfrm>
          <a:prstGeom prst="rect">
            <a:avLst/>
          </a:prstGeom>
          <a:solidFill>
            <a:srgbClr val="EC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5751"/>
      </a:accent1>
      <a:accent2>
        <a:srgbClr val="70141F"/>
      </a:accent2>
      <a:accent3>
        <a:srgbClr val="51B59D"/>
      </a:accent3>
      <a:accent4>
        <a:srgbClr val="6F7581"/>
      </a:accent4>
      <a:accent5>
        <a:srgbClr val="B268C3"/>
      </a:accent5>
      <a:accent6>
        <a:srgbClr val="CB514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6B069E5-4B07-1345-95BE-80B1597E185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2342</TotalTime>
  <Words>5335</Words>
  <Application>Microsoft Office PowerPoint</Application>
  <PresentationFormat>On-screen Show (16:9)</PresentationFormat>
  <Paragraphs>1013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Office Theme</vt:lpstr>
      <vt:lpstr>PowerPoint Presentation</vt:lpstr>
      <vt:lpstr>Learning Objectives</vt:lpstr>
      <vt:lpstr>Mechanism and Pathophysiology of Hypereosinophilia</vt:lpstr>
      <vt:lpstr>Overview of Eosinophil Function</vt:lpstr>
      <vt:lpstr>Eosinophil Morphology</vt:lpstr>
      <vt:lpstr>Pathogenesis of Eosinophils</vt:lpstr>
      <vt:lpstr>Eosinophils Mature in the Bone Marrow</vt:lpstr>
      <vt:lpstr>Eosinophils Mature in the Bone Marrow</vt:lpstr>
      <vt:lpstr>Eosinophils Mature in the Bone Marrow</vt:lpstr>
      <vt:lpstr>Eosinophils Mature in the Bone Marrow</vt:lpstr>
      <vt:lpstr>Eosinophils Mature in the Bone Marrow</vt:lpstr>
      <vt:lpstr>Regulation of Eosinophil Production, Trafficking, and Apoptosis</vt:lpstr>
      <vt:lpstr>After Maturation, Eosinophils Traffic Through  the Blood to Tissues</vt:lpstr>
      <vt:lpstr>Summary</vt:lpstr>
      <vt:lpstr>Hypereosinophilia and HES</vt:lpstr>
      <vt:lpstr>Overview of HES</vt:lpstr>
      <vt:lpstr>Classification of Eosinophilia</vt:lpstr>
      <vt:lpstr>Definition of Hypereosinophilic Syndrome (HES)</vt:lpstr>
      <vt:lpstr>Common Presentations of HES, by Organ System</vt:lpstr>
      <vt:lpstr>Appropriate Treatment of HES Is Critical</vt:lpstr>
      <vt:lpstr>HES Classification</vt:lpstr>
      <vt:lpstr>HES Classification</vt:lpstr>
      <vt:lpstr>HES Classification</vt:lpstr>
      <vt:lpstr>HES Classification</vt:lpstr>
      <vt:lpstr>HES Classification</vt:lpstr>
      <vt:lpstr>HES Classification</vt:lpstr>
      <vt:lpstr>HES Classification</vt:lpstr>
      <vt:lpstr>HES Subtypes in a Retrospective Cohort</vt:lpstr>
      <vt:lpstr>Myeloproliferative HES (M-HES)</vt:lpstr>
      <vt:lpstr>Lymphocytic HES (L-HES)</vt:lpstr>
      <vt:lpstr>Overlap HES</vt:lpstr>
      <vt:lpstr>Undefined HES</vt:lpstr>
      <vt:lpstr>Secondary Causes of Hypereosinophilia</vt:lpstr>
      <vt:lpstr>Differential Diagnosis and Exclusion of Secondary Causes</vt:lpstr>
      <vt:lpstr>Recommended Evaluation According to End-Organ Complications and/or Laboratory Abnormalities</vt:lpstr>
      <vt:lpstr>Recommended Evaluation According to End-Organ Complications and/or Laboratory Abnormalities</vt:lpstr>
      <vt:lpstr>Summary</vt:lpstr>
      <vt:lpstr>Treating Hypereosinophilic Syndromes</vt:lpstr>
      <vt:lpstr>Overview of HES Treatment</vt:lpstr>
      <vt:lpstr>Initial Approach to HES Treatment</vt:lpstr>
      <vt:lpstr>Initial Treatment Regimens</vt:lpstr>
      <vt:lpstr>Biomarkers Predicting HES Progression Are Lacking, But Risk Factors for Poor Outcomes Have Been Identified</vt:lpstr>
      <vt:lpstr>Conventional Second-Line Treatments for HES</vt:lpstr>
      <vt:lpstr>Conventional Second-Line Treatments for HES</vt:lpstr>
      <vt:lpstr>Conventional Second-Line Treatments for HES</vt:lpstr>
      <vt:lpstr>Novel Treatment Options Have Been Developed That Target Distinct Eosinophil Pathways</vt:lpstr>
      <vt:lpstr>IL-5-Targeted Novel Treatment Options for HES</vt:lpstr>
      <vt:lpstr>Other Monoclonal Antibodies for HES</vt:lpstr>
      <vt:lpstr>Small Molecules for HES</vt:lpstr>
      <vt:lpstr>Mepolizumab in Patients With HES (Phase 3)</vt:lpstr>
      <vt:lpstr>Mepolizumab in Patients With EGPA (Phase 3)</vt:lpstr>
      <vt:lpstr>Benralizumab in Patients With HES (Phase 2)</vt:lpstr>
      <vt:lpstr>IL-5 Therapies: Common Adverse Events</vt:lpstr>
      <vt:lpstr>Summary: HES Diagnosis and Treatment</vt:lpstr>
      <vt:lpstr>Summary: HES Diagnosis and Treatment</vt:lpstr>
      <vt:lpstr>Summary</vt:lpstr>
      <vt:lpstr>Case Study</vt:lpstr>
      <vt:lpstr>Overview of HES Case Study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Case Study: Jonathan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28</cp:revision>
  <cp:lastPrinted>2021-03-23T20:30:42Z</cp:lastPrinted>
  <dcterms:created xsi:type="dcterms:W3CDTF">2021-02-10T15:39:45Z</dcterms:created>
  <dcterms:modified xsi:type="dcterms:W3CDTF">2021-06-22T20:35:36Z</dcterms:modified>
</cp:coreProperties>
</file>