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66" r:id="rId3"/>
    <p:sldId id="258" r:id="rId4"/>
    <p:sldId id="261" r:id="rId5"/>
    <p:sldId id="267" r:id="rId6"/>
    <p:sldId id="272" r:id="rId7"/>
    <p:sldId id="259" r:id="rId8"/>
    <p:sldId id="262" r:id="rId9"/>
    <p:sldId id="270" r:id="rId10"/>
    <p:sldId id="268" r:id="rId11"/>
    <p:sldId id="269" r:id="rId12"/>
    <p:sldId id="271"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62384D-0356-4C11-BD8E-C50FD254996A}">
          <p14:sldIdLst>
            <p14:sldId id="257"/>
            <p14:sldId id="266"/>
            <p14:sldId id="258"/>
            <p14:sldId id="261"/>
            <p14:sldId id="267"/>
            <p14:sldId id="272"/>
            <p14:sldId id="259"/>
            <p14:sldId id="262"/>
            <p14:sldId id="270"/>
            <p14:sldId id="268"/>
            <p14:sldId id="269"/>
            <p14:sldId id="271"/>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30047-609A-C8BC-4509-3DCEF2728E9F}" name="Jane Joukovsky" initials="JJ" userId="Jane Joukovsk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gory Scott" initials="GS" lastIdx="26" clrIdx="0">
    <p:extLst>
      <p:ext uri="{19B8F6BF-5375-455C-9EA6-DF929625EA0E}">
        <p15:presenceInfo xmlns:p15="http://schemas.microsoft.com/office/powerpoint/2012/main" userId="4946b59411aec69d" providerId="Windows Live"/>
      </p:ext>
    </p:extLst>
  </p:cmAuthor>
  <p:cmAuthor id="2" name="Sekulic, Aleksandar, M.D., Ph.D." initials="SAMP" lastIdx="15" clrIdx="1">
    <p:extLst>
      <p:ext uri="{19B8F6BF-5375-455C-9EA6-DF929625EA0E}">
        <p15:presenceInfo xmlns:p15="http://schemas.microsoft.com/office/powerpoint/2012/main" userId="S::sekulic.aleksandar@mayo.edu::cee81f38-424a-4abe-86ec-099fe8194b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FE3F1"/>
    <a:srgbClr val="CFD5EA"/>
    <a:srgbClr val="34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98" autoAdjust="0"/>
    <p:restoredTop sz="95909" autoAdjust="0"/>
  </p:normalViewPr>
  <p:slideViewPr>
    <p:cSldViewPr snapToGrid="0" snapToObjects="1">
      <p:cViewPr varScale="1">
        <p:scale>
          <a:sx n="53" d="100"/>
          <a:sy n="53" d="100"/>
        </p:scale>
        <p:origin x="40" y="252"/>
      </p:cViewPr>
      <p:guideLst/>
    </p:cSldViewPr>
  </p:slideViewPr>
  <p:notesTextViewPr>
    <p:cViewPr>
      <p:scale>
        <a:sx n="1" d="1"/>
        <a:sy n="1" d="1"/>
      </p:scale>
      <p:origin x="0" y="0"/>
    </p:cViewPr>
  </p:notesTextViewPr>
  <p:sorterViewPr>
    <p:cViewPr>
      <p:scale>
        <a:sx n="130" d="100"/>
        <a:sy n="130" d="100"/>
      </p:scale>
      <p:origin x="0" y="-216"/>
    </p:cViewPr>
  </p:sorterViewPr>
  <p:notesViewPr>
    <p:cSldViewPr snapToGrid="0" snapToObjects="1">
      <p:cViewPr varScale="1">
        <p:scale>
          <a:sx n="82" d="100"/>
          <a:sy n="82" d="100"/>
        </p:scale>
        <p:origin x="37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40850-7350-4B5E-9540-2904D01B2CAC}" type="datetimeFigureOut">
              <a:rPr lang="en-US" smtClean="0"/>
              <a:t>9/30/2021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524CD-597D-4486-9FBF-EC06B4E9E862}" type="slidenum">
              <a:rPr lang="en-US" smtClean="0"/>
              <a:t>‹#›</a:t>
            </a:fld>
            <a:endParaRPr lang="en-US" dirty="0"/>
          </a:p>
        </p:txBody>
      </p:sp>
    </p:spTree>
    <p:extLst>
      <p:ext uri="{BB962C8B-B14F-4D97-AF65-F5344CB8AC3E}">
        <p14:creationId xmlns:p14="http://schemas.microsoft.com/office/powerpoint/2010/main" val="390011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524CD-597D-4486-9FBF-EC06B4E9E862}" type="slidenum">
              <a:rPr lang="en-US" smtClean="0"/>
              <a:t>1</a:t>
            </a:fld>
            <a:endParaRPr lang="en-US" dirty="0"/>
          </a:p>
        </p:txBody>
      </p:sp>
    </p:spTree>
    <p:extLst>
      <p:ext uri="{BB962C8B-B14F-4D97-AF65-F5344CB8AC3E}">
        <p14:creationId xmlns:p14="http://schemas.microsoft.com/office/powerpoint/2010/main" val="36097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4ED9-01E3-994B-A173-F70646D5F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D66A7-E631-F444-96D4-EA4682D51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ECAC8-6FAC-1945-8F0C-82B00715C49F}"/>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5" name="Footer Placeholder 4">
            <a:extLst>
              <a:ext uri="{FF2B5EF4-FFF2-40B4-BE49-F238E27FC236}">
                <a16:creationId xmlns:a16="http://schemas.microsoft.com/office/drawing/2014/main" id="{20D1177B-4A66-784E-A6F1-7296C554CC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79C6D4-E7AB-6848-BECA-36FA316B62F7}"/>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183668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4BD9-E13A-1643-B77A-B793F7CBC0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1DC98F-0999-7042-B4CD-2FB457E4E8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9827D-89B1-5349-8F8C-ED3F25D8B0D5}"/>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5" name="Footer Placeholder 4">
            <a:extLst>
              <a:ext uri="{FF2B5EF4-FFF2-40B4-BE49-F238E27FC236}">
                <a16:creationId xmlns:a16="http://schemas.microsoft.com/office/drawing/2014/main" id="{A85E0D86-EDDD-2241-8948-2299D298E6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DF7708-5B76-654D-9856-6FDE38AAEEE9}"/>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152614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3F72B-9B55-2B42-8BA1-8AE6F977AE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5DEB9A-78F9-5D4C-83C8-EDCFBB810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ABFB5-DD38-CE41-996F-7036111EB586}"/>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5" name="Footer Placeholder 4">
            <a:extLst>
              <a:ext uri="{FF2B5EF4-FFF2-40B4-BE49-F238E27FC236}">
                <a16:creationId xmlns:a16="http://schemas.microsoft.com/office/drawing/2014/main" id="{8BFAA6F4-8108-6A44-8996-A022FD84D4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3FB480-95D0-EC43-8DA1-B1450AC0B8B2}"/>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3365492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91" y="274544"/>
            <a:ext cx="10972031"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94384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p>
        </p:txBody>
      </p:sp>
      <p:sp>
        <p:nvSpPr>
          <p:cNvPr id="3" name="Content Placeholder 2"/>
          <p:cNvSpPr>
            <a:spLocks noGrp="1"/>
          </p:cNvSpPr>
          <p:nvPr>
            <p:ph sz="quarter" idx="1"/>
          </p:nvPr>
        </p:nvSpPr>
        <p:spPr>
          <a:xfrm>
            <a:off x="609600" y="1600205"/>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41765"/>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7"/>
          <p:cNvSpPr>
            <a:spLocks noGrp="1" noChangeArrowheads="1"/>
          </p:cNvSpPr>
          <p:nvPr>
            <p:ph type="dt" sz="half" idx="10"/>
          </p:nvPr>
        </p:nvSpPr>
        <p:spPr>
          <a:xfrm>
            <a:off x="609600" y="6248400"/>
            <a:ext cx="2844800" cy="457200"/>
          </a:xfrm>
          <a:prstGeom prst="rect">
            <a:avLst/>
          </a:prstGeom>
          <a:ln/>
        </p:spPr>
        <p:txBody>
          <a:bodyPr lIns="91420" tIns="45711" rIns="91420" bIns="45711"/>
          <a:lstStyle>
            <a:lvl1pPr>
              <a:defRPr/>
            </a:lvl1pPr>
          </a:lstStyle>
          <a:p>
            <a:pPr>
              <a:defRPr/>
            </a:pPr>
            <a:endParaRPr lang="en-US" dirty="0">
              <a:solidFill>
                <a:srgbClr val="FFFFFF"/>
              </a:solidFill>
              <a:latin typeface="Arial"/>
              <a:ea typeface="ＭＳ Ｐゴシック"/>
              <a:cs typeface="ＭＳ Ｐゴシック"/>
            </a:endParaRPr>
          </a:p>
        </p:txBody>
      </p:sp>
      <p:sp>
        <p:nvSpPr>
          <p:cNvPr id="7" name="Rectangle 68"/>
          <p:cNvSpPr>
            <a:spLocks noGrp="1" noChangeArrowheads="1"/>
          </p:cNvSpPr>
          <p:nvPr>
            <p:ph type="ftr" sz="quarter" idx="11"/>
          </p:nvPr>
        </p:nvSpPr>
        <p:spPr>
          <a:xfrm>
            <a:off x="4165600" y="6248400"/>
            <a:ext cx="3860800" cy="457200"/>
          </a:xfrm>
          <a:prstGeom prst="rect">
            <a:avLst/>
          </a:prstGeom>
          <a:ln/>
        </p:spPr>
        <p:txBody>
          <a:bodyPr lIns="91420" tIns="45711" rIns="91420" bIns="45711"/>
          <a:lstStyle>
            <a:lvl1pPr>
              <a:defRPr/>
            </a:lvl1pPr>
          </a:lstStyle>
          <a:p>
            <a:pPr>
              <a:defRPr/>
            </a:pPr>
            <a:endParaRPr lang="en-US" dirty="0">
              <a:solidFill>
                <a:srgbClr val="FFFFFF"/>
              </a:solidFill>
              <a:latin typeface="Arial"/>
              <a:ea typeface="ＭＳ Ｐゴシック"/>
              <a:cs typeface="ＭＳ Ｐゴシック"/>
            </a:endParaRPr>
          </a:p>
        </p:txBody>
      </p:sp>
      <p:sp>
        <p:nvSpPr>
          <p:cNvPr id="8" name="Rectangle 69"/>
          <p:cNvSpPr>
            <a:spLocks noGrp="1" noChangeArrowheads="1"/>
          </p:cNvSpPr>
          <p:nvPr>
            <p:ph type="sldNum" sz="quarter" idx="12"/>
          </p:nvPr>
        </p:nvSpPr>
        <p:spPr>
          <a:xfrm>
            <a:off x="8737600" y="6248400"/>
            <a:ext cx="2844800" cy="457200"/>
          </a:xfrm>
          <a:prstGeom prst="rect">
            <a:avLst/>
          </a:prstGeom>
          <a:ln/>
        </p:spPr>
        <p:txBody>
          <a:bodyPr lIns="91420" tIns="45711" rIns="91420" bIns="45711"/>
          <a:lstStyle>
            <a:lvl1pPr>
              <a:defRPr/>
            </a:lvl1pPr>
          </a:lstStyle>
          <a:p>
            <a:pPr>
              <a:defRPr/>
            </a:pPr>
            <a:fld id="{DAADC404-252F-9D4B-B766-4714DDDB8DDF}" type="slidenum">
              <a:rPr lang="en-US">
                <a:solidFill>
                  <a:srgbClr val="FFFFFF"/>
                </a:solidFill>
                <a:latin typeface="Arial"/>
                <a:ea typeface="ＭＳ Ｐゴシック"/>
                <a:cs typeface="ＭＳ Ｐゴシック"/>
              </a:rPr>
              <a:pPr>
                <a:defRPr/>
              </a:pPr>
              <a:t>‹#›</a:t>
            </a:fld>
            <a:endParaRPr lang="en-US" dirty="0">
              <a:solidFill>
                <a:srgbClr val="FFFFFF"/>
              </a:solidFill>
              <a:latin typeface="Arial"/>
              <a:ea typeface="ＭＳ Ｐゴシック"/>
              <a:cs typeface="ＭＳ Ｐゴシック"/>
            </a:endParaRPr>
          </a:p>
        </p:txBody>
      </p:sp>
    </p:spTree>
    <p:extLst>
      <p:ext uri="{BB962C8B-B14F-4D97-AF65-F5344CB8AC3E}">
        <p14:creationId xmlns:p14="http://schemas.microsoft.com/office/powerpoint/2010/main" val="427880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B9AD-DB19-E743-BFCE-312290E13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B0BF-79F1-4445-BE1E-957B40307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86610-E0A6-C74D-9D57-F2545E6E0CDF}"/>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5" name="Footer Placeholder 4">
            <a:extLst>
              <a:ext uri="{FF2B5EF4-FFF2-40B4-BE49-F238E27FC236}">
                <a16:creationId xmlns:a16="http://schemas.microsoft.com/office/drawing/2014/main" id="{825F88C0-72F7-9843-9B2F-9D02B3BB77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D38A8C-C365-3A40-93A4-45AB1E5AA1A8}"/>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20464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EB92-0299-A842-AA8F-BA5B3F6BE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1541D-8621-CE46-8723-EDE3CDFB7C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52C4B7-AA39-5944-8118-E70FA8835147}"/>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5" name="Footer Placeholder 4">
            <a:extLst>
              <a:ext uri="{FF2B5EF4-FFF2-40B4-BE49-F238E27FC236}">
                <a16:creationId xmlns:a16="http://schemas.microsoft.com/office/drawing/2014/main" id="{1C994142-AB8E-964A-BE4C-35EE7E89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B2DED2-EF87-A34C-BB81-59721B2B73A4}"/>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280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B90B-3943-DB47-9DC2-BC72DE82C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C63FB-87A7-D74E-A19A-0AF191B8B3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D22EF-CF90-3B48-BB58-178B0C6EA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53C0E-C1EB-4742-B210-3B9705700545}"/>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6" name="Footer Placeholder 5">
            <a:extLst>
              <a:ext uri="{FF2B5EF4-FFF2-40B4-BE49-F238E27FC236}">
                <a16:creationId xmlns:a16="http://schemas.microsoft.com/office/drawing/2014/main" id="{AE2BD435-9B31-F64C-B772-3AA4D6AA0D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CBB810-52BF-B847-9106-DBBADEF28339}"/>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128956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3BA3-AF43-B847-A03A-F1A548B32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A7F400-C315-9E44-8008-6C482ADDA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440C8-BD13-CB4B-9FD2-F6849AA66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67819-DBCC-FA4D-858D-E458EC4C9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44C5E-6700-2A4A-8745-EF25A79F8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E644CE-ED6F-1348-A383-EE1A3F765EF9}"/>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8" name="Footer Placeholder 7">
            <a:extLst>
              <a:ext uri="{FF2B5EF4-FFF2-40B4-BE49-F238E27FC236}">
                <a16:creationId xmlns:a16="http://schemas.microsoft.com/office/drawing/2014/main" id="{8414413C-2EEC-014C-A963-30E23F728C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50F7A6-34F0-7E45-9E7A-1BC15407584F}"/>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36430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F5BF-2761-F14A-B57A-65366DE42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6EA563-B966-264D-A9C5-EBB61E3112FE}"/>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4" name="Footer Placeholder 3">
            <a:extLst>
              <a:ext uri="{FF2B5EF4-FFF2-40B4-BE49-F238E27FC236}">
                <a16:creationId xmlns:a16="http://schemas.microsoft.com/office/drawing/2014/main" id="{BC680424-F31A-DF46-8EE4-B42FB25AAF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25A8AD-3C42-6C44-BEA6-F363FC5DE0B7}"/>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286124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4A778-E25C-E54A-B74E-991C26038323}"/>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3" name="Footer Placeholder 2">
            <a:extLst>
              <a:ext uri="{FF2B5EF4-FFF2-40B4-BE49-F238E27FC236}">
                <a16:creationId xmlns:a16="http://schemas.microsoft.com/office/drawing/2014/main" id="{D111978B-64E5-F44A-9B4B-4C0B11B0D2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09B126-77AE-3B49-8E75-ACD4F80B2A0D}"/>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376880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2754-42B5-0544-84DA-D60451818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F435D7-CDE4-4348-88FA-6F95F1577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444DA6-3A5C-F04B-9F56-072195E9A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2254D-9FBF-C64C-BD72-2A983803E6CE}"/>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6" name="Footer Placeholder 5">
            <a:extLst>
              <a:ext uri="{FF2B5EF4-FFF2-40B4-BE49-F238E27FC236}">
                <a16:creationId xmlns:a16="http://schemas.microsoft.com/office/drawing/2014/main" id="{D92B735B-CE46-4643-B8A9-41B565034E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AFE53B-1FAA-A945-AB8C-AFD3B7D5E372}"/>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25458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EC80-4DFB-3940-A16B-23B9F3FF1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01122F-B6E6-8C4D-A29B-A2DED0E22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95D462C-39F9-884C-870A-BEECDC5FC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CA6FC-CBE9-D34F-8E82-0297E08B0020}"/>
              </a:ext>
            </a:extLst>
          </p:cNvPr>
          <p:cNvSpPr>
            <a:spLocks noGrp="1"/>
          </p:cNvSpPr>
          <p:nvPr>
            <p:ph type="dt" sz="half" idx="10"/>
          </p:nvPr>
        </p:nvSpPr>
        <p:spPr/>
        <p:txBody>
          <a:bodyPr/>
          <a:lstStyle/>
          <a:p>
            <a:fld id="{01E4B184-FC7A-BC48-8D6E-0BA1E86FB4A0}" type="datetimeFigureOut">
              <a:rPr lang="en-US" smtClean="0"/>
              <a:t>9/30/2021</a:t>
            </a:fld>
            <a:endParaRPr lang="en-US" dirty="0"/>
          </a:p>
        </p:txBody>
      </p:sp>
      <p:sp>
        <p:nvSpPr>
          <p:cNvPr id="6" name="Footer Placeholder 5">
            <a:extLst>
              <a:ext uri="{FF2B5EF4-FFF2-40B4-BE49-F238E27FC236}">
                <a16:creationId xmlns:a16="http://schemas.microsoft.com/office/drawing/2014/main" id="{E26336A6-9309-AE43-B72B-783FA4AAE5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33A8D6-EF0D-6D4F-91D6-D37E579E5E8A}"/>
              </a:ext>
            </a:extLst>
          </p:cNvPr>
          <p:cNvSpPr>
            <a:spLocks noGrp="1"/>
          </p:cNvSpPr>
          <p:nvPr>
            <p:ph type="sldNum" sz="quarter" idx="12"/>
          </p:nvPr>
        </p:nvSpPr>
        <p:spPr/>
        <p:txBody>
          <a:bodyPr/>
          <a:lstStyle/>
          <a:p>
            <a:fld id="{304F6C23-F54B-1C4B-876C-93F39A2208DE}" type="slidenum">
              <a:rPr lang="en-US" smtClean="0"/>
              <a:t>‹#›</a:t>
            </a:fld>
            <a:endParaRPr lang="en-US" dirty="0"/>
          </a:p>
        </p:txBody>
      </p:sp>
    </p:spTree>
    <p:extLst>
      <p:ext uri="{BB962C8B-B14F-4D97-AF65-F5344CB8AC3E}">
        <p14:creationId xmlns:p14="http://schemas.microsoft.com/office/powerpoint/2010/main" val="390215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F206E-746A-0346-B148-83E6E2240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663AD3-6E5B-6740-ABB8-EC7241318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D512-8407-A242-9EF5-9755D0964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B184-FC7A-BC48-8D6E-0BA1E86FB4A0}" type="datetimeFigureOut">
              <a:rPr lang="en-US" smtClean="0"/>
              <a:t>9/30/2021</a:t>
            </a:fld>
            <a:endParaRPr lang="en-US" dirty="0"/>
          </a:p>
        </p:txBody>
      </p:sp>
      <p:sp>
        <p:nvSpPr>
          <p:cNvPr id="5" name="Footer Placeholder 4">
            <a:extLst>
              <a:ext uri="{FF2B5EF4-FFF2-40B4-BE49-F238E27FC236}">
                <a16:creationId xmlns:a16="http://schemas.microsoft.com/office/drawing/2014/main" id="{D0142977-D0E6-FA48-B5C2-D8512489D4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ED7071-A2EB-FD48-948B-7FF2B6D35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F6C23-F54B-1C4B-876C-93F39A2208DE}" type="slidenum">
              <a:rPr lang="en-US" smtClean="0"/>
              <a:t>‹#›</a:t>
            </a:fld>
            <a:endParaRPr lang="en-US" dirty="0"/>
          </a:p>
        </p:txBody>
      </p:sp>
    </p:spTree>
    <p:extLst>
      <p:ext uri="{BB962C8B-B14F-4D97-AF65-F5344CB8AC3E}">
        <p14:creationId xmlns:p14="http://schemas.microsoft.com/office/powerpoint/2010/main" val="380778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nlinelibrary.wiley.com/doi/epdf/10.1111/jdv.17332"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library.wiley.com/doi/10.1111/jdv.17466" TargetMode="External"/><Relationship Id="rId2" Type="http://schemas.openxmlformats.org/officeDocument/2006/relationships/hyperlink" Target="https://jamanetwork.com/journals/jamadermatology/article-abstract/2781707" TargetMode="External"/><Relationship Id="rId1" Type="http://schemas.openxmlformats.org/officeDocument/2006/relationships/slideLayout" Target="../slideLayouts/slideLayout2.xml"/><Relationship Id="rId5" Type="http://schemas.openxmlformats.org/officeDocument/2006/relationships/hyperlink" Target="https://www.sciencedirect.com/science/article/pii/S0365059621002191" TargetMode="External"/><Relationship Id="rId4" Type="http://schemas.openxmlformats.org/officeDocument/2006/relationships/hyperlink" Target="https://onlinelibrary.wiley.com/doi/10.1111/ijd.1583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nature.com/articles/s41433-020-01291-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link.springer.com/article/10.1007/s13555-021-00588-8#Sec2"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10A7F66-F06E-B949-8C61-3A950B700EC9}"/>
              </a:ext>
            </a:extLst>
          </p:cNvPr>
          <p:cNvPicPr>
            <a:picLocks noChangeAspect="1"/>
          </p:cNvPicPr>
          <p:nvPr/>
        </p:nvPicPr>
        <p:blipFill>
          <a:blip r:embed="rId3"/>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C9376383-4DCB-484A-AA27-1A0C0E6B9A89}"/>
              </a:ext>
            </a:extLst>
          </p:cNvPr>
          <p:cNvSpPr txBox="1"/>
          <p:nvPr/>
        </p:nvSpPr>
        <p:spPr>
          <a:xfrm>
            <a:off x="7269756" y="471638"/>
            <a:ext cx="4922245" cy="646331"/>
          </a:xfrm>
          <a:prstGeom prst="rect">
            <a:avLst/>
          </a:prstGeom>
          <a:noFill/>
        </p:spPr>
        <p:txBody>
          <a:bodyPr wrap="none" rtlCol="0">
            <a:spAutoFit/>
          </a:bodyPr>
          <a:lstStyle/>
          <a:p>
            <a:r>
              <a:rPr lang="en-US" sz="3600" dirty="0">
                <a:solidFill>
                  <a:schemeClr val="bg1"/>
                </a:solidFill>
              </a:rPr>
              <a:t>Update #4: October 2021</a:t>
            </a:r>
          </a:p>
        </p:txBody>
      </p:sp>
    </p:spTree>
    <p:extLst>
      <p:ext uri="{BB962C8B-B14F-4D97-AF65-F5344CB8AC3E}">
        <p14:creationId xmlns:p14="http://schemas.microsoft.com/office/powerpoint/2010/main" val="300786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BC963A-D17E-4DD6-9778-F8AD037AC015}"/>
              </a:ext>
            </a:extLst>
          </p:cNvPr>
          <p:cNvSpPr>
            <a:spLocks noGrp="1"/>
          </p:cNvSpPr>
          <p:nvPr>
            <p:ph type="title"/>
          </p:nvPr>
        </p:nvSpPr>
        <p:spPr>
          <a:xfrm>
            <a:off x="831850" y="234868"/>
            <a:ext cx="10515600" cy="2852737"/>
          </a:xfrm>
        </p:spPr>
        <p:txBody>
          <a:bodyPr>
            <a:normAutofit/>
          </a:bodyPr>
          <a:lstStyle/>
          <a:p>
            <a:pPr marR="0" algn="ctr">
              <a:lnSpc>
                <a:spcPct val="107000"/>
              </a:lnSpc>
              <a:spcBef>
                <a:spcPts val="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Effectiveness, safety and utilization of vismodegib in locally advanced basal cell carcinoma under real-world conditions in Germany – The non-interventional study NIELS</a:t>
            </a:r>
            <a:r>
              <a:rPr lang="en-US" sz="32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 Placeholder 4">
            <a:extLst>
              <a:ext uri="{FF2B5EF4-FFF2-40B4-BE49-F238E27FC236}">
                <a16:creationId xmlns:a16="http://schemas.microsoft.com/office/drawing/2014/main" id="{245697E2-C85E-4094-ACD3-6DAC6AAB63AD}"/>
              </a:ext>
            </a:extLst>
          </p:cNvPr>
          <p:cNvSpPr>
            <a:spLocks noGrp="1"/>
          </p:cNvSpPr>
          <p:nvPr>
            <p:ph type="body" idx="1"/>
          </p:nvPr>
        </p:nvSpPr>
        <p:spPr>
          <a:xfrm>
            <a:off x="831850" y="3114593"/>
            <a:ext cx="10515600" cy="1500187"/>
          </a:xfrm>
        </p:spPr>
        <p:txBody>
          <a:bodyPr>
            <a:normAutofit/>
          </a:bodyPr>
          <a:lstStyle/>
          <a:p>
            <a:pPr marL="0" marR="0" algn="ctr">
              <a:lnSpc>
                <a:spcPct val="107000"/>
              </a:lnSpc>
              <a:spcBef>
                <a:spcPts val="0"/>
              </a:spcBef>
              <a:spcAft>
                <a:spcPts val="0"/>
              </a:spcAft>
            </a:pPr>
            <a:r>
              <a:rPr lang="en-US" sz="1800" dirty="0">
                <a:solidFill>
                  <a:srgbClr val="898989"/>
                </a:solidFill>
                <a:latin typeface="Calibri" panose="020F0502020204030204" pitchFamily="34" charset="0"/>
                <a:ea typeface="Calibri" panose="020F0502020204030204" pitchFamily="34" charset="0"/>
                <a:cs typeface="Times New Roman" panose="02020603050405020304" pitchFamily="18" charset="0"/>
                <a:hlinkClick r:id="rId2"/>
              </a:rPr>
              <a:t>Gutzmer R, et al. </a:t>
            </a:r>
            <a:r>
              <a:rPr lang="en-US" sz="1800" i="1" dirty="0">
                <a:effectLst/>
                <a:latin typeface="Calibri" panose="020F0502020204030204" pitchFamily="34" charset="0"/>
                <a:ea typeface="Calibri" panose="020F0502020204030204" pitchFamily="34" charset="0"/>
                <a:cs typeface="Calibri" panose="020F0502020204030204" pitchFamily="34" charset="0"/>
                <a:hlinkClick r:id="rId2"/>
              </a:rPr>
              <a:t>J Eur Acad Dermatol Venereol</a:t>
            </a:r>
            <a:r>
              <a:rPr lang="en-US" sz="1800" dirty="0">
                <a:latin typeface="Calibri" panose="020F0502020204030204" pitchFamily="34" charset="0"/>
                <a:ea typeface="Calibri" panose="020F0502020204030204" pitchFamily="34" charset="0"/>
                <a:cs typeface="Calibri" panose="020F0502020204030204" pitchFamily="34" charset="0"/>
                <a:hlinkClick r:id="rId2"/>
              </a:rPr>
              <a:t>. 2021;35(8):1678-1685</a:t>
            </a:r>
            <a:r>
              <a:rPr lang="en-US" sz="1800" dirty="0">
                <a:solidFill>
                  <a:srgbClr val="898989"/>
                </a:solidFill>
                <a:latin typeface="Calibri" panose="020F0502020204030204" pitchFamily="34" charset="0"/>
                <a:ea typeface="Calibri" panose="020F0502020204030204" pitchFamily="34" charset="0"/>
                <a:cs typeface="Times New Roman" panose="02020603050405020304" pitchFamily="18" charset="0"/>
                <a:hlinkClick r:id="rId2"/>
              </a:rPr>
              <a:t>.</a:t>
            </a:r>
            <a:endParaRPr lang="en-US" sz="18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04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7C16B-EC6F-4473-A84F-C7A5C95B3AF0}"/>
              </a:ext>
            </a:extLst>
          </p:cNvPr>
          <p:cNvSpPr>
            <a:spLocks noGrp="1"/>
          </p:cNvSpPr>
          <p:nvPr>
            <p:ph type="title"/>
          </p:nvPr>
        </p:nvSpPr>
        <p:spPr/>
        <p:txBody>
          <a:bodyPr>
            <a:noAutofit/>
          </a:bodyPr>
          <a:lstStyle/>
          <a:p>
            <a:r>
              <a:rPr lang="en-US" sz="3200" dirty="0">
                <a:effectLst/>
                <a:latin typeface="Calibri" panose="020F0502020204030204" pitchFamily="34" charset="0"/>
                <a:ea typeface="Calibri" panose="020F0502020204030204" pitchFamily="34" charset="0"/>
                <a:cs typeface="Calibri" panose="020F0502020204030204" pitchFamily="34" charset="0"/>
              </a:rPr>
              <a:t>Effectiveness, safety and utilization of vismodegib in locally advanced basal cell carcinoma under real-world conditions in Germany – The non-interventional study NIELS</a:t>
            </a:r>
            <a:endParaRPr lang="en-US" sz="3200" dirty="0"/>
          </a:p>
        </p:txBody>
      </p:sp>
      <p:sp>
        <p:nvSpPr>
          <p:cNvPr id="5" name="Content Placeholder 4">
            <a:extLst>
              <a:ext uri="{FF2B5EF4-FFF2-40B4-BE49-F238E27FC236}">
                <a16:creationId xmlns:a16="http://schemas.microsoft.com/office/drawing/2014/main" id="{82CAEFFF-CC9D-440D-A201-259E02302C6B}"/>
              </a:ext>
            </a:extLst>
          </p:cNvPr>
          <p:cNvSpPr>
            <a:spLocks noGrp="1"/>
          </p:cNvSpPr>
          <p:nvPr>
            <p:ph idx="1"/>
          </p:nvPr>
        </p:nvSpPr>
        <p:spPr>
          <a:xfrm>
            <a:off x="838200" y="1825625"/>
            <a:ext cx="10515600" cy="4055411"/>
          </a:xfrm>
        </p:spPr>
        <p:txBody>
          <a:bodyPr/>
          <a:lstStyle/>
          <a:p>
            <a:r>
              <a:rPr lang="en-US" dirty="0"/>
              <a:t>Goal: Assess effectiveness of vismodegib, with a special focus on duration of response, safety, and utilization</a:t>
            </a:r>
          </a:p>
          <a:p>
            <a:r>
              <a:rPr lang="en-US" dirty="0"/>
              <a:t>Patients with locally advanced basal cell carcinoma who had received </a:t>
            </a:r>
            <a:r>
              <a:rPr lang="en-US" dirty="0">
                <a:latin typeface="Calibri" panose="020F0502020204030204" pitchFamily="34" charset="0"/>
                <a:cs typeface="Calibri" panose="020F0502020204030204" pitchFamily="34" charset="0"/>
              </a:rPr>
              <a:t>≥1 dose of vismodegib (N=66)</a:t>
            </a:r>
          </a:p>
          <a:p>
            <a:r>
              <a:rPr lang="en-US" dirty="0">
                <a:latin typeface="Calibri" panose="020F0502020204030204" pitchFamily="34" charset="0"/>
                <a:cs typeface="Calibri" panose="020F0502020204030204" pitchFamily="34" charset="0"/>
              </a:rPr>
              <a:t>Treatment documented retrospectively/prospectively for ≤3 y</a:t>
            </a:r>
            <a:endParaRPr lang="en-US" dirty="0"/>
          </a:p>
        </p:txBody>
      </p:sp>
      <p:sp>
        <p:nvSpPr>
          <p:cNvPr id="6" name="TextBox 5">
            <a:extLst>
              <a:ext uri="{FF2B5EF4-FFF2-40B4-BE49-F238E27FC236}">
                <a16:creationId xmlns:a16="http://schemas.microsoft.com/office/drawing/2014/main" id="{6C1BC3A7-BDBA-4493-AE2C-42C7502C64D1}"/>
              </a:ext>
            </a:extLst>
          </p:cNvPr>
          <p:cNvSpPr txBox="1"/>
          <p:nvPr/>
        </p:nvSpPr>
        <p:spPr>
          <a:xfrm>
            <a:off x="4157007" y="6045039"/>
            <a:ext cx="3877985" cy="249684"/>
          </a:xfrm>
          <a:prstGeom prst="rect">
            <a:avLst/>
          </a:prstGeom>
          <a:noFill/>
        </p:spPr>
        <p:txBody>
          <a:bodyPr wrap="none" rtlCol="0">
            <a:spAutoFit/>
          </a:bodyPr>
          <a:lstStyle/>
          <a:p>
            <a:pPr marL="0" marR="0" algn="ctr">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Gutzmer R, et al. </a:t>
            </a:r>
            <a:r>
              <a:rPr lang="en-US" sz="1000" i="1" dirty="0">
                <a:effectLst/>
                <a:latin typeface="Calibri" panose="020F0502020204030204" pitchFamily="34" charset="0"/>
                <a:ea typeface="Calibri" panose="020F0502020204030204" pitchFamily="34" charset="0"/>
                <a:cs typeface="Calibri" panose="020F0502020204030204" pitchFamily="34" charset="0"/>
              </a:rPr>
              <a:t>J Eur Acad Dermatol Venereol</a:t>
            </a:r>
            <a:r>
              <a:rPr lang="en-US" sz="1000" dirty="0">
                <a:latin typeface="Calibri" panose="020F0502020204030204" pitchFamily="34" charset="0"/>
                <a:ea typeface="Calibri" panose="020F0502020204030204" pitchFamily="34" charset="0"/>
                <a:cs typeface="Calibri" panose="020F0502020204030204" pitchFamily="34" charset="0"/>
              </a:rPr>
              <a:t>. 2021;35(8):1678-1685</a:t>
            </a:r>
            <a:r>
              <a:rPr lang="en-US" sz="1000"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02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7C16B-EC6F-4473-A84F-C7A5C95B3AF0}"/>
              </a:ext>
            </a:extLst>
          </p:cNvPr>
          <p:cNvSpPr>
            <a:spLocks noGrp="1"/>
          </p:cNvSpPr>
          <p:nvPr>
            <p:ph type="title"/>
          </p:nvPr>
        </p:nvSpPr>
        <p:spPr/>
        <p:txBody>
          <a:bodyPr>
            <a:noAutofit/>
          </a:bodyPr>
          <a:lstStyle/>
          <a:p>
            <a:r>
              <a:rPr lang="en-US" sz="3200" dirty="0">
                <a:effectLst/>
                <a:latin typeface="Calibri" panose="020F0502020204030204" pitchFamily="34" charset="0"/>
                <a:ea typeface="Calibri" panose="020F0502020204030204" pitchFamily="34" charset="0"/>
                <a:cs typeface="Calibri" panose="020F0502020204030204" pitchFamily="34" charset="0"/>
              </a:rPr>
              <a:t>Effectiveness, safety and utilization of vismodegib in locally advanced basal cell carcinoma under real-world conditions in Germany – The non-interventional study NIELS (continued)</a:t>
            </a:r>
            <a:endParaRPr lang="en-US" sz="3200" dirty="0"/>
          </a:p>
        </p:txBody>
      </p:sp>
      <p:sp>
        <p:nvSpPr>
          <p:cNvPr id="5" name="Content Placeholder 4">
            <a:extLst>
              <a:ext uri="{FF2B5EF4-FFF2-40B4-BE49-F238E27FC236}">
                <a16:creationId xmlns:a16="http://schemas.microsoft.com/office/drawing/2014/main" id="{82CAEFFF-CC9D-440D-A201-259E02302C6B}"/>
              </a:ext>
            </a:extLst>
          </p:cNvPr>
          <p:cNvSpPr>
            <a:spLocks noGrp="1"/>
          </p:cNvSpPr>
          <p:nvPr>
            <p:ph idx="1"/>
          </p:nvPr>
        </p:nvSpPr>
        <p:spPr>
          <a:xfrm>
            <a:off x="838200" y="1825625"/>
            <a:ext cx="10515600" cy="4055411"/>
          </a:xfrm>
        </p:spPr>
        <p:txBody>
          <a:bodyPr>
            <a:normAutofit fontScale="92500" lnSpcReduction="20000"/>
          </a:bodyPr>
          <a:lstStyle/>
          <a:p>
            <a:r>
              <a:rPr lang="en-US" dirty="0"/>
              <a:t>Objective response rate 74.2%</a:t>
            </a:r>
          </a:p>
          <a:p>
            <a:pPr lvl="1"/>
            <a:r>
              <a:rPr lang="en-US" dirty="0"/>
              <a:t>Complete response 37.9%</a:t>
            </a:r>
          </a:p>
          <a:p>
            <a:r>
              <a:rPr lang="en-US" dirty="0"/>
              <a:t>Disease control rate 90.9%</a:t>
            </a:r>
          </a:p>
          <a:p>
            <a:r>
              <a:rPr lang="en-US" dirty="0"/>
              <a:t>Median duration of response 15.9 mos</a:t>
            </a:r>
          </a:p>
          <a:p>
            <a:pPr lvl="1"/>
            <a:r>
              <a:rPr lang="en-US" dirty="0"/>
              <a:t>49/66 (74.2%) with response</a:t>
            </a:r>
          </a:p>
          <a:p>
            <a:r>
              <a:rPr lang="en-US" dirty="0"/>
              <a:t>Median progression-free survival 19.1 mos</a:t>
            </a:r>
          </a:p>
          <a:p>
            <a:r>
              <a:rPr lang="en-US" dirty="0"/>
              <a:t>Median time to response 2.7 mos</a:t>
            </a:r>
          </a:p>
          <a:p>
            <a:r>
              <a:rPr lang="en-US" dirty="0"/>
              <a:t>340 adverse events reported in 63/66 (95.5%)</a:t>
            </a:r>
          </a:p>
          <a:p>
            <a:pPr lvl="1"/>
            <a:r>
              <a:rPr lang="en-US" dirty="0"/>
              <a:t>Serious adverse events: 22 events in 15 patients</a:t>
            </a:r>
          </a:p>
          <a:p>
            <a:r>
              <a:rPr lang="en-US" dirty="0"/>
              <a:t>Conclusion: results in real-world practice are similar to clinical trials</a:t>
            </a:r>
          </a:p>
        </p:txBody>
      </p:sp>
      <p:sp>
        <p:nvSpPr>
          <p:cNvPr id="6" name="TextBox 5">
            <a:extLst>
              <a:ext uri="{FF2B5EF4-FFF2-40B4-BE49-F238E27FC236}">
                <a16:creationId xmlns:a16="http://schemas.microsoft.com/office/drawing/2014/main" id="{6C1BC3A7-BDBA-4493-AE2C-42C7502C64D1}"/>
              </a:ext>
            </a:extLst>
          </p:cNvPr>
          <p:cNvSpPr txBox="1"/>
          <p:nvPr/>
        </p:nvSpPr>
        <p:spPr>
          <a:xfrm>
            <a:off x="4157007" y="6045039"/>
            <a:ext cx="3877985" cy="249684"/>
          </a:xfrm>
          <a:prstGeom prst="rect">
            <a:avLst/>
          </a:prstGeom>
          <a:noFill/>
        </p:spPr>
        <p:txBody>
          <a:bodyPr wrap="none" rtlCol="0">
            <a:spAutoFit/>
          </a:bodyPr>
          <a:lstStyle/>
          <a:p>
            <a:pPr marL="0" marR="0" algn="ctr">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Gutzmer R, et al. </a:t>
            </a:r>
            <a:r>
              <a:rPr lang="en-US" sz="1000" i="1" dirty="0">
                <a:effectLst/>
                <a:latin typeface="Calibri" panose="020F0502020204030204" pitchFamily="34" charset="0"/>
                <a:ea typeface="Calibri" panose="020F0502020204030204" pitchFamily="34" charset="0"/>
                <a:cs typeface="Calibri" panose="020F0502020204030204" pitchFamily="34" charset="0"/>
              </a:rPr>
              <a:t>J Eur Acad Dermatol Venereol</a:t>
            </a:r>
            <a:r>
              <a:rPr lang="en-US" sz="1000" dirty="0">
                <a:latin typeface="Calibri" panose="020F0502020204030204" pitchFamily="34" charset="0"/>
                <a:ea typeface="Calibri" panose="020F0502020204030204" pitchFamily="34" charset="0"/>
                <a:cs typeface="Calibri" panose="020F0502020204030204" pitchFamily="34" charset="0"/>
              </a:rPr>
              <a:t>. 2021;35(8):1678-1685</a:t>
            </a:r>
            <a:r>
              <a:rPr lang="en-US" sz="1000" dirty="0">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59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290FB-198F-4A0B-9DC7-27ED33F0233E}"/>
              </a:ext>
            </a:extLst>
          </p:cNvPr>
          <p:cNvSpPr>
            <a:spLocks noGrp="1"/>
          </p:cNvSpPr>
          <p:nvPr>
            <p:ph type="title"/>
          </p:nvPr>
        </p:nvSpPr>
        <p:spPr/>
        <p:txBody>
          <a:bodyPr/>
          <a:lstStyle/>
          <a:p>
            <a:r>
              <a:rPr lang="en-US" dirty="0"/>
              <a:t>Other Publications</a:t>
            </a:r>
          </a:p>
        </p:txBody>
      </p:sp>
      <p:sp>
        <p:nvSpPr>
          <p:cNvPr id="5" name="Content Placeholder 4">
            <a:extLst>
              <a:ext uri="{FF2B5EF4-FFF2-40B4-BE49-F238E27FC236}">
                <a16:creationId xmlns:a16="http://schemas.microsoft.com/office/drawing/2014/main" id="{DA79A2AF-AD4E-445E-9E7E-799B9E603A0E}"/>
              </a:ext>
            </a:extLst>
          </p:cNvPr>
          <p:cNvSpPr>
            <a:spLocks noGrp="1"/>
          </p:cNvSpPr>
          <p:nvPr>
            <p:ph idx="1"/>
          </p:nvPr>
        </p:nvSpPr>
        <p:spPr/>
        <p:txBody>
          <a:bodyPr>
            <a:normAutofit/>
          </a:bodyPr>
          <a:lstStyle/>
          <a:p>
            <a:pPr marR="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hlinkClick r:id="rId2"/>
              </a:rPr>
              <a:t>Dunmann K, et al. Complete remission of basal cell carcinoma following treatment with cemiplimab after 2 years. </a:t>
            </a:r>
            <a:r>
              <a:rPr lang="en-US" sz="2000" i="1" dirty="0">
                <a:effectLst/>
                <a:latin typeface="Calibri" panose="020F0502020204030204" pitchFamily="34" charset="0"/>
                <a:ea typeface="Calibri" panose="020F0502020204030204" pitchFamily="34" charset="0"/>
                <a:cs typeface="Calibri" panose="020F0502020204030204" pitchFamily="34" charset="0"/>
                <a:hlinkClick r:id="rId2"/>
              </a:rPr>
              <a:t>JAMA Dermatol</a:t>
            </a:r>
            <a:r>
              <a:rPr lang="en-US" sz="2000" dirty="0">
                <a:effectLst/>
                <a:latin typeface="Calibri" panose="020F0502020204030204" pitchFamily="34" charset="0"/>
                <a:ea typeface="Calibri" panose="020F0502020204030204" pitchFamily="34" charset="0"/>
                <a:cs typeface="Calibri" panose="020F0502020204030204" pitchFamily="34" charset="0"/>
                <a:hlinkClick r:id="rId2"/>
              </a:rPr>
              <a:t>. 2021;157(8):1004-1006</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marR="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hlinkClick r:id="rId3"/>
              </a:rPr>
              <a:t>Grob JJ, et al. Position statement on classification of basal cell carcinomas. Part 1: unsupervised clustering of experts as a way to build on operational classification of advanced basal cell carcinoma based on pattern recognition. </a:t>
            </a:r>
            <a:r>
              <a:rPr lang="en-US" sz="2000" i="1" dirty="0">
                <a:effectLst/>
                <a:latin typeface="Calibri" panose="020F0502020204030204" pitchFamily="34" charset="0"/>
                <a:ea typeface="Calibri" panose="020F0502020204030204" pitchFamily="34" charset="0"/>
                <a:cs typeface="Calibri" panose="020F0502020204030204" pitchFamily="34" charset="0"/>
                <a:hlinkClick r:id="rId3"/>
              </a:rPr>
              <a:t>J Eur Acad Dermatol Venereol</a:t>
            </a:r>
            <a:r>
              <a:rPr lang="en-US" sz="2000" dirty="0">
                <a:effectLst/>
                <a:latin typeface="Calibri" panose="020F0502020204030204" pitchFamily="34" charset="0"/>
                <a:ea typeface="Calibri" panose="020F0502020204030204" pitchFamily="34" charset="0"/>
                <a:cs typeface="Calibri" panose="020F0502020204030204" pitchFamily="34" charset="0"/>
                <a:hlinkClick r:id="rId3"/>
              </a:rPr>
              <a:t>. 2021;35(10):1949-1956</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marR="0">
              <a:lnSpc>
                <a:spcPct val="107000"/>
              </a:lnSpc>
              <a:spcBef>
                <a:spcPts val="0"/>
              </a:spcBef>
              <a:spcAft>
                <a:spcPts val="600"/>
              </a:spcAft>
            </a:pPr>
            <a:r>
              <a:rPr lang="en-US" sz="2000" dirty="0">
                <a:latin typeface="Calibri" panose="020F0502020204030204" pitchFamily="34" charset="0"/>
                <a:ea typeface="Calibri" panose="020F0502020204030204" pitchFamily="34" charset="0"/>
                <a:cs typeface="Calibri" panose="020F0502020204030204" pitchFamily="34" charset="0"/>
                <a:hlinkClick r:id="rId4"/>
              </a:rPr>
              <a:t>Patel AD, et al. Hedgehog inhibitors with and without adjunctive therapy in treatment of locally advanced basal cell carcinoma. </a:t>
            </a:r>
            <a:r>
              <a:rPr lang="en-US" sz="2000" i="1" dirty="0">
                <a:latin typeface="Calibri" panose="020F0502020204030204" pitchFamily="34" charset="0"/>
                <a:ea typeface="Calibri" panose="020F0502020204030204" pitchFamily="34" charset="0"/>
                <a:cs typeface="Calibri" panose="020F0502020204030204" pitchFamily="34" charset="0"/>
                <a:hlinkClick r:id="rId4"/>
              </a:rPr>
              <a:t>Int J Dermatol</a:t>
            </a:r>
            <a:r>
              <a:rPr lang="en-US" sz="2000" dirty="0">
                <a:latin typeface="Calibri" panose="020F0502020204030204" pitchFamily="34" charset="0"/>
                <a:ea typeface="Calibri" panose="020F0502020204030204" pitchFamily="34" charset="0"/>
                <a:cs typeface="Calibri" panose="020F0502020204030204" pitchFamily="34" charset="0"/>
                <a:hlinkClick r:id="rId4"/>
              </a:rPr>
              <a:t>. 2021;doi:10.1111/ijd.15836</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600"/>
              </a:spcAft>
            </a:pPr>
            <a:r>
              <a:rPr lang="en-US" sz="2000" dirty="0">
                <a:effectLst/>
                <a:latin typeface="Calibri" panose="020F0502020204030204" pitchFamily="34" charset="0"/>
                <a:ea typeface="Calibri" panose="020F0502020204030204" pitchFamily="34" charset="0"/>
                <a:cs typeface="Calibri" panose="020F0502020204030204" pitchFamily="34" charset="0"/>
                <a:hlinkClick r:id="rId5"/>
              </a:rPr>
              <a:t>Xavier C, et al. Vismodegib for treatment of periocular basal cell carcinoma – 6-year experience from a tertiary care center. </a:t>
            </a:r>
            <a:r>
              <a:rPr lang="en-US" sz="2000" i="1" dirty="0">
                <a:latin typeface="Calibri" panose="020F0502020204030204" pitchFamily="34" charset="0"/>
                <a:ea typeface="Calibri" panose="020F0502020204030204" pitchFamily="34" charset="0"/>
                <a:cs typeface="Calibri" panose="020F0502020204030204" pitchFamily="34" charset="0"/>
                <a:hlinkClick r:id="rId5"/>
              </a:rPr>
              <a:t>An Bras Dermatol</a:t>
            </a:r>
            <a:r>
              <a:rPr lang="en-US" sz="2000" dirty="0">
                <a:latin typeface="Calibri" panose="020F0502020204030204" pitchFamily="34" charset="0"/>
                <a:ea typeface="Calibri" panose="020F0502020204030204" pitchFamily="34" charset="0"/>
                <a:cs typeface="Calibri" panose="020F0502020204030204" pitchFamily="34" charset="0"/>
                <a:hlinkClick r:id="rId5"/>
              </a:rPr>
              <a:t>. 2021;S0365-0596(21)00219</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43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16E4E0-AEC4-4127-8E15-6DC0D5D84417}"/>
              </a:ext>
            </a:extLst>
          </p:cNvPr>
          <p:cNvSpPr>
            <a:spLocks noGrp="1"/>
          </p:cNvSpPr>
          <p:nvPr>
            <p:ph type="title"/>
          </p:nvPr>
        </p:nvSpPr>
        <p:spPr/>
        <p:txBody>
          <a:bodyPr>
            <a:noAutofit/>
          </a:bodyPr>
          <a:lstStyle/>
          <a:p>
            <a:pPr marL="0" marR="0">
              <a:lnSpc>
                <a:spcPct val="115000"/>
              </a:lnSpc>
              <a:spcBef>
                <a:spcPts val="0"/>
              </a:spcBef>
              <a:spcAft>
                <a:spcPts val="0"/>
              </a:spcAft>
            </a:pPr>
            <a:r>
              <a:rPr lang="en-US" sz="2800" dirty="0">
                <a:effectLst/>
                <a:ea typeface="Calibri" panose="020F0502020204030204" pitchFamily="34" charset="0"/>
                <a:cs typeface="Calibri" panose="020F0502020204030204" pitchFamily="34" charset="0"/>
              </a:rPr>
              <a:t>As in medicine generally, the management of patients with locally advanced basal cell carcinoma is rapidly evolving. To help clinicians keep abreast of new information related to the management of patients with locally advanced basal cell carcinoma, this activity has been updated every 2 months; this is the final of 4 updates. This update includes new information published between </a:t>
            </a:r>
            <a:r>
              <a:rPr lang="en-US" sz="2800" dirty="0">
                <a:ea typeface="Calibri" panose="020F0502020204030204" pitchFamily="34" charset="0"/>
                <a:cs typeface="Calibri" panose="020F0502020204030204" pitchFamily="34" charset="0"/>
              </a:rPr>
              <a:t>August 1</a:t>
            </a:r>
            <a:r>
              <a:rPr lang="en-US" sz="2800" dirty="0">
                <a:effectLst/>
                <a:ea typeface="Calibri" panose="020F0502020204030204" pitchFamily="34" charset="0"/>
                <a:cs typeface="Calibri" panose="020F0502020204030204" pitchFamily="34" charset="0"/>
              </a:rPr>
              <a:t>, 2021, and September 30, 2021, with a focus on 3 key publications. Links to other publications of potential interest are also provided.</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30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BC963A-D17E-4DD6-9778-F8AD037AC015}"/>
              </a:ext>
            </a:extLst>
          </p:cNvPr>
          <p:cNvSpPr>
            <a:spLocks noGrp="1"/>
          </p:cNvSpPr>
          <p:nvPr>
            <p:ph type="title"/>
          </p:nvPr>
        </p:nvSpPr>
        <p:spPr>
          <a:xfrm>
            <a:off x="838200" y="205992"/>
            <a:ext cx="10515600" cy="2852737"/>
          </a:xfrm>
        </p:spPr>
        <p:txBody>
          <a:bodyPr>
            <a:norm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Neoadjuvant vismodegib in the management of locally advanced periocular basal cell carcinoma</a:t>
            </a:r>
            <a:endParaRPr lang="en-US" sz="3200" b="1" dirty="0"/>
          </a:p>
        </p:txBody>
      </p:sp>
      <p:sp>
        <p:nvSpPr>
          <p:cNvPr id="5" name="Text Placeholder 4">
            <a:extLst>
              <a:ext uri="{FF2B5EF4-FFF2-40B4-BE49-F238E27FC236}">
                <a16:creationId xmlns:a16="http://schemas.microsoft.com/office/drawing/2014/main" id="{245697E2-C85E-4094-ACD3-6DAC6AAB63AD}"/>
              </a:ext>
            </a:extLst>
          </p:cNvPr>
          <p:cNvSpPr>
            <a:spLocks noGrp="1"/>
          </p:cNvSpPr>
          <p:nvPr>
            <p:ph type="body" idx="1"/>
          </p:nvPr>
        </p:nvSpPr>
        <p:spPr>
          <a:xfrm>
            <a:off x="838200" y="3085717"/>
            <a:ext cx="10515600" cy="1500187"/>
          </a:xfrm>
        </p:spPr>
        <p:txBody>
          <a:bodyPr>
            <a:normAutofit/>
          </a:bodyP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Curragh DS, et al. </a:t>
            </a:r>
            <a:r>
              <a:rPr lang="en-US" sz="1800" i="1" dirty="0">
                <a:effectLst/>
                <a:latin typeface="Calibri" panose="020F0502020204030204" pitchFamily="34" charset="0"/>
                <a:ea typeface="Calibri" panose="020F0502020204030204" pitchFamily="34" charset="0"/>
                <a:cs typeface="Times New Roman" panose="02020603050405020304" pitchFamily="18" charset="0"/>
                <a:hlinkClick r:id="rId2"/>
              </a:rPr>
              <a:t>Eye (Lond)</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 2021;35(10):2740-2745.</a:t>
            </a:r>
            <a:endParaRPr lang="en-US" sz="1800" dirty="0"/>
          </a:p>
        </p:txBody>
      </p:sp>
    </p:spTree>
    <p:extLst>
      <p:ext uri="{BB962C8B-B14F-4D97-AF65-F5344CB8AC3E}">
        <p14:creationId xmlns:p14="http://schemas.microsoft.com/office/powerpoint/2010/main" val="308991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331D-5904-49F0-A94A-EA5F806447E5}"/>
              </a:ext>
            </a:extLst>
          </p:cNvPr>
          <p:cNvSpPr>
            <a:spLocks noGrp="1"/>
          </p:cNvSpPr>
          <p:nvPr>
            <p:ph type="title"/>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Neoadjuvant vismodegib in the management of locally advanced periocular basal cell carcinoma</a:t>
            </a:r>
            <a:endParaRPr lang="en-US" sz="2800" dirty="0"/>
          </a:p>
        </p:txBody>
      </p:sp>
      <p:sp>
        <p:nvSpPr>
          <p:cNvPr id="5" name="Content Placeholder 4">
            <a:extLst>
              <a:ext uri="{FF2B5EF4-FFF2-40B4-BE49-F238E27FC236}">
                <a16:creationId xmlns:a16="http://schemas.microsoft.com/office/drawing/2014/main" id="{2E430E83-AF51-45D4-9F56-6527C71C657F}"/>
              </a:ext>
            </a:extLst>
          </p:cNvPr>
          <p:cNvSpPr>
            <a:spLocks noGrp="1"/>
          </p:cNvSpPr>
          <p:nvPr>
            <p:ph idx="1"/>
          </p:nvPr>
        </p:nvSpPr>
        <p:spPr>
          <a:xfrm>
            <a:off x="838200" y="1825625"/>
            <a:ext cx="10515600" cy="3901407"/>
          </a:xfrm>
        </p:spPr>
        <p:txBody>
          <a:bodyPr>
            <a:noAutofit/>
          </a:bodyPr>
          <a:lstStyle/>
          <a:p>
            <a:pPr marL="342900" marR="0" lvl="0" indent="-342900">
              <a:lnSpc>
                <a:spcPct val="100000"/>
              </a:lnSpc>
              <a:spcBef>
                <a:spcPts val="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Goal: Assess the effect of vismodegib on the extent of surgical excision and histological response</a:t>
            </a:r>
          </a:p>
          <a:p>
            <a:pPr marL="342900" marR="0" lvl="0" indent="-342900">
              <a:lnSpc>
                <a:spcPct val="100000"/>
              </a:lnSpc>
              <a:spcBef>
                <a:spcPts val="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Retrospective case series of patients treated with neoadjuvant vismodegib for locally advanced periocular basal cell carcinoma prior to surgical excision</a:t>
            </a:r>
          </a:p>
          <a:p>
            <a:pPr marL="342900" marR="0" lvl="0" indent="-342900">
              <a:lnSpc>
                <a:spcPct val="100000"/>
              </a:lnSpc>
              <a:spcBef>
                <a:spcPts val="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Vismodegib continued until maximum clinical response</a:t>
            </a:r>
          </a:p>
          <a:p>
            <a:pPr marL="342900" marR="0" lvl="0" indent="-342900">
              <a:lnSpc>
                <a:spcPct val="100000"/>
              </a:lnSpc>
              <a:spcBef>
                <a:spcPts val="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Difference between the estimated surgical margins prior to vismodegib and eventual margins was estimated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9C2AD83-8C2F-4AC9-829C-E00CDA8B3C1E}"/>
              </a:ext>
            </a:extLst>
          </p:cNvPr>
          <p:cNvSpPr txBox="1"/>
          <p:nvPr/>
        </p:nvSpPr>
        <p:spPr>
          <a:xfrm>
            <a:off x="4216878" y="6071786"/>
            <a:ext cx="2980303" cy="246221"/>
          </a:xfrm>
          <a:prstGeom prst="rect">
            <a:avLst/>
          </a:prstGeom>
          <a:noFill/>
        </p:spPr>
        <p:txBody>
          <a:bodyPr wrap="none" rtlCol="0">
            <a:spAutoFit/>
          </a:bodyPr>
          <a:lstStyle/>
          <a:p>
            <a:pPr algn="ctr"/>
            <a:r>
              <a:rPr lang="en-US" sz="1000" dirty="0">
                <a:effectLst/>
                <a:latin typeface="Calibri" panose="020F0502020204030204" pitchFamily="34" charset="0"/>
                <a:ea typeface="Calibri" panose="020F0502020204030204" pitchFamily="34" charset="0"/>
                <a:cs typeface="Times New Roman" panose="02020603050405020304" pitchFamily="18" charset="0"/>
              </a:rPr>
              <a:t>Curragh DS,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Eye (Lond)</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2021;35(10):2740-2745.</a:t>
            </a:r>
            <a:endParaRPr lang="en-US" sz="1000" dirty="0"/>
          </a:p>
        </p:txBody>
      </p:sp>
    </p:spTree>
    <p:extLst>
      <p:ext uri="{BB962C8B-B14F-4D97-AF65-F5344CB8AC3E}">
        <p14:creationId xmlns:p14="http://schemas.microsoft.com/office/powerpoint/2010/main" val="227447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331D-5904-49F0-A94A-EA5F806447E5}"/>
              </a:ext>
            </a:extLst>
          </p:cNvPr>
          <p:cNvSpPr>
            <a:spLocks noGrp="1"/>
          </p:cNvSpPr>
          <p:nvPr>
            <p:ph type="title"/>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Neoadjuvant vismodegib in the management of locally advanced periocular basal cell carcinoma (continued)</a:t>
            </a:r>
            <a:endParaRPr lang="en-US" sz="2800" dirty="0"/>
          </a:p>
        </p:txBody>
      </p:sp>
      <p:sp>
        <p:nvSpPr>
          <p:cNvPr id="5" name="Content Placeholder 4">
            <a:extLst>
              <a:ext uri="{FF2B5EF4-FFF2-40B4-BE49-F238E27FC236}">
                <a16:creationId xmlns:a16="http://schemas.microsoft.com/office/drawing/2014/main" id="{2E430E83-AF51-45D4-9F56-6527C71C657F}"/>
              </a:ext>
            </a:extLst>
          </p:cNvPr>
          <p:cNvSpPr>
            <a:spLocks noGrp="1"/>
          </p:cNvSpPr>
          <p:nvPr>
            <p:ph idx="1"/>
          </p:nvPr>
        </p:nvSpPr>
        <p:spPr>
          <a:xfrm>
            <a:off x="838200" y="1706764"/>
            <a:ext cx="10606238" cy="4132413"/>
          </a:xfrm>
        </p:spPr>
        <p:txBody>
          <a:bodyPr>
            <a:noAutofit/>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Patients (N=8) were treated for a median of 6 mos</a:t>
            </a:r>
          </a:p>
          <a:p>
            <a:pPr marL="800100" lvl="1" indent="-342900">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Mean follow up 13.4 mos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Clinical response in 8/8; partial in 6/8</a:t>
            </a:r>
          </a:p>
          <a:p>
            <a:pPr marL="342900" marR="0" lvl="0" indent="-342900">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Complete histological regression in 2/8</a:t>
            </a:r>
          </a:p>
          <a:p>
            <a:pPr marL="342900" marR="0" lvl="0" indent="-342900">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Squamous differentiation in 2/8</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Final surgical excision achieved </a:t>
            </a:r>
            <a:r>
              <a:rPr lang="en-US" dirty="0">
                <a:latin typeface="Calibri" panose="020F0502020204030204" pitchFamily="34" charset="0"/>
                <a:ea typeface="Calibri" panose="020F0502020204030204" pitchFamily="34" charset="0"/>
                <a:cs typeface="Times New Roman" panose="02020603050405020304" pitchFamily="18" charset="0"/>
              </a:rPr>
              <a:t>clear margins in 8/8 with no recurrence at 13 mos</a:t>
            </a:r>
          </a:p>
          <a:p>
            <a:pPr marL="342900" marR="0" lvl="0" indent="-342900">
              <a:spcBef>
                <a:spcPts val="60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Side effects in 7/8</a:t>
            </a:r>
          </a:p>
          <a:p>
            <a:pPr marL="800100" lvl="1" indent="-342900">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All resolved on treatment discontinuation</a:t>
            </a:r>
          </a:p>
        </p:txBody>
      </p:sp>
      <p:sp>
        <p:nvSpPr>
          <p:cNvPr id="7" name="TextBox 6">
            <a:extLst>
              <a:ext uri="{FF2B5EF4-FFF2-40B4-BE49-F238E27FC236}">
                <a16:creationId xmlns:a16="http://schemas.microsoft.com/office/drawing/2014/main" id="{E0A9C39A-0F23-493C-B17B-EB75FBFE8010}"/>
              </a:ext>
            </a:extLst>
          </p:cNvPr>
          <p:cNvSpPr txBox="1"/>
          <p:nvPr/>
        </p:nvSpPr>
        <p:spPr>
          <a:xfrm>
            <a:off x="4216878" y="6071786"/>
            <a:ext cx="2980303" cy="246221"/>
          </a:xfrm>
          <a:prstGeom prst="rect">
            <a:avLst/>
          </a:prstGeom>
          <a:noFill/>
        </p:spPr>
        <p:txBody>
          <a:bodyPr wrap="none" rtlCol="0">
            <a:spAutoFit/>
          </a:bodyPr>
          <a:lstStyle/>
          <a:p>
            <a:pPr algn="ctr"/>
            <a:r>
              <a:rPr lang="en-US" sz="1000" dirty="0">
                <a:effectLst/>
                <a:latin typeface="Calibri" panose="020F0502020204030204" pitchFamily="34" charset="0"/>
                <a:ea typeface="Calibri" panose="020F0502020204030204" pitchFamily="34" charset="0"/>
                <a:cs typeface="Times New Roman" panose="02020603050405020304" pitchFamily="18" charset="0"/>
              </a:rPr>
              <a:t>Curragh DS,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Eye (Lond)</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2021;35(10):2740-2745.</a:t>
            </a:r>
            <a:endParaRPr lang="en-US" sz="1000" dirty="0"/>
          </a:p>
        </p:txBody>
      </p:sp>
    </p:spTree>
    <p:extLst>
      <p:ext uri="{BB962C8B-B14F-4D97-AF65-F5344CB8AC3E}">
        <p14:creationId xmlns:p14="http://schemas.microsoft.com/office/powerpoint/2010/main" val="116086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331D-5904-49F0-A94A-EA5F806447E5}"/>
              </a:ext>
            </a:extLst>
          </p:cNvPr>
          <p:cNvSpPr>
            <a:spLocks noGrp="1"/>
          </p:cNvSpPr>
          <p:nvPr>
            <p:ph type="title"/>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Neoadjuvant vismodegib in the management of locally advanced periocular basal cell carcinoma (continued)</a:t>
            </a:r>
            <a:endParaRPr lang="en-US" sz="2800" dirty="0"/>
          </a:p>
        </p:txBody>
      </p:sp>
      <p:sp>
        <p:nvSpPr>
          <p:cNvPr id="5" name="Content Placeholder 4">
            <a:extLst>
              <a:ext uri="{FF2B5EF4-FFF2-40B4-BE49-F238E27FC236}">
                <a16:creationId xmlns:a16="http://schemas.microsoft.com/office/drawing/2014/main" id="{2E430E83-AF51-45D4-9F56-6527C71C657F}"/>
              </a:ext>
            </a:extLst>
          </p:cNvPr>
          <p:cNvSpPr>
            <a:spLocks noGrp="1"/>
          </p:cNvSpPr>
          <p:nvPr>
            <p:ph idx="1"/>
          </p:nvPr>
        </p:nvSpPr>
        <p:spPr>
          <a:xfrm>
            <a:off x="838200" y="1706764"/>
            <a:ext cx="10606238" cy="4132413"/>
          </a:xfrm>
        </p:spPr>
        <p:txBody>
          <a:bodyPr>
            <a:noAutofit/>
          </a:bodyPr>
          <a:lstStyle/>
          <a:p>
            <a:pPr marL="342900" marR="0" lvl="0" indent="-342900">
              <a:spcBef>
                <a:spcPts val="60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Conclusions</a:t>
            </a:r>
          </a:p>
          <a:p>
            <a:pPr marL="800100" lvl="1" indent="-342900">
              <a:spcBef>
                <a:spcPts val="60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eoadjuvant vismodegib showed mixed clinical and histopathological response in locally advanced periocular basal cell carcinoma</a:t>
            </a:r>
          </a:p>
          <a:p>
            <a:pPr marL="800100" lvl="1" indent="-342900">
              <a:spcBef>
                <a:spcPts val="60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Final surgical excision achieved a reduction in defect size</a:t>
            </a:r>
          </a:p>
          <a:p>
            <a:pPr marL="800100" lvl="1" indent="-342900">
              <a:spcBef>
                <a:spcPts val="60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Possible squamous differentiation in 2 cases</a:t>
            </a:r>
          </a:p>
        </p:txBody>
      </p:sp>
      <p:sp>
        <p:nvSpPr>
          <p:cNvPr id="7" name="TextBox 6">
            <a:extLst>
              <a:ext uri="{FF2B5EF4-FFF2-40B4-BE49-F238E27FC236}">
                <a16:creationId xmlns:a16="http://schemas.microsoft.com/office/drawing/2014/main" id="{E0A9C39A-0F23-493C-B17B-EB75FBFE8010}"/>
              </a:ext>
            </a:extLst>
          </p:cNvPr>
          <p:cNvSpPr txBox="1"/>
          <p:nvPr/>
        </p:nvSpPr>
        <p:spPr>
          <a:xfrm>
            <a:off x="4216878" y="6071786"/>
            <a:ext cx="2980303" cy="246221"/>
          </a:xfrm>
          <a:prstGeom prst="rect">
            <a:avLst/>
          </a:prstGeom>
          <a:noFill/>
        </p:spPr>
        <p:txBody>
          <a:bodyPr wrap="none" rtlCol="0">
            <a:spAutoFit/>
          </a:bodyPr>
          <a:lstStyle/>
          <a:p>
            <a:pPr algn="ctr"/>
            <a:r>
              <a:rPr lang="en-US" sz="1000" dirty="0">
                <a:effectLst/>
                <a:latin typeface="Calibri" panose="020F0502020204030204" pitchFamily="34" charset="0"/>
                <a:ea typeface="Calibri" panose="020F0502020204030204" pitchFamily="34" charset="0"/>
                <a:cs typeface="Times New Roman" panose="02020603050405020304" pitchFamily="18" charset="0"/>
              </a:rPr>
              <a:t>Curragh DS, et al. </a:t>
            </a:r>
            <a:r>
              <a:rPr lang="en-US" sz="1000" i="1" dirty="0">
                <a:effectLst/>
                <a:latin typeface="Calibri" panose="020F0502020204030204" pitchFamily="34" charset="0"/>
                <a:ea typeface="Calibri" panose="020F0502020204030204" pitchFamily="34" charset="0"/>
                <a:cs typeface="Times New Roman" panose="02020603050405020304" pitchFamily="18" charset="0"/>
              </a:rPr>
              <a:t>Eye (Lond)</a:t>
            </a:r>
            <a:r>
              <a:rPr lang="en-US" sz="1000" dirty="0">
                <a:effectLst/>
                <a:latin typeface="Calibri" panose="020F0502020204030204" pitchFamily="34" charset="0"/>
                <a:ea typeface="Calibri" panose="020F0502020204030204" pitchFamily="34" charset="0"/>
                <a:cs typeface="Times New Roman" panose="02020603050405020304" pitchFamily="18" charset="0"/>
              </a:rPr>
              <a:t>. 2021;35(10):2740-2745.</a:t>
            </a:r>
            <a:endParaRPr lang="en-US" sz="1000" dirty="0"/>
          </a:p>
        </p:txBody>
      </p:sp>
    </p:spTree>
    <p:extLst>
      <p:ext uri="{BB962C8B-B14F-4D97-AF65-F5344CB8AC3E}">
        <p14:creationId xmlns:p14="http://schemas.microsoft.com/office/powerpoint/2010/main" val="115151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BC963A-D17E-4DD6-9778-F8AD037AC015}"/>
              </a:ext>
            </a:extLst>
          </p:cNvPr>
          <p:cNvSpPr>
            <a:spLocks noGrp="1"/>
          </p:cNvSpPr>
          <p:nvPr>
            <p:ph type="title"/>
          </p:nvPr>
        </p:nvSpPr>
        <p:spPr>
          <a:xfrm>
            <a:off x="961423" y="234868"/>
            <a:ext cx="10256453" cy="2852737"/>
          </a:xfrm>
        </p:spPr>
        <p:txBody>
          <a:bodyPr>
            <a:norm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Key clinical adverse events in patients with advanced basal cell carcinoma treated with sonidegib or vismodegib: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A post hoc analysis</a:t>
            </a:r>
            <a:endParaRPr lang="en-US" sz="3200" b="1" dirty="0"/>
          </a:p>
        </p:txBody>
      </p:sp>
      <p:sp>
        <p:nvSpPr>
          <p:cNvPr id="5" name="Text Placeholder 4">
            <a:extLst>
              <a:ext uri="{FF2B5EF4-FFF2-40B4-BE49-F238E27FC236}">
                <a16:creationId xmlns:a16="http://schemas.microsoft.com/office/drawing/2014/main" id="{245697E2-C85E-4094-ACD3-6DAC6AAB63AD}"/>
              </a:ext>
            </a:extLst>
          </p:cNvPr>
          <p:cNvSpPr>
            <a:spLocks noGrp="1"/>
          </p:cNvSpPr>
          <p:nvPr>
            <p:ph type="body" idx="1"/>
          </p:nvPr>
        </p:nvSpPr>
        <p:spPr>
          <a:xfrm>
            <a:off x="831850" y="3114593"/>
            <a:ext cx="10515600" cy="1500187"/>
          </a:xfrm>
        </p:spPr>
        <p:txBody>
          <a:bodyPr>
            <a:normAutofit/>
          </a:bodyPr>
          <a:lstStyle/>
          <a:p>
            <a:pPr marL="0" marR="0" algn="ctr">
              <a:lnSpc>
                <a:spcPct val="107000"/>
              </a:lnSpc>
              <a:spcBef>
                <a:spcPts val="0"/>
              </a:spcBef>
              <a:spcAft>
                <a:spcPts val="0"/>
              </a:spcAft>
            </a:pPr>
            <a:r>
              <a:rPr lang="en-US" sz="1800" dirty="0">
                <a:solidFill>
                  <a:srgbClr val="898989"/>
                </a:solidFill>
                <a:latin typeface="Calibri" panose="020F0502020204030204" pitchFamily="34" charset="0"/>
                <a:ea typeface="Calibri" panose="020F0502020204030204" pitchFamily="34" charset="0"/>
                <a:cs typeface="Times New Roman" panose="02020603050405020304" pitchFamily="18" charset="0"/>
                <a:hlinkClick r:id="rId2"/>
              </a:rPr>
              <a:t>Gutzmer R, et al. </a:t>
            </a:r>
            <a:r>
              <a:rPr lang="en-US" sz="1800" i="1" dirty="0">
                <a:solidFill>
                  <a:srgbClr val="898989"/>
                </a:solidFill>
                <a:latin typeface="Calibri" panose="020F0502020204030204" pitchFamily="34" charset="0"/>
                <a:ea typeface="Calibri" panose="020F0502020204030204" pitchFamily="34" charset="0"/>
                <a:cs typeface="Times New Roman" panose="02020603050405020304" pitchFamily="18" charset="0"/>
                <a:hlinkClick r:id="rId2"/>
              </a:rPr>
              <a:t>Dermatol Ther (Heidelb)</a:t>
            </a:r>
            <a:r>
              <a:rPr lang="en-US" sz="1800" dirty="0">
                <a:solidFill>
                  <a:srgbClr val="898989"/>
                </a:solidFill>
                <a:latin typeface="Calibri" panose="020F0502020204030204" pitchFamily="34" charset="0"/>
                <a:ea typeface="Calibri" panose="020F0502020204030204" pitchFamily="34" charset="0"/>
                <a:cs typeface="Times New Roman" panose="02020603050405020304" pitchFamily="18" charset="0"/>
                <a:hlinkClick r:id="rId2"/>
              </a:rPr>
              <a:t>. 2021;doi:10.1007/s13555-021-00588-8.</a:t>
            </a:r>
            <a:endParaRPr lang="en-US" sz="18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39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7475C0-071F-4235-ABFE-09C15B1A16E5}"/>
              </a:ext>
            </a:extLst>
          </p:cNvPr>
          <p:cNvSpPr>
            <a:spLocks noGrp="1"/>
          </p:cNvSpPr>
          <p:nvPr>
            <p:ph type="title"/>
          </p:nvPr>
        </p:nvSpPr>
        <p:spPr/>
        <p:txBody>
          <a:bodyPr>
            <a:no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Key clinical adverse events in patients with advanced basal cell carcinoma treated with sonidegib or vismodegib: A post hoc analysis</a:t>
            </a:r>
            <a:endParaRPr lang="en-US" sz="3200" dirty="0"/>
          </a:p>
        </p:txBody>
      </p:sp>
      <p:sp>
        <p:nvSpPr>
          <p:cNvPr id="5" name="Content Placeholder 4">
            <a:extLst>
              <a:ext uri="{FF2B5EF4-FFF2-40B4-BE49-F238E27FC236}">
                <a16:creationId xmlns:a16="http://schemas.microsoft.com/office/drawing/2014/main" id="{0EFDFB66-9307-4C9C-9650-2F4DAF408607}"/>
              </a:ext>
            </a:extLst>
          </p:cNvPr>
          <p:cNvSpPr>
            <a:spLocks noGrp="1"/>
          </p:cNvSpPr>
          <p:nvPr>
            <p:ph idx="1"/>
          </p:nvPr>
        </p:nvSpPr>
        <p:spPr/>
        <p:txBody>
          <a:bodyPr>
            <a:normAutofit/>
          </a:bodyPr>
          <a:lstStyle/>
          <a:p>
            <a:pPr marL="342900" marR="0" lvl="0" indent="-342900">
              <a:lnSpc>
                <a:spcPct val="10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Goal: Describe time to onset and severity of adverse events</a:t>
            </a:r>
          </a:p>
          <a:p>
            <a:pPr marL="342900" indent="-342900">
              <a:lnSpc>
                <a:spcPct val="10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Patients with histologically confirmed locally advanced or metastatic basal cell carcinoma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Setting: 2 studies reporting cumulative adverse event incidence every treatment cycle</a:t>
            </a:r>
          </a:p>
          <a:p>
            <a:pPr marL="800100" lvl="1" indent="-342900">
              <a:lnSpc>
                <a:spcPct val="100000"/>
              </a:lnSpc>
              <a:spcBef>
                <a:spcPts val="0"/>
              </a:spcBef>
              <a:spcAft>
                <a:spcPts val="6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Sonidegib phase 2 BOLT study: 30-day cycle</a:t>
            </a:r>
          </a:p>
          <a:p>
            <a:pPr marL="800100" lvl="1" indent="-342900">
              <a:lnSpc>
                <a:spcPct val="100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Expanded-access, open-label vismodegib study: 28-day cycle</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Treatment</a:t>
            </a:r>
          </a:p>
          <a:p>
            <a:pPr marL="800100" lvl="1" indent="-342900">
              <a:lnSpc>
                <a:spcPct val="100000"/>
              </a:lnSpc>
              <a:spcBef>
                <a:spcPts val="0"/>
              </a:spcBef>
              <a:spcAft>
                <a:spcPts val="6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Sonidegib 200 mg once daily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Vismodegib 150 mg once daily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27F6B6E-3EC6-4A80-9B68-0D97D2A88C89}"/>
              </a:ext>
            </a:extLst>
          </p:cNvPr>
          <p:cNvSpPr txBox="1"/>
          <p:nvPr/>
        </p:nvSpPr>
        <p:spPr>
          <a:xfrm>
            <a:off x="4202518" y="6049951"/>
            <a:ext cx="4554452" cy="249684"/>
          </a:xfrm>
          <a:prstGeom prst="rect">
            <a:avLst/>
          </a:prstGeom>
          <a:noFill/>
        </p:spPr>
        <p:txBody>
          <a:bodyPr wrap="none" rtlCol="0">
            <a:spAutoFit/>
          </a:bodyPr>
          <a:lstStyle/>
          <a:p>
            <a:pPr marL="0" marR="0" algn="ctr">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Gutzmer R, et al. </a:t>
            </a:r>
            <a:r>
              <a:rPr lang="en-US" sz="1000" i="1" dirty="0">
                <a:latin typeface="Calibri" panose="020F0502020204030204" pitchFamily="34" charset="0"/>
                <a:ea typeface="Calibri" panose="020F0502020204030204" pitchFamily="34" charset="0"/>
                <a:cs typeface="Times New Roman" panose="02020603050405020304" pitchFamily="18" charset="0"/>
              </a:rPr>
              <a:t>Dermatol Ther (Heidelb)</a:t>
            </a:r>
            <a:r>
              <a:rPr lang="en-US" sz="1000" dirty="0">
                <a:latin typeface="Calibri" panose="020F0502020204030204" pitchFamily="34" charset="0"/>
                <a:ea typeface="Calibri" panose="020F0502020204030204" pitchFamily="34" charset="0"/>
                <a:cs typeface="Times New Roman" panose="02020603050405020304" pitchFamily="18" charset="0"/>
              </a:rPr>
              <a:t>. 2021;doi:10.1007/s13555-021-00588-8.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01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7475C0-071F-4235-ABFE-09C15B1A16E5}"/>
              </a:ext>
            </a:extLst>
          </p:cNvPr>
          <p:cNvSpPr>
            <a:spLocks noGrp="1"/>
          </p:cNvSpPr>
          <p:nvPr>
            <p:ph type="title"/>
          </p:nvPr>
        </p:nvSpPr>
        <p:spPr/>
        <p:txBody>
          <a:bodyPr>
            <a:no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Key clinical adverse events in patients with advanced basal cell carcinoma treated with sonidegib or vismodegib: A post hoc analysis (continued)</a:t>
            </a:r>
            <a:endParaRPr lang="en-US" sz="3200" dirty="0"/>
          </a:p>
        </p:txBody>
      </p:sp>
      <p:graphicFrame>
        <p:nvGraphicFramePr>
          <p:cNvPr id="3" name="Table 6">
            <a:extLst>
              <a:ext uri="{FF2B5EF4-FFF2-40B4-BE49-F238E27FC236}">
                <a16:creationId xmlns:a16="http://schemas.microsoft.com/office/drawing/2014/main" id="{AE1A0B7F-C0EA-415E-895E-E3549645E181}"/>
              </a:ext>
            </a:extLst>
          </p:cNvPr>
          <p:cNvGraphicFramePr>
            <a:graphicFrameLocks noGrp="1"/>
          </p:cNvGraphicFramePr>
          <p:nvPr>
            <p:ph sz="half" idx="1"/>
            <p:extLst>
              <p:ext uri="{D42A27DB-BD31-4B8C-83A1-F6EECF244321}">
                <p14:modId xmlns:p14="http://schemas.microsoft.com/office/powerpoint/2010/main" val="898045361"/>
              </p:ext>
            </p:extLst>
          </p:nvPr>
        </p:nvGraphicFramePr>
        <p:xfrm>
          <a:off x="613947" y="2655990"/>
          <a:ext cx="5181600" cy="2966720"/>
        </p:xfrm>
        <a:graphic>
          <a:graphicData uri="http://schemas.openxmlformats.org/drawingml/2006/table">
            <a:tbl>
              <a:tblPr firstRow="1" bandRow="1">
                <a:tableStyleId>{5C22544A-7EE6-4342-B048-85BDC9FD1C3A}</a:tableStyleId>
              </a:tblPr>
              <a:tblGrid>
                <a:gridCol w="1646737">
                  <a:extLst>
                    <a:ext uri="{9D8B030D-6E8A-4147-A177-3AD203B41FA5}">
                      <a16:colId xmlns:a16="http://schemas.microsoft.com/office/drawing/2014/main" val="4129195731"/>
                    </a:ext>
                  </a:extLst>
                </a:gridCol>
                <a:gridCol w="1226916">
                  <a:extLst>
                    <a:ext uri="{9D8B030D-6E8A-4147-A177-3AD203B41FA5}">
                      <a16:colId xmlns:a16="http://schemas.microsoft.com/office/drawing/2014/main" val="3054748738"/>
                    </a:ext>
                  </a:extLst>
                </a:gridCol>
                <a:gridCol w="1331089">
                  <a:extLst>
                    <a:ext uri="{9D8B030D-6E8A-4147-A177-3AD203B41FA5}">
                      <a16:colId xmlns:a16="http://schemas.microsoft.com/office/drawing/2014/main" val="993271113"/>
                    </a:ext>
                  </a:extLst>
                </a:gridCol>
                <a:gridCol w="976858">
                  <a:extLst>
                    <a:ext uri="{9D8B030D-6E8A-4147-A177-3AD203B41FA5}">
                      <a16:colId xmlns:a16="http://schemas.microsoft.com/office/drawing/2014/main" val="324175447"/>
                    </a:ext>
                  </a:extLst>
                </a:gridCol>
              </a:tblGrid>
              <a:tr h="370840">
                <a:tc>
                  <a:txBody>
                    <a:bodyPr/>
                    <a:lstStyle/>
                    <a:p>
                      <a:pPr algn="ctr"/>
                      <a:r>
                        <a:rPr lang="en-US" dirty="0"/>
                        <a:t>Adverse Event</a:t>
                      </a:r>
                    </a:p>
                  </a:txBody>
                  <a:tcPr/>
                </a:tc>
                <a:tc>
                  <a:txBody>
                    <a:bodyPr/>
                    <a:lstStyle/>
                    <a:p>
                      <a:pPr algn="ctr"/>
                      <a:r>
                        <a:rPr lang="en-US" dirty="0"/>
                        <a:t>Sonidegib</a:t>
                      </a:r>
                    </a:p>
                  </a:txBody>
                  <a:tcPr/>
                </a:tc>
                <a:tc>
                  <a:txBody>
                    <a:bodyPr/>
                    <a:lstStyle/>
                    <a:p>
                      <a:pPr algn="ctr"/>
                      <a:r>
                        <a:rPr lang="en-US" dirty="0"/>
                        <a:t>Vismodegib</a:t>
                      </a:r>
                    </a:p>
                  </a:txBody>
                  <a:tcPr/>
                </a:tc>
                <a:tc>
                  <a:txBody>
                    <a:bodyPr/>
                    <a:lstStyle/>
                    <a:p>
                      <a:pPr algn="ctr"/>
                      <a:r>
                        <a:rPr lang="en-US" i="1" dirty="0"/>
                        <a:t>P</a:t>
                      </a:r>
                    </a:p>
                  </a:txBody>
                  <a:tcPr/>
                </a:tc>
                <a:extLst>
                  <a:ext uri="{0D108BD9-81ED-4DB2-BD59-A6C34878D82A}">
                    <a16:rowId xmlns:a16="http://schemas.microsoft.com/office/drawing/2014/main" val="887686951"/>
                  </a:ext>
                </a:extLst>
              </a:tr>
              <a:tr h="370840">
                <a:tc>
                  <a:txBody>
                    <a:bodyPr/>
                    <a:lstStyle/>
                    <a:p>
                      <a:r>
                        <a:rPr lang="en-US" dirty="0"/>
                        <a:t>Muscle spasm</a:t>
                      </a:r>
                    </a:p>
                  </a:txBody>
                  <a:tcPr/>
                </a:tc>
                <a:tc>
                  <a:txBody>
                    <a:bodyPr/>
                    <a:lstStyle/>
                    <a:p>
                      <a:pPr algn="ctr"/>
                      <a:r>
                        <a:rPr lang="en-US" dirty="0"/>
                        <a:t>54.4%</a:t>
                      </a:r>
                    </a:p>
                  </a:txBody>
                  <a:tcPr/>
                </a:tc>
                <a:tc>
                  <a:txBody>
                    <a:bodyPr/>
                    <a:lstStyle/>
                    <a:p>
                      <a:pPr algn="ctr"/>
                      <a:r>
                        <a:rPr lang="en-US" dirty="0"/>
                        <a:t>70.6%</a:t>
                      </a:r>
                    </a:p>
                  </a:txBody>
                  <a:tcPr/>
                </a:tc>
                <a:tc>
                  <a:txBody>
                    <a:bodyPr/>
                    <a:lstStyle/>
                    <a:p>
                      <a:pPr algn="ctr"/>
                      <a:r>
                        <a:rPr lang="en-US" dirty="0"/>
                        <a:t>.0236</a:t>
                      </a:r>
                    </a:p>
                  </a:txBody>
                  <a:tcPr/>
                </a:tc>
                <a:extLst>
                  <a:ext uri="{0D108BD9-81ED-4DB2-BD59-A6C34878D82A}">
                    <a16:rowId xmlns:a16="http://schemas.microsoft.com/office/drawing/2014/main" val="1283251506"/>
                  </a:ext>
                </a:extLst>
              </a:tr>
              <a:tr h="370840">
                <a:tc>
                  <a:txBody>
                    <a:bodyPr/>
                    <a:lstStyle/>
                    <a:p>
                      <a:r>
                        <a:rPr lang="en-US" dirty="0"/>
                        <a:t>Alopecia</a:t>
                      </a:r>
                    </a:p>
                  </a:txBody>
                  <a:tcPr/>
                </a:tc>
                <a:tc>
                  <a:txBody>
                    <a:bodyPr/>
                    <a:lstStyle/>
                    <a:p>
                      <a:pPr algn="ctr"/>
                      <a:r>
                        <a:rPr lang="en-US" dirty="0"/>
                        <a:t>49.4%</a:t>
                      </a:r>
                    </a:p>
                  </a:txBody>
                  <a:tcPr/>
                </a:tc>
                <a:tc>
                  <a:txBody>
                    <a:bodyPr/>
                    <a:lstStyle/>
                    <a:p>
                      <a:pPr algn="ctr"/>
                      <a:r>
                        <a:rPr lang="en-US" dirty="0"/>
                        <a:t>58.0%</a:t>
                      </a:r>
                    </a:p>
                  </a:txBody>
                  <a:tcPr/>
                </a:tc>
                <a:tc>
                  <a:txBody>
                    <a:bodyPr/>
                    <a:lstStyle/>
                    <a:p>
                      <a:pPr algn="ctr"/>
                      <a:r>
                        <a:rPr lang="en-US" dirty="0"/>
                        <a:t>.2469</a:t>
                      </a:r>
                    </a:p>
                  </a:txBody>
                  <a:tcPr/>
                </a:tc>
                <a:extLst>
                  <a:ext uri="{0D108BD9-81ED-4DB2-BD59-A6C34878D82A}">
                    <a16:rowId xmlns:a16="http://schemas.microsoft.com/office/drawing/2014/main" val="1320340652"/>
                  </a:ext>
                </a:extLst>
              </a:tr>
              <a:tr h="370840">
                <a:tc>
                  <a:txBody>
                    <a:bodyPr/>
                    <a:lstStyle/>
                    <a:p>
                      <a:r>
                        <a:rPr lang="en-US" dirty="0"/>
                        <a:t>Dysgeusia</a:t>
                      </a:r>
                    </a:p>
                  </a:txBody>
                  <a:tcPr/>
                </a:tc>
                <a:tc>
                  <a:txBody>
                    <a:bodyPr/>
                    <a:lstStyle/>
                    <a:p>
                      <a:pPr algn="ctr"/>
                      <a:r>
                        <a:rPr lang="en-US" dirty="0"/>
                        <a:t>44.3%</a:t>
                      </a:r>
                    </a:p>
                  </a:txBody>
                  <a:tcPr/>
                </a:tc>
                <a:tc>
                  <a:txBody>
                    <a:bodyPr/>
                    <a:lstStyle/>
                    <a:p>
                      <a:pPr algn="ctr"/>
                      <a:r>
                        <a:rPr lang="en-US" dirty="0"/>
                        <a:t>70.6%</a:t>
                      </a:r>
                    </a:p>
                  </a:txBody>
                  <a:tcPr/>
                </a:tc>
                <a:tc>
                  <a:txBody>
                    <a:bodyPr/>
                    <a:lstStyle/>
                    <a:p>
                      <a:pPr algn="ctr"/>
                      <a:r>
                        <a:rPr lang="en-US" dirty="0"/>
                        <a:t>.0003</a:t>
                      </a:r>
                    </a:p>
                  </a:txBody>
                  <a:tcPr/>
                </a:tc>
                <a:extLst>
                  <a:ext uri="{0D108BD9-81ED-4DB2-BD59-A6C34878D82A}">
                    <a16:rowId xmlns:a16="http://schemas.microsoft.com/office/drawing/2014/main" val="734166510"/>
                  </a:ext>
                </a:extLst>
              </a:tr>
              <a:tr h="370840">
                <a:tc>
                  <a:txBody>
                    <a:bodyPr/>
                    <a:lstStyle/>
                    <a:p>
                      <a:r>
                        <a:rPr lang="en-US" dirty="0"/>
                        <a:t>Diarrhea</a:t>
                      </a:r>
                    </a:p>
                  </a:txBody>
                  <a:tcPr/>
                </a:tc>
                <a:tc>
                  <a:txBody>
                    <a:bodyPr/>
                    <a:lstStyle/>
                    <a:p>
                      <a:pPr algn="ctr"/>
                      <a:r>
                        <a:rPr lang="en-US" dirty="0"/>
                        <a:t>31.6%</a:t>
                      </a:r>
                    </a:p>
                  </a:txBody>
                  <a:tcPr/>
                </a:tc>
                <a:tc>
                  <a:txBody>
                    <a:bodyPr/>
                    <a:lstStyle/>
                    <a:p>
                      <a:pPr algn="ctr"/>
                      <a:r>
                        <a:rPr lang="en-US" dirty="0"/>
                        <a:t>25.2%</a:t>
                      </a:r>
                    </a:p>
                  </a:txBody>
                  <a:tcPr/>
                </a:tc>
                <a:tc>
                  <a:txBody>
                    <a:bodyPr/>
                    <a:lstStyle/>
                    <a:p>
                      <a:pPr algn="ctr"/>
                      <a:r>
                        <a:rPr lang="en-US" dirty="0"/>
                        <a:t>.3353</a:t>
                      </a:r>
                    </a:p>
                  </a:txBody>
                  <a:tcPr/>
                </a:tc>
                <a:extLst>
                  <a:ext uri="{0D108BD9-81ED-4DB2-BD59-A6C34878D82A}">
                    <a16:rowId xmlns:a16="http://schemas.microsoft.com/office/drawing/2014/main" val="3616309601"/>
                  </a:ext>
                </a:extLst>
              </a:tr>
              <a:tr h="370840">
                <a:tc>
                  <a:txBody>
                    <a:bodyPr/>
                    <a:lstStyle/>
                    <a:p>
                      <a:r>
                        <a:rPr lang="en-US" dirty="0"/>
                        <a:t>Nausea</a:t>
                      </a:r>
                    </a:p>
                  </a:txBody>
                  <a:tcPr/>
                </a:tc>
                <a:tc>
                  <a:txBody>
                    <a:bodyPr/>
                    <a:lstStyle/>
                    <a:p>
                      <a:pPr algn="ctr"/>
                      <a:r>
                        <a:rPr lang="en-US" dirty="0"/>
                        <a:t>39.2%</a:t>
                      </a:r>
                    </a:p>
                  </a:txBody>
                  <a:tcPr/>
                </a:tc>
                <a:tc>
                  <a:txBody>
                    <a:bodyPr/>
                    <a:lstStyle/>
                    <a:p>
                      <a:pPr algn="ctr"/>
                      <a:r>
                        <a:rPr lang="en-US" dirty="0"/>
                        <a:t>19.3%</a:t>
                      </a:r>
                    </a:p>
                  </a:txBody>
                  <a:tcPr/>
                </a:tc>
                <a:tc>
                  <a:txBody>
                    <a:bodyPr/>
                    <a:lstStyle/>
                    <a:p>
                      <a:pPr algn="ctr"/>
                      <a:r>
                        <a:rPr lang="en-US" dirty="0"/>
                        <a:t>.0032</a:t>
                      </a:r>
                    </a:p>
                  </a:txBody>
                  <a:tcPr/>
                </a:tc>
                <a:extLst>
                  <a:ext uri="{0D108BD9-81ED-4DB2-BD59-A6C34878D82A}">
                    <a16:rowId xmlns:a16="http://schemas.microsoft.com/office/drawing/2014/main" val="3625220302"/>
                  </a:ext>
                </a:extLst>
              </a:tr>
              <a:tr h="370840">
                <a:tc>
                  <a:txBody>
                    <a:bodyPr/>
                    <a:lstStyle/>
                    <a:p>
                      <a:r>
                        <a:rPr lang="en-US" dirty="0"/>
                        <a:t>Fatigue</a:t>
                      </a:r>
                    </a:p>
                  </a:txBody>
                  <a:tcPr/>
                </a:tc>
                <a:tc>
                  <a:txBody>
                    <a:bodyPr/>
                    <a:lstStyle/>
                    <a:p>
                      <a:pPr algn="ctr"/>
                      <a:r>
                        <a:rPr lang="en-US" dirty="0"/>
                        <a:t>32.9%</a:t>
                      </a:r>
                    </a:p>
                  </a:txBody>
                  <a:tcPr/>
                </a:tc>
                <a:tc>
                  <a:txBody>
                    <a:bodyPr/>
                    <a:lstStyle/>
                    <a:p>
                      <a:pPr algn="ctr"/>
                      <a:r>
                        <a:rPr lang="en-US" dirty="0"/>
                        <a:t>19.3%</a:t>
                      </a:r>
                    </a:p>
                  </a:txBody>
                  <a:tcPr/>
                </a:tc>
                <a:tc>
                  <a:txBody>
                    <a:bodyPr/>
                    <a:lstStyle/>
                    <a:p>
                      <a:pPr algn="ctr"/>
                      <a:r>
                        <a:rPr lang="en-US" dirty="0"/>
                        <a:t>.0429</a:t>
                      </a:r>
                    </a:p>
                  </a:txBody>
                  <a:tcPr/>
                </a:tc>
                <a:extLst>
                  <a:ext uri="{0D108BD9-81ED-4DB2-BD59-A6C34878D82A}">
                    <a16:rowId xmlns:a16="http://schemas.microsoft.com/office/drawing/2014/main" val="1154082996"/>
                  </a:ext>
                </a:extLst>
              </a:tr>
              <a:tr h="370840">
                <a:tc>
                  <a:txBody>
                    <a:bodyPr/>
                    <a:lstStyle/>
                    <a:p>
                      <a:r>
                        <a:rPr lang="en-US" dirty="0"/>
                        <a:t>Weight loss</a:t>
                      </a:r>
                    </a:p>
                  </a:txBody>
                  <a:tcPr/>
                </a:tc>
                <a:tc>
                  <a:txBody>
                    <a:bodyPr/>
                    <a:lstStyle/>
                    <a:p>
                      <a:pPr algn="ctr"/>
                      <a:r>
                        <a:rPr lang="en-US" dirty="0"/>
                        <a:t>30.4%</a:t>
                      </a:r>
                    </a:p>
                  </a:txBody>
                  <a:tcPr/>
                </a:tc>
                <a:tc>
                  <a:txBody>
                    <a:bodyPr/>
                    <a:lstStyle/>
                    <a:p>
                      <a:pPr algn="ctr"/>
                      <a:r>
                        <a:rPr lang="en-US" dirty="0"/>
                        <a:t>16.0%</a:t>
                      </a:r>
                    </a:p>
                  </a:txBody>
                  <a:tcPr/>
                </a:tc>
                <a:tc>
                  <a:txBody>
                    <a:bodyPr/>
                    <a:lstStyle/>
                    <a:p>
                      <a:pPr algn="ctr"/>
                      <a:r>
                        <a:rPr lang="en-US" dirty="0"/>
                        <a:t>.0217</a:t>
                      </a:r>
                    </a:p>
                  </a:txBody>
                  <a:tcPr/>
                </a:tc>
                <a:extLst>
                  <a:ext uri="{0D108BD9-81ED-4DB2-BD59-A6C34878D82A}">
                    <a16:rowId xmlns:a16="http://schemas.microsoft.com/office/drawing/2014/main" val="2590147081"/>
                  </a:ext>
                </a:extLst>
              </a:tr>
            </a:tbl>
          </a:graphicData>
        </a:graphic>
      </p:graphicFrame>
      <p:sp>
        <p:nvSpPr>
          <p:cNvPr id="2" name="Content Placeholder 1">
            <a:extLst>
              <a:ext uri="{FF2B5EF4-FFF2-40B4-BE49-F238E27FC236}">
                <a16:creationId xmlns:a16="http://schemas.microsoft.com/office/drawing/2014/main" id="{616B3828-B7EA-4D2A-AA0E-D8D2BBDA1F29}"/>
              </a:ext>
            </a:extLst>
          </p:cNvPr>
          <p:cNvSpPr>
            <a:spLocks noGrp="1"/>
          </p:cNvSpPr>
          <p:nvPr>
            <p:ph sz="half" idx="2"/>
          </p:nvPr>
        </p:nvSpPr>
        <p:spPr>
          <a:xfrm>
            <a:off x="6010155" y="1825625"/>
            <a:ext cx="5703790" cy="4351338"/>
          </a:xfrm>
        </p:spPr>
        <p:txBody>
          <a:bodyPr/>
          <a:lstStyle/>
          <a:p>
            <a:r>
              <a:rPr lang="en-US" dirty="0"/>
              <a:t>Most adverse events were grade ≤2</a:t>
            </a:r>
          </a:p>
          <a:p>
            <a:r>
              <a:rPr lang="en-US" dirty="0"/>
              <a:t>Median time to onset for adverse events: sonidegib &gt; vismodegib</a:t>
            </a:r>
          </a:p>
          <a:p>
            <a:pPr lvl="1"/>
            <a:r>
              <a:rPr lang="en-US" dirty="0"/>
              <a:t>Except fatigue and weight loss (no difference)</a:t>
            </a:r>
          </a:p>
          <a:p>
            <a:r>
              <a:rPr lang="en-US" dirty="0"/>
              <a:t>Conclusion: lower overall incidence and slower onset of certain adverse events with sonidegib vs vismodegib</a:t>
            </a:r>
          </a:p>
        </p:txBody>
      </p:sp>
      <p:sp>
        <p:nvSpPr>
          <p:cNvPr id="6" name="TextBox 5">
            <a:extLst>
              <a:ext uri="{FF2B5EF4-FFF2-40B4-BE49-F238E27FC236}">
                <a16:creationId xmlns:a16="http://schemas.microsoft.com/office/drawing/2014/main" id="{D27F6B6E-3EC6-4A80-9B68-0D97D2A88C89}"/>
              </a:ext>
            </a:extLst>
          </p:cNvPr>
          <p:cNvSpPr txBox="1"/>
          <p:nvPr/>
        </p:nvSpPr>
        <p:spPr>
          <a:xfrm>
            <a:off x="4202518" y="6049951"/>
            <a:ext cx="4554452" cy="249684"/>
          </a:xfrm>
          <a:prstGeom prst="rect">
            <a:avLst/>
          </a:prstGeom>
          <a:noFill/>
        </p:spPr>
        <p:txBody>
          <a:bodyPr wrap="none" rtlCol="0">
            <a:spAutoFit/>
          </a:bodyPr>
          <a:lstStyle/>
          <a:p>
            <a:pPr marL="0" marR="0" algn="ctr">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Gutzmer R, et al. </a:t>
            </a:r>
            <a:r>
              <a:rPr lang="en-US" sz="1000" i="1" dirty="0">
                <a:latin typeface="Calibri" panose="020F0502020204030204" pitchFamily="34" charset="0"/>
                <a:ea typeface="Calibri" panose="020F0502020204030204" pitchFamily="34" charset="0"/>
                <a:cs typeface="Times New Roman" panose="02020603050405020304" pitchFamily="18" charset="0"/>
              </a:rPr>
              <a:t>Dermatol Ther (Heidelb)</a:t>
            </a:r>
            <a:r>
              <a:rPr lang="en-US" sz="1000" dirty="0">
                <a:latin typeface="Calibri" panose="020F0502020204030204" pitchFamily="34" charset="0"/>
                <a:ea typeface="Calibri" panose="020F0502020204030204" pitchFamily="34" charset="0"/>
                <a:cs typeface="Times New Roman" panose="02020603050405020304" pitchFamily="18" charset="0"/>
              </a:rPr>
              <a:t>. 2021;doi:10.1007/s13555-021-00588-8.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06FD978-A75F-4187-A002-A8B473032113}"/>
              </a:ext>
            </a:extLst>
          </p:cNvPr>
          <p:cNvSpPr txBox="1"/>
          <p:nvPr/>
        </p:nvSpPr>
        <p:spPr>
          <a:xfrm>
            <a:off x="613947" y="1825625"/>
            <a:ext cx="5181601" cy="830997"/>
          </a:xfrm>
          <a:prstGeom prst="rect">
            <a:avLst/>
          </a:prstGeom>
          <a:noFill/>
          <a:ln w="19050">
            <a:solidFill>
              <a:schemeClr val="accent1"/>
            </a:solidFill>
          </a:ln>
        </p:spPr>
        <p:txBody>
          <a:bodyPr wrap="square" rtlCol="0">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Most common all-grade adverse events over 18 cycles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52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2777</TotalTime>
  <Words>1030</Words>
  <Application>Microsoft Office PowerPoint</Application>
  <PresentationFormat>Widescreen</PresentationFormat>
  <Paragraphs>102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PowerPoint Presentation</vt:lpstr>
      <vt:lpstr>As in medicine generally, the management of patients with locally advanced basal cell carcinoma is rapidly evolving. To help clinicians keep abreast of new information related to the management of patients with locally advanced basal cell carcinoma, this activity has been updated every 2 months; this is the final of 4 updates. This update includes new information published between August 1, 2021, and September 30, 2021, with a focus on 3 key publications. Links to other publications of potential interest are also provided.</vt:lpstr>
      <vt:lpstr>Neoadjuvant vismodegib in the management of locally advanced periocular basal cell carcinoma</vt:lpstr>
      <vt:lpstr>Neoadjuvant vismodegib in the management of locally advanced periocular basal cell carcinoma</vt:lpstr>
      <vt:lpstr>Neoadjuvant vismodegib in the management of locally advanced periocular basal cell carcinoma (continued)</vt:lpstr>
      <vt:lpstr>Neoadjuvant vismodegib in the management of locally advanced periocular basal cell carcinoma (continued)</vt:lpstr>
      <vt:lpstr>Key clinical adverse events in patients with advanced basal cell carcinoma treated with sonidegib or vismodegib:  A post hoc analysis</vt:lpstr>
      <vt:lpstr>Key clinical adverse events in patients with advanced basal cell carcinoma treated with sonidegib or vismodegib: A post hoc analysis</vt:lpstr>
      <vt:lpstr>Key clinical adverse events in patients with advanced basal cell carcinoma treated with sonidegib or vismodegib: A post hoc analysis (continued)</vt:lpstr>
      <vt:lpstr>Effectiveness, safety and utilization of vismodegib in locally advanced basal cell carcinoma under real-world conditions in Germany – The non-interventional study NIELS.</vt:lpstr>
      <vt:lpstr>Effectiveness, safety and utilization of vismodegib in locally advanced basal cell carcinoma under real-world conditions in Germany – The non-interventional study NIELS</vt:lpstr>
      <vt:lpstr>Effectiveness, safety and utilization of vismodegib in locally advanced basal cell carcinoma under real-world conditions in Germany – The non-interventional study NIELS (continued)</vt:lpstr>
      <vt:lpstr>Other 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288</cp:revision>
  <dcterms:created xsi:type="dcterms:W3CDTF">2020-11-02T23:46:08Z</dcterms:created>
  <dcterms:modified xsi:type="dcterms:W3CDTF">2021-09-30T16:29:31Z</dcterms:modified>
</cp:coreProperties>
</file>