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58" r:id="rId4"/>
    <p:sldId id="261" r:id="rId5"/>
    <p:sldId id="267" r:id="rId6"/>
    <p:sldId id="259" r:id="rId7"/>
    <p:sldId id="262" r:id="rId8"/>
    <p:sldId id="269" r:id="rId9"/>
    <p:sldId id="260" r:id="rId10"/>
    <p:sldId id="264" r:id="rId11"/>
    <p:sldId id="268" r:id="rId12"/>
    <p:sldId id="270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62384D-0356-4C11-BD8E-C50FD254996A}">
          <p14:sldIdLst>
            <p14:sldId id="257"/>
            <p14:sldId id="266"/>
            <p14:sldId id="258"/>
            <p14:sldId id="261"/>
            <p14:sldId id="267"/>
            <p14:sldId id="259"/>
            <p14:sldId id="262"/>
            <p14:sldId id="269"/>
            <p14:sldId id="260"/>
            <p14:sldId id="264"/>
            <p14:sldId id="268"/>
            <p14:sldId id="270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26" clrIdx="0">
    <p:extLst>
      <p:ext uri="{19B8F6BF-5375-455C-9EA6-DF929625EA0E}">
        <p15:presenceInfo xmlns:p15="http://schemas.microsoft.com/office/powerpoint/2012/main" userId="4946b59411aec69d" providerId="Windows Live"/>
      </p:ext>
    </p:extLst>
  </p:cmAuthor>
  <p:cmAuthor id="2" name="Sekulic, Aleksandar, M.D., Ph.D." initials="SAMP" lastIdx="15" clrIdx="1">
    <p:extLst>
      <p:ext uri="{19B8F6BF-5375-455C-9EA6-DF929625EA0E}">
        <p15:presenceInfo xmlns:p15="http://schemas.microsoft.com/office/powerpoint/2012/main" userId="S::sekulic.aleksandar@mayo.edu::cee81f38-424a-4abe-86ec-099fe8194bf4" providerId="AD"/>
      </p:ext>
    </p:extLst>
  </p:cmAuthor>
  <p:cmAuthor id="3" name="Jane Joukovsky" initials="JJ" lastIdx="1" clrIdx="2">
    <p:extLst>
      <p:ext uri="{19B8F6BF-5375-455C-9EA6-DF929625EA0E}">
        <p15:presenceInfo xmlns:p15="http://schemas.microsoft.com/office/powerpoint/2012/main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FE3F1"/>
    <a:srgbClr val="CFD5EA"/>
    <a:srgbClr val="34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98" autoAdjust="0"/>
    <p:restoredTop sz="95909" autoAdjust="0"/>
  </p:normalViewPr>
  <p:slideViewPr>
    <p:cSldViewPr snapToGrid="0" snapToObjects="1">
      <p:cViewPr varScale="1">
        <p:scale>
          <a:sx n="62" d="100"/>
          <a:sy n="62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30"/>
    </p:cViewPr>
  </p:sorterViewPr>
  <p:notesViewPr>
    <p:cSldViewPr snapToGrid="0" snapToObjects="1">
      <p:cViewPr varScale="1">
        <p:scale>
          <a:sx n="82" d="100"/>
          <a:sy n="82" d="100"/>
        </p:scale>
        <p:origin x="37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0850-7350-4B5E-9540-2904D01B2CA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24CD-597D-4486-9FBF-EC06B4E9E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4ED9-01E3-994B-A173-F70646D5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D66A7-E631-F444-96D4-EA4682D51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CAC8-6FAC-1945-8F0C-82B00715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177B-4A66-784E-A6F1-7296C554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C6D4-E7AB-6848-BECA-36FA316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4BD9-E13A-1643-B77A-B793F7CB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DC98F-0999-7042-B4CD-2FB457E4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827D-89B1-5349-8F8C-ED3F25D8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0D86-EDDD-2241-8948-2299D298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7708-5B76-654D-9856-6FDE38AA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3F72B-9B55-2B42-8BA1-8AE6F977A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DEB9A-78F9-5D4C-83C8-EDCFBB810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ABFB5-DD38-CE41-996F-7036111E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6F4-8108-6A44-8996-A022FD84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B480-95D0-EC43-8DA1-B1450AC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9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1" y="274544"/>
            <a:ext cx="10972031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84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5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5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fld id="{DAADC404-252F-9D4B-B766-4714DDDB8DDF}" type="slidenum">
              <a:rPr lang="en-US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88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9AD-DB19-E743-BFCE-312290E1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B0BF-79F1-4445-BE1E-957B4030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6610-E0A6-C74D-9D57-F2545E6E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F88C0-72F7-9843-9B2F-9D02B3BB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8A8C-C365-3A40-93A4-45AB1E5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EB92-0299-A842-AA8F-BA5B3F6B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1541D-8621-CE46-8723-EDE3CDFB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C4B7-AA39-5944-8118-E70FA883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4142-AB8E-964A-BE4C-35EE7E89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DED2-EF87-A34C-BB81-59721B2B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B90B-3943-DB47-9DC2-BC72DE82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C63FB-87A7-D74E-A19A-0AF191B8B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22EF-CF90-3B48-BB58-178B0C6E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3C0E-C1EB-4742-B210-3B970570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BD435-9B31-F64C-B772-3AA4D6AA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BB810-52BF-B847-9106-DBBADEF2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6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3BA3-AF43-B847-A03A-F1A548B3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F400-C315-9E44-8008-6C482ADDA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440C8-BD13-CB4B-9FD2-F6849AA6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67819-DBCC-FA4D-858D-E458EC4C9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44C5E-6700-2A4A-8745-EF25A79F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644CE-ED6F-1348-A383-EE1A3F76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4413C-2EEC-014C-A963-30E23F72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0F7A6-34F0-7E45-9E7A-1BC15407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F5BF-2761-F14A-B57A-65366DE4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EA563-B966-264D-A9C5-EBB61E31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0424-F31A-DF46-8EE4-B42FB25A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5A8AD-3C42-6C44-BEA6-F363FC5D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4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4A778-E25C-E54A-B74E-991C2603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1978B-64E5-F44A-9B4B-4C0B11B0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9B126-77AE-3B49-8E75-ACD4F80B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0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2754-42B5-0544-84DA-D6045181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35D7-CDE4-4348-88FA-6F95F157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44DA6-3A5C-F04B-9F56-072195E9A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254D-9FBF-C64C-BD72-2A983803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B735B-CE46-4643-B8A9-41B56503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E53B-1FAA-A945-AB8C-AFD3B7D5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EC80-4DFB-3940-A16B-23B9F3F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1122F-B6E6-8C4D-A29B-A2DED0E22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D462C-39F9-884C-870A-BEECDC5F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A6FC-CBE9-D34F-8E82-0297E08B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336A6-9309-AE43-B72B-783FA4A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3A8D6-EF0D-6D4F-91D6-D37E579E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5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F206E-746A-0346-B148-83E6E224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63AD3-6E5B-6740-ABB8-EC7241318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D512-8407-A242-9EF5-9755D0964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B184-FC7A-BC48-8D6E-0BA1E86FB4A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2977-D0E6-FA48-B5C2-D8512489D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7071-A2EB-FD48-948B-7FF2B6D3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10A7F66-F06E-B949-8C61-3A950B700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76383-4DCB-484A-AA27-1A0C0E6B9A89}"/>
              </a:ext>
            </a:extLst>
          </p:cNvPr>
          <p:cNvSpPr txBox="1"/>
          <p:nvPr/>
        </p:nvSpPr>
        <p:spPr>
          <a:xfrm>
            <a:off x="7594333" y="471638"/>
            <a:ext cx="469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Update #3: August 2021</a:t>
            </a:r>
          </a:p>
        </p:txBody>
      </p:sp>
    </p:spTree>
    <p:extLst>
      <p:ext uri="{BB962C8B-B14F-4D97-AF65-F5344CB8AC3E}">
        <p14:creationId xmlns:p14="http://schemas.microsoft.com/office/powerpoint/2010/main" val="300786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F8D9E-E6D1-4C78-89B5-C1BBE5A3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 quality of life (HRQoL) in patients (pts) with locally advanced basal cell carcinoma (laBCC) treated with cemiplimab: Analysis of a phase II, open-label clinical trial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35255-0227-4C68-9F46-29898F7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To assess health-related quality of life (HRQoL) in patients who were intolerant of or progressed on treatment with hedgehog inhibitor therapy (HHI)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Adults with locally advanced basal cell carcinoma (laBCC) and ECOG performance status ≤1 were treated with cemiplimab 350 mg every 3 weeks for ≤9 cycles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baseline, adults had moderate to high levels of function with low symptom burden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4BE8D-B1F0-46C3-B34D-3C5611716A34}"/>
              </a:ext>
            </a:extLst>
          </p:cNvPr>
          <p:cNvSpPr txBox="1"/>
          <p:nvPr/>
        </p:nvSpPr>
        <p:spPr>
          <a:xfrm>
            <a:off x="4212688" y="6077067"/>
            <a:ext cx="5936241" cy="249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Stratigos AJ,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73756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F8D9E-E6D1-4C78-89B5-C1BBE5A3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248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 quality of life (HRQoL) in patients (pts) with locally advanced basal cell carcinoma (laBCC) treated with cemiplimab: Analysis of a phase II, open-label clinical trial (cont)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35255-0227-4C68-9F46-29898F7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Health Status/quality of life was stable during treatment with cemiplimab except for clinically meaningful worsening of fatigue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Responder analysis showed clinically meaningful improvement or stability at cycles 2 and 9 on all EORTC QLQ-C30 functioning scales and the key symptom of pain but not fatigue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at cycles 2 and 9, respectively, clinically meaningful improvement or stability was observed in: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77% and 78% with respect to physical functioning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81% and 67% with respect to emotional functioning</a:t>
            </a: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 and 78% with respect to pain level</a:t>
            </a:r>
          </a:p>
          <a:p>
            <a:pPr marL="1143000" marR="0" lvl="2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61% and 44% with respect to fatigue level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96BC3-36B9-440F-A7E7-49E16C4D3A63}"/>
              </a:ext>
            </a:extLst>
          </p:cNvPr>
          <p:cNvSpPr txBox="1"/>
          <p:nvPr/>
        </p:nvSpPr>
        <p:spPr>
          <a:xfrm>
            <a:off x="4212688" y="6077067"/>
            <a:ext cx="5936241" cy="249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Stratigos AJ,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400877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3F8D9E-E6D1-4C78-89B5-C1BBE5A3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248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 quality of life (HRQoL) in patients (pts) with locally advanced basal cell carcinoma (laBCC) treated with cemiplimab: Analysis of a phase II, open-label clinical trial (cont)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35255-0227-4C68-9F46-29898F7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the majority of adults with laBCC treated with cemiplimab reported clinically meaningful improvement or stability in Global Health Status/quality of life and functional status while maintaining a low symptom burden except for fatigue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96BC3-36B9-440F-A7E7-49E16C4D3A63}"/>
              </a:ext>
            </a:extLst>
          </p:cNvPr>
          <p:cNvSpPr txBox="1"/>
          <p:nvPr/>
        </p:nvSpPr>
        <p:spPr>
          <a:xfrm>
            <a:off x="4212688" y="6077067"/>
            <a:ext cx="5936241" cy="249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Stratigos AJ,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32032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290FB-198F-4A0B-9DC7-27ED33F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Publications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9A2AF-AD4E-445E-9E7E-799B9E60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Giorgi V, et al. Lasting response after discontinuation of cemiplimab in a patient with locally advanced basal cell carcinoma.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 Exp Dermatol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2021;doi:10.1111/ced.14804.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Smith SDB, et al. Xanthomatous dermal changes in a patient with locally advanced basal cell carcinoma treated using vismodegib.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Dermatopathol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2021;43(8):585-587.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16E4E0-AEC4-4127-8E15-6DC0D5D8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in medicine generally, the management of patients with locally advanced basal cell carcinoma is rapidly evolving. To help clinicians keep abreast of new information, this is the third of 4 updates. This third update includes new information published between June 1, 2021, and July 30, 2021, or presented at the 2021 annual meeting of the American Society of Clinical Oncology with a focus on 3 key publications. Links to other publications of potential interest are also provided.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0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C963A-D17E-4DD6-9778-F8AD037A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99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Frequency, characteristics, and subsequent treatment (Tx) of real-world patients (pts) who discontinue hedgehog inhibitors (HHIs) as first-line (1L) systemic Tx for advanced basal cell carcinoma (aBCC)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697E2-C85E-4094-ACD3-6DAC6AAB6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5717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Cowey CL, et al. Presented at: 2021 American Society of Clinical Oncology Annual Meeting, June 4-8, 2021.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991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61331D-5904-49F0-A94A-EA5F8064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Frequency, characteristics, and subsequent treatment (Tx) of real-world patients (pts) who discontinue hedgehog inhibitors (HHIs) as first-line (1L) systemic Tx for advanced basal cell carcinoma (aBCC)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430E83-AF51-45D4-9F56-6527C71C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1407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To assess the frequency, characteristics, and subsequent treatment of adult patients with advanced basal cell carcinoma (aBCC) discontinuing first-line treatment due to toxicity or disease progression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 cohort analysis of The US Oncology Network, a community-based network of &gt;450 oncology clinics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 with aBCC not treated for another primary malignancy in the past 3 years who discontinued first-line hedgehog inhibitor (HHI) therapy due to documented toxicity or disease progression without a complete response (CR) who subsequently initiated second-line systemic treatment or not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who did not initiate second-line therapy were followed for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≥90 days after HHI discontinuation and excluded those who underwent surgery or radiation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2AD83-8C2F-4AC9-829C-E00CDA8B3C1E}"/>
              </a:ext>
            </a:extLst>
          </p:cNvPr>
          <p:cNvSpPr txBox="1"/>
          <p:nvPr/>
        </p:nvSpPr>
        <p:spPr>
          <a:xfrm>
            <a:off x="4122499" y="6053413"/>
            <a:ext cx="5825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Cowey CL, et al. Presented at: 2021 American Society of Clinical Oncology Annual Meeting, June 4-8, 2021.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744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61331D-5904-49F0-A94A-EA5F8064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Frequency, characteristics, and subsequent treatment (Tx) of real-world patients (pts) who discontinue hedgehog inhibitors (HHIs) as first-line (1L) systemic Tx for advanced basal cell carcinoma (aBCC) (cont)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430E83-AF51-45D4-9F56-6527C71C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764"/>
            <a:ext cx="10606238" cy="4132413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138 adults received HHI therapy with 115 (83.3%) receiving HHI therapy as first line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73/115 (63.5%) discontinued HHI therapy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37/73 (50.7%) discontinued HHI therapy due to toxicity or disease progression without CR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4/37 (10.8%) initiated second-line systemic treatment within a median of 75 days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standard of care among adults with aBCC who experienced HHI treatment failure, with only a minority initiating second-line treatment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D06FE-AB39-4F12-A9BD-5FCA2B0F57E0}"/>
              </a:ext>
            </a:extLst>
          </p:cNvPr>
          <p:cNvSpPr txBox="1"/>
          <p:nvPr/>
        </p:nvSpPr>
        <p:spPr>
          <a:xfrm>
            <a:off x="4122499" y="6053413"/>
            <a:ext cx="5825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Cowey CL, et al. Presented at: 2021 American Society of Clinical Oncology Annual Meeting, June 4-8, 2021.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6086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C963A-D17E-4DD6-9778-F8AD037A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486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impact (BI) analysis of cemiplimab-rwlc for advanced basal cell carcinoma (BCC) after hedgehog inhibitor (HHI) therapy in the United States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697E2-C85E-4094-ACD3-6DAC6AAB6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4593"/>
            <a:ext cx="10515600" cy="1500187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9898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</a:t>
            </a:r>
            <a:r>
              <a:rPr lang="en-US" sz="1800" b="1" dirty="0">
                <a:solidFill>
                  <a:srgbClr val="8989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al.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at: 2021 American Society of Clinical Oncology Annual Meeting, June 4-8, 2021.</a:t>
            </a:r>
            <a:endParaRPr lang="en-US" sz="1800" b="1" dirty="0">
              <a:solidFill>
                <a:srgbClr val="89898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475C0-071F-4235-ABFE-09C15B1A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impact (BI) analysis of cemiplimab-rwlc for advanced basal cell carcinoma (BCC) after hedgehog inhibitor (HHI) therapy in the United States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DFB66-9307-4C9C-9650-2F4DAF40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To assess the budget impact of introducing cemiplimab in the US from a payer’s perspective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decision analytic model was developed using market research to determine reference case market shares, as well as the predicted uptake of cemiplimab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market distribution of systemic therapy and best supportive care post-cemiplimab launch were estimated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costs were sourced from the ProspectoRx drug pricing database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costs were calculated in 2020 US dollars to include costs related to treatment, disease monitoring, and mitigation of grade 3/4 adverse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F6B6E-3EC6-4A80-9B68-0D97D2A88C89}"/>
              </a:ext>
            </a:extLst>
          </p:cNvPr>
          <p:cNvSpPr txBox="1"/>
          <p:nvPr/>
        </p:nvSpPr>
        <p:spPr>
          <a:xfrm>
            <a:off x="4255866" y="6049951"/>
            <a:ext cx="5641288" cy="249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18490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475C0-071F-4235-ABFE-09C15B1A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impact (BI) analysis of cemiplimab-rwlc for advanced basal cell carcinoma (BCC) after hedgehog inhibitor (HHI) therapy in the United States (cont) 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DFB66-9307-4C9C-9650-2F4DAF40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hypothetical US healthcare plan of 1 million members, 32 patients with advanced BCC would be eligible for cemiplimab, resulting in an additional cost of $0.12 per member per month over 3 years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Payer’s 3-year budget would increase from $978,955 to $5,487,507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proportion of patients receiving systemic therapy rather than best supportive care was estimated to increase from 11% in 2020 to 50% in 2023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Cemiplimab market share was projected to increase by 41% by year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BC7AE-4262-4AAB-8978-479F2BCA8D8F}"/>
              </a:ext>
            </a:extLst>
          </p:cNvPr>
          <p:cNvSpPr txBox="1"/>
          <p:nvPr/>
        </p:nvSpPr>
        <p:spPr>
          <a:xfrm>
            <a:off x="4255866" y="6049951"/>
            <a:ext cx="5641288" cy="249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414203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C963A-D17E-4DD6-9778-F8AD037A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61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Health-related quality of life (HRQoL) in patients (pts) with locally advanced basal cell carcinoma (laBCC) treated with cemiplimab: Analysis of a phase II, open-label clinical trial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697E2-C85E-4094-ACD3-6DAC6AAB6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5342"/>
            <a:ext cx="10515600" cy="1500187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Stratigos AJ, et al. Presented at: 2021 American Society of Clinical Oncology Annual Meeting, June 4-8, 2021.</a:t>
            </a:r>
          </a:p>
        </p:txBody>
      </p:sp>
    </p:spTree>
    <p:extLst>
      <p:ext uri="{BB962C8B-B14F-4D97-AF65-F5344CB8AC3E}">
        <p14:creationId xmlns:p14="http://schemas.microsoft.com/office/powerpoint/2010/main" val="161523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1325</Words>
  <Application>Microsoft Office PowerPoint</Application>
  <PresentationFormat>Widescreen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PowerPoint Presentation</vt:lpstr>
      <vt:lpstr>As in medicine generally, the management of patients with locally advanced basal cell carcinoma is rapidly evolving. To help clinicians keep abreast of new information, this is the third of 4 updates. This third update includes new information published between June 1, 2021, and July 30, 2021, or presented at the 2021 annual meeting of the American Society of Clinical Oncology with a focus on 3 key publications. Links to other publications of potential interest are also provided.</vt:lpstr>
      <vt:lpstr>Frequency, characteristics, and subsequent treatment (Tx) of real-world patients (pts) who discontinue hedgehog inhibitors (HHIs) as first-line (1L) systemic Tx for advanced basal cell carcinoma (aBCC)</vt:lpstr>
      <vt:lpstr>Frequency, characteristics, and subsequent treatment (Tx) of real-world patients (pts) who discontinue hedgehog inhibitors (HHIs) as first-line (1L) systemic Tx for advanced basal cell carcinoma (aBCC)</vt:lpstr>
      <vt:lpstr>Frequency, characteristics, and subsequent treatment (Tx) of real-world patients (pts) who discontinue hedgehog inhibitors (HHIs) as first-line (1L) systemic Tx for advanced basal cell carcinoma (aBCC) (cont)</vt:lpstr>
      <vt:lpstr>Budget impact (BI) analysis of cemiplimab-rwlc for advanced basal cell carcinoma (BCC) after hedgehog inhibitor (HHI) therapy in the United States</vt:lpstr>
      <vt:lpstr>Budget impact (BI) analysis of cemiplimab-rwlc for advanced basal cell carcinoma (BCC) after hedgehog inhibitor (HHI) therapy in the United States</vt:lpstr>
      <vt:lpstr>Budget impact (BI) analysis of cemiplimab-rwlc for advanced basal cell carcinoma (BCC) after hedgehog inhibitor (HHI) therapy in the United States (cont) </vt:lpstr>
      <vt:lpstr>Health-related quality of life (HRQoL) in patients (pts) with locally advanced basal cell carcinoma (laBCC) treated with cemiplimab: Analysis of a phase II, open-label clinical trial</vt:lpstr>
      <vt:lpstr>Health-related quality of life (HRQoL) in patients (pts) with locally advanced basal cell carcinoma (laBCC) treated with cemiplimab: Analysis of a phase II, open-label clinical trial</vt:lpstr>
      <vt:lpstr>Health-related quality of life (HRQoL) in patients (pts) with locally advanced basal cell carcinoma (laBCC) treated with cemiplimab: Analysis of a phase II, open-label clinical trial (cont)</vt:lpstr>
      <vt:lpstr>Health-related quality of life (HRQoL) in patients (pts) with locally advanced basal cell carcinoma (laBCC) treated with cemiplimab: Analysis of a phase II, open-label clinical trial (cont)</vt:lpstr>
      <vt:lpstr>Other 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277</cp:revision>
  <dcterms:created xsi:type="dcterms:W3CDTF">2020-11-02T23:46:08Z</dcterms:created>
  <dcterms:modified xsi:type="dcterms:W3CDTF">2021-08-03T15:18:34Z</dcterms:modified>
</cp:coreProperties>
</file>