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 Joukovsky" initials="JJ" lastIdx="2" clrIdx="0">
    <p:extLst>
      <p:ext uri="{19B8F6BF-5375-455C-9EA6-DF929625EA0E}">
        <p15:presenceInfo xmlns:p15="http://schemas.microsoft.com/office/powerpoint/2012/main" userId="Jane Joukov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8D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177A-A8C6-4D6B-8F3A-65EFAB794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4670F-82EC-4D40-87D9-EB5CEEA19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2E424-737A-4505-9C6C-2F28E768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7DB0-9998-4DD7-8FEC-8FB003B4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CBAE1-7B1D-4D00-B750-247045AA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3A2AF-EA80-4BE7-B8A1-FCD31D63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252FC-F533-4B19-AD13-400D1AC1E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75FFA-C55F-49C3-A29D-9378E1532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4AC68-A95E-49A0-AB58-4C65368F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BEAA-E8DC-4FFC-95D6-2DAB5447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5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C7273-E098-4B3B-A58E-45B92161F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D0FBE-0DAB-4A67-92DC-9B79B1BEB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D37C1-18DE-4D31-8193-ABCA3F81E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52DBE-BA6F-4EE7-8515-9A4C3945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1CB6-C1FB-4B42-9292-66654B76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21F5E-F35E-474E-AFEA-8E84E5D1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1178E-44FE-4415-A1A7-5EF6A94E8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DB32-F52B-4E0A-B61D-83745E6D8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340CE-2573-43D3-8F6F-4004A318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7C91B-F425-464E-AE5B-A22F5EF2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7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3865-F32F-4885-84DD-2268C47D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415EE-7D15-4FA3-9879-3B44BC746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DC2A-DA47-4005-8FB4-C03CF3CC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D7A1C-1FE8-422B-9614-60424711E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1909B-C92F-466B-8DAD-77D2E1EB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6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BA4-A37B-48BB-9780-2299AB17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6B7B0-4F26-4D5A-880E-F6620A40D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6CA66-DEE4-41BD-8C9B-504432055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EF5AE-2BAB-4495-BE1E-D1D5D81D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F266C-E12E-407B-9D89-44973A1A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A1AE-E5BC-48C0-BB10-E85B809D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90C2-7E92-47F9-8EA4-846C6D5B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DABD5-4633-4996-8EA3-F836E2704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32BBD-A297-4D37-AAFD-1E428F985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EB982-A5A6-4789-826D-BC210A38D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A20E4-EB9F-4391-A9BA-5EDD9AA55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2C0481-4142-45B4-AEEA-783A5DE3A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05A00-2371-4170-BAC6-4881AD36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9A87A5-D783-4763-93E3-5D783D7A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5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A0681-E14B-4DCC-A7D1-8238B739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AB46F-6536-4E3D-AD28-16229184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C405AA-841C-4F0C-888A-D5872D25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EFA04-A6CD-4809-9525-75CE03A0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2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E5FC7-E512-41DD-8A63-2C3D1248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2C6D7-28A4-4674-9D6A-CABBD5CC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96D5B-E5F6-4406-855F-CE860A39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4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9DA1A-C7FB-4A5E-9D6F-B8DF7727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FFCC-1B68-45E9-987D-444EB0954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2F8CB-14E6-41CE-8C87-4DCBED7CC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E03EF-3C03-4C06-8466-5CF7341B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D445F-A399-4538-979F-73989CAF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4576E-3C2C-46EF-8796-28C121A9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4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D14A-A4FD-4B61-AF56-194F239A2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BB9C16-0B11-4883-B87B-9858FAE38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DD430-6210-48C1-9AED-150D114E5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B201B-20CF-4557-812A-42918E6E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4687D-DEF4-4A66-A58B-56046B9FC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66B4D-E036-4E6E-B3D2-80C42074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2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9FF20D-4ECA-428C-AD82-9FDA5A2B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B0C12-817A-4F18-9CAA-640DA563A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6A358-5F94-4D1F-851A-0E15BB371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3493-0FBE-4012-A7D6-AA02E7C4D4D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9D09B-D1B0-4BC9-99E7-4C727E910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4D1D2-2397-4F96-AF60-5095E374D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787B4-ABFB-409C-BD7B-62D2E2E5D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3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2F8D9"/>
            </a:gs>
            <a:gs pos="22000">
              <a:schemeClr val="accent1">
                <a:lumMod val="45000"/>
                <a:lumOff val="55000"/>
              </a:schemeClr>
            </a:gs>
            <a:gs pos="4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" name="Group 323">
            <a:extLst>
              <a:ext uri="{FF2B5EF4-FFF2-40B4-BE49-F238E27FC236}">
                <a16:creationId xmlns:a16="http://schemas.microsoft.com/office/drawing/2014/main" id="{D6517B6B-BFFC-465B-B886-1BEE61A7A881}"/>
              </a:ext>
            </a:extLst>
          </p:cNvPr>
          <p:cNvGrpSpPr/>
          <p:nvPr/>
        </p:nvGrpSpPr>
        <p:grpSpPr>
          <a:xfrm>
            <a:off x="202765" y="183061"/>
            <a:ext cx="11843560" cy="6575252"/>
            <a:chOff x="202765" y="183061"/>
            <a:chExt cx="11843560" cy="657525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80CA772-D318-445E-9381-2EAEC67CEEA0}"/>
                </a:ext>
              </a:extLst>
            </p:cNvPr>
            <p:cNvSpPr/>
            <p:nvPr/>
          </p:nvSpPr>
          <p:spPr>
            <a:xfrm>
              <a:off x="202765" y="995516"/>
              <a:ext cx="254399" cy="44023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Assess activity, impact and prognostic factors</a:t>
              </a:r>
            </a:p>
          </p:txBody>
        </p:sp>
        <p:grpSp>
          <p:nvGrpSpPr>
            <p:cNvPr id="1144" name="Group 1143">
              <a:extLst>
                <a:ext uri="{FF2B5EF4-FFF2-40B4-BE49-F238E27FC236}">
                  <a16:creationId xmlns:a16="http://schemas.microsoft.com/office/drawing/2014/main" id="{C7FFB855-6552-4252-BC8F-57DF6DA67565}"/>
                </a:ext>
              </a:extLst>
            </p:cNvPr>
            <p:cNvGrpSpPr/>
            <p:nvPr/>
          </p:nvGrpSpPr>
          <p:grpSpPr>
            <a:xfrm>
              <a:off x="660516" y="995516"/>
              <a:ext cx="1716923" cy="4402393"/>
              <a:chOff x="921773" y="995516"/>
              <a:chExt cx="1308920" cy="4402393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650A39B-246D-470B-8E15-8A2ABC5EFA7D}"/>
                  </a:ext>
                </a:extLst>
              </p:cNvPr>
              <p:cNvGrpSpPr/>
              <p:nvPr/>
            </p:nvGrpSpPr>
            <p:grpSpPr>
              <a:xfrm>
                <a:off x="921773" y="995516"/>
                <a:ext cx="1308920" cy="4402393"/>
                <a:chOff x="921773" y="995516"/>
                <a:chExt cx="1308920" cy="4402393"/>
              </a:xfrm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B88837C8-36CA-46E1-8E1C-2C68D933EECA}"/>
                    </a:ext>
                  </a:extLst>
                </p:cNvPr>
                <p:cNvSpPr/>
                <p:nvPr/>
              </p:nvSpPr>
              <p:spPr>
                <a:xfrm>
                  <a:off x="921773" y="995516"/>
                  <a:ext cx="1308920" cy="28390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Peripheral Arthritis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F8FD3AE8-A722-4EA5-AE4F-9417963E7620}"/>
                    </a:ext>
                  </a:extLst>
                </p:cNvPr>
                <p:cNvSpPr/>
                <p:nvPr/>
              </p:nvSpPr>
              <p:spPr>
                <a:xfrm>
                  <a:off x="925460" y="1280653"/>
                  <a:ext cx="1305233" cy="41172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F66B7A7-87B8-4241-9504-528E6FF72951}"/>
                  </a:ext>
                </a:extLst>
              </p:cNvPr>
              <p:cNvSpPr/>
              <p:nvPr/>
            </p:nvSpPr>
            <p:spPr>
              <a:xfrm>
                <a:off x="980770" y="1991032"/>
                <a:ext cx="191729" cy="268420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NSAIDs and </a:t>
                </a:r>
                <a:r>
                  <a:rPr lang="en-US" sz="1100" dirty="0">
                    <a:solidFill>
                      <a:schemeClr val="bg1">
                        <a:lumMod val="50000"/>
                      </a:schemeClr>
                    </a:solidFill>
                  </a:rPr>
                  <a:t>IA corticosteroids </a:t>
                </a:r>
                <a:r>
                  <a:rPr lang="en-US" sz="1100" dirty="0">
                    <a:solidFill>
                      <a:schemeClr val="tx1"/>
                    </a:solidFill>
                  </a:rPr>
                  <a:t>as indicated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AC3297A-6D20-482C-A074-C421139B2B7E}"/>
                  </a:ext>
                </a:extLst>
              </p:cNvPr>
              <p:cNvSpPr/>
              <p:nvPr/>
            </p:nvSpPr>
            <p:spPr>
              <a:xfrm>
                <a:off x="1265800" y="1989802"/>
                <a:ext cx="806882" cy="6575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DMARDs (MTX,SSZ,LEF), 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 or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PDE4i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FA4E3A0-721A-4822-B437-1AFD3063A75E}"/>
                  </a:ext>
                </a:extLst>
              </p:cNvPr>
              <p:cNvSpPr/>
              <p:nvPr/>
            </p:nvSpPr>
            <p:spPr>
              <a:xfrm>
                <a:off x="1266108" y="2829843"/>
                <a:ext cx="806882" cy="8148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Biologics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IL12/23i,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</a:t>
                </a:r>
                <a:r>
                  <a:rPr lang="en-US" sz="1050" dirty="0">
                    <a:solidFill>
                      <a:schemeClr val="tx1"/>
                    </a:solidFill>
                  </a:rPr>
                  <a:t>) or PDE4i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2728747-C8AE-41C1-9919-C2DDE163488F}"/>
                  </a:ext>
                </a:extLst>
              </p:cNvPr>
              <p:cNvSpPr/>
              <p:nvPr/>
            </p:nvSpPr>
            <p:spPr>
              <a:xfrm>
                <a:off x="1265798" y="3864067"/>
                <a:ext cx="806882" cy="8148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Switch Biologic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 or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IL17i)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8577F92-D560-4251-B3F9-E56E9F9318DA}"/>
                  </a:ext>
                </a:extLst>
              </p:cNvPr>
              <p:cNvCxnSpPr>
                <a:stCxn id="13" idx="0"/>
              </p:cNvCxnSpPr>
              <p:nvPr/>
            </p:nvCxnSpPr>
            <p:spPr>
              <a:xfrm>
                <a:off x="1578077" y="1280653"/>
                <a:ext cx="0" cy="371166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336C7AA-CB0C-4BAC-8CD0-37A8518711D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88930" y="1656739"/>
                <a:ext cx="565344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0914E4D-92BE-4A6D-93D6-D3C38C81CD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6900" y="1649361"/>
                <a:ext cx="6759" cy="34904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7F48788-FF1D-4936-9A30-14C31B90A5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89542" y="1654582"/>
                <a:ext cx="6759" cy="34904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56FDF56-3C8E-44C0-A09A-491E18D1703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654275" y="1659201"/>
                <a:ext cx="473785" cy="1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B15602D-B0D0-4356-9D91-16DB13B089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61083" y="1656739"/>
                <a:ext cx="1" cy="1580529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4203201-B68D-4402-9A1E-DC0DFEA1D83D}"/>
                  </a:ext>
                </a:extLst>
              </p:cNvPr>
              <p:cNvCxnSpPr>
                <a:cxnSpLocks/>
                <a:stCxn id="20" idx="3"/>
              </p:cNvCxnSpPr>
              <p:nvPr/>
            </p:nvCxnSpPr>
            <p:spPr>
              <a:xfrm>
                <a:off x="2072990" y="3237268"/>
                <a:ext cx="80274" cy="2463"/>
              </a:xfrm>
              <a:prstGeom prst="line">
                <a:avLst/>
              </a:prstGeom>
              <a:ln w="12700"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37FA48AC-0B92-49F7-87DE-0D79C06EAA1B}"/>
                  </a:ext>
                </a:extLst>
              </p:cNvPr>
              <p:cNvCxnSpPr>
                <a:cxnSpLocks/>
                <a:stCxn id="20" idx="0"/>
                <a:endCxn id="18" idx="2"/>
              </p:cNvCxnSpPr>
              <p:nvPr/>
            </p:nvCxnSpPr>
            <p:spPr>
              <a:xfrm flipH="1" flipV="1">
                <a:off x="1669242" y="2647335"/>
                <a:ext cx="308" cy="182508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B4826E9-A1EE-407B-9869-84DF291C5BF0}"/>
                  </a:ext>
                </a:extLst>
              </p:cNvPr>
              <p:cNvCxnSpPr>
                <a:cxnSpLocks/>
                <a:stCxn id="21" idx="0"/>
                <a:endCxn id="20" idx="2"/>
              </p:cNvCxnSpPr>
              <p:nvPr/>
            </p:nvCxnSpPr>
            <p:spPr>
              <a:xfrm flipV="1">
                <a:off x="1669239" y="3644693"/>
                <a:ext cx="310" cy="21937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3" name="Group 1142">
              <a:extLst>
                <a:ext uri="{FF2B5EF4-FFF2-40B4-BE49-F238E27FC236}">
                  <a16:creationId xmlns:a16="http://schemas.microsoft.com/office/drawing/2014/main" id="{673DCA90-17BC-4968-A5E6-122EE6FDC25C}"/>
                </a:ext>
              </a:extLst>
            </p:cNvPr>
            <p:cNvGrpSpPr/>
            <p:nvPr/>
          </p:nvGrpSpPr>
          <p:grpSpPr>
            <a:xfrm>
              <a:off x="2592386" y="995515"/>
              <a:ext cx="1712087" cy="4402393"/>
              <a:chOff x="2313038" y="995516"/>
              <a:chExt cx="1305233" cy="440239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C3361B7-4F5F-4C04-BE97-0159A508E1D3}"/>
                  </a:ext>
                </a:extLst>
              </p:cNvPr>
              <p:cNvGrpSpPr/>
              <p:nvPr/>
            </p:nvGrpSpPr>
            <p:grpSpPr>
              <a:xfrm>
                <a:off x="2313038" y="995516"/>
                <a:ext cx="1305233" cy="4402393"/>
                <a:chOff x="921774" y="995516"/>
                <a:chExt cx="1305233" cy="4402393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9C6CE2A-043E-4FA3-9A25-5581C7527EE9}"/>
                    </a:ext>
                  </a:extLst>
                </p:cNvPr>
                <p:cNvSpPr/>
                <p:nvPr/>
              </p:nvSpPr>
              <p:spPr>
                <a:xfrm>
                  <a:off x="921774" y="995516"/>
                  <a:ext cx="1305232" cy="28390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Axial Disease</a:t>
                  </a: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7A224246-DBA0-4235-AE04-B4C90256C6F7}"/>
                    </a:ext>
                  </a:extLst>
                </p:cNvPr>
                <p:cNvSpPr/>
                <p:nvPr/>
              </p:nvSpPr>
              <p:spPr>
                <a:xfrm>
                  <a:off x="925461" y="1280653"/>
                  <a:ext cx="1301546" cy="411725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CD51C09-2447-4B65-BED0-0434E5D27B68}"/>
                  </a:ext>
                </a:extLst>
              </p:cNvPr>
              <p:cNvSpPr/>
              <p:nvPr/>
            </p:nvSpPr>
            <p:spPr>
              <a:xfrm>
                <a:off x="2364884" y="1988570"/>
                <a:ext cx="191729" cy="25572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Physiotherapy and NSAIDs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C2E51A1-C4E9-438C-B617-797ABA62F8CB}"/>
                  </a:ext>
                </a:extLst>
              </p:cNvPr>
              <p:cNvSpPr/>
              <p:nvPr/>
            </p:nvSpPr>
            <p:spPr>
              <a:xfrm>
                <a:off x="2627792" y="1987340"/>
                <a:ext cx="848633" cy="6575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NSAIDs only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B1F06F9-EB6D-4713-8D7C-7C3E26166893}"/>
                  </a:ext>
                </a:extLst>
              </p:cNvPr>
              <p:cNvSpPr/>
              <p:nvPr/>
            </p:nvSpPr>
            <p:spPr>
              <a:xfrm>
                <a:off x="2628101" y="2783836"/>
                <a:ext cx="848633" cy="8148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TNFI,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or</a:t>
                </a: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*IL12/23i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AA663B-3DBA-42BA-8749-415781FC69EC}"/>
                  </a:ext>
                </a:extLst>
              </p:cNvPr>
              <p:cNvSpPr/>
              <p:nvPr/>
            </p:nvSpPr>
            <p:spPr>
              <a:xfrm>
                <a:off x="2627791" y="3730970"/>
                <a:ext cx="848633" cy="8148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Switch Biologic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or</a:t>
                </a: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*IL12/23i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9DA0CA44-89B4-4DA8-8ADD-F24C02E72584}"/>
                  </a:ext>
                </a:extLst>
              </p:cNvPr>
              <p:cNvCxnSpPr/>
              <p:nvPr/>
            </p:nvCxnSpPr>
            <p:spPr>
              <a:xfrm>
                <a:off x="2962191" y="1278191"/>
                <a:ext cx="0" cy="371166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F54844E5-AFE6-46EC-AB5F-55106B2DEE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73044" y="1646899"/>
                <a:ext cx="586851" cy="737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AAC7EDD-3161-4E90-932E-6969A9E30E3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53136" y="1646899"/>
                <a:ext cx="6759" cy="34904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260DDA0-EB77-4061-A1B5-065DCCAB8C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73656" y="1652120"/>
                <a:ext cx="6759" cy="34904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5ECFF2C-6D2F-49AA-B91C-A124C3B9009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069994" y="1646899"/>
                <a:ext cx="442181" cy="9840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CD899075-B586-420C-9207-D6FED6C2D5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71726" y="1654277"/>
                <a:ext cx="1" cy="1580529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E48F9B94-EF51-485E-B786-96C9E22794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56060" y="3237269"/>
                <a:ext cx="115666" cy="0"/>
              </a:xfrm>
              <a:prstGeom prst="line">
                <a:avLst/>
              </a:prstGeom>
              <a:ln w="12700"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FE0BCDB1-5499-472E-82CC-F985687E65B0}"/>
                  </a:ext>
                </a:extLst>
              </p:cNvPr>
              <p:cNvSpPr/>
              <p:nvPr/>
            </p:nvSpPr>
            <p:spPr>
              <a:xfrm>
                <a:off x="2364884" y="4589418"/>
                <a:ext cx="1206842" cy="75440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No direct evidence for therapies in axial 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PsA</a:t>
                </a:r>
                <a:r>
                  <a:rPr lang="en-US" sz="1050" dirty="0">
                    <a:solidFill>
                      <a:schemeClr val="tx1"/>
                    </a:solidFill>
                  </a:rPr>
                  <a:t>, recommendations based on axial 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SpA</a:t>
                </a:r>
                <a:r>
                  <a:rPr lang="en-US" sz="1050" dirty="0">
                    <a:solidFill>
                      <a:schemeClr val="tx1"/>
                    </a:solidFill>
                  </a:rPr>
                  <a:t> literature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85306D8-900C-4E48-9E88-CC3D7BA71728}"/>
                  </a:ext>
                </a:extLst>
              </p:cNvPr>
              <p:cNvCxnSpPr>
                <a:cxnSpLocks/>
                <a:stCxn id="50" idx="0"/>
              </p:cNvCxnSpPr>
              <p:nvPr/>
            </p:nvCxnSpPr>
            <p:spPr>
              <a:xfrm flipV="1">
                <a:off x="3052417" y="2640328"/>
                <a:ext cx="3462" cy="143508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51E3589-5468-49F8-9731-31AC8B247BE4}"/>
                  </a:ext>
                </a:extLst>
              </p:cNvPr>
              <p:cNvCxnSpPr>
                <a:cxnSpLocks/>
                <a:stCxn id="51" idx="0"/>
                <a:endCxn id="50" idx="2"/>
              </p:cNvCxnSpPr>
              <p:nvPr/>
            </p:nvCxnSpPr>
            <p:spPr>
              <a:xfrm flipV="1">
                <a:off x="3052108" y="3598686"/>
                <a:ext cx="310" cy="132284"/>
              </a:xfrm>
              <a:prstGeom prst="line">
                <a:avLst/>
              </a:prstGeom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2" name="Group 1141">
              <a:extLst>
                <a:ext uri="{FF2B5EF4-FFF2-40B4-BE49-F238E27FC236}">
                  <a16:creationId xmlns:a16="http://schemas.microsoft.com/office/drawing/2014/main" id="{57F11FAE-34B4-4985-B398-925A5BDAD1F3}"/>
                </a:ext>
              </a:extLst>
            </p:cNvPr>
            <p:cNvGrpSpPr/>
            <p:nvPr/>
          </p:nvGrpSpPr>
          <p:grpSpPr>
            <a:xfrm>
              <a:off x="4516244" y="995515"/>
              <a:ext cx="1707252" cy="4402393"/>
              <a:chOff x="3731713" y="995516"/>
              <a:chExt cx="1301547" cy="4402393"/>
            </a:xfrm>
            <a:solidFill>
              <a:schemeClr val="bg1"/>
            </a:solidFill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5A4FC6AF-1274-468B-9128-0B17536114E5}"/>
                  </a:ext>
                </a:extLst>
              </p:cNvPr>
              <p:cNvGrpSpPr/>
              <p:nvPr/>
            </p:nvGrpSpPr>
            <p:grpSpPr>
              <a:xfrm>
                <a:off x="3731713" y="995516"/>
                <a:ext cx="1301547" cy="4402393"/>
                <a:chOff x="925460" y="995516"/>
                <a:chExt cx="1301547" cy="4402393"/>
              </a:xfrm>
              <a:grpFill/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BC36A7F9-E615-45BC-9E98-232BA66D0411}"/>
                    </a:ext>
                  </a:extLst>
                </p:cNvPr>
                <p:cNvSpPr/>
                <p:nvPr/>
              </p:nvSpPr>
              <p:spPr>
                <a:xfrm>
                  <a:off x="925460" y="995516"/>
                  <a:ext cx="1301546" cy="283907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Enthesitis</a:t>
                  </a: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8E2C5FE5-08D3-42B8-9BFB-2A8127B703F6}"/>
                    </a:ext>
                  </a:extLst>
                </p:cNvPr>
                <p:cNvSpPr/>
                <p:nvPr/>
              </p:nvSpPr>
              <p:spPr>
                <a:xfrm>
                  <a:off x="925461" y="1280653"/>
                  <a:ext cx="1301546" cy="41172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96C6C0AB-19D2-44E2-BEB4-E730B2542989}"/>
                  </a:ext>
                </a:extLst>
              </p:cNvPr>
              <p:cNvSpPr/>
              <p:nvPr/>
            </p:nvSpPr>
            <p:spPr>
              <a:xfrm>
                <a:off x="3781961" y="1988570"/>
                <a:ext cx="189641" cy="23988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100" dirty="0">
                    <a:solidFill>
                      <a:schemeClr val="bg1">
                        <a:lumMod val="50000"/>
                      </a:schemeClr>
                    </a:solidFill>
                  </a:rPr>
                  <a:t>Physiotherapy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ED47E21C-C421-49ED-BE5E-06331F1EEA89}"/>
                  </a:ext>
                </a:extLst>
              </p:cNvPr>
              <p:cNvSpPr/>
              <p:nvPr/>
            </p:nvSpPr>
            <p:spPr>
              <a:xfrm>
                <a:off x="4042780" y="1987340"/>
                <a:ext cx="905291" cy="47686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NSAIDs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9276CBFE-B68D-4923-B2F5-A9C73D562AF0}"/>
                  </a:ext>
                </a:extLst>
              </p:cNvPr>
              <p:cNvSpPr/>
              <p:nvPr/>
            </p:nvSpPr>
            <p:spPr>
              <a:xfrm>
                <a:off x="4043089" y="2618365"/>
                <a:ext cx="905291" cy="81485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Biologics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IL12/23i,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</a:t>
                </a:r>
                <a:r>
                  <a:rPr lang="en-US" sz="1050" dirty="0">
                    <a:solidFill>
                      <a:schemeClr val="tx1"/>
                    </a:solidFill>
                  </a:rPr>
                  <a:t>) or PDE4i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0E0B122-3A2F-44D6-8521-72F946E16A7F}"/>
                  </a:ext>
                </a:extLst>
              </p:cNvPr>
              <p:cNvSpPr/>
              <p:nvPr/>
            </p:nvSpPr>
            <p:spPr>
              <a:xfrm>
                <a:off x="4042780" y="3574208"/>
                <a:ext cx="905291" cy="81485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Switch Biologic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 or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</a:t>
                </a:r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4A4D49A7-C38E-4051-A789-8176BD80C5FF}"/>
                  </a:ext>
                </a:extLst>
              </p:cNvPr>
              <p:cNvCxnSpPr/>
              <p:nvPr/>
            </p:nvCxnSpPr>
            <p:spPr>
              <a:xfrm>
                <a:off x="4377180" y="1278191"/>
                <a:ext cx="0" cy="371166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4DA38420-B130-468A-B225-9F5DF2FB18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88033" y="1646899"/>
                <a:ext cx="586851" cy="7378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D912130D-7BFF-4DA7-8D9F-F7724CFF68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68125" y="1646899"/>
                <a:ext cx="6759" cy="34904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6630E4EE-ED87-4338-B5B9-F9D2B1F7D9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88645" y="1652120"/>
                <a:ext cx="6759" cy="34904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EAD3BD7-B587-436E-8513-06471AE360ED}"/>
                  </a:ext>
                </a:extLst>
              </p:cNvPr>
              <p:cNvSpPr/>
              <p:nvPr/>
            </p:nvSpPr>
            <p:spPr>
              <a:xfrm>
                <a:off x="3779873" y="4442066"/>
                <a:ext cx="1206842" cy="9017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CS injections: consider on an individual basis due to potential for serious side effects; no clear evidence for efficacy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9F3B7B13-A2E6-4A11-AC85-9AB680666ECA}"/>
                  </a:ext>
                </a:extLst>
              </p:cNvPr>
              <p:cNvCxnSpPr>
                <a:cxnSpLocks/>
                <a:stCxn id="68" idx="0"/>
                <a:endCxn id="67" idx="2"/>
              </p:cNvCxnSpPr>
              <p:nvPr/>
            </p:nvCxnSpPr>
            <p:spPr>
              <a:xfrm flipH="1" flipV="1">
                <a:off x="4495426" y="2464207"/>
                <a:ext cx="309" cy="154158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43E627E8-0ABB-4022-A365-C83D2FB2E287}"/>
                  </a:ext>
                </a:extLst>
              </p:cNvPr>
              <p:cNvCxnSpPr>
                <a:cxnSpLocks/>
                <a:stCxn id="69" idx="0"/>
                <a:endCxn id="68" idx="2"/>
              </p:cNvCxnSpPr>
              <p:nvPr/>
            </p:nvCxnSpPr>
            <p:spPr>
              <a:xfrm flipV="1">
                <a:off x="4495426" y="3433215"/>
                <a:ext cx="309" cy="140993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1" name="Group 1140">
              <a:extLst>
                <a:ext uri="{FF2B5EF4-FFF2-40B4-BE49-F238E27FC236}">
                  <a16:creationId xmlns:a16="http://schemas.microsoft.com/office/drawing/2014/main" id="{1ADACB49-6F45-4AD2-A21D-39D932B160E7}"/>
                </a:ext>
              </a:extLst>
            </p:cNvPr>
            <p:cNvGrpSpPr/>
            <p:nvPr/>
          </p:nvGrpSpPr>
          <p:grpSpPr>
            <a:xfrm>
              <a:off x="6440763" y="995515"/>
              <a:ext cx="1712088" cy="4402393"/>
              <a:chOff x="5135005" y="995516"/>
              <a:chExt cx="1305234" cy="4402393"/>
            </a:xfrm>
            <a:solidFill>
              <a:schemeClr val="bg1"/>
            </a:solidFill>
          </p:grpSpPr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2E33C308-E384-4236-A452-355D9E120A8F}"/>
                  </a:ext>
                </a:extLst>
              </p:cNvPr>
              <p:cNvGrpSpPr/>
              <p:nvPr/>
            </p:nvGrpSpPr>
            <p:grpSpPr>
              <a:xfrm>
                <a:off x="5135005" y="995516"/>
                <a:ext cx="1305234" cy="4402393"/>
                <a:chOff x="925459" y="995516"/>
                <a:chExt cx="1305234" cy="4402393"/>
              </a:xfrm>
              <a:grpFill/>
            </p:grpSpPr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1614FDE4-DC61-4EDB-9678-243E4F30650D}"/>
                    </a:ext>
                  </a:extLst>
                </p:cNvPr>
                <p:cNvSpPr/>
                <p:nvPr/>
              </p:nvSpPr>
              <p:spPr>
                <a:xfrm>
                  <a:off x="925459" y="995516"/>
                  <a:ext cx="1305233" cy="283907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Dactylitis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29598FEB-225F-4367-81AA-D585A2C08935}"/>
                    </a:ext>
                  </a:extLst>
                </p:cNvPr>
                <p:cNvSpPr/>
                <p:nvPr/>
              </p:nvSpPr>
              <p:spPr>
                <a:xfrm>
                  <a:off x="925460" y="1280653"/>
                  <a:ext cx="1305233" cy="41172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8BDACC4B-A243-4D95-A9FC-66B3AEF9B956}"/>
                  </a:ext>
                </a:extLst>
              </p:cNvPr>
              <p:cNvSpPr/>
              <p:nvPr/>
            </p:nvSpPr>
            <p:spPr>
              <a:xfrm>
                <a:off x="5190316" y="1991031"/>
                <a:ext cx="197620" cy="304229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Corticosteroid injection as indicated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15100EB4-DE5C-49CD-962C-CD816380CFE8}"/>
                  </a:ext>
                </a:extLst>
              </p:cNvPr>
              <p:cNvSpPr/>
              <p:nvPr/>
            </p:nvSpPr>
            <p:spPr>
              <a:xfrm>
                <a:off x="5475346" y="1989803"/>
                <a:ext cx="790546" cy="20213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NSAIDs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0D497A61-858F-420E-9FD9-247C0E850053}"/>
                  </a:ext>
                </a:extLst>
              </p:cNvPr>
              <p:cNvSpPr/>
              <p:nvPr/>
            </p:nvSpPr>
            <p:spPr>
              <a:xfrm>
                <a:off x="5475654" y="2316474"/>
                <a:ext cx="790546" cy="66764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DMARDs (MTX, LEF, SSZ) </a:t>
                </a:r>
                <a:r>
                  <a:rPr lang="en-US" sz="1050" dirty="0">
                    <a:solidFill>
                      <a:schemeClr val="tx1"/>
                    </a:solidFill>
                  </a:rPr>
                  <a:t>or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 PDE4i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DACE683-DBE7-48D9-A90E-94CFBA6A2FBF}"/>
                  </a:ext>
                </a:extLst>
              </p:cNvPr>
              <p:cNvSpPr/>
              <p:nvPr/>
            </p:nvSpPr>
            <p:spPr>
              <a:xfrm>
                <a:off x="5475344" y="3123826"/>
                <a:ext cx="790546" cy="81485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Biologics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IL12/23i)</a:t>
                </a:r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BB26EE96-F432-417E-9833-4C6EBE6F2A9E}"/>
                  </a:ext>
                </a:extLst>
              </p:cNvPr>
              <p:cNvCxnSpPr>
                <a:stCxn id="80" idx="0"/>
              </p:cNvCxnSpPr>
              <p:nvPr/>
            </p:nvCxnSpPr>
            <p:spPr>
              <a:xfrm>
                <a:off x="5787623" y="1280653"/>
                <a:ext cx="0" cy="371166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DDE0725-0037-46D6-80AF-A657EF36F8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298476" y="1656739"/>
                <a:ext cx="565344" cy="0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30236484-8290-4779-8A5E-F4C312686B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56446" y="1649361"/>
                <a:ext cx="6759" cy="34904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195C7892-8832-41C2-A514-8D0ED4ADB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99088" y="1654582"/>
                <a:ext cx="6759" cy="34904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683B593E-A8E3-4A47-8C12-E6C68E3B1A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63821" y="1659201"/>
                <a:ext cx="473785" cy="1"/>
              </a:xfrm>
              <a:prstGeom prst="line">
                <a:avLst/>
              </a:prstGeom>
              <a:grpFill/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7284A3D3-AC1D-4CD6-8375-490258C931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357352" y="1656741"/>
                <a:ext cx="14801" cy="1868062"/>
              </a:xfrm>
              <a:prstGeom prst="line">
                <a:avLst/>
              </a:prstGeom>
              <a:grpFill/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179AB2B2-D86C-4A94-923B-216064DDF1B4}"/>
                  </a:ext>
                </a:extLst>
              </p:cNvPr>
              <p:cNvCxnSpPr>
                <a:cxnSpLocks/>
                <a:stCxn id="83" idx="3"/>
              </p:cNvCxnSpPr>
              <p:nvPr/>
            </p:nvCxnSpPr>
            <p:spPr>
              <a:xfrm flipV="1">
                <a:off x="6266200" y="2647549"/>
                <a:ext cx="96611" cy="2746"/>
              </a:xfrm>
              <a:prstGeom prst="line">
                <a:avLst/>
              </a:prstGeom>
              <a:grpFill/>
              <a:ln w="12700"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EFEAFA48-8393-46B2-ADF0-B83008EAB858}"/>
                  </a:ext>
                </a:extLst>
              </p:cNvPr>
              <p:cNvCxnSpPr>
                <a:cxnSpLocks/>
                <a:stCxn id="83" idx="0"/>
                <a:endCxn id="82" idx="2"/>
              </p:cNvCxnSpPr>
              <p:nvPr/>
            </p:nvCxnSpPr>
            <p:spPr>
              <a:xfrm flipH="1" flipV="1">
                <a:off x="5870620" y="2191933"/>
                <a:ext cx="308" cy="124541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1731C740-B843-48C2-8BC5-2FB08AD6D425}"/>
                  </a:ext>
                </a:extLst>
              </p:cNvPr>
              <p:cNvCxnSpPr>
                <a:cxnSpLocks/>
                <a:stCxn id="84" idx="0"/>
                <a:endCxn id="83" idx="2"/>
              </p:cNvCxnSpPr>
              <p:nvPr/>
            </p:nvCxnSpPr>
            <p:spPr>
              <a:xfrm flipV="1">
                <a:off x="5870618" y="2984116"/>
                <a:ext cx="310" cy="139710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202305E2-4478-4FF7-A23A-6B02CE5E26F7}"/>
                  </a:ext>
                </a:extLst>
              </p:cNvPr>
              <p:cNvSpPr/>
              <p:nvPr/>
            </p:nvSpPr>
            <p:spPr>
              <a:xfrm>
                <a:off x="5475344" y="4061492"/>
                <a:ext cx="790546" cy="97183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Switch Biologic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IL12/23i,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IL17i) </a:t>
                </a:r>
                <a:r>
                  <a:rPr lang="en-US" sz="1050" dirty="0">
                    <a:solidFill>
                      <a:schemeClr val="tx1"/>
                    </a:solidFill>
                  </a:rPr>
                  <a:t>or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 PDE4i</a:t>
                </a:r>
              </a:p>
            </p:txBody>
          </p: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A0627F99-F713-4DB3-9449-EF3EB6BC5FCF}"/>
                  </a:ext>
                </a:extLst>
              </p:cNvPr>
              <p:cNvCxnSpPr>
                <a:cxnSpLocks/>
                <a:stCxn id="94" idx="0"/>
                <a:endCxn id="84" idx="2"/>
              </p:cNvCxnSpPr>
              <p:nvPr/>
            </p:nvCxnSpPr>
            <p:spPr>
              <a:xfrm flipV="1">
                <a:off x="5870618" y="3938676"/>
                <a:ext cx="0" cy="122816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72A9F82-A526-4C76-BB70-E5F9A658EE73}"/>
                  </a:ext>
                </a:extLst>
              </p:cNvPr>
              <p:cNvCxnSpPr>
                <a:cxnSpLocks/>
                <a:stCxn id="84" idx="3"/>
              </p:cNvCxnSpPr>
              <p:nvPr/>
            </p:nvCxnSpPr>
            <p:spPr>
              <a:xfrm flipV="1">
                <a:off x="6265890" y="3524803"/>
                <a:ext cx="96922" cy="6448"/>
              </a:xfrm>
              <a:prstGeom prst="line">
                <a:avLst/>
              </a:prstGeom>
              <a:grpFill/>
              <a:ln w="12700"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0" name="Group 1139">
              <a:extLst>
                <a:ext uri="{FF2B5EF4-FFF2-40B4-BE49-F238E27FC236}">
                  <a16:creationId xmlns:a16="http://schemas.microsoft.com/office/drawing/2014/main" id="{D7651CFF-0122-4FB7-BBE4-55DC6D070837}"/>
                </a:ext>
              </a:extLst>
            </p:cNvPr>
            <p:cNvGrpSpPr/>
            <p:nvPr/>
          </p:nvGrpSpPr>
          <p:grpSpPr>
            <a:xfrm>
              <a:off x="8372098" y="995515"/>
              <a:ext cx="1712090" cy="4402393"/>
              <a:chOff x="6541983" y="995516"/>
              <a:chExt cx="1305234" cy="4402393"/>
            </a:xfrm>
            <a:solidFill>
              <a:schemeClr val="bg1"/>
            </a:solidFill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702674E3-20A0-4AFA-B4CB-E55E1C43EAD1}"/>
                  </a:ext>
                </a:extLst>
              </p:cNvPr>
              <p:cNvGrpSpPr/>
              <p:nvPr/>
            </p:nvGrpSpPr>
            <p:grpSpPr>
              <a:xfrm>
                <a:off x="6541983" y="995516"/>
                <a:ext cx="1305234" cy="4402393"/>
                <a:chOff x="925459" y="995516"/>
                <a:chExt cx="1305234" cy="4402393"/>
              </a:xfrm>
              <a:grpFill/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05840684-9F87-4A0B-A530-78033362AD09}"/>
                    </a:ext>
                  </a:extLst>
                </p:cNvPr>
                <p:cNvSpPr/>
                <p:nvPr/>
              </p:nvSpPr>
              <p:spPr>
                <a:xfrm>
                  <a:off x="925459" y="995516"/>
                  <a:ext cx="1305233" cy="283907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Skin</a:t>
                  </a:r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763AFB8B-E54B-45B1-A010-8E6AE64E4753}"/>
                    </a:ext>
                  </a:extLst>
                </p:cNvPr>
                <p:cNvSpPr/>
                <p:nvPr/>
              </p:nvSpPr>
              <p:spPr>
                <a:xfrm>
                  <a:off x="925460" y="1280653"/>
                  <a:ext cx="1305233" cy="41172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485A4CA6-791D-4B13-AFCE-7E9D86E218A3}"/>
                  </a:ext>
                </a:extLst>
              </p:cNvPr>
              <p:cNvSpPr/>
              <p:nvPr/>
            </p:nvSpPr>
            <p:spPr>
              <a:xfrm>
                <a:off x="6595419" y="1991031"/>
                <a:ext cx="199495" cy="335278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Topicals indicated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B0189BC3-54EC-422A-90AF-40EB4A98E219}"/>
                  </a:ext>
                </a:extLst>
              </p:cNvPr>
              <p:cNvSpPr/>
              <p:nvPr/>
            </p:nvSpPr>
            <p:spPr>
              <a:xfrm>
                <a:off x="6843914" y="1472642"/>
                <a:ext cx="887612" cy="94313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Topicals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keratolytics</a:t>
                </a:r>
                <a:r>
                  <a:rPr lang="en-US" sz="1050" dirty="0">
                    <a:solidFill>
                      <a:schemeClr val="tx1"/>
                    </a:solidFill>
                  </a:rPr>
                  <a:t>, steroids, vit D analogues, emollients, calcineurin 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i</a:t>
                </a:r>
                <a:r>
                  <a:rPr lang="en-US" sz="105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8DEF13E4-4C83-4BD6-8582-860F66823E04}"/>
                  </a:ext>
                </a:extLst>
              </p:cNvPr>
              <p:cNvSpPr/>
              <p:nvPr/>
            </p:nvSpPr>
            <p:spPr>
              <a:xfrm>
                <a:off x="6844223" y="2544369"/>
                <a:ext cx="887612" cy="980433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 err="1">
                    <a:solidFill>
                      <a:schemeClr val="tx1"/>
                    </a:solidFill>
                  </a:rPr>
                  <a:t>Phototx</a:t>
                </a:r>
                <a:r>
                  <a:rPr lang="en-US" sz="1050" dirty="0">
                    <a:solidFill>
                      <a:schemeClr val="tx1"/>
                    </a:solidFill>
                  </a:rPr>
                  <a:t> or DMARDs (MTX, CSA, Acitretin, Fumaric acid esters) or PDE4i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C65B50C-348F-458A-9532-A0C8A66DF9D5}"/>
                  </a:ext>
                </a:extLst>
              </p:cNvPr>
              <p:cNvSpPr/>
              <p:nvPr/>
            </p:nvSpPr>
            <p:spPr>
              <a:xfrm>
                <a:off x="6843913" y="3585916"/>
                <a:ext cx="887612" cy="80716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Biologics (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0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00" dirty="0">
                    <a:solidFill>
                      <a:schemeClr val="tx1"/>
                    </a:solidFill>
                  </a:rPr>
                  <a:t>IL12/23i, IL17i) or PDE4i</a:t>
                </a:r>
              </a:p>
            </p:txBody>
          </p: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61EC67CC-767A-4D51-A114-7EAE8C35BB72}"/>
                  </a:ext>
                </a:extLst>
              </p:cNvPr>
              <p:cNvCxnSpPr>
                <a:cxnSpLocks/>
                <a:endCxn id="99" idx="0"/>
              </p:cNvCxnSpPr>
              <p:nvPr/>
            </p:nvCxnSpPr>
            <p:spPr>
              <a:xfrm flipV="1">
                <a:off x="7194601" y="1280653"/>
                <a:ext cx="0" cy="95301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E3C6D6BE-93A4-4D87-99F1-E54FC48149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05455" y="1378055"/>
                <a:ext cx="548785" cy="0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9B76B5B9-69E9-4888-B740-A2CB383221AC}"/>
                  </a:ext>
                </a:extLst>
              </p:cNvPr>
              <p:cNvCxnSpPr>
                <a:cxnSpLocks/>
                <a:stCxn id="101" idx="0"/>
              </p:cNvCxnSpPr>
              <p:nvPr/>
            </p:nvCxnSpPr>
            <p:spPr>
              <a:xfrm flipH="1" flipV="1">
                <a:off x="7278348" y="1374232"/>
                <a:ext cx="9372" cy="98410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FE127E09-E45E-4027-A4C4-D918B2200603}"/>
                  </a:ext>
                </a:extLst>
              </p:cNvPr>
              <p:cNvCxnSpPr>
                <a:cxnSpLocks/>
                <a:stCxn id="100" idx="0"/>
              </p:cNvCxnSpPr>
              <p:nvPr/>
            </p:nvCxnSpPr>
            <p:spPr>
              <a:xfrm flipV="1">
                <a:off x="6695167" y="1375954"/>
                <a:ext cx="9044" cy="615077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FDA23B5D-2CD7-4178-94CC-F931A1D373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78341" y="1374230"/>
                <a:ext cx="503285" cy="1"/>
              </a:xfrm>
              <a:prstGeom prst="line">
                <a:avLst/>
              </a:prstGeom>
              <a:grpFill/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63B848B5-7770-4806-956F-16F78AE3DE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96118" y="1373000"/>
                <a:ext cx="1" cy="2552399"/>
              </a:xfrm>
              <a:prstGeom prst="line">
                <a:avLst/>
              </a:prstGeom>
              <a:grpFill/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937117D0-B9C9-4BB3-A895-1275BA754CAA}"/>
                  </a:ext>
                </a:extLst>
              </p:cNvPr>
              <p:cNvCxnSpPr>
                <a:cxnSpLocks/>
                <a:stCxn id="102" idx="0"/>
                <a:endCxn id="101" idx="2"/>
              </p:cNvCxnSpPr>
              <p:nvPr/>
            </p:nvCxnSpPr>
            <p:spPr>
              <a:xfrm flipH="1" flipV="1">
                <a:off x="7287720" y="2415776"/>
                <a:ext cx="310" cy="128593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5E3A03B3-43D0-4AE2-8CA3-A31604697575}"/>
                  </a:ext>
                </a:extLst>
              </p:cNvPr>
              <p:cNvCxnSpPr>
                <a:cxnSpLocks/>
                <a:stCxn id="103" idx="0"/>
                <a:endCxn id="102" idx="2"/>
              </p:cNvCxnSpPr>
              <p:nvPr/>
            </p:nvCxnSpPr>
            <p:spPr>
              <a:xfrm flipV="1">
                <a:off x="7287720" y="3524802"/>
                <a:ext cx="310" cy="6111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5BD9E209-73F5-4F62-9AF0-A64CBBA1B4E9}"/>
                  </a:ext>
                </a:extLst>
              </p:cNvPr>
              <p:cNvSpPr/>
              <p:nvPr/>
            </p:nvSpPr>
            <p:spPr>
              <a:xfrm>
                <a:off x="6843913" y="4447167"/>
                <a:ext cx="887612" cy="89665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Switch Biologics (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0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00" dirty="0">
                    <a:solidFill>
                      <a:schemeClr val="tx1"/>
                    </a:solidFill>
                  </a:rPr>
                  <a:t>IL12/23i, IL17i) or PDE4i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4B07FF8D-EC15-4211-8B66-4F2EA5AE3AF2}"/>
                  </a:ext>
                </a:extLst>
              </p:cNvPr>
              <p:cNvCxnSpPr>
                <a:cxnSpLocks/>
                <a:stCxn id="113" idx="0"/>
                <a:endCxn id="103" idx="2"/>
              </p:cNvCxnSpPr>
              <p:nvPr/>
            </p:nvCxnSpPr>
            <p:spPr>
              <a:xfrm flipV="1">
                <a:off x="7287719" y="4393080"/>
                <a:ext cx="0" cy="54087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24699627-DDE3-497E-9CA7-A36D095460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0756" y="3925399"/>
                <a:ext cx="55362" cy="13277"/>
              </a:xfrm>
              <a:prstGeom prst="line">
                <a:avLst/>
              </a:prstGeom>
              <a:grpFill/>
              <a:ln w="12700">
                <a:prstDash val="dash"/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9" name="Group 1138">
              <a:extLst>
                <a:ext uri="{FF2B5EF4-FFF2-40B4-BE49-F238E27FC236}">
                  <a16:creationId xmlns:a16="http://schemas.microsoft.com/office/drawing/2014/main" id="{CF2743BA-6D35-495B-A568-F723A46FAB54}"/>
                </a:ext>
              </a:extLst>
            </p:cNvPr>
            <p:cNvGrpSpPr/>
            <p:nvPr/>
          </p:nvGrpSpPr>
          <p:grpSpPr>
            <a:xfrm>
              <a:off x="10334237" y="995516"/>
              <a:ext cx="1712088" cy="4402393"/>
              <a:chOff x="7993394" y="995516"/>
              <a:chExt cx="1305234" cy="4402393"/>
            </a:xfrm>
            <a:solidFill>
              <a:schemeClr val="bg1"/>
            </a:solidFill>
          </p:grpSpPr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56FA0D70-DF42-44DB-99B4-53779218CA47}"/>
                  </a:ext>
                </a:extLst>
              </p:cNvPr>
              <p:cNvGrpSpPr/>
              <p:nvPr/>
            </p:nvGrpSpPr>
            <p:grpSpPr>
              <a:xfrm>
                <a:off x="7993394" y="995516"/>
                <a:ext cx="1305234" cy="4402393"/>
                <a:chOff x="925459" y="995516"/>
                <a:chExt cx="1305234" cy="4402393"/>
              </a:xfrm>
              <a:grpFill/>
            </p:grpSpPr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06E86490-9589-4D4A-BAF8-43977496B080}"/>
                    </a:ext>
                  </a:extLst>
                </p:cNvPr>
                <p:cNvSpPr/>
                <p:nvPr/>
              </p:nvSpPr>
              <p:spPr>
                <a:xfrm>
                  <a:off x="925459" y="995516"/>
                  <a:ext cx="1305233" cy="283907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dirty="0">
                      <a:solidFill>
                        <a:schemeClr val="tx1"/>
                      </a:solidFill>
                    </a:rPr>
                    <a:t>Nails</a:t>
                  </a:r>
                </a:p>
              </p:txBody>
            </p:sp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5D9C9EA9-30AF-45C8-B86A-E24B5938EB82}"/>
                    </a:ext>
                  </a:extLst>
                </p:cNvPr>
                <p:cNvSpPr/>
                <p:nvPr/>
              </p:nvSpPr>
              <p:spPr>
                <a:xfrm>
                  <a:off x="925460" y="1280653"/>
                  <a:ext cx="1305233" cy="4117256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09F18D3B-ED3F-4996-8AE9-028391118A9F}"/>
                  </a:ext>
                </a:extLst>
              </p:cNvPr>
              <p:cNvSpPr/>
              <p:nvPr/>
            </p:nvSpPr>
            <p:spPr>
              <a:xfrm>
                <a:off x="8066123" y="3124211"/>
                <a:ext cx="813074" cy="97993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Topical or Procedural or DMARDs (CSA, LEF, MTX, Acitretin)</a:t>
                </a: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4D735AC4-6A08-4DAD-B8D3-80D85AA19534}"/>
                  </a:ext>
                </a:extLst>
              </p:cNvPr>
              <p:cNvSpPr/>
              <p:nvPr/>
            </p:nvSpPr>
            <p:spPr>
              <a:xfrm>
                <a:off x="8472792" y="1983066"/>
                <a:ext cx="747455" cy="81484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Biologics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 IL12/23i, IL17i) or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PDE4i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EF44685C-4015-4BA7-ADB5-381CEB7F192D}"/>
                  </a:ext>
                </a:extLst>
              </p:cNvPr>
              <p:cNvSpPr/>
              <p:nvPr/>
            </p:nvSpPr>
            <p:spPr>
              <a:xfrm>
                <a:off x="8098707" y="4514158"/>
                <a:ext cx="1121539" cy="67573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Switch Biologics (</a:t>
                </a:r>
                <a:r>
                  <a:rPr lang="en-US" sz="1050" dirty="0" err="1">
                    <a:solidFill>
                      <a:schemeClr val="tx1"/>
                    </a:solidFill>
                  </a:rPr>
                  <a:t>TNFi</a:t>
                </a:r>
                <a:r>
                  <a:rPr lang="en-US" sz="1050" dirty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en-US" sz="1050" dirty="0">
                    <a:solidFill>
                      <a:schemeClr val="tx1"/>
                    </a:solidFill>
                  </a:rPr>
                  <a:t>IL12/23i IL17i) or </a:t>
                </a:r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PDE4i</a:t>
                </a:r>
              </a:p>
            </p:txBody>
          </p: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C9058BF5-0147-4EBC-864F-1EEF2AFB5EDB}"/>
                  </a:ext>
                </a:extLst>
              </p:cNvPr>
              <p:cNvCxnSpPr>
                <a:stCxn id="196" idx="0"/>
              </p:cNvCxnSpPr>
              <p:nvPr/>
            </p:nvCxnSpPr>
            <p:spPr>
              <a:xfrm>
                <a:off x="8646012" y="1280653"/>
                <a:ext cx="0" cy="371166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71EEFC04-E1DD-45A7-8765-42D90A9091D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48157" y="1656739"/>
                <a:ext cx="698363" cy="0"/>
              </a:xfrm>
              <a:prstGeom prst="line">
                <a:avLst/>
              </a:prstGeom>
              <a:grpFill/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6F792C8B-E546-4788-98CA-BE181711910B}"/>
                  </a:ext>
                </a:extLst>
              </p:cNvPr>
              <p:cNvCxnSpPr>
                <a:cxnSpLocks/>
                <a:stCxn id="199" idx="0"/>
              </p:cNvCxnSpPr>
              <p:nvPr/>
            </p:nvCxnSpPr>
            <p:spPr>
              <a:xfrm flipV="1">
                <a:off x="8846520" y="1651444"/>
                <a:ext cx="0" cy="331622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01598689-AA4B-43D0-8129-AA91A369E4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55527" y="1654582"/>
                <a:ext cx="0" cy="1469244"/>
              </a:xfrm>
              <a:prstGeom prst="line">
                <a:avLst/>
              </a:prstGeom>
              <a:grpFill/>
              <a:ln w="12700"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0" name="Connector: Elbow 1099">
                <a:extLst>
                  <a:ext uri="{FF2B5EF4-FFF2-40B4-BE49-F238E27FC236}">
                    <a16:creationId xmlns:a16="http://schemas.microsoft.com/office/drawing/2014/main" id="{830AE1FD-1E18-45C7-8E37-8B2E02F8046C}"/>
                  </a:ext>
                </a:extLst>
              </p:cNvPr>
              <p:cNvCxnSpPr>
                <a:endCxn id="199" idx="1"/>
              </p:cNvCxnSpPr>
              <p:nvPr/>
            </p:nvCxnSpPr>
            <p:spPr>
              <a:xfrm rot="5400000" flipH="1" flipV="1">
                <a:off x="8039740" y="2690774"/>
                <a:ext cx="733335" cy="132770"/>
              </a:xfrm>
              <a:prstGeom prst="bentConnector2">
                <a:avLst/>
              </a:prstGeom>
              <a:grpFill/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2" name="Connector: Elbow 1101">
                <a:extLst>
                  <a:ext uri="{FF2B5EF4-FFF2-40B4-BE49-F238E27FC236}">
                    <a16:creationId xmlns:a16="http://schemas.microsoft.com/office/drawing/2014/main" id="{1BEA6BDB-0F81-4570-9F47-89E47EEDCC3F}"/>
                  </a:ext>
                </a:extLst>
              </p:cNvPr>
              <p:cNvCxnSpPr>
                <a:cxnSpLocks/>
                <a:endCxn id="200" idx="0"/>
              </p:cNvCxnSpPr>
              <p:nvPr/>
            </p:nvCxnSpPr>
            <p:spPr>
              <a:xfrm rot="5400000">
                <a:off x="8039264" y="3418128"/>
                <a:ext cx="1716244" cy="475817"/>
              </a:xfrm>
              <a:prstGeom prst="bentConnector3">
                <a:avLst>
                  <a:gd name="adj1" fmla="val 84505"/>
                </a:avLst>
              </a:prstGeom>
              <a:grpFill/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75B85F69-646D-4992-9C60-BB30CACCC649}"/>
                </a:ext>
              </a:extLst>
            </p:cNvPr>
            <p:cNvSpPr/>
            <p:nvPr/>
          </p:nvSpPr>
          <p:spPr>
            <a:xfrm>
              <a:off x="3450847" y="183061"/>
              <a:ext cx="5777288" cy="3598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Which domains are involved?</a:t>
              </a:r>
            </a:p>
          </p:txBody>
        </p:sp>
        <p:cxnSp>
          <p:nvCxnSpPr>
            <p:cNvPr id="1109" name="Straight Arrow Connector 1108">
              <a:extLst>
                <a:ext uri="{FF2B5EF4-FFF2-40B4-BE49-F238E27FC236}">
                  <a16:creationId xmlns:a16="http://schemas.microsoft.com/office/drawing/2014/main" id="{391D35D6-B0BD-4B88-A920-8DD7EE738B2F}"/>
                </a:ext>
              </a:extLst>
            </p:cNvPr>
            <p:cNvCxnSpPr>
              <a:cxnSpLocks/>
              <a:stCxn id="1107" idx="2"/>
              <a:endCxn id="195" idx="0"/>
            </p:cNvCxnSpPr>
            <p:nvPr/>
          </p:nvCxnSpPr>
          <p:spPr>
            <a:xfrm>
              <a:off x="6339491" y="542893"/>
              <a:ext cx="4850790" cy="45262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1" name="Straight Arrow Connector 1110">
              <a:extLst>
                <a:ext uri="{FF2B5EF4-FFF2-40B4-BE49-F238E27FC236}">
                  <a16:creationId xmlns:a16="http://schemas.microsoft.com/office/drawing/2014/main" id="{73046526-18E3-4F28-92EB-7509AACD3F83}"/>
                </a:ext>
              </a:extLst>
            </p:cNvPr>
            <p:cNvCxnSpPr>
              <a:cxnSpLocks/>
              <a:stCxn id="1107" idx="2"/>
              <a:endCxn id="98" idx="0"/>
            </p:cNvCxnSpPr>
            <p:nvPr/>
          </p:nvCxnSpPr>
          <p:spPr>
            <a:xfrm>
              <a:off x="6339491" y="542893"/>
              <a:ext cx="2888643" cy="45262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3" name="Straight Arrow Connector 1112">
              <a:extLst>
                <a:ext uri="{FF2B5EF4-FFF2-40B4-BE49-F238E27FC236}">
                  <a16:creationId xmlns:a16="http://schemas.microsoft.com/office/drawing/2014/main" id="{C5C3140D-03CC-4A6A-9D33-314879C5CC53}"/>
                </a:ext>
              </a:extLst>
            </p:cNvPr>
            <p:cNvCxnSpPr>
              <a:cxnSpLocks/>
              <a:stCxn id="1107" idx="2"/>
              <a:endCxn id="79" idx="0"/>
            </p:cNvCxnSpPr>
            <p:nvPr/>
          </p:nvCxnSpPr>
          <p:spPr>
            <a:xfrm>
              <a:off x="6339491" y="542893"/>
              <a:ext cx="957316" cy="45262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5" name="Straight Arrow Connector 1114">
              <a:extLst>
                <a:ext uri="{FF2B5EF4-FFF2-40B4-BE49-F238E27FC236}">
                  <a16:creationId xmlns:a16="http://schemas.microsoft.com/office/drawing/2014/main" id="{8A775C5A-2E45-4DC5-A4C6-97AE90643102}"/>
                </a:ext>
              </a:extLst>
            </p:cNvPr>
            <p:cNvCxnSpPr>
              <a:cxnSpLocks/>
              <a:stCxn id="1107" idx="2"/>
              <a:endCxn id="64" idx="0"/>
            </p:cNvCxnSpPr>
            <p:nvPr/>
          </p:nvCxnSpPr>
          <p:spPr>
            <a:xfrm flipH="1">
              <a:off x="5369870" y="542893"/>
              <a:ext cx="969621" cy="45262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7" name="Straight Arrow Connector 1116">
              <a:extLst>
                <a:ext uri="{FF2B5EF4-FFF2-40B4-BE49-F238E27FC236}">
                  <a16:creationId xmlns:a16="http://schemas.microsoft.com/office/drawing/2014/main" id="{F882DDFA-ED40-4923-9959-5988B2AF2662}"/>
                </a:ext>
              </a:extLst>
            </p:cNvPr>
            <p:cNvCxnSpPr>
              <a:cxnSpLocks/>
              <a:stCxn id="1107" idx="2"/>
              <a:endCxn id="16" idx="0"/>
            </p:cNvCxnSpPr>
            <p:nvPr/>
          </p:nvCxnSpPr>
          <p:spPr>
            <a:xfrm flipH="1">
              <a:off x="3448429" y="542893"/>
              <a:ext cx="2891062" cy="45262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>
              <a:extLst>
                <a:ext uri="{FF2B5EF4-FFF2-40B4-BE49-F238E27FC236}">
                  <a16:creationId xmlns:a16="http://schemas.microsoft.com/office/drawing/2014/main" id="{74741BD4-14DB-4AA1-8248-495E0A2DA28D}"/>
                </a:ext>
              </a:extLst>
            </p:cNvPr>
            <p:cNvCxnSpPr>
              <a:cxnSpLocks/>
              <a:stCxn id="1107" idx="2"/>
              <a:endCxn id="11" idx="0"/>
            </p:cNvCxnSpPr>
            <p:nvPr/>
          </p:nvCxnSpPr>
          <p:spPr>
            <a:xfrm flipH="1">
              <a:off x="1518978" y="542893"/>
              <a:ext cx="4820513" cy="45262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AE67C18E-82EA-4904-80F8-01B4448344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78818" y="5657712"/>
              <a:ext cx="2419" cy="227828"/>
            </a:xfrm>
            <a:prstGeom prst="line">
              <a:avLst/>
            </a:prstGeom>
            <a:ln w="19050"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Straight Connector 1156">
              <a:extLst>
                <a:ext uri="{FF2B5EF4-FFF2-40B4-BE49-F238E27FC236}">
                  <a16:creationId xmlns:a16="http://schemas.microsoft.com/office/drawing/2014/main" id="{9CC11A6E-252D-4862-B02A-F8E2108536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10268" y="5397909"/>
              <a:ext cx="2419" cy="2800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7910BB13-B07A-4487-AA41-4A78706DCD43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>
              <a:off x="3450848" y="5397908"/>
              <a:ext cx="2416" cy="2571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801E08C2-53C4-443C-BAFB-AD66C9BD9778}"/>
                </a:ext>
              </a:extLst>
            </p:cNvPr>
            <p:cNvCxnSpPr>
              <a:cxnSpLocks/>
              <a:stCxn id="65" idx="2"/>
            </p:cNvCxnSpPr>
            <p:nvPr/>
          </p:nvCxnSpPr>
          <p:spPr>
            <a:xfrm>
              <a:off x="5369871" y="5397908"/>
              <a:ext cx="0" cy="2416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BCD52BE2-55A1-4293-A7D4-E935BD240D6D}"/>
                </a:ext>
              </a:extLst>
            </p:cNvPr>
            <p:cNvCxnSpPr>
              <a:cxnSpLocks/>
              <a:stCxn id="80" idx="2"/>
            </p:cNvCxnSpPr>
            <p:nvPr/>
          </p:nvCxnSpPr>
          <p:spPr>
            <a:xfrm>
              <a:off x="7296808" y="5397908"/>
              <a:ext cx="0" cy="2571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D9F41DE0-C5DC-4A6F-90C4-C203AC89B111}"/>
                </a:ext>
              </a:extLst>
            </p:cNvPr>
            <p:cNvCxnSpPr/>
            <p:nvPr/>
          </p:nvCxnSpPr>
          <p:spPr>
            <a:xfrm flipH="1">
              <a:off x="9306365" y="5405475"/>
              <a:ext cx="2419" cy="21937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1781807F-26E1-4EA3-87A6-34ECBBF85CDC}"/>
                </a:ext>
              </a:extLst>
            </p:cNvPr>
            <p:cNvCxnSpPr/>
            <p:nvPr/>
          </p:nvCxnSpPr>
          <p:spPr>
            <a:xfrm flipH="1">
              <a:off x="11206734" y="5393601"/>
              <a:ext cx="2419" cy="21937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Straight Connector 1162">
              <a:extLst>
                <a:ext uri="{FF2B5EF4-FFF2-40B4-BE49-F238E27FC236}">
                  <a16:creationId xmlns:a16="http://schemas.microsoft.com/office/drawing/2014/main" id="{25BF9F43-88E5-4DC9-A1EE-C372913F00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7874" y="5617283"/>
              <a:ext cx="9717569" cy="607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3" name="Rectangle 1172">
              <a:extLst>
                <a:ext uri="{FF2B5EF4-FFF2-40B4-BE49-F238E27FC236}">
                  <a16:creationId xmlns:a16="http://schemas.microsoft.com/office/drawing/2014/main" id="{12ACA0A6-1C17-4985-85CF-6A5BC3BE6BC1}"/>
                </a:ext>
              </a:extLst>
            </p:cNvPr>
            <p:cNvSpPr/>
            <p:nvPr/>
          </p:nvSpPr>
          <p:spPr>
            <a:xfrm>
              <a:off x="660517" y="5879996"/>
              <a:ext cx="6898524" cy="559460"/>
            </a:xfrm>
            <a:prstGeom prst="rect">
              <a:avLst/>
            </a:prstGeom>
            <a:solidFill>
              <a:srgbClr val="A500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/>
                <a:t>Consider previous therapy, patient choice, other disease involvement and comorbidities.  Choice of therapy should address as many domains as possible </a:t>
              </a:r>
            </a:p>
          </p:txBody>
        </p:sp>
        <p:sp>
          <p:nvSpPr>
            <p:cNvPr id="1174" name="Rectangle 1173">
              <a:extLst>
                <a:ext uri="{FF2B5EF4-FFF2-40B4-BE49-F238E27FC236}">
                  <a16:creationId xmlns:a16="http://schemas.microsoft.com/office/drawing/2014/main" id="{FD8966BB-1872-4E69-AB4A-69A363F4F863}"/>
                </a:ext>
              </a:extLst>
            </p:cNvPr>
            <p:cNvSpPr/>
            <p:nvPr/>
          </p:nvSpPr>
          <p:spPr>
            <a:xfrm>
              <a:off x="8271691" y="5879996"/>
              <a:ext cx="3772213" cy="5594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/>
                <a:t>Treat, periodically re-evaluate and modify therapy as required</a:t>
              </a:r>
            </a:p>
          </p:txBody>
        </p:sp>
        <p:cxnSp>
          <p:nvCxnSpPr>
            <p:cNvPr id="1176" name="Straight Arrow Connector 1175">
              <a:extLst>
                <a:ext uri="{FF2B5EF4-FFF2-40B4-BE49-F238E27FC236}">
                  <a16:creationId xmlns:a16="http://schemas.microsoft.com/office/drawing/2014/main" id="{FBC13D7D-50FA-4DB5-98E1-EBC9245B6A15}"/>
                </a:ext>
              </a:extLst>
            </p:cNvPr>
            <p:cNvCxnSpPr>
              <a:cxnSpLocks/>
              <a:stCxn id="1173" idx="3"/>
              <a:endCxn id="1174" idx="1"/>
            </p:cNvCxnSpPr>
            <p:nvPr/>
          </p:nvCxnSpPr>
          <p:spPr>
            <a:xfrm>
              <a:off x="7559041" y="6159726"/>
              <a:ext cx="71265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7" name="Rectangle 1176">
              <a:extLst>
                <a:ext uri="{FF2B5EF4-FFF2-40B4-BE49-F238E27FC236}">
                  <a16:creationId xmlns:a16="http://schemas.microsoft.com/office/drawing/2014/main" id="{3A9C86FA-0889-47E1-8B12-FBB8F629A8C0}"/>
                </a:ext>
              </a:extLst>
            </p:cNvPr>
            <p:cNvSpPr/>
            <p:nvPr/>
          </p:nvSpPr>
          <p:spPr>
            <a:xfrm>
              <a:off x="660516" y="6504965"/>
              <a:ext cx="10529765" cy="2533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Key		Standard Therapeutic Route			Expedited Therapeutic Route</a:t>
              </a:r>
            </a:p>
          </p:txBody>
        </p:sp>
        <p:cxnSp>
          <p:nvCxnSpPr>
            <p:cNvPr id="1179" name="Straight Arrow Connector 1178">
              <a:extLst>
                <a:ext uri="{FF2B5EF4-FFF2-40B4-BE49-F238E27FC236}">
                  <a16:creationId xmlns:a16="http://schemas.microsoft.com/office/drawing/2014/main" id="{9B85FEBF-8AD0-451B-A240-C25F8FDEF152}"/>
                </a:ext>
              </a:extLst>
            </p:cNvPr>
            <p:cNvCxnSpPr/>
            <p:nvPr/>
          </p:nvCxnSpPr>
          <p:spPr>
            <a:xfrm>
              <a:off x="1367246" y="6644639"/>
              <a:ext cx="1132114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Arrow Connector 322">
              <a:extLst>
                <a:ext uri="{FF2B5EF4-FFF2-40B4-BE49-F238E27FC236}">
                  <a16:creationId xmlns:a16="http://schemas.microsoft.com/office/drawing/2014/main" id="{C86BBC73-F8D0-46D0-8A44-F5F2A72FDA5F}"/>
                </a:ext>
              </a:extLst>
            </p:cNvPr>
            <p:cNvCxnSpPr/>
            <p:nvPr/>
          </p:nvCxnSpPr>
          <p:spPr>
            <a:xfrm>
              <a:off x="5872327" y="6644639"/>
              <a:ext cx="1132114" cy="0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7924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296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Mutschler</dc:creator>
  <cp:lastModifiedBy>Brett Mutschler</cp:lastModifiedBy>
  <cp:revision>21</cp:revision>
  <dcterms:created xsi:type="dcterms:W3CDTF">2020-12-21T22:01:27Z</dcterms:created>
  <dcterms:modified xsi:type="dcterms:W3CDTF">2020-12-23T00:09:18Z</dcterms:modified>
</cp:coreProperties>
</file>