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1"/>
  </p:sldMasterIdLst>
  <p:sldIdLst>
    <p:sldId id="256" r:id="rId2"/>
    <p:sldId id="257" r:id="rId3"/>
    <p:sldId id="258" r:id="rId4"/>
    <p:sldId id="259" r:id="rId5"/>
    <p:sldId id="260" r:id="rId6"/>
    <p:sldId id="264" r:id="rId7"/>
    <p:sldId id="265" r:id="rId8"/>
    <p:sldId id="266" r:id="rId9"/>
    <p:sldId id="261" r:id="rId10"/>
    <p:sldId id="263"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25" r:id="rId45"/>
    <p:sldId id="326" r:id="rId46"/>
    <p:sldId id="327" r:id="rId47"/>
    <p:sldId id="328" r:id="rId48"/>
    <p:sldId id="329" r:id="rId49"/>
    <p:sldId id="330" r:id="rId50"/>
    <p:sldId id="300" r:id="rId51"/>
    <p:sldId id="301" r:id="rId52"/>
    <p:sldId id="302" r:id="rId53"/>
    <p:sldId id="303"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Lst>
  <p:sldSz cx="9144000" cy="6858000" type="screen4x3"/>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Insulin &amp; Injectable Therapy Posters" id="{E33EA8D6-F626-4028-8711-F3B6D35642C5}">
          <p14:sldIdLst>
            <p14:sldId id="256"/>
          </p14:sldIdLst>
        </p14:section>
        <p14:section name="Tuttle 142-B" id="{912C9780-F2AD-4D83-B569-D45311254225}">
          <p14:sldIdLst>
            <p14:sldId id="257"/>
            <p14:sldId id="258"/>
            <p14:sldId id="259"/>
            <p14:sldId id="260"/>
            <p14:sldId id="264"/>
            <p14:sldId id="265"/>
            <p14:sldId id="266"/>
            <p14:sldId id="261"/>
            <p14:sldId id="263"/>
            <p14:sldId id="267"/>
          </p14:sldIdLst>
        </p14:section>
        <p14:section name="Schultes 1010-P" id="{5F545733-A6B2-4B54-8E01-ADABC290559B}">
          <p14:sldIdLst>
            <p14:sldId id="268"/>
            <p14:sldId id="269"/>
            <p14:sldId id="270"/>
            <p14:sldId id="271"/>
            <p14:sldId id="272"/>
            <p14:sldId id="273"/>
            <p14:sldId id="274"/>
            <p14:sldId id="275"/>
            <p14:sldId id="276"/>
            <p14:sldId id="277"/>
          </p14:sldIdLst>
        </p14:section>
        <p14:section name="Hardy 964-P" id="{6AF5523A-480C-4D8C-A68C-94B758645F72}">
          <p14:sldIdLst>
            <p14:sldId id="278"/>
            <p14:sldId id="279"/>
            <p14:sldId id="280"/>
            <p14:sldId id="281"/>
            <p14:sldId id="282"/>
            <p14:sldId id="283"/>
            <p14:sldId id="284"/>
            <p14:sldId id="285"/>
          </p14:sldIdLst>
        </p14:section>
        <p14:section name="Basu 960-P" id="{908E2C5B-9340-41FF-B8C7-B88D7426A1E0}">
          <p14:sldIdLst>
            <p14:sldId id="286"/>
            <p14:sldId id="287"/>
            <p14:sldId id="288"/>
            <p14:sldId id="289"/>
            <p14:sldId id="290"/>
            <p14:sldId id="291"/>
            <p14:sldId id="292"/>
            <p14:sldId id="293"/>
          </p14:sldIdLst>
        </p14:section>
        <p14:section name="Ahmann 1080-P" id="{E97BA6B8-D48D-44BF-A37A-A431420682A2}">
          <p14:sldIdLst>
            <p14:sldId id="294"/>
            <p14:sldId id="295"/>
            <p14:sldId id="296"/>
            <p14:sldId id="297"/>
            <p14:sldId id="298"/>
            <p14:sldId id="299"/>
          </p14:sldIdLst>
        </p14:section>
        <p14:section name="Porcellati 1021-P" id="{1564E4FE-4BAD-4B68-A23D-72911DFCF9A4}">
          <p14:sldIdLst>
            <p14:sldId id="325"/>
            <p14:sldId id="326"/>
            <p14:sldId id="327"/>
            <p14:sldId id="328"/>
            <p14:sldId id="329"/>
            <p14:sldId id="330"/>
          </p14:sldIdLst>
        </p14:section>
        <p14:section name="Darwahl 1004-P" id="{D4598705-90B0-49F9-B33E-8EBD15D2F7C2}">
          <p14:sldIdLst>
            <p14:sldId id="300"/>
            <p14:sldId id="301"/>
            <p14:sldId id="302"/>
            <p14:sldId id="303"/>
          </p14:sldIdLst>
        </p14:section>
        <p14:section name="Henry 1078-P" id="{20C78E2C-3420-4D0B-B0F8-69EEDDF9CE9D}">
          <p14:sldIdLst>
            <p14:sldId id="305"/>
            <p14:sldId id="306"/>
            <p14:sldId id="307"/>
            <p14:sldId id="308"/>
            <p14:sldId id="309"/>
            <p14:sldId id="310"/>
            <p14:sldId id="311"/>
          </p14:sldIdLst>
        </p14:section>
        <p14:section name="Niemoeller 1079-P" id="{260A6116-924D-4B02-94A5-5A09C07F6968}">
          <p14:sldIdLst>
            <p14:sldId id="312"/>
            <p14:sldId id="313"/>
            <p14:sldId id="314"/>
            <p14:sldId id="315"/>
            <p14:sldId id="316"/>
            <p14:sldId id="317"/>
          </p14:sldIdLst>
        </p14:section>
        <p14:section name="Whyte 1076-P" id="{2008CB75-F54B-4DEF-B07D-26C8AC62BBED}">
          <p14:sldIdLst>
            <p14:sldId id="318"/>
            <p14:sldId id="319"/>
            <p14:sldId id="320"/>
            <p14:sldId id="321"/>
            <p14:sldId id="322"/>
            <p14:sldId id="323"/>
            <p14:sldId id="32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33"/>
    <p:restoredTop sz="94657"/>
  </p:normalViewPr>
  <p:slideViewPr>
    <p:cSldViewPr snapToGrid="0" snapToObjects="1">
      <p:cViewPr varScale="1">
        <p:scale>
          <a:sx n="114" d="100"/>
          <a:sy n="114" d="100"/>
        </p:scale>
        <p:origin x="1326"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27DBB9-9CD3-7E4A-BB56-B7AF7910FB43}" type="datetimeFigureOut">
              <a:rPr lang="en-US" smtClean="0"/>
              <a:t>7/28/2017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8F8285-D613-B14D-9A66-64F7B5ED5134}"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27DBB9-9CD3-7E4A-BB56-B7AF7910FB43}" type="datetimeFigureOut">
              <a:rPr lang="en-US" smtClean="0"/>
              <a:t>7/28/2017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8F8285-D613-B14D-9A66-64F7B5ED5134}"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27DBB9-9CD3-7E4A-BB56-B7AF7910FB43}" type="datetimeFigureOut">
              <a:rPr lang="en-US" smtClean="0"/>
              <a:t>7/28/2017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8F8285-D613-B14D-9A66-64F7B5ED513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27DBB9-9CD3-7E4A-BB56-B7AF7910FB43}" type="datetimeFigureOut">
              <a:rPr lang="en-US" smtClean="0"/>
              <a:t>7/28/2017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8F8285-D613-B14D-9A66-64F7B5ED513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27DBB9-9CD3-7E4A-BB56-B7AF7910FB43}" type="datetimeFigureOut">
              <a:rPr lang="en-US" smtClean="0"/>
              <a:t>7/28/2017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8F8285-D613-B14D-9A66-64F7B5ED513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27DBB9-9CD3-7E4A-BB56-B7AF7910FB43}" type="datetimeFigureOut">
              <a:rPr lang="en-US" smtClean="0"/>
              <a:t>7/28/2017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8F8285-D613-B14D-9A66-64F7B5ED513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27DBB9-9CD3-7E4A-BB56-B7AF7910FB43}" type="datetimeFigureOut">
              <a:rPr lang="en-US" smtClean="0"/>
              <a:t>7/28/2017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08F8285-D613-B14D-9A66-64F7B5ED5134}"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27DBB9-9CD3-7E4A-BB56-B7AF7910FB43}" type="datetimeFigureOut">
              <a:rPr lang="en-US" smtClean="0"/>
              <a:t>7/28/2017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08F8285-D613-B14D-9A66-64F7B5ED5134}"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27DBB9-9CD3-7E4A-BB56-B7AF7910FB43}" type="datetimeFigureOut">
              <a:rPr lang="en-US" smtClean="0"/>
              <a:t>7/28/2017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08F8285-D613-B14D-9A66-64F7B5ED5134}"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27DBB9-9CD3-7E4A-BB56-B7AF7910FB43}" type="datetimeFigureOut">
              <a:rPr lang="en-US" smtClean="0"/>
              <a:t>7/28/2017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8F8285-D613-B14D-9A66-64F7B5ED5134}"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27DBB9-9CD3-7E4A-BB56-B7AF7910FB43}" type="datetimeFigureOut">
              <a:rPr lang="en-US" smtClean="0"/>
              <a:t>7/28/2017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8F8285-D613-B14D-9A66-64F7B5ED513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27DBB9-9CD3-7E4A-BB56-B7AF7910FB43}" type="datetimeFigureOut">
              <a:rPr lang="en-US" smtClean="0"/>
              <a:t>7/28/2017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8F8285-D613-B14D-9A66-64F7B5ED5134}" type="slidenum">
              <a:rPr lang="en-US" smtClean="0"/>
              <a:t>‹#›</a:t>
            </a:fld>
            <a:endParaRPr lang="en-US" dirty="0"/>
          </a:p>
        </p:txBody>
      </p:sp>
    </p:spTree>
    <p:extLst>
      <p:ext uri="{BB962C8B-B14F-4D97-AF65-F5344CB8AC3E}">
        <p14:creationId xmlns:p14="http://schemas.microsoft.com/office/powerpoint/2010/main" val="21047457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901" cy="6858000"/>
          </a:xfrm>
          <a:prstGeom prst="rect">
            <a:avLst/>
          </a:prstGeom>
        </p:spPr>
      </p:pic>
    </p:spTree>
    <p:extLst>
      <p:ext uri="{BB962C8B-B14F-4D97-AF65-F5344CB8AC3E}">
        <p14:creationId xmlns:p14="http://schemas.microsoft.com/office/powerpoint/2010/main" val="492731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ED5AB-7F02-423F-A9FF-60DC8EAE03B7}"/>
              </a:ext>
            </a:extLst>
          </p:cNvPr>
          <p:cNvSpPr>
            <a:spLocks noGrp="1"/>
          </p:cNvSpPr>
          <p:nvPr>
            <p:ph type="title"/>
          </p:nvPr>
        </p:nvSpPr>
        <p:spPr/>
        <p:txBody>
          <a:bodyPr/>
          <a:lstStyle/>
          <a:p>
            <a:r>
              <a:rPr lang="en-US" dirty="0"/>
              <a:t>Implications for Practice</a:t>
            </a:r>
          </a:p>
        </p:txBody>
      </p:sp>
      <p:sp>
        <p:nvSpPr>
          <p:cNvPr id="3" name="Content Placeholder 2">
            <a:extLst>
              <a:ext uri="{FF2B5EF4-FFF2-40B4-BE49-F238E27FC236}">
                <a16:creationId xmlns:a16="http://schemas.microsoft.com/office/drawing/2014/main" id="{F78C66DF-50FA-4213-BD24-93464A7AD46C}"/>
              </a:ext>
            </a:extLst>
          </p:cNvPr>
          <p:cNvSpPr>
            <a:spLocks noGrp="1"/>
          </p:cNvSpPr>
          <p:nvPr>
            <p:ph idx="1"/>
          </p:nvPr>
        </p:nvSpPr>
        <p:spPr/>
        <p:txBody>
          <a:bodyPr>
            <a:normAutofit fontScale="92500"/>
          </a:bodyPr>
          <a:lstStyle/>
          <a:p>
            <a:pPr lvl="0"/>
            <a:r>
              <a:rPr lang="en-US" dirty="0"/>
              <a:t>The mitigation of a decline in eGFR is very important clinically as it would delay the development of the need for dialysis or transplantation</a:t>
            </a:r>
          </a:p>
          <a:p>
            <a:pPr lvl="1"/>
            <a:r>
              <a:rPr lang="en-US" dirty="0"/>
              <a:t>This needs to be confirmed over the long-term</a:t>
            </a:r>
          </a:p>
          <a:p>
            <a:pPr lvl="0"/>
            <a:r>
              <a:rPr lang="en-US" dirty="0"/>
              <a:t>A reduction in albuminuria indicates a beneficial effect on the integrity of the endothelium and may have implications for cardiovascular disease as well</a:t>
            </a:r>
          </a:p>
          <a:p>
            <a:pPr lvl="0"/>
            <a:r>
              <a:rPr lang="en-US" dirty="0"/>
              <a:t>Some of this benefit may relate to the known reduction in blood pressure with GLP-1 RAs</a:t>
            </a:r>
          </a:p>
          <a:p>
            <a:pPr lvl="1"/>
            <a:r>
              <a:rPr lang="en-US" dirty="0"/>
              <a:t>It is possible that there is a more direct effect on kidney function</a:t>
            </a:r>
          </a:p>
        </p:txBody>
      </p:sp>
    </p:spTree>
    <p:extLst>
      <p:ext uri="{BB962C8B-B14F-4D97-AF65-F5344CB8AC3E}">
        <p14:creationId xmlns:p14="http://schemas.microsoft.com/office/powerpoint/2010/main" val="1467344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ED5AB-7F02-423F-A9FF-60DC8EAE03B7}"/>
              </a:ext>
            </a:extLst>
          </p:cNvPr>
          <p:cNvSpPr>
            <a:spLocks noGrp="1"/>
          </p:cNvSpPr>
          <p:nvPr>
            <p:ph type="title"/>
          </p:nvPr>
        </p:nvSpPr>
        <p:spPr/>
        <p:txBody>
          <a:bodyPr/>
          <a:lstStyle/>
          <a:p>
            <a:r>
              <a:rPr lang="en-US" dirty="0"/>
              <a:t>Implications for Practice</a:t>
            </a:r>
            <a:r>
              <a:rPr lang="en-US" sz="1800" dirty="0"/>
              <a:t> (</a:t>
            </a:r>
            <a:r>
              <a:rPr lang="en-US" sz="1800" dirty="0" err="1"/>
              <a:t>cont</a:t>
            </a:r>
            <a:r>
              <a:rPr lang="en-US" sz="1800" dirty="0"/>
              <a:t>)</a:t>
            </a:r>
            <a:endParaRPr lang="en-US" dirty="0"/>
          </a:p>
        </p:txBody>
      </p:sp>
      <p:sp>
        <p:nvSpPr>
          <p:cNvPr id="3" name="Content Placeholder 2">
            <a:extLst>
              <a:ext uri="{FF2B5EF4-FFF2-40B4-BE49-F238E27FC236}">
                <a16:creationId xmlns:a16="http://schemas.microsoft.com/office/drawing/2014/main" id="{F78C66DF-50FA-4213-BD24-93464A7AD46C}"/>
              </a:ext>
            </a:extLst>
          </p:cNvPr>
          <p:cNvSpPr>
            <a:spLocks noGrp="1"/>
          </p:cNvSpPr>
          <p:nvPr>
            <p:ph idx="1"/>
          </p:nvPr>
        </p:nvSpPr>
        <p:spPr/>
        <p:txBody>
          <a:bodyPr>
            <a:normAutofit/>
          </a:bodyPr>
          <a:lstStyle/>
          <a:p>
            <a:pPr lvl="0"/>
            <a:r>
              <a:rPr lang="en-US" dirty="0"/>
              <a:t>Further research is needed to determine the impact on clinical management because decline in kidney function occurs over a very long time and is multifactorial</a:t>
            </a:r>
          </a:p>
          <a:p>
            <a:pPr lvl="0"/>
            <a:r>
              <a:rPr lang="en-US" dirty="0"/>
              <a:t>Nonetheless, these results are very promising and are likely to stimulate further research in this area </a:t>
            </a:r>
          </a:p>
          <a:p>
            <a:endParaRPr lang="en-US" dirty="0"/>
          </a:p>
        </p:txBody>
      </p:sp>
    </p:spTree>
    <p:extLst>
      <p:ext uri="{BB962C8B-B14F-4D97-AF65-F5344CB8AC3E}">
        <p14:creationId xmlns:p14="http://schemas.microsoft.com/office/powerpoint/2010/main" val="1873160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32C8C-7170-40E3-B240-0F314AB8D2D3}"/>
              </a:ext>
            </a:extLst>
          </p:cNvPr>
          <p:cNvSpPr>
            <a:spLocks noGrp="1"/>
          </p:cNvSpPr>
          <p:nvPr>
            <p:ph type="title"/>
          </p:nvPr>
        </p:nvSpPr>
        <p:spPr/>
        <p:txBody>
          <a:bodyPr>
            <a:normAutofit/>
          </a:bodyPr>
          <a:lstStyle/>
          <a:p>
            <a:r>
              <a:rPr lang="en-US" sz="4000" dirty="0"/>
              <a:t>Switching to Insulin Degludec Improves Glycemic Control in Patients with Type 2 Diabetes Mellitus in a Real-World Setting</a:t>
            </a:r>
          </a:p>
        </p:txBody>
      </p:sp>
      <p:sp>
        <p:nvSpPr>
          <p:cNvPr id="4" name="TextBox 3">
            <a:extLst>
              <a:ext uri="{FF2B5EF4-FFF2-40B4-BE49-F238E27FC236}">
                <a16:creationId xmlns:a16="http://schemas.microsoft.com/office/drawing/2014/main" id="{9EAB3468-E2D2-41FF-963B-BE630BCC33F4}"/>
              </a:ext>
            </a:extLst>
          </p:cNvPr>
          <p:cNvSpPr txBox="1"/>
          <p:nvPr/>
        </p:nvSpPr>
        <p:spPr>
          <a:xfrm>
            <a:off x="2371725" y="6379369"/>
            <a:ext cx="5086457" cy="300082"/>
          </a:xfrm>
          <a:prstGeom prst="rect">
            <a:avLst/>
          </a:prstGeom>
          <a:noFill/>
        </p:spPr>
        <p:txBody>
          <a:bodyPr wrap="none" rtlCol="0">
            <a:spAutoFit/>
          </a:bodyPr>
          <a:lstStyle/>
          <a:p>
            <a:r>
              <a:rPr lang="en-US" dirty="0"/>
              <a:t> http://www.abstractsonline.com/pp8/#!/4297/presentation/43232</a:t>
            </a:r>
          </a:p>
        </p:txBody>
      </p:sp>
    </p:spTree>
    <p:extLst>
      <p:ext uri="{BB962C8B-B14F-4D97-AF65-F5344CB8AC3E}">
        <p14:creationId xmlns:p14="http://schemas.microsoft.com/office/powerpoint/2010/main" val="4269277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199CB8-A14A-451A-8F45-C0C854A9E82B}"/>
              </a:ext>
            </a:extLst>
          </p:cNvPr>
          <p:cNvSpPr>
            <a:spLocks noGrp="1"/>
          </p:cNvSpPr>
          <p:nvPr>
            <p:ph type="title"/>
          </p:nvPr>
        </p:nvSpPr>
        <p:spPr/>
        <p:txBody>
          <a:bodyPr/>
          <a:lstStyle/>
          <a:p>
            <a:r>
              <a:rPr lang="en-US" dirty="0"/>
              <a:t>Study Design and Methods</a:t>
            </a:r>
          </a:p>
        </p:txBody>
      </p:sp>
      <p:sp>
        <p:nvSpPr>
          <p:cNvPr id="5" name="Content Placeholder 4">
            <a:extLst>
              <a:ext uri="{FF2B5EF4-FFF2-40B4-BE49-F238E27FC236}">
                <a16:creationId xmlns:a16="http://schemas.microsoft.com/office/drawing/2014/main" id="{A5520C93-8ADA-4267-80A1-F789523A80A0}"/>
              </a:ext>
            </a:extLst>
          </p:cNvPr>
          <p:cNvSpPr>
            <a:spLocks noGrp="1"/>
          </p:cNvSpPr>
          <p:nvPr>
            <p:ph idx="1"/>
          </p:nvPr>
        </p:nvSpPr>
        <p:spPr/>
        <p:txBody>
          <a:bodyPr>
            <a:normAutofit lnSpcReduction="10000"/>
          </a:bodyPr>
          <a:lstStyle/>
          <a:p>
            <a:pPr lvl="0"/>
            <a:r>
              <a:rPr lang="en-US" dirty="0"/>
              <a:t>Multicenter, retrospective, chart review of patients with type 2 diabetes mellitus in Europe</a:t>
            </a:r>
          </a:p>
          <a:p>
            <a:pPr lvl="0"/>
            <a:r>
              <a:rPr lang="en-US" dirty="0"/>
              <a:t>All patients had their basal insulin switched to degludec at least 6 months prior to the start of data collection</a:t>
            </a:r>
          </a:p>
          <a:p>
            <a:pPr lvl="0"/>
            <a:r>
              <a:rPr lang="en-US" dirty="0"/>
              <a:t>Baseline was defined as the most recent recording during the 3-month period prior to the first prescription for </a:t>
            </a:r>
            <a:r>
              <a:rPr lang="en-US" dirty="0" err="1"/>
              <a:t>degludec</a:t>
            </a:r>
            <a:endParaRPr lang="en-US" dirty="0"/>
          </a:p>
          <a:p>
            <a:pPr lvl="0"/>
            <a:r>
              <a:rPr lang="en-US" dirty="0"/>
              <a:t>Outcome data were collected at 6 and 12 months in the time periods before and after switching to </a:t>
            </a:r>
            <a:r>
              <a:rPr lang="en-US" dirty="0" err="1"/>
              <a:t>degludec</a:t>
            </a:r>
            <a:endParaRPr lang="en-US" dirty="0"/>
          </a:p>
          <a:p>
            <a:pPr lvl="0"/>
            <a:endParaRPr lang="en-US" dirty="0"/>
          </a:p>
        </p:txBody>
      </p:sp>
    </p:spTree>
    <p:extLst>
      <p:ext uri="{BB962C8B-B14F-4D97-AF65-F5344CB8AC3E}">
        <p14:creationId xmlns:p14="http://schemas.microsoft.com/office/powerpoint/2010/main" val="4195705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D37F6-28D4-47E2-8C92-D50718B11AAA}"/>
              </a:ext>
            </a:extLst>
          </p:cNvPr>
          <p:cNvSpPr>
            <a:spLocks noGrp="1"/>
          </p:cNvSpPr>
          <p:nvPr>
            <p:ph type="title"/>
          </p:nvPr>
        </p:nvSpPr>
        <p:spPr/>
        <p:txBody>
          <a:bodyPr/>
          <a:lstStyle/>
          <a:p>
            <a:r>
              <a:rPr lang="en-US" dirty="0"/>
              <a:t>Results Summary</a:t>
            </a:r>
          </a:p>
        </p:txBody>
      </p:sp>
      <p:sp>
        <p:nvSpPr>
          <p:cNvPr id="3" name="Content Placeholder 2">
            <a:extLst>
              <a:ext uri="{FF2B5EF4-FFF2-40B4-BE49-F238E27FC236}">
                <a16:creationId xmlns:a16="http://schemas.microsoft.com/office/drawing/2014/main" id="{4686ED58-1B6C-445F-8E22-918A5EB0D712}"/>
              </a:ext>
            </a:extLst>
          </p:cNvPr>
          <p:cNvSpPr>
            <a:spLocks noGrp="1"/>
          </p:cNvSpPr>
          <p:nvPr>
            <p:ph idx="1"/>
          </p:nvPr>
        </p:nvSpPr>
        <p:spPr/>
        <p:txBody>
          <a:bodyPr>
            <a:normAutofit/>
          </a:bodyPr>
          <a:lstStyle/>
          <a:p>
            <a:pPr lvl="0"/>
            <a:r>
              <a:rPr lang="en-US" dirty="0"/>
              <a:t>833 adults with mean</a:t>
            </a:r>
          </a:p>
          <a:p>
            <a:pPr lvl="1"/>
            <a:r>
              <a:rPr lang="en-US" dirty="0"/>
              <a:t>age 64.6 years</a:t>
            </a:r>
          </a:p>
          <a:p>
            <a:pPr lvl="1"/>
            <a:r>
              <a:rPr lang="en-US" dirty="0"/>
              <a:t>duration of diabetes 17.5 years</a:t>
            </a:r>
          </a:p>
          <a:p>
            <a:pPr lvl="1"/>
            <a:r>
              <a:rPr lang="en-US" dirty="0"/>
              <a:t>body weight 97.2 kg</a:t>
            </a:r>
          </a:p>
          <a:p>
            <a:pPr lvl="1"/>
            <a:r>
              <a:rPr lang="en-US" dirty="0"/>
              <a:t>HbA1c 8.4%</a:t>
            </a:r>
          </a:p>
          <a:p>
            <a:pPr lvl="1"/>
            <a:r>
              <a:rPr lang="en-US" dirty="0"/>
              <a:t>dose of insulin glargine 71.3 units</a:t>
            </a:r>
          </a:p>
        </p:txBody>
      </p:sp>
    </p:spTree>
    <p:extLst>
      <p:ext uri="{BB962C8B-B14F-4D97-AF65-F5344CB8AC3E}">
        <p14:creationId xmlns:p14="http://schemas.microsoft.com/office/powerpoint/2010/main" val="2050793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D37F6-28D4-47E2-8C92-D50718B11AAA}"/>
              </a:ext>
            </a:extLst>
          </p:cNvPr>
          <p:cNvSpPr>
            <a:spLocks noGrp="1"/>
          </p:cNvSpPr>
          <p:nvPr>
            <p:ph type="title"/>
          </p:nvPr>
        </p:nvSpPr>
        <p:spPr/>
        <p:txBody>
          <a:bodyPr/>
          <a:lstStyle/>
          <a:p>
            <a:r>
              <a:rPr lang="en-US" dirty="0"/>
              <a:t>Results Summary</a:t>
            </a:r>
            <a:r>
              <a:rPr lang="en-US" sz="1800" dirty="0"/>
              <a:t> (</a:t>
            </a:r>
            <a:r>
              <a:rPr lang="en-US" sz="1800" dirty="0" err="1"/>
              <a:t>cont</a:t>
            </a:r>
            <a:r>
              <a:rPr lang="en-US" sz="1800" dirty="0"/>
              <a:t>)</a:t>
            </a:r>
            <a:endParaRPr lang="en-US" dirty="0"/>
          </a:p>
        </p:txBody>
      </p:sp>
      <p:sp>
        <p:nvSpPr>
          <p:cNvPr id="3" name="Content Placeholder 2">
            <a:extLst>
              <a:ext uri="{FF2B5EF4-FFF2-40B4-BE49-F238E27FC236}">
                <a16:creationId xmlns:a16="http://schemas.microsoft.com/office/drawing/2014/main" id="{4686ED58-1B6C-445F-8E22-918A5EB0D712}"/>
              </a:ext>
            </a:extLst>
          </p:cNvPr>
          <p:cNvSpPr>
            <a:spLocks noGrp="1"/>
          </p:cNvSpPr>
          <p:nvPr>
            <p:ph idx="1"/>
          </p:nvPr>
        </p:nvSpPr>
        <p:spPr/>
        <p:txBody>
          <a:bodyPr>
            <a:normAutofit/>
          </a:bodyPr>
          <a:lstStyle/>
          <a:p>
            <a:pPr lvl="0"/>
            <a:r>
              <a:rPr lang="en-US" dirty="0"/>
              <a:t>After switching to degludec</a:t>
            </a:r>
          </a:p>
          <a:p>
            <a:pPr lvl="1"/>
            <a:r>
              <a:rPr lang="en-US" dirty="0"/>
              <a:t>HbA1c decreased -0.5% from baseline to 6 months</a:t>
            </a:r>
          </a:p>
          <a:p>
            <a:pPr lvl="1"/>
            <a:r>
              <a:rPr lang="en-US" dirty="0"/>
              <a:t>Maintained at 12 months</a:t>
            </a:r>
          </a:p>
          <a:p>
            <a:pPr lvl="2"/>
            <a:r>
              <a:rPr lang="en-US" dirty="0"/>
              <a:t>Decreases were highly statistically significant at both time periods</a:t>
            </a:r>
          </a:p>
          <a:p>
            <a:pPr lvl="1"/>
            <a:r>
              <a:rPr lang="en-US" dirty="0"/>
              <a:t>Total daily insulin dose decreased by 2.5 units</a:t>
            </a:r>
          </a:p>
          <a:p>
            <a:pPr lvl="1"/>
            <a:r>
              <a:rPr lang="en-US" dirty="0"/>
              <a:t>Body weight remained stable</a:t>
            </a:r>
          </a:p>
          <a:p>
            <a:pPr lvl="0"/>
            <a:r>
              <a:rPr lang="en-US" dirty="0"/>
              <a:t>This demonstrates the effectiveness of insulin degludec in further reducing HbA1c in patients with inadequate glycemic control with basal insulin therapy in this real-world setting</a:t>
            </a:r>
          </a:p>
          <a:p>
            <a:pPr lvl="0"/>
            <a:endParaRPr lang="en-US" dirty="0"/>
          </a:p>
        </p:txBody>
      </p:sp>
    </p:spTree>
    <p:extLst>
      <p:ext uri="{BB962C8B-B14F-4D97-AF65-F5344CB8AC3E}">
        <p14:creationId xmlns:p14="http://schemas.microsoft.com/office/powerpoint/2010/main" val="1299749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64D07-D84B-4EA8-8E08-862EDAD97A00}"/>
              </a:ext>
            </a:extLst>
          </p:cNvPr>
          <p:cNvSpPr>
            <a:spLocks noGrp="1"/>
          </p:cNvSpPr>
          <p:nvPr>
            <p:ph type="title"/>
          </p:nvPr>
        </p:nvSpPr>
        <p:spPr/>
        <p:txBody>
          <a:bodyPr/>
          <a:lstStyle/>
          <a:p>
            <a:r>
              <a:rPr lang="en-US" dirty="0"/>
              <a:t>Results Summary </a:t>
            </a:r>
            <a:r>
              <a:rPr lang="en-US" sz="1800" dirty="0"/>
              <a:t>(cont)</a:t>
            </a:r>
          </a:p>
        </p:txBody>
      </p:sp>
      <p:sp>
        <p:nvSpPr>
          <p:cNvPr id="3" name="Content Placeholder 2">
            <a:extLst>
              <a:ext uri="{FF2B5EF4-FFF2-40B4-BE49-F238E27FC236}">
                <a16:creationId xmlns:a16="http://schemas.microsoft.com/office/drawing/2014/main" id="{187F4EE1-0808-47BA-B3DE-20D5FCA9AC13}"/>
              </a:ext>
            </a:extLst>
          </p:cNvPr>
          <p:cNvSpPr>
            <a:spLocks noGrp="1"/>
          </p:cNvSpPr>
          <p:nvPr>
            <p:ph idx="1"/>
          </p:nvPr>
        </p:nvSpPr>
        <p:spPr/>
        <p:txBody>
          <a:bodyPr>
            <a:normAutofit/>
          </a:bodyPr>
          <a:lstStyle/>
          <a:p>
            <a:pPr lvl="0"/>
            <a:r>
              <a:rPr lang="en-US" dirty="0"/>
              <a:t>Comparing the rates of hypoglycemia for the 6 months prior to switching vs the 6 months after switching to degludec showed:</a:t>
            </a:r>
          </a:p>
          <a:p>
            <a:endParaRPr lang="en-US" dirty="0"/>
          </a:p>
          <a:p>
            <a:endParaRPr lang="en-US" dirty="0"/>
          </a:p>
          <a:p>
            <a:endParaRPr lang="en-US" dirty="0"/>
          </a:p>
          <a:p>
            <a:endParaRPr lang="en-US" dirty="0"/>
          </a:p>
          <a:p>
            <a:r>
              <a:rPr lang="en-US" dirty="0"/>
              <a:t>These data show much less hypoglycemia with degludec than with other basal insulins</a:t>
            </a:r>
          </a:p>
        </p:txBody>
      </p:sp>
      <p:graphicFrame>
        <p:nvGraphicFramePr>
          <p:cNvPr id="4" name="Table 3">
            <a:extLst>
              <a:ext uri="{FF2B5EF4-FFF2-40B4-BE49-F238E27FC236}">
                <a16:creationId xmlns:a16="http://schemas.microsoft.com/office/drawing/2014/main" id="{15036AE7-283E-40CE-8772-FC49A9C6805F}"/>
              </a:ext>
            </a:extLst>
          </p:cNvPr>
          <p:cNvGraphicFramePr>
            <a:graphicFrameLocks noGrp="1"/>
          </p:cNvGraphicFramePr>
          <p:nvPr>
            <p:extLst/>
          </p:nvPr>
        </p:nvGraphicFramePr>
        <p:xfrm>
          <a:off x="1288256" y="3068638"/>
          <a:ext cx="6096000" cy="1752600"/>
        </p:xfrm>
        <a:graphic>
          <a:graphicData uri="http://schemas.openxmlformats.org/drawingml/2006/table">
            <a:tbl>
              <a:tblPr firstRow="1" bandRow="1">
                <a:tableStyleId>{5C22544A-7EE6-4342-B048-85BDC9FD1C3A}</a:tableStyleId>
              </a:tblPr>
              <a:tblGrid>
                <a:gridCol w="2326482">
                  <a:extLst>
                    <a:ext uri="{9D8B030D-6E8A-4147-A177-3AD203B41FA5}">
                      <a16:colId xmlns:a16="http://schemas.microsoft.com/office/drawing/2014/main" val="1396315485"/>
                    </a:ext>
                  </a:extLst>
                </a:gridCol>
                <a:gridCol w="1921668">
                  <a:extLst>
                    <a:ext uri="{9D8B030D-6E8A-4147-A177-3AD203B41FA5}">
                      <a16:colId xmlns:a16="http://schemas.microsoft.com/office/drawing/2014/main" val="3506219825"/>
                    </a:ext>
                  </a:extLst>
                </a:gridCol>
                <a:gridCol w="1847850">
                  <a:extLst>
                    <a:ext uri="{9D8B030D-6E8A-4147-A177-3AD203B41FA5}">
                      <a16:colId xmlns:a16="http://schemas.microsoft.com/office/drawing/2014/main" val="1125680158"/>
                    </a:ext>
                  </a:extLst>
                </a:gridCol>
              </a:tblGrid>
              <a:tr h="370840">
                <a:tc>
                  <a:txBody>
                    <a:bodyPr/>
                    <a:lstStyle/>
                    <a:p>
                      <a:r>
                        <a:rPr lang="en-US" dirty="0"/>
                        <a:t>Hypoglycemia</a:t>
                      </a:r>
                    </a:p>
                    <a:p>
                      <a:r>
                        <a:rPr lang="en-US" sz="1600" dirty="0"/>
                        <a:t>(events/patient-year)</a:t>
                      </a:r>
                    </a:p>
                  </a:txBody>
                  <a:tcPr/>
                </a:tc>
                <a:tc>
                  <a:txBody>
                    <a:bodyPr/>
                    <a:lstStyle/>
                    <a:p>
                      <a:pPr algn="ctr"/>
                      <a:r>
                        <a:rPr lang="en-US" dirty="0"/>
                        <a:t>6 mos before switch</a:t>
                      </a:r>
                    </a:p>
                  </a:txBody>
                  <a:tcPr/>
                </a:tc>
                <a:tc>
                  <a:txBody>
                    <a:bodyPr/>
                    <a:lstStyle/>
                    <a:p>
                      <a:pPr algn="ctr"/>
                      <a:r>
                        <a:rPr lang="en-US" dirty="0"/>
                        <a:t>6 mos after switch</a:t>
                      </a:r>
                    </a:p>
                  </a:txBody>
                  <a:tcPr/>
                </a:tc>
                <a:extLst>
                  <a:ext uri="{0D108BD9-81ED-4DB2-BD59-A6C34878D82A}">
                    <a16:rowId xmlns:a16="http://schemas.microsoft.com/office/drawing/2014/main" val="3627833699"/>
                  </a:ext>
                </a:extLst>
              </a:tr>
              <a:tr h="370840">
                <a:tc>
                  <a:txBody>
                    <a:bodyPr/>
                    <a:lstStyle/>
                    <a:p>
                      <a:r>
                        <a:rPr lang="en-US" dirty="0"/>
                        <a:t>Overall</a:t>
                      </a:r>
                    </a:p>
                  </a:txBody>
                  <a:tcPr/>
                </a:tc>
                <a:tc>
                  <a:txBody>
                    <a:bodyPr/>
                    <a:lstStyle/>
                    <a:p>
                      <a:pPr algn="ctr"/>
                      <a:r>
                        <a:rPr lang="en-US" dirty="0"/>
                        <a:t>3.08</a:t>
                      </a:r>
                    </a:p>
                  </a:txBody>
                  <a:tcPr/>
                </a:tc>
                <a:tc>
                  <a:txBody>
                    <a:bodyPr/>
                    <a:lstStyle/>
                    <a:p>
                      <a:pPr algn="ctr"/>
                      <a:r>
                        <a:rPr lang="en-US" dirty="0"/>
                        <a:t>1.21</a:t>
                      </a:r>
                    </a:p>
                  </a:txBody>
                  <a:tcPr/>
                </a:tc>
                <a:extLst>
                  <a:ext uri="{0D108BD9-81ED-4DB2-BD59-A6C34878D82A}">
                    <a16:rowId xmlns:a16="http://schemas.microsoft.com/office/drawing/2014/main" val="197389549"/>
                  </a:ext>
                </a:extLst>
              </a:tr>
              <a:tr h="370840">
                <a:tc>
                  <a:txBody>
                    <a:bodyPr/>
                    <a:lstStyle/>
                    <a:p>
                      <a:r>
                        <a:rPr lang="en-US" dirty="0"/>
                        <a:t>Non-severe nocturnal</a:t>
                      </a:r>
                    </a:p>
                  </a:txBody>
                  <a:tcPr/>
                </a:tc>
                <a:tc>
                  <a:txBody>
                    <a:bodyPr/>
                    <a:lstStyle/>
                    <a:p>
                      <a:pPr algn="ctr"/>
                      <a:r>
                        <a:rPr lang="en-US" dirty="0"/>
                        <a:t>1.05</a:t>
                      </a:r>
                    </a:p>
                  </a:txBody>
                  <a:tcPr/>
                </a:tc>
                <a:tc>
                  <a:txBody>
                    <a:bodyPr/>
                    <a:lstStyle/>
                    <a:p>
                      <a:pPr algn="ctr"/>
                      <a:r>
                        <a:rPr lang="en-US" dirty="0"/>
                        <a:t>0.1</a:t>
                      </a:r>
                    </a:p>
                  </a:txBody>
                  <a:tcPr/>
                </a:tc>
                <a:extLst>
                  <a:ext uri="{0D108BD9-81ED-4DB2-BD59-A6C34878D82A}">
                    <a16:rowId xmlns:a16="http://schemas.microsoft.com/office/drawing/2014/main" val="3537973370"/>
                  </a:ext>
                </a:extLst>
              </a:tr>
              <a:tr h="370840">
                <a:tc>
                  <a:txBody>
                    <a:bodyPr/>
                    <a:lstStyle/>
                    <a:p>
                      <a:r>
                        <a:rPr lang="en-US" dirty="0"/>
                        <a:t>Severe</a:t>
                      </a:r>
                    </a:p>
                  </a:txBody>
                  <a:tcPr/>
                </a:tc>
                <a:tc>
                  <a:txBody>
                    <a:bodyPr/>
                    <a:lstStyle/>
                    <a:p>
                      <a:pPr algn="ctr"/>
                      <a:r>
                        <a:rPr lang="en-US" dirty="0"/>
                        <a:t>0.08</a:t>
                      </a:r>
                    </a:p>
                  </a:txBody>
                  <a:tcPr/>
                </a:tc>
                <a:tc>
                  <a:txBody>
                    <a:bodyPr/>
                    <a:lstStyle/>
                    <a:p>
                      <a:pPr algn="ctr"/>
                      <a:r>
                        <a:rPr lang="en-US" dirty="0"/>
                        <a:t>0.006</a:t>
                      </a:r>
                    </a:p>
                  </a:txBody>
                  <a:tcPr/>
                </a:tc>
                <a:extLst>
                  <a:ext uri="{0D108BD9-81ED-4DB2-BD59-A6C34878D82A}">
                    <a16:rowId xmlns:a16="http://schemas.microsoft.com/office/drawing/2014/main" val="4263135003"/>
                  </a:ext>
                </a:extLst>
              </a:tr>
            </a:tbl>
          </a:graphicData>
        </a:graphic>
      </p:graphicFrame>
    </p:spTree>
    <p:extLst>
      <p:ext uri="{BB962C8B-B14F-4D97-AF65-F5344CB8AC3E}">
        <p14:creationId xmlns:p14="http://schemas.microsoft.com/office/powerpoint/2010/main" val="1424162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46A3E-FB11-45BE-BA0A-BED7CBA0EECC}"/>
              </a:ext>
            </a:extLst>
          </p:cNvPr>
          <p:cNvSpPr>
            <a:spLocks noGrp="1"/>
          </p:cNvSpPr>
          <p:nvPr>
            <p:ph type="title"/>
          </p:nvPr>
        </p:nvSpPr>
        <p:spPr/>
        <p:txBody>
          <a:bodyPr>
            <a:normAutofit/>
          </a:bodyPr>
          <a:lstStyle/>
          <a:p>
            <a:r>
              <a:rPr lang="en-US" sz="4200" dirty="0"/>
              <a:t>Principal Investigator Commentary</a:t>
            </a:r>
          </a:p>
        </p:txBody>
      </p:sp>
      <p:sp>
        <p:nvSpPr>
          <p:cNvPr id="3" name="Content Placeholder 2">
            <a:extLst>
              <a:ext uri="{FF2B5EF4-FFF2-40B4-BE49-F238E27FC236}">
                <a16:creationId xmlns:a16="http://schemas.microsoft.com/office/drawing/2014/main" id="{6F85E630-2F7F-4A52-84BE-9F851385B112}"/>
              </a:ext>
            </a:extLst>
          </p:cNvPr>
          <p:cNvSpPr>
            <a:spLocks noGrp="1"/>
          </p:cNvSpPr>
          <p:nvPr>
            <p:ph idx="1"/>
          </p:nvPr>
        </p:nvSpPr>
        <p:spPr/>
        <p:txBody>
          <a:bodyPr/>
          <a:lstStyle/>
          <a:p>
            <a:r>
              <a:rPr lang="en-US" dirty="0"/>
              <a:t>Switching to insulin degludec form other basal insulins for a period of 1 year in a broad population of insulin-treated adult patients with type 2 diabetes was associated with:</a:t>
            </a:r>
          </a:p>
          <a:p>
            <a:pPr lvl="1"/>
            <a:r>
              <a:rPr lang="en-US" dirty="0"/>
              <a:t>Improvement in diabetes control (mean reduction in HbA1c of -0.5%)</a:t>
            </a:r>
          </a:p>
          <a:p>
            <a:pPr lvl="1"/>
            <a:r>
              <a:rPr lang="en-US" dirty="0"/>
              <a:t>Reduction in the rates of hypoglycemic episodes by more than 60%</a:t>
            </a:r>
          </a:p>
          <a:p>
            <a:pPr lvl="1"/>
            <a:r>
              <a:rPr lang="en-US" dirty="0"/>
              <a:t>Reduction in daily insulin dose by approximately 4% with no change in body weight</a:t>
            </a:r>
          </a:p>
        </p:txBody>
      </p:sp>
    </p:spTree>
    <p:extLst>
      <p:ext uri="{BB962C8B-B14F-4D97-AF65-F5344CB8AC3E}">
        <p14:creationId xmlns:p14="http://schemas.microsoft.com/office/powerpoint/2010/main" val="3486703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46A3E-FB11-45BE-BA0A-BED7CBA0EECC}"/>
              </a:ext>
            </a:extLst>
          </p:cNvPr>
          <p:cNvSpPr>
            <a:spLocks noGrp="1"/>
          </p:cNvSpPr>
          <p:nvPr>
            <p:ph type="title"/>
          </p:nvPr>
        </p:nvSpPr>
        <p:spPr/>
        <p:txBody>
          <a:bodyPr>
            <a:normAutofit/>
          </a:bodyPr>
          <a:lstStyle/>
          <a:p>
            <a:r>
              <a:rPr lang="en-US" sz="4200" dirty="0"/>
              <a:t>Principal Investigator Commentary</a:t>
            </a:r>
            <a:r>
              <a:rPr lang="en-US" sz="1800" dirty="0"/>
              <a:t> (</a:t>
            </a:r>
            <a:r>
              <a:rPr lang="en-US" sz="1800" dirty="0" err="1"/>
              <a:t>cont</a:t>
            </a:r>
            <a:r>
              <a:rPr lang="en-US" sz="1800" dirty="0"/>
              <a:t>)</a:t>
            </a:r>
            <a:endParaRPr lang="en-US" sz="4200" dirty="0"/>
          </a:p>
        </p:txBody>
      </p:sp>
      <p:sp>
        <p:nvSpPr>
          <p:cNvPr id="3" name="Content Placeholder 2">
            <a:extLst>
              <a:ext uri="{FF2B5EF4-FFF2-40B4-BE49-F238E27FC236}">
                <a16:creationId xmlns:a16="http://schemas.microsoft.com/office/drawing/2014/main" id="{6F85E630-2F7F-4A52-84BE-9F851385B112}"/>
              </a:ext>
            </a:extLst>
          </p:cNvPr>
          <p:cNvSpPr>
            <a:spLocks noGrp="1"/>
          </p:cNvSpPr>
          <p:nvPr>
            <p:ph idx="1"/>
          </p:nvPr>
        </p:nvSpPr>
        <p:spPr/>
        <p:txBody>
          <a:bodyPr/>
          <a:lstStyle/>
          <a:p>
            <a:r>
              <a:rPr lang="en-US" dirty="0"/>
              <a:t>The clinical implications are that switching patients with T2DM from basal insulin to insulin degludec slightly improves glycemic control and significantly reduces the risk of hypoglycemia in routine clinical practice</a:t>
            </a:r>
          </a:p>
        </p:txBody>
      </p:sp>
    </p:spTree>
    <p:extLst>
      <p:ext uri="{BB962C8B-B14F-4D97-AF65-F5344CB8AC3E}">
        <p14:creationId xmlns:p14="http://schemas.microsoft.com/office/powerpoint/2010/main" val="3797237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CA8ED-81ED-41B2-A99A-5A8839E953D4}"/>
              </a:ext>
            </a:extLst>
          </p:cNvPr>
          <p:cNvSpPr>
            <a:spLocks noGrp="1"/>
          </p:cNvSpPr>
          <p:nvPr>
            <p:ph type="title"/>
          </p:nvPr>
        </p:nvSpPr>
        <p:spPr/>
        <p:txBody>
          <a:bodyPr>
            <a:normAutofit/>
          </a:bodyPr>
          <a:lstStyle/>
          <a:p>
            <a:r>
              <a:rPr lang="en-US" sz="4200" dirty="0"/>
              <a:t>Faculty Commentary</a:t>
            </a:r>
          </a:p>
        </p:txBody>
      </p:sp>
      <p:sp>
        <p:nvSpPr>
          <p:cNvPr id="3" name="Content Placeholder 2">
            <a:extLst>
              <a:ext uri="{FF2B5EF4-FFF2-40B4-BE49-F238E27FC236}">
                <a16:creationId xmlns:a16="http://schemas.microsoft.com/office/drawing/2014/main" id="{61769A2B-5AA1-4D09-B6FD-C1C03F35646B}"/>
              </a:ext>
            </a:extLst>
          </p:cNvPr>
          <p:cNvSpPr>
            <a:spLocks noGrp="1"/>
          </p:cNvSpPr>
          <p:nvPr>
            <p:ph idx="1"/>
          </p:nvPr>
        </p:nvSpPr>
        <p:spPr/>
        <p:txBody>
          <a:bodyPr>
            <a:normAutofit fontScale="85000" lnSpcReduction="10000"/>
          </a:bodyPr>
          <a:lstStyle/>
          <a:p>
            <a:r>
              <a:rPr lang="en-US" dirty="0"/>
              <a:t>Real world observational study showed that switching from insulin glargine to insulin degludec in patients with a mean HbA1c level of 8.4% resulted in a significant decrease of 0.5%.</a:t>
            </a:r>
          </a:p>
          <a:p>
            <a:pPr lvl="1"/>
            <a:r>
              <a:rPr lang="en-US" dirty="0"/>
              <a:t>This is in contrast to several randomized control trials in which the change in HbA1c levels was the same in response to the 2 insulins</a:t>
            </a:r>
          </a:p>
          <a:p>
            <a:r>
              <a:rPr lang="en-US" dirty="0"/>
              <a:t>How to explain these discordant results? There may be a selection issue here</a:t>
            </a:r>
          </a:p>
          <a:p>
            <a:r>
              <a:rPr lang="en-US" dirty="0"/>
              <a:t>The patients were probably changed to insulin degludec because their control was unsatisfactory on insulin glargine</a:t>
            </a:r>
          </a:p>
          <a:p>
            <a:pPr lvl="1"/>
            <a:r>
              <a:rPr lang="en-US" dirty="0"/>
              <a:t>The mean dose of insulin glargine was 71.3 units at baseline in these obese, older patients indicating that many of them were taking upwards of 100 units/d</a:t>
            </a:r>
          </a:p>
        </p:txBody>
      </p:sp>
    </p:spTree>
    <p:extLst>
      <p:ext uri="{BB962C8B-B14F-4D97-AF65-F5344CB8AC3E}">
        <p14:creationId xmlns:p14="http://schemas.microsoft.com/office/powerpoint/2010/main" val="176778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32C8C-7170-40E3-B240-0F314AB8D2D3}"/>
              </a:ext>
            </a:extLst>
          </p:cNvPr>
          <p:cNvSpPr>
            <a:spLocks noGrp="1"/>
          </p:cNvSpPr>
          <p:nvPr>
            <p:ph type="title"/>
          </p:nvPr>
        </p:nvSpPr>
        <p:spPr/>
        <p:txBody>
          <a:bodyPr>
            <a:normAutofit/>
          </a:bodyPr>
          <a:lstStyle/>
          <a:p>
            <a:r>
              <a:rPr lang="en-US" sz="4000" dirty="0"/>
              <a:t>Dulaglutide vs Glargine, Both Combined with Lispro, Mitigated eGFR Decline in People with Type 2 Diabetes and Moderate-to-Severe Chronic Kidney Disease (AWARD-7)</a:t>
            </a:r>
          </a:p>
        </p:txBody>
      </p:sp>
      <p:sp>
        <p:nvSpPr>
          <p:cNvPr id="4" name="TextBox 3">
            <a:extLst>
              <a:ext uri="{FF2B5EF4-FFF2-40B4-BE49-F238E27FC236}">
                <a16:creationId xmlns:a16="http://schemas.microsoft.com/office/drawing/2014/main" id="{9EAB3468-E2D2-41FF-963B-BE630BCC33F4}"/>
              </a:ext>
            </a:extLst>
          </p:cNvPr>
          <p:cNvSpPr txBox="1"/>
          <p:nvPr/>
        </p:nvSpPr>
        <p:spPr>
          <a:xfrm>
            <a:off x="2371725" y="6379369"/>
            <a:ext cx="4927759" cy="300082"/>
          </a:xfrm>
          <a:prstGeom prst="rect">
            <a:avLst/>
          </a:prstGeom>
          <a:noFill/>
        </p:spPr>
        <p:txBody>
          <a:bodyPr wrap="none" rtlCol="0">
            <a:spAutoFit/>
          </a:bodyPr>
          <a:lstStyle/>
          <a:p>
            <a:r>
              <a:rPr lang="en-US" dirty="0"/>
              <a:t>http://www.abstractsonline.com/pp8/#!/4297/presentation/45941</a:t>
            </a:r>
          </a:p>
        </p:txBody>
      </p:sp>
    </p:spTree>
    <p:extLst>
      <p:ext uri="{BB962C8B-B14F-4D97-AF65-F5344CB8AC3E}">
        <p14:creationId xmlns:p14="http://schemas.microsoft.com/office/powerpoint/2010/main" val="833237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CA8ED-81ED-41B2-A99A-5A8839E953D4}"/>
              </a:ext>
            </a:extLst>
          </p:cNvPr>
          <p:cNvSpPr>
            <a:spLocks noGrp="1"/>
          </p:cNvSpPr>
          <p:nvPr>
            <p:ph type="title"/>
          </p:nvPr>
        </p:nvSpPr>
        <p:spPr/>
        <p:txBody>
          <a:bodyPr>
            <a:normAutofit/>
          </a:bodyPr>
          <a:lstStyle/>
          <a:p>
            <a:r>
              <a:rPr lang="en-US" sz="4000" dirty="0"/>
              <a:t>Faculty Commentary</a:t>
            </a:r>
            <a:r>
              <a:rPr lang="en-US" sz="1600" dirty="0"/>
              <a:t> (cont)</a:t>
            </a:r>
            <a:endParaRPr lang="en-US" sz="4200" dirty="0"/>
          </a:p>
        </p:txBody>
      </p:sp>
      <p:sp>
        <p:nvSpPr>
          <p:cNvPr id="3" name="Content Placeholder 2">
            <a:extLst>
              <a:ext uri="{FF2B5EF4-FFF2-40B4-BE49-F238E27FC236}">
                <a16:creationId xmlns:a16="http://schemas.microsoft.com/office/drawing/2014/main" id="{61769A2B-5AA1-4D09-B6FD-C1C03F35646B}"/>
              </a:ext>
            </a:extLst>
          </p:cNvPr>
          <p:cNvSpPr>
            <a:spLocks noGrp="1"/>
          </p:cNvSpPr>
          <p:nvPr>
            <p:ph idx="1"/>
          </p:nvPr>
        </p:nvSpPr>
        <p:spPr/>
        <p:txBody>
          <a:bodyPr>
            <a:normAutofit fontScale="92500" lnSpcReduction="10000"/>
          </a:bodyPr>
          <a:lstStyle/>
          <a:p>
            <a:r>
              <a:rPr lang="en-US" dirty="0"/>
              <a:t>The concentration of insulin glargine is 100 units/mL and it is well established that insulin absorption from large volumes of injectate can be variable</a:t>
            </a:r>
          </a:p>
          <a:p>
            <a:r>
              <a:rPr lang="en-US" dirty="0"/>
              <a:t>There are 2 concentrations of insulin degludec, 100 units/mL and 200 units/mL</a:t>
            </a:r>
          </a:p>
          <a:p>
            <a:r>
              <a:rPr lang="en-US" dirty="0"/>
              <a:t>Unfortunately, we are not told how many patients were switched to the more concentrated preparation of insulin degludec which would have halved the volume of injectate and led to more consistent absorption</a:t>
            </a:r>
          </a:p>
          <a:p>
            <a:pPr lvl="1"/>
            <a:r>
              <a:rPr lang="en-US" dirty="0"/>
              <a:t>This may have been the basis for the significant decrease in HbA1c levels after switching from insulin glargine to insulin </a:t>
            </a:r>
            <a:r>
              <a:rPr lang="en-US" dirty="0" err="1"/>
              <a:t>degludec</a:t>
            </a:r>
            <a:endParaRPr lang="en-US" dirty="0"/>
          </a:p>
        </p:txBody>
      </p:sp>
    </p:spTree>
    <p:extLst>
      <p:ext uri="{BB962C8B-B14F-4D97-AF65-F5344CB8AC3E}">
        <p14:creationId xmlns:p14="http://schemas.microsoft.com/office/powerpoint/2010/main" val="3523776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EA2BB-4072-4B60-B5B8-3A3F85270869}"/>
              </a:ext>
            </a:extLst>
          </p:cNvPr>
          <p:cNvSpPr>
            <a:spLocks noGrp="1"/>
          </p:cNvSpPr>
          <p:nvPr>
            <p:ph type="title"/>
          </p:nvPr>
        </p:nvSpPr>
        <p:spPr/>
        <p:txBody>
          <a:bodyPr/>
          <a:lstStyle/>
          <a:p>
            <a:r>
              <a:rPr lang="en-US" dirty="0"/>
              <a:t>Faculty Commentary</a:t>
            </a:r>
            <a:r>
              <a:rPr lang="en-US" sz="1800" dirty="0"/>
              <a:t> (cont)</a:t>
            </a:r>
            <a:endParaRPr lang="en-US" dirty="0"/>
          </a:p>
        </p:txBody>
      </p:sp>
      <p:sp>
        <p:nvSpPr>
          <p:cNvPr id="3" name="Content Placeholder 2">
            <a:extLst>
              <a:ext uri="{FF2B5EF4-FFF2-40B4-BE49-F238E27FC236}">
                <a16:creationId xmlns:a16="http://schemas.microsoft.com/office/drawing/2014/main" id="{E9F33F0E-50F7-4FC0-A6D0-30754D886EF8}"/>
              </a:ext>
            </a:extLst>
          </p:cNvPr>
          <p:cNvSpPr>
            <a:spLocks noGrp="1"/>
          </p:cNvSpPr>
          <p:nvPr>
            <p:ph idx="1"/>
          </p:nvPr>
        </p:nvSpPr>
        <p:spPr/>
        <p:txBody>
          <a:bodyPr>
            <a:normAutofit lnSpcReduction="10000"/>
          </a:bodyPr>
          <a:lstStyle/>
          <a:p>
            <a:r>
              <a:rPr lang="en-US" dirty="0"/>
              <a:t>Selection bias could also have played a role in the decreased episodes of hypoglycemia after switching to insulin </a:t>
            </a:r>
            <a:r>
              <a:rPr lang="en-US" dirty="0" err="1"/>
              <a:t>degludec</a:t>
            </a:r>
            <a:endParaRPr lang="en-US" dirty="0"/>
          </a:p>
          <a:p>
            <a:r>
              <a:rPr lang="en-US" dirty="0"/>
              <a:t>Randomized controlled trials have demonstrated significantly less overnight hypoglycemia with insulin degludec compared with insulin glargine</a:t>
            </a:r>
          </a:p>
          <a:p>
            <a:r>
              <a:rPr lang="en-US" dirty="0"/>
              <a:t>To the extent that some were switched because of hypoglycemia would have enriched the pool of patients who were susceptible to hypoglycemia with insulin glargine and facilitated showing a benefit on hypoglycemia with insulin </a:t>
            </a:r>
            <a:r>
              <a:rPr lang="en-US" dirty="0" err="1"/>
              <a:t>degludec</a:t>
            </a:r>
            <a:endParaRPr lang="en-US" dirty="0"/>
          </a:p>
        </p:txBody>
      </p:sp>
    </p:spTree>
    <p:extLst>
      <p:ext uri="{BB962C8B-B14F-4D97-AF65-F5344CB8AC3E}">
        <p14:creationId xmlns:p14="http://schemas.microsoft.com/office/powerpoint/2010/main" val="3689562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32C8C-7170-40E3-B240-0F314AB8D2D3}"/>
              </a:ext>
            </a:extLst>
          </p:cNvPr>
          <p:cNvSpPr>
            <a:spLocks noGrp="1"/>
          </p:cNvSpPr>
          <p:nvPr>
            <p:ph type="title"/>
          </p:nvPr>
        </p:nvSpPr>
        <p:spPr/>
        <p:txBody>
          <a:bodyPr>
            <a:normAutofit/>
          </a:bodyPr>
          <a:lstStyle/>
          <a:p>
            <a:r>
              <a:rPr lang="en-US" sz="4000" dirty="0"/>
              <a:t>Ultra-rapid BioChaperone Lispro Improves Postprandial Blood Glucose Excursions vs. Insulin Lispro in a 14-Day Treatment Study in Subjects with Type 1 Diabetes</a:t>
            </a:r>
          </a:p>
        </p:txBody>
      </p:sp>
      <p:sp>
        <p:nvSpPr>
          <p:cNvPr id="4" name="TextBox 3">
            <a:extLst>
              <a:ext uri="{FF2B5EF4-FFF2-40B4-BE49-F238E27FC236}">
                <a16:creationId xmlns:a16="http://schemas.microsoft.com/office/drawing/2014/main" id="{9EAB3468-E2D2-41FF-963B-BE630BCC33F4}"/>
              </a:ext>
            </a:extLst>
          </p:cNvPr>
          <p:cNvSpPr txBox="1"/>
          <p:nvPr/>
        </p:nvSpPr>
        <p:spPr>
          <a:xfrm>
            <a:off x="2371725" y="6379369"/>
            <a:ext cx="5047985" cy="300082"/>
          </a:xfrm>
          <a:prstGeom prst="rect">
            <a:avLst/>
          </a:prstGeom>
          <a:noFill/>
        </p:spPr>
        <p:txBody>
          <a:bodyPr wrap="none" rtlCol="0">
            <a:spAutoFit/>
          </a:bodyPr>
          <a:lstStyle/>
          <a:p>
            <a:r>
              <a:rPr lang="en-US" dirty="0"/>
              <a:t>http://www.abstractsonline.com/pp8/#!/4297/presentation/43211</a:t>
            </a:r>
          </a:p>
        </p:txBody>
      </p:sp>
    </p:spTree>
    <p:extLst>
      <p:ext uri="{BB962C8B-B14F-4D97-AF65-F5344CB8AC3E}">
        <p14:creationId xmlns:p14="http://schemas.microsoft.com/office/powerpoint/2010/main" val="1468696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199CB8-A14A-451A-8F45-C0C854A9E82B}"/>
              </a:ext>
            </a:extLst>
          </p:cNvPr>
          <p:cNvSpPr>
            <a:spLocks noGrp="1"/>
          </p:cNvSpPr>
          <p:nvPr>
            <p:ph type="title"/>
          </p:nvPr>
        </p:nvSpPr>
        <p:spPr/>
        <p:txBody>
          <a:bodyPr/>
          <a:lstStyle/>
          <a:p>
            <a:r>
              <a:rPr lang="en-US" dirty="0"/>
              <a:t>Study Design and Methods</a:t>
            </a:r>
          </a:p>
        </p:txBody>
      </p:sp>
      <p:sp>
        <p:nvSpPr>
          <p:cNvPr id="5" name="Content Placeholder 4">
            <a:extLst>
              <a:ext uri="{FF2B5EF4-FFF2-40B4-BE49-F238E27FC236}">
                <a16:creationId xmlns:a16="http://schemas.microsoft.com/office/drawing/2014/main" id="{A5520C93-8ADA-4267-80A1-F789523A80A0}"/>
              </a:ext>
            </a:extLst>
          </p:cNvPr>
          <p:cNvSpPr>
            <a:spLocks noGrp="1"/>
          </p:cNvSpPr>
          <p:nvPr>
            <p:ph idx="1"/>
          </p:nvPr>
        </p:nvSpPr>
        <p:spPr/>
        <p:txBody>
          <a:bodyPr>
            <a:normAutofit/>
          </a:bodyPr>
          <a:lstStyle/>
          <a:p>
            <a:pPr lvl="0"/>
            <a:r>
              <a:rPr lang="en-US" dirty="0"/>
              <a:t>Double-blind, randomized, crossover study</a:t>
            </a:r>
          </a:p>
          <a:p>
            <a:pPr lvl="1"/>
            <a:r>
              <a:rPr lang="en-US" dirty="0"/>
              <a:t>36 subjects with type 1 diabetes mellitus treated with multiple daily insulin injections</a:t>
            </a:r>
          </a:p>
          <a:p>
            <a:pPr lvl="0"/>
            <a:r>
              <a:rPr lang="en-US" dirty="0"/>
              <a:t>Comparison of insulin lispro with </a:t>
            </a:r>
            <a:r>
              <a:rPr lang="en-US" dirty="0" err="1"/>
              <a:t>BioChaperone</a:t>
            </a:r>
            <a:r>
              <a:rPr lang="en-US" dirty="0"/>
              <a:t> </a:t>
            </a:r>
            <a:r>
              <a:rPr lang="en-US" dirty="0" err="1"/>
              <a:t>lispro</a:t>
            </a:r>
            <a:endParaRPr lang="en-US" dirty="0"/>
          </a:p>
          <a:p>
            <a:pPr lvl="0"/>
            <a:r>
              <a:rPr lang="en-US" dirty="0"/>
              <a:t>Postprandial glucose was assessed with individualized solid mixed meal tests with both insulins administered at the start of and </a:t>
            </a:r>
            <a:r>
              <a:rPr lang="en-US" dirty="0" err="1"/>
              <a:t>BioChaperone</a:t>
            </a:r>
            <a:r>
              <a:rPr lang="en-US" dirty="0"/>
              <a:t> lispro given 15 minutes after meal start on several study days</a:t>
            </a:r>
          </a:p>
        </p:txBody>
      </p:sp>
    </p:spTree>
    <p:extLst>
      <p:ext uri="{BB962C8B-B14F-4D97-AF65-F5344CB8AC3E}">
        <p14:creationId xmlns:p14="http://schemas.microsoft.com/office/powerpoint/2010/main" val="3063888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199CB8-A14A-451A-8F45-C0C854A9E82B}"/>
              </a:ext>
            </a:extLst>
          </p:cNvPr>
          <p:cNvSpPr>
            <a:spLocks noGrp="1"/>
          </p:cNvSpPr>
          <p:nvPr>
            <p:ph type="title"/>
          </p:nvPr>
        </p:nvSpPr>
        <p:spPr/>
        <p:txBody>
          <a:bodyPr/>
          <a:lstStyle/>
          <a:p>
            <a:r>
              <a:rPr lang="en-US" dirty="0"/>
              <a:t>Study Design and Methods</a:t>
            </a:r>
            <a:r>
              <a:rPr lang="en-US" sz="1800" dirty="0"/>
              <a:t> (cont)</a:t>
            </a:r>
            <a:endParaRPr lang="en-US" dirty="0"/>
          </a:p>
        </p:txBody>
      </p:sp>
      <p:sp>
        <p:nvSpPr>
          <p:cNvPr id="5" name="Content Placeholder 4">
            <a:extLst>
              <a:ext uri="{FF2B5EF4-FFF2-40B4-BE49-F238E27FC236}">
                <a16:creationId xmlns:a16="http://schemas.microsoft.com/office/drawing/2014/main" id="{A5520C93-8ADA-4267-80A1-F789523A80A0}"/>
              </a:ext>
            </a:extLst>
          </p:cNvPr>
          <p:cNvSpPr>
            <a:spLocks noGrp="1"/>
          </p:cNvSpPr>
          <p:nvPr>
            <p:ph idx="1"/>
          </p:nvPr>
        </p:nvSpPr>
        <p:spPr/>
        <p:txBody>
          <a:bodyPr>
            <a:normAutofit/>
          </a:bodyPr>
          <a:lstStyle/>
          <a:p>
            <a:pPr lvl="0"/>
            <a:r>
              <a:rPr lang="en-US" dirty="0"/>
              <a:t>Subjects used individualized BioChaperone or insulin lispro doses at the start of the meal during two 14-day outpatient periods with unchanged basal insulin</a:t>
            </a:r>
          </a:p>
          <a:p>
            <a:r>
              <a:rPr lang="en-US" dirty="0"/>
              <a:t>Pharmacokinetics was assessed for doses administered at the start of the meal</a:t>
            </a:r>
          </a:p>
        </p:txBody>
      </p:sp>
    </p:spTree>
    <p:extLst>
      <p:ext uri="{BB962C8B-B14F-4D97-AF65-F5344CB8AC3E}">
        <p14:creationId xmlns:p14="http://schemas.microsoft.com/office/powerpoint/2010/main" val="3538259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D37F6-28D4-47E2-8C92-D50718B11AAA}"/>
              </a:ext>
            </a:extLst>
          </p:cNvPr>
          <p:cNvSpPr>
            <a:spLocks noGrp="1"/>
          </p:cNvSpPr>
          <p:nvPr>
            <p:ph type="title"/>
          </p:nvPr>
        </p:nvSpPr>
        <p:spPr/>
        <p:txBody>
          <a:bodyPr/>
          <a:lstStyle/>
          <a:p>
            <a:r>
              <a:rPr lang="en-US" dirty="0"/>
              <a:t>Results Summary</a:t>
            </a:r>
          </a:p>
        </p:txBody>
      </p:sp>
      <p:sp>
        <p:nvSpPr>
          <p:cNvPr id="3" name="Content Placeholder 2">
            <a:extLst>
              <a:ext uri="{FF2B5EF4-FFF2-40B4-BE49-F238E27FC236}">
                <a16:creationId xmlns:a16="http://schemas.microsoft.com/office/drawing/2014/main" id="{4686ED58-1B6C-445F-8E22-918A5EB0D712}"/>
              </a:ext>
            </a:extLst>
          </p:cNvPr>
          <p:cNvSpPr>
            <a:spLocks noGrp="1"/>
          </p:cNvSpPr>
          <p:nvPr>
            <p:ph idx="1"/>
          </p:nvPr>
        </p:nvSpPr>
        <p:spPr/>
        <p:txBody>
          <a:bodyPr>
            <a:normAutofit/>
          </a:bodyPr>
          <a:lstStyle/>
          <a:p>
            <a:pPr lvl="0"/>
            <a:r>
              <a:rPr lang="en-US" dirty="0"/>
              <a:t>36 subjects with mean</a:t>
            </a:r>
          </a:p>
          <a:p>
            <a:pPr lvl="1"/>
            <a:r>
              <a:rPr lang="en-US" dirty="0"/>
              <a:t>age 45 years</a:t>
            </a:r>
          </a:p>
          <a:p>
            <a:pPr lvl="1"/>
            <a:r>
              <a:rPr lang="en-US" dirty="0"/>
              <a:t>body mass index 24.3 kg/m</a:t>
            </a:r>
            <a:r>
              <a:rPr lang="en-US" baseline="30000" dirty="0"/>
              <a:t>2</a:t>
            </a:r>
          </a:p>
          <a:p>
            <a:pPr lvl="1"/>
            <a:r>
              <a:rPr lang="en-US" dirty="0"/>
              <a:t>HbA1c 7.2%</a:t>
            </a:r>
          </a:p>
          <a:p>
            <a:pPr lvl="0"/>
            <a:r>
              <a:rPr lang="en-US" dirty="0"/>
              <a:t>Safety and tolerability were similar with BioChaperone lispro compared with insulin </a:t>
            </a:r>
            <a:r>
              <a:rPr lang="en-US" dirty="0" err="1"/>
              <a:t>lispro</a:t>
            </a:r>
            <a:endParaRPr lang="en-US" dirty="0"/>
          </a:p>
          <a:p>
            <a:pPr lvl="0"/>
            <a:r>
              <a:rPr lang="en-US" dirty="0"/>
              <a:t>There were 12% less hypoglycemic episodes with BioChaperone lispro during outpatient treatment.</a:t>
            </a:r>
          </a:p>
          <a:p>
            <a:pPr lvl="0"/>
            <a:r>
              <a:rPr lang="en-US" dirty="0"/>
              <a:t>There were no injection site reactions</a:t>
            </a:r>
          </a:p>
        </p:txBody>
      </p:sp>
    </p:spTree>
    <p:extLst>
      <p:ext uri="{BB962C8B-B14F-4D97-AF65-F5344CB8AC3E}">
        <p14:creationId xmlns:p14="http://schemas.microsoft.com/office/powerpoint/2010/main" val="3817166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64D07-D84B-4EA8-8E08-862EDAD97A00}"/>
              </a:ext>
            </a:extLst>
          </p:cNvPr>
          <p:cNvSpPr>
            <a:spLocks noGrp="1"/>
          </p:cNvSpPr>
          <p:nvPr>
            <p:ph type="title"/>
          </p:nvPr>
        </p:nvSpPr>
        <p:spPr/>
        <p:txBody>
          <a:bodyPr/>
          <a:lstStyle/>
          <a:p>
            <a:r>
              <a:rPr lang="en-US" dirty="0"/>
              <a:t>Results Summary </a:t>
            </a:r>
            <a:r>
              <a:rPr lang="en-US" sz="1800" dirty="0"/>
              <a:t>(cont)</a:t>
            </a:r>
          </a:p>
        </p:txBody>
      </p:sp>
      <p:sp>
        <p:nvSpPr>
          <p:cNvPr id="3" name="Content Placeholder 2">
            <a:extLst>
              <a:ext uri="{FF2B5EF4-FFF2-40B4-BE49-F238E27FC236}">
                <a16:creationId xmlns:a16="http://schemas.microsoft.com/office/drawing/2014/main" id="{187F4EE1-0808-47BA-B3DE-20D5FCA9AC13}"/>
              </a:ext>
            </a:extLst>
          </p:cNvPr>
          <p:cNvSpPr>
            <a:spLocks noGrp="1"/>
          </p:cNvSpPr>
          <p:nvPr>
            <p:ph idx="1"/>
          </p:nvPr>
        </p:nvSpPr>
        <p:spPr/>
        <p:txBody>
          <a:bodyPr>
            <a:normAutofit fontScale="92500" lnSpcReduction="10000"/>
          </a:bodyPr>
          <a:lstStyle/>
          <a:p>
            <a:r>
              <a:rPr lang="en-US" dirty="0"/>
              <a:t>When administered at the start of the meal, the absorption of BioChaperone lispro was significantly faster than with insulin </a:t>
            </a:r>
            <a:r>
              <a:rPr lang="en-US" dirty="0" err="1"/>
              <a:t>lispro</a:t>
            </a:r>
            <a:endParaRPr lang="en-US" dirty="0"/>
          </a:p>
          <a:p>
            <a:pPr lvl="0"/>
            <a:r>
              <a:rPr lang="en-US" dirty="0"/>
              <a:t>The higher, early postprandial exposure of BioChaperone lispro resulted in a 30%-50% reduction in the 1-2 h postprandial glucose excursion compared with insulin lispro</a:t>
            </a:r>
          </a:p>
          <a:p>
            <a:pPr lvl="1"/>
            <a:r>
              <a:rPr lang="en-US" dirty="0"/>
              <a:t>The difference persisted over the 14 days of the study</a:t>
            </a:r>
          </a:p>
          <a:p>
            <a:r>
              <a:rPr lang="en-US" dirty="0"/>
              <a:t>In contrast, there was no difference in postprandial blood glucose control between BioChaperone lispro injected 15 minutes after the start of the meal and insulin lispro injected at the start of the meal</a:t>
            </a:r>
          </a:p>
        </p:txBody>
      </p:sp>
    </p:spTree>
    <p:extLst>
      <p:ext uri="{BB962C8B-B14F-4D97-AF65-F5344CB8AC3E}">
        <p14:creationId xmlns:p14="http://schemas.microsoft.com/office/powerpoint/2010/main" val="3151669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EA2BB-4072-4B60-B5B8-3A3F85270869}"/>
              </a:ext>
            </a:extLst>
          </p:cNvPr>
          <p:cNvSpPr>
            <a:spLocks noGrp="1"/>
          </p:cNvSpPr>
          <p:nvPr>
            <p:ph type="title"/>
          </p:nvPr>
        </p:nvSpPr>
        <p:spPr/>
        <p:txBody>
          <a:bodyPr/>
          <a:lstStyle/>
          <a:p>
            <a:r>
              <a:rPr lang="en-US" dirty="0"/>
              <a:t>Faculty Commentary</a:t>
            </a:r>
          </a:p>
        </p:txBody>
      </p:sp>
      <p:sp>
        <p:nvSpPr>
          <p:cNvPr id="3" name="Content Placeholder 2">
            <a:extLst>
              <a:ext uri="{FF2B5EF4-FFF2-40B4-BE49-F238E27FC236}">
                <a16:creationId xmlns:a16="http://schemas.microsoft.com/office/drawing/2014/main" id="{E9F33F0E-50F7-4FC0-A6D0-30754D886EF8}"/>
              </a:ext>
            </a:extLst>
          </p:cNvPr>
          <p:cNvSpPr>
            <a:spLocks noGrp="1"/>
          </p:cNvSpPr>
          <p:nvPr>
            <p:ph idx="1"/>
          </p:nvPr>
        </p:nvSpPr>
        <p:spPr/>
        <p:txBody>
          <a:bodyPr>
            <a:normAutofit/>
          </a:bodyPr>
          <a:lstStyle/>
          <a:p>
            <a:r>
              <a:rPr lang="en-US" dirty="0"/>
              <a:t>The main finding is that BioChaperone lispro given pre-prandially appears in the circulation faster than lispro insulin</a:t>
            </a:r>
          </a:p>
          <a:p>
            <a:pPr lvl="1"/>
            <a:r>
              <a:rPr lang="en-US" dirty="0"/>
              <a:t>Blunts the postprandial rise of glucose compared to the rapid-acting insulin </a:t>
            </a:r>
            <a:r>
              <a:rPr lang="en-US" dirty="0" err="1"/>
              <a:t>lispro</a:t>
            </a:r>
            <a:endParaRPr lang="en-US" dirty="0"/>
          </a:p>
          <a:p>
            <a:r>
              <a:rPr lang="en-US" dirty="0"/>
              <a:t>Let’s call </a:t>
            </a:r>
            <a:r>
              <a:rPr lang="en-US" dirty="0" err="1"/>
              <a:t>BioChaperone</a:t>
            </a:r>
            <a:r>
              <a:rPr lang="en-US" dirty="0"/>
              <a:t> lispro “ultra-rapid’ and it joins faster aspart and inhaled insulin, 2 other “ultra-rapid-acting” insulins</a:t>
            </a:r>
          </a:p>
          <a:p>
            <a:pPr lvl="1"/>
            <a:r>
              <a:rPr lang="en-US" dirty="0"/>
              <a:t>All 3 appear in the circulation faster than the “rapid-acting” insulins, lispro, aspart and glulisine, and decrease early postprandial excursions of glucose</a:t>
            </a:r>
          </a:p>
        </p:txBody>
      </p:sp>
    </p:spTree>
    <p:extLst>
      <p:ext uri="{BB962C8B-B14F-4D97-AF65-F5344CB8AC3E}">
        <p14:creationId xmlns:p14="http://schemas.microsoft.com/office/powerpoint/2010/main" val="2896081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EA2BB-4072-4B60-B5B8-3A3F85270869}"/>
              </a:ext>
            </a:extLst>
          </p:cNvPr>
          <p:cNvSpPr>
            <a:spLocks noGrp="1"/>
          </p:cNvSpPr>
          <p:nvPr>
            <p:ph type="title"/>
          </p:nvPr>
        </p:nvSpPr>
        <p:spPr/>
        <p:txBody>
          <a:bodyPr/>
          <a:lstStyle/>
          <a:p>
            <a:r>
              <a:rPr lang="en-US" dirty="0"/>
              <a:t>Faculty Commentary</a:t>
            </a:r>
            <a:r>
              <a:rPr lang="en-US" sz="1800" dirty="0"/>
              <a:t> (</a:t>
            </a:r>
            <a:r>
              <a:rPr lang="en-US" sz="1800" dirty="0" err="1"/>
              <a:t>cont</a:t>
            </a:r>
            <a:r>
              <a:rPr lang="en-US" sz="1800" dirty="0"/>
              <a:t>)</a:t>
            </a:r>
            <a:endParaRPr lang="en-US" dirty="0"/>
          </a:p>
        </p:txBody>
      </p:sp>
      <p:sp>
        <p:nvSpPr>
          <p:cNvPr id="3" name="Content Placeholder 2">
            <a:extLst>
              <a:ext uri="{FF2B5EF4-FFF2-40B4-BE49-F238E27FC236}">
                <a16:creationId xmlns:a16="http://schemas.microsoft.com/office/drawing/2014/main" id="{E9F33F0E-50F7-4FC0-A6D0-30754D886EF8}"/>
              </a:ext>
            </a:extLst>
          </p:cNvPr>
          <p:cNvSpPr>
            <a:spLocks noGrp="1"/>
          </p:cNvSpPr>
          <p:nvPr>
            <p:ph idx="1"/>
          </p:nvPr>
        </p:nvSpPr>
        <p:spPr/>
        <p:txBody>
          <a:bodyPr>
            <a:normAutofit/>
          </a:bodyPr>
          <a:lstStyle/>
          <a:p>
            <a:r>
              <a:rPr lang="en-US" dirty="0"/>
              <a:t>However, neither faster aspart nor inhaled insulin has led to greater reductions in HbA1c levels in randomized control trials, probably because of the large 20%-30% variability in the day-to-day response to insulin in the same individual</a:t>
            </a:r>
          </a:p>
          <a:p>
            <a:pPr lvl="1"/>
            <a:r>
              <a:rPr lang="en-US" dirty="0"/>
              <a:t>It is likely that the same outcome will be seen with BioChaperone lispro as well</a:t>
            </a:r>
          </a:p>
          <a:p>
            <a:pPr marL="0" indent="0">
              <a:buNone/>
            </a:pPr>
            <a:endParaRPr lang="en-US" dirty="0"/>
          </a:p>
        </p:txBody>
      </p:sp>
    </p:spTree>
    <p:extLst>
      <p:ext uri="{BB962C8B-B14F-4D97-AF65-F5344CB8AC3E}">
        <p14:creationId xmlns:p14="http://schemas.microsoft.com/office/powerpoint/2010/main" val="967065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EA2BB-4072-4B60-B5B8-3A3F85270869}"/>
              </a:ext>
            </a:extLst>
          </p:cNvPr>
          <p:cNvSpPr>
            <a:spLocks noGrp="1"/>
          </p:cNvSpPr>
          <p:nvPr>
            <p:ph type="title"/>
          </p:nvPr>
        </p:nvSpPr>
        <p:spPr/>
        <p:txBody>
          <a:bodyPr/>
          <a:lstStyle/>
          <a:p>
            <a:r>
              <a:rPr lang="en-US" dirty="0"/>
              <a:t>Faculty Commentary</a:t>
            </a:r>
            <a:r>
              <a:rPr lang="en-US" sz="1800" dirty="0"/>
              <a:t> (cont)</a:t>
            </a:r>
            <a:endParaRPr lang="en-US" dirty="0"/>
          </a:p>
        </p:txBody>
      </p:sp>
      <p:sp>
        <p:nvSpPr>
          <p:cNvPr id="3" name="Content Placeholder 2">
            <a:extLst>
              <a:ext uri="{FF2B5EF4-FFF2-40B4-BE49-F238E27FC236}">
                <a16:creationId xmlns:a16="http://schemas.microsoft.com/office/drawing/2014/main" id="{E9F33F0E-50F7-4FC0-A6D0-30754D886EF8}"/>
              </a:ext>
            </a:extLst>
          </p:cNvPr>
          <p:cNvSpPr>
            <a:spLocks noGrp="1"/>
          </p:cNvSpPr>
          <p:nvPr>
            <p:ph idx="1"/>
          </p:nvPr>
        </p:nvSpPr>
        <p:spPr/>
        <p:txBody>
          <a:bodyPr>
            <a:normAutofit fontScale="92500"/>
          </a:bodyPr>
          <a:lstStyle/>
          <a:p>
            <a:r>
              <a:rPr lang="en-US" dirty="0"/>
              <a:t>I don’t believe that the other 2 ultra-acting insulins resulted in less hypoglycemia in their randomized control trials so this observation with </a:t>
            </a:r>
            <a:r>
              <a:rPr lang="en-US" dirty="0" err="1"/>
              <a:t>BioChaperone</a:t>
            </a:r>
            <a:r>
              <a:rPr lang="en-US" dirty="0"/>
              <a:t> lispro will merit further investigation</a:t>
            </a:r>
          </a:p>
          <a:p>
            <a:r>
              <a:rPr lang="en-US" dirty="0" err="1"/>
              <a:t>BioChaperone</a:t>
            </a:r>
            <a:r>
              <a:rPr lang="en-US" dirty="0"/>
              <a:t> </a:t>
            </a:r>
            <a:r>
              <a:rPr lang="en-US" dirty="0" err="1"/>
              <a:t>lispro</a:t>
            </a:r>
            <a:r>
              <a:rPr lang="en-US" dirty="0"/>
              <a:t> administered after meal start gave a similar postprandial glucose response as did lispro injected at the start of the meal</a:t>
            </a:r>
          </a:p>
          <a:p>
            <a:pPr lvl="1"/>
            <a:r>
              <a:rPr lang="en-US" dirty="0"/>
              <a:t>This has also been seen with lispro and </a:t>
            </a:r>
            <a:r>
              <a:rPr lang="en-US" dirty="0" err="1"/>
              <a:t>aspart</a:t>
            </a:r>
            <a:endParaRPr lang="en-US" dirty="0"/>
          </a:p>
          <a:p>
            <a:r>
              <a:rPr lang="en-US" dirty="0"/>
              <a:t>Adjustments of insulin doses given postprandially can be very helpful in avoiding hypoglycemia in patients who cannot be certain to ingest their </a:t>
            </a:r>
            <a:r>
              <a:rPr lang="en-US"/>
              <a:t>full meals</a:t>
            </a:r>
            <a:endParaRPr lang="en-US" dirty="0"/>
          </a:p>
        </p:txBody>
      </p:sp>
    </p:spTree>
    <p:extLst>
      <p:ext uri="{BB962C8B-B14F-4D97-AF65-F5344CB8AC3E}">
        <p14:creationId xmlns:p14="http://schemas.microsoft.com/office/powerpoint/2010/main" val="120874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199CB8-A14A-451A-8F45-C0C854A9E82B}"/>
              </a:ext>
            </a:extLst>
          </p:cNvPr>
          <p:cNvSpPr>
            <a:spLocks noGrp="1"/>
          </p:cNvSpPr>
          <p:nvPr>
            <p:ph type="title"/>
          </p:nvPr>
        </p:nvSpPr>
        <p:spPr/>
        <p:txBody>
          <a:bodyPr/>
          <a:lstStyle/>
          <a:p>
            <a:r>
              <a:rPr lang="en-US" dirty="0"/>
              <a:t>Study Design and Methods</a:t>
            </a:r>
          </a:p>
        </p:txBody>
      </p:sp>
      <p:sp>
        <p:nvSpPr>
          <p:cNvPr id="5" name="Content Placeholder 4">
            <a:extLst>
              <a:ext uri="{FF2B5EF4-FFF2-40B4-BE49-F238E27FC236}">
                <a16:creationId xmlns:a16="http://schemas.microsoft.com/office/drawing/2014/main" id="{A5520C93-8ADA-4267-80A1-F789523A80A0}"/>
              </a:ext>
            </a:extLst>
          </p:cNvPr>
          <p:cNvSpPr>
            <a:spLocks noGrp="1"/>
          </p:cNvSpPr>
          <p:nvPr>
            <p:ph idx="1"/>
          </p:nvPr>
        </p:nvSpPr>
        <p:spPr/>
        <p:txBody>
          <a:bodyPr>
            <a:normAutofit lnSpcReduction="10000"/>
          </a:bodyPr>
          <a:lstStyle/>
          <a:p>
            <a:pPr lvl="0"/>
            <a:r>
              <a:rPr lang="en-US" dirty="0"/>
              <a:t>Prespecified secondary analysis of a phase 3 study</a:t>
            </a:r>
          </a:p>
          <a:p>
            <a:pPr lvl="0"/>
            <a:r>
              <a:rPr lang="en-US" dirty="0"/>
              <a:t>The phase 3 study</a:t>
            </a:r>
          </a:p>
          <a:p>
            <a:pPr lvl="1"/>
            <a:r>
              <a:rPr lang="en-US" dirty="0"/>
              <a:t>compared dulaglutide 0.75 mg or 1.5 mg once weekly to daily titrated insulin glargine, both combined with insulin lispro</a:t>
            </a:r>
          </a:p>
          <a:p>
            <a:pPr lvl="1"/>
            <a:r>
              <a:rPr lang="en-US" dirty="0"/>
              <a:t>involved patients with T2DM and stages 3 or 4 CKD</a:t>
            </a:r>
          </a:p>
          <a:p>
            <a:pPr lvl="1"/>
            <a:r>
              <a:rPr lang="en-US" dirty="0"/>
              <a:t>demonstrated dulaglutide to be non-inferior to insulin glargine in reducing HbA1c over 26 weeks</a:t>
            </a:r>
          </a:p>
          <a:p>
            <a:pPr lvl="0"/>
            <a:r>
              <a:rPr lang="en-US" dirty="0"/>
              <a:t>This secondary analysis reports on the effects of dulaglutide on estimated glomerular filtration rate and albuminuria</a:t>
            </a:r>
          </a:p>
          <a:p>
            <a:pPr lvl="0"/>
            <a:endParaRPr lang="en-US" dirty="0"/>
          </a:p>
        </p:txBody>
      </p:sp>
    </p:spTree>
    <p:extLst>
      <p:ext uri="{BB962C8B-B14F-4D97-AF65-F5344CB8AC3E}">
        <p14:creationId xmlns:p14="http://schemas.microsoft.com/office/powerpoint/2010/main" val="3106182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32C8C-7170-40E3-B240-0F314AB8D2D3}"/>
              </a:ext>
            </a:extLst>
          </p:cNvPr>
          <p:cNvSpPr>
            <a:spLocks noGrp="1"/>
          </p:cNvSpPr>
          <p:nvPr>
            <p:ph type="title"/>
          </p:nvPr>
        </p:nvSpPr>
        <p:spPr/>
        <p:txBody>
          <a:bodyPr>
            <a:normAutofit/>
          </a:bodyPr>
          <a:lstStyle/>
          <a:p>
            <a:r>
              <a:rPr lang="en-US" sz="4000" dirty="0"/>
              <a:t>Evaluation of Early Postprandial Suppression of Endogenous Glucose Production with Faster Aspart vs. Insulin Aspart</a:t>
            </a:r>
          </a:p>
        </p:txBody>
      </p:sp>
      <p:sp>
        <p:nvSpPr>
          <p:cNvPr id="4" name="TextBox 3">
            <a:extLst>
              <a:ext uri="{FF2B5EF4-FFF2-40B4-BE49-F238E27FC236}">
                <a16:creationId xmlns:a16="http://schemas.microsoft.com/office/drawing/2014/main" id="{9EAB3468-E2D2-41FF-963B-BE630BCC33F4}"/>
              </a:ext>
            </a:extLst>
          </p:cNvPr>
          <p:cNvSpPr txBox="1"/>
          <p:nvPr/>
        </p:nvSpPr>
        <p:spPr>
          <a:xfrm>
            <a:off x="2371725" y="6379369"/>
            <a:ext cx="5047985" cy="300082"/>
          </a:xfrm>
          <a:prstGeom prst="rect">
            <a:avLst/>
          </a:prstGeom>
          <a:noFill/>
        </p:spPr>
        <p:txBody>
          <a:bodyPr wrap="none" rtlCol="0">
            <a:spAutoFit/>
          </a:bodyPr>
          <a:lstStyle/>
          <a:p>
            <a:r>
              <a:rPr lang="en-US" dirty="0"/>
              <a:t>http://www.abstractsonline.com/pp8/#!/4297/presentation/43192</a:t>
            </a:r>
          </a:p>
        </p:txBody>
      </p:sp>
    </p:spTree>
    <p:extLst>
      <p:ext uri="{BB962C8B-B14F-4D97-AF65-F5344CB8AC3E}">
        <p14:creationId xmlns:p14="http://schemas.microsoft.com/office/powerpoint/2010/main" val="1164049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199CB8-A14A-451A-8F45-C0C854A9E82B}"/>
              </a:ext>
            </a:extLst>
          </p:cNvPr>
          <p:cNvSpPr>
            <a:spLocks noGrp="1"/>
          </p:cNvSpPr>
          <p:nvPr>
            <p:ph type="title"/>
          </p:nvPr>
        </p:nvSpPr>
        <p:spPr/>
        <p:txBody>
          <a:bodyPr/>
          <a:lstStyle/>
          <a:p>
            <a:r>
              <a:rPr lang="en-US" dirty="0"/>
              <a:t>Study Design and Methods</a:t>
            </a:r>
          </a:p>
        </p:txBody>
      </p:sp>
      <p:sp>
        <p:nvSpPr>
          <p:cNvPr id="5" name="Content Placeholder 4">
            <a:extLst>
              <a:ext uri="{FF2B5EF4-FFF2-40B4-BE49-F238E27FC236}">
                <a16:creationId xmlns:a16="http://schemas.microsoft.com/office/drawing/2014/main" id="{A5520C93-8ADA-4267-80A1-F789523A80A0}"/>
              </a:ext>
            </a:extLst>
          </p:cNvPr>
          <p:cNvSpPr>
            <a:spLocks noGrp="1"/>
          </p:cNvSpPr>
          <p:nvPr>
            <p:ph idx="1"/>
          </p:nvPr>
        </p:nvSpPr>
        <p:spPr/>
        <p:txBody>
          <a:bodyPr/>
          <a:lstStyle/>
          <a:p>
            <a:pPr lvl="0"/>
            <a:r>
              <a:rPr lang="en-US" dirty="0"/>
              <a:t>Randomized, double-blind, crossover study</a:t>
            </a:r>
          </a:p>
          <a:p>
            <a:pPr lvl="1"/>
            <a:r>
              <a:rPr lang="en-US" dirty="0"/>
              <a:t>40 patients with type 1 diabetes mellitus received identical doses of fast-acting aspart and insulin </a:t>
            </a:r>
            <a:r>
              <a:rPr lang="en-US" dirty="0" err="1"/>
              <a:t>aspart</a:t>
            </a:r>
            <a:endParaRPr lang="en-US" dirty="0"/>
          </a:p>
          <a:p>
            <a:pPr lvl="0"/>
            <a:r>
              <a:rPr lang="en-US" dirty="0"/>
              <a:t>Dose ranged from 0.06 to 0.28 units/kg given subcutaneously at the start of a standardized meal</a:t>
            </a:r>
          </a:p>
          <a:p>
            <a:pPr lvl="0"/>
            <a:r>
              <a:rPr lang="en-US" dirty="0"/>
              <a:t>Postprandial glucose turnover was assessed by the triple-tracer method</a:t>
            </a:r>
          </a:p>
        </p:txBody>
      </p:sp>
    </p:spTree>
    <p:extLst>
      <p:ext uri="{BB962C8B-B14F-4D97-AF65-F5344CB8AC3E}">
        <p14:creationId xmlns:p14="http://schemas.microsoft.com/office/powerpoint/2010/main" val="1715377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D37F6-28D4-47E2-8C92-D50718B11AAA}"/>
              </a:ext>
            </a:extLst>
          </p:cNvPr>
          <p:cNvSpPr>
            <a:spLocks noGrp="1"/>
          </p:cNvSpPr>
          <p:nvPr>
            <p:ph type="title"/>
          </p:nvPr>
        </p:nvSpPr>
        <p:spPr/>
        <p:txBody>
          <a:bodyPr/>
          <a:lstStyle/>
          <a:p>
            <a:r>
              <a:rPr lang="en-US" dirty="0"/>
              <a:t>Results Summary</a:t>
            </a:r>
          </a:p>
        </p:txBody>
      </p:sp>
      <p:sp>
        <p:nvSpPr>
          <p:cNvPr id="3" name="Content Placeholder 2">
            <a:extLst>
              <a:ext uri="{FF2B5EF4-FFF2-40B4-BE49-F238E27FC236}">
                <a16:creationId xmlns:a16="http://schemas.microsoft.com/office/drawing/2014/main" id="{4686ED58-1B6C-445F-8E22-918A5EB0D712}"/>
              </a:ext>
            </a:extLst>
          </p:cNvPr>
          <p:cNvSpPr>
            <a:spLocks noGrp="1"/>
          </p:cNvSpPr>
          <p:nvPr>
            <p:ph idx="1"/>
          </p:nvPr>
        </p:nvSpPr>
        <p:spPr/>
        <p:txBody>
          <a:bodyPr>
            <a:normAutofit/>
          </a:bodyPr>
          <a:lstStyle/>
          <a:p>
            <a:pPr lvl="0"/>
            <a:r>
              <a:rPr lang="en-US" dirty="0"/>
              <a:t>At baseline</a:t>
            </a:r>
          </a:p>
          <a:p>
            <a:pPr lvl="1"/>
            <a:r>
              <a:rPr lang="en-US" dirty="0"/>
              <a:t>Mean age 42 years</a:t>
            </a:r>
          </a:p>
          <a:p>
            <a:pPr lvl="1"/>
            <a:r>
              <a:rPr lang="en-US" dirty="0"/>
              <a:t>Mean body mass index 24 kg/m</a:t>
            </a:r>
            <a:r>
              <a:rPr lang="en-US" baseline="30000" dirty="0"/>
              <a:t>2</a:t>
            </a:r>
          </a:p>
          <a:p>
            <a:pPr lvl="1"/>
            <a:r>
              <a:rPr lang="en-US" dirty="0"/>
              <a:t>Mean HbA1c 7.3%</a:t>
            </a:r>
          </a:p>
        </p:txBody>
      </p:sp>
    </p:spTree>
    <p:extLst>
      <p:ext uri="{BB962C8B-B14F-4D97-AF65-F5344CB8AC3E}">
        <p14:creationId xmlns:p14="http://schemas.microsoft.com/office/powerpoint/2010/main" val="3252161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D37F6-28D4-47E2-8C92-D50718B11AAA}"/>
              </a:ext>
            </a:extLst>
          </p:cNvPr>
          <p:cNvSpPr>
            <a:spLocks noGrp="1"/>
          </p:cNvSpPr>
          <p:nvPr>
            <p:ph type="title"/>
          </p:nvPr>
        </p:nvSpPr>
        <p:spPr/>
        <p:txBody>
          <a:bodyPr/>
          <a:lstStyle/>
          <a:p>
            <a:r>
              <a:rPr lang="en-US" dirty="0"/>
              <a:t>Results Summary</a:t>
            </a:r>
            <a:r>
              <a:rPr lang="en-US" sz="1800" dirty="0"/>
              <a:t> (cont)</a:t>
            </a:r>
            <a:endParaRPr lang="en-US" dirty="0"/>
          </a:p>
        </p:txBody>
      </p:sp>
      <p:sp>
        <p:nvSpPr>
          <p:cNvPr id="3" name="Content Placeholder 2">
            <a:extLst>
              <a:ext uri="{FF2B5EF4-FFF2-40B4-BE49-F238E27FC236}">
                <a16:creationId xmlns:a16="http://schemas.microsoft.com/office/drawing/2014/main" id="{4686ED58-1B6C-445F-8E22-918A5EB0D712}"/>
              </a:ext>
            </a:extLst>
          </p:cNvPr>
          <p:cNvSpPr>
            <a:spLocks noGrp="1"/>
          </p:cNvSpPr>
          <p:nvPr>
            <p:ph idx="1"/>
          </p:nvPr>
        </p:nvSpPr>
        <p:spPr/>
        <p:txBody>
          <a:bodyPr>
            <a:normAutofit/>
          </a:bodyPr>
          <a:lstStyle/>
          <a:p>
            <a:pPr lvl="0"/>
            <a:r>
              <a:rPr lang="en-US" dirty="0"/>
              <a:t>Early insulin exposure was greater for faster aspart</a:t>
            </a:r>
          </a:p>
          <a:p>
            <a:pPr lvl="1"/>
            <a:r>
              <a:rPr lang="en-US" dirty="0"/>
              <a:t>Led to a smaller postprandial glucose increment at 1 hour than with insulin </a:t>
            </a:r>
            <a:r>
              <a:rPr lang="en-US" dirty="0" err="1"/>
              <a:t>aspart</a:t>
            </a:r>
            <a:endParaRPr lang="en-US" dirty="0"/>
          </a:p>
          <a:p>
            <a:pPr lvl="0"/>
            <a:r>
              <a:rPr lang="en-US" dirty="0"/>
              <a:t>The primary mechanism behind smaller postprandial glucose increment was significantly greater suppression of endogenous glucose production at 30 and 60 minutes with faster aspart</a:t>
            </a:r>
          </a:p>
          <a:p>
            <a:pPr lvl="1"/>
            <a:r>
              <a:rPr lang="en-US" dirty="0"/>
              <a:t>Accounted for an estimated 78% of the smaller postprandial glucose increment with faster </a:t>
            </a:r>
            <a:r>
              <a:rPr lang="en-US" dirty="0" err="1"/>
              <a:t>aspart</a:t>
            </a:r>
            <a:endParaRPr lang="en-US" dirty="0"/>
          </a:p>
        </p:txBody>
      </p:sp>
    </p:spTree>
    <p:extLst>
      <p:ext uri="{BB962C8B-B14F-4D97-AF65-F5344CB8AC3E}">
        <p14:creationId xmlns:p14="http://schemas.microsoft.com/office/powerpoint/2010/main" val="671233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D37F6-28D4-47E2-8C92-D50718B11AAA}"/>
              </a:ext>
            </a:extLst>
          </p:cNvPr>
          <p:cNvSpPr>
            <a:spLocks noGrp="1"/>
          </p:cNvSpPr>
          <p:nvPr>
            <p:ph type="title"/>
          </p:nvPr>
        </p:nvSpPr>
        <p:spPr/>
        <p:txBody>
          <a:bodyPr/>
          <a:lstStyle/>
          <a:p>
            <a:r>
              <a:rPr lang="en-US" dirty="0"/>
              <a:t>Results Summary</a:t>
            </a:r>
            <a:r>
              <a:rPr lang="en-US" sz="1800" dirty="0"/>
              <a:t> (cont)</a:t>
            </a:r>
            <a:endParaRPr lang="en-US" dirty="0"/>
          </a:p>
        </p:txBody>
      </p:sp>
      <p:sp>
        <p:nvSpPr>
          <p:cNvPr id="3" name="Content Placeholder 2">
            <a:extLst>
              <a:ext uri="{FF2B5EF4-FFF2-40B4-BE49-F238E27FC236}">
                <a16:creationId xmlns:a16="http://schemas.microsoft.com/office/drawing/2014/main" id="{4686ED58-1B6C-445F-8E22-918A5EB0D712}"/>
              </a:ext>
            </a:extLst>
          </p:cNvPr>
          <p:cNvSpPr>
            <a:spLocks noGrp="1"/>
          </p:cNvSpPr>
          <p:nvPr>
            <p:ph idx="1"/>
          </p:nvPr>
        </p:nvSpPr>
        <p:spPr/>
        <p:txBody>
          <a:bodyPr>
            <a:normAutofit/>
          </a:bodyPr>
          <a:lstStyle/>
          <a:p>
            <a:pPr lvl="0"/>
            <a:r>
              <a:rPr lang="en-US" dirty="0"/>
              <a:t>Also contributing was significantly higher glucose disappearance with faster aspart than insulin </a:t>
            </a:r>
            <a:r>
              <a:rPr lang="en-US" dirty="0" err="1"/>
              <a:t>aspart</a:t>
            </a:r>
            <a:endParaRPr lang="en-US" dirty="0"/>
          </a:p>
          <a:p>
            <a:r>
              <a:rPr lang="en-US" dirty="0"/>
              <a:t>Contributing to both of these was a 36% greater suppression of free fatty acids for faster aspart vs insulin </a:t>
            </a:r>
            <a:r>
              <a:rPr lang="en-US" dirty="0" err="1"/>
              <a:t>aspart</a:t>
            </a:r>
            <a:endParaRPr lang="en-US" dirty="0"/>
          </a:p>
        </p:txBody>
      </p:sp>
    </p:spTree>
    <p:extLst>
      <p:ext uri="{BB962C8B-B14F-4D97-AF65-F5344CB8AC3E}">
        <p14:creationId xmlns:p14="http://schemas.microsoft.com/office/powerpoint/2010/main" val="105371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64D07-D84B-4EA8-8E08-862EDAD97A00}"/>
              </a:ext>
            </a:extLst>
          </p:cNvPr>
          <p:cNvSpPr>
            <a:spLocks noGrp="1"/>
          </p:cNvSpPr>
          <p:nvPr>
            <p:ph type="title"/>
          </p:nvPr>
        </p:nvSpPr>
        <p:spPr/>
        <p:txBody>
          <a:bodyPr>
            <a:normAutofit/>
          </a:bodyPr>
          <a:lstStyle/>
          <a:p>
            <a:r>
              <a:rPr lang="en-US" sz="4200" dirty="0"/>
              <a:t>Principal Investigator Commentary</a:t>
            </a:r>
          </a:p>
        </p:txBody>
      </p:sp>
      <p:sp>
        <p:nvSpPr>
          <p:cNvPr id="3" name="Content Placeholder 2">
            <a:extLst>
              <a:ext uri="{FF2B5EF4-FFF2-40B4-BE49-F238E27FC236}">
                <a16:creationId xmlns:a16="http://schemas.microsoft.com/office/drawing/2014/main" id="{187F4EE1-0808-47BA-B3DE-20D5FCA9AC13}"/>
              </a:ext>
            </a:extLst>
          </p:cNvPr>
          <p:cNvSpPr>
            <a:spLocks noGrp="1"/>
          </p:cNvSpPr>
          <p:nvPr>
            <p:ph idx="1"/>
          </p:nvPr>
        </p:nvSpPr>
        <p:spPr/>
        <p:txBody>
          <a:bodyPr>
            <a:normAutofit lnSpcReduction="10000"/>
          </a:bodyPr>
          <a:lstStyle/>
          <a:p>
            <a:r>
              <a:rPr lang="en-US" dirty="0"/>
              <a:t>The highlights of the study are to:</a:t>
            </a:r>
          </a:p>
          <a:p>
            <a:pPr lvl="1"/>
            <a:r>
              <a:rPr lang="en-US" dirty="0"/>
              <a:t>understand the physiological mechanism by why which faster aspart lowers postprandial glucose concentrations</a:t>
            </a:r>
          </a:p>
          <a:p>
            <a:pPr lvl="1"/>
            <a:r>
              <a:rPr lang="en-US" dirty="0"/>
              <a:t>understand the gold standard non-invasive method to estimate glucose fluxes</a:t>
            </a:r>
          </a:p>
          <a:p>
            <a:pPr lvl="1"/>
            <a:r>
              <a:rPr lang="en-US" dirty="0"/>
              <a:t>realize the significance of mechanistic integrative physiology studies on how such medications work</a:t>
            </a:r>
          </a:p>
          <a:p>
            <a:r>
              <a:rPr lang="en-US" dirty="0"/>
              <a:t>The impact of the study on patient care is likely to be:</a:t>
            </a:r>
          </a:p>
          <a:p>
            <a:pPr lvl="1"/>
            <a:r>
              <a:rPr lang="en-US" dirty="0"/>
              <a:t>providers will be able to better understand how the insulin works and will be able to advise better on food habits</a:t>
            </a:r>
          </a:p>
        </p:txBody>
      </p:sp>
    </p:spTree>
    <p:extLst>
      <p:ext uri="{BB962C8B-B14F-4D97-AF65-F5344CB8AC3E}">
        <p14:creationId xmlns:p14="http://schemas.microsoft.com/office/powerpoint/2010/main" val="3073121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EA2BB-4072-4B60-B5B8-3A3F85270869}"/>
              </a:ext>
            </a:extLst>
          </p:cNvPr>
          <p:cNvSpPr>
            <a:spLocks noGrp="1"/>
          </p:cNvSpPr>
          <p:nvPr>
            <p:ph type="title"/>
          </p:nvPr>
        </p:nvSpPr>
        <p:spPr/>
        <p:txBody>
          <a:bodyPr/>
          <a:lstStyle/>
          <a:p>
            <a:r>
              <a:rPr lang="en-US" dirty="0"/>
              <a:t>Faculty Commentary</a:t>
            </a:r>
          </a:p>
        </p:txBody>
      </p:sp>
      <p:sp>
        <p:nvSpPr>
          <p:cNvPr id="3" name="Content Placeholder 2">
            <a:extLst>
              <a:ext uri="{FF2B5EF4-FFF2-40B4-BE49-F238E27FC236}">
                <a16:creationId xmlns:a16="http://schemas.microsoft.com/office/drawing/2014/main" id="{E9F33F0E-50F7-4FC0-A6D0-30754D886EF8}"/>
              </a:ext>
            </a:extLst>
          </p:cNvPr>
          <p:cNvSpPr>
            <a:spLocks noGrp="1"/>
          </p:cNvSpPr>
          <p:nvPr>
            <p:ph idx="1"/>
          </p:nvPr>
        </p:nvSpPr>
        <p:spPr/>
        <p:txBody>
          <a:bodyPr>
            <a:normAutofit fontScale="92500" lnSpcReduction="20000"/>
          </a:bodyPr>
          <a:lstStyle/>
          <a:p>
            <a:r>
              <a:rPr lang="en-US" dirty="0"/>
              <a:t>Study shows statistically significant differences between faster aspart compared with insulin aspart in</a:t>
            </a:r>
          </a:p>
          <a:p>
            <a:pPr lvl="1"/>
            <a:r>
              <a:rPr lang="en-US" dirty="0"/>
              <a:t>Suppression of endogenous glucose production by the liver</a:t>
            </a:r>
          </a:p>
          <a:p>
            <a:pPr lvl="1"/>
            <a:r>
              <a:rPr lang="en-US" dirty="0"/>
              <a:t>Free fatty acid release by adipose tissue</a:t>
            </a:r>
          </a:p>
          <a:p>
            <a:pPr lvl="1"/>
            <a:r>
              <a:rPr lang="en-US" dirty="0"/>
              <a:t>Increase in glucose disposal during the first hour following a meal</a:t>
            </a:r>
          </a:p>
          <a:p>
            <a:r>
              <a:rPr lang="en-US" dirty="0"/>
              <a:t>Changes were probably due to the more rapid appearance of insulin in the circulation</a:t>
            </a:r>
          </a:p>
          <a:p>
            <a:r>
              <a:rPr lang="en-US" dirty="0"/>
              <a:t>Mechanistically, the changes in glucose metabolism could be due in large part to the greater suppression of free fatty acids since increased free fatty acids are related to increased hepatic gluconeogenesis and decreased peripheral disposal of glucose</a:t>
            </a:r>
          </a:p>
        </p:txBody>
      </p:sp>
    </p:spTree>
    <p:extLst>
      <p:ext uri="{BB962C8B-B14F-4D97-AF65-F5344CB8AC3E}">
        <p14:creationId xmlns:p14="http://schemas.microsoft.com/office/powerpoint/2010/main" val="30165825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EA2BB-4072-4B60-B5B8-3A3F85270869}"/>
              </a:ext>
            </a:extLst>
          </p:cNvPr>
          <p:cNvSpPr>
            <a:spLocks noGrp="1"/>
          </p:cNvSpPr>
          <p:nvPr>
            <p:ph type="title"/>
          </p:nvPr>
        </p:nvSpPr>
        <p:spPr/>
        <p:txBody>
          <a:bodyPr/>
          <a:lstStyle/>
          <a:p>
            <a:r>
              <a:rPr lang="en-US" dirty="0"/>
              <a:t>Faculty Commentary</a:t>
            </a:r>
            <a:r>
              <a:rPr lang="en-US" sz="1800" dirty="0"/>
              <a:t> (cont)</a:t>
            </a:r>
            <a:endParaRPr lang="en-US" dirty="0"/>
          </a:p>
        </p:txBody>
      </p:sp>
      <p:sp>
        <p:nvSpPr>
          <p:cNvPr id="3" name="Content Placeholder 2">
            <a:extLst>
              <a:ext uri="{FF2B5EF4-FFF2-40B4-BE49-F238E27FC236}">
                <a16:creationId xmlns:a16="http://schemas.microsoft.com/office/drawing/2014/main" id="{E9F33F0E-50F7-4FC0-A6D0-30754D886EF8}"/>
              </a:ext>
            </a:extLst>
          </p:cNvPr>
          <p:cNvSpPr>
            <a:spLocks noGrp="1"/>
          </p:cNvSpPr>
          <p:nvPr>
            <p:ph idx="1"/>
          </p:nvPr>
        </p:nvSpPr>
        <p:spPr/>
        <p:txBody>
          <a:bodyPr>
            <a:normAutofit/>
          </a:bodyPr>
          <a:lstStyle/>
          <a:p>
            <a:r>
              <a:rPr lang="en-US" dirty="0"/>
              <a:t>However, one must keep in mind the 20-30% variability in the day-to-day response to insulin in the same individual. This probably accounts for the fact that changes in HbA1c in randomized control trials comparing faster aspart with insulin aspart were not significantly different</a:t>
            </a:r>
          </a:p>
          <a:p>
            <a:r>
              <a:rPr lang="en-US" dirty="0"/>
              <a:t>Thus, in spite of these sophisticated mechanistic studies showing differences between these 2 insulins, the clinical data do not favor faster aspart over insulin </a:t>
            </a:r>
            <a:r>
              <a:rPr lang="en-US" dirty="0" err="1"/>
              <a:t>aspart</a:t>
            </a:r>
            <a:endParaRPr lang="en-US" dirty="0"/>
          </a:p>
          <a:p>
            <a:endParaRPr lang="en-US" dirty="0"/>
          </a:p>
        </p:txBody>
      </p:sp>
    </p:spTree>
    <p:extLst>
      <p:ext uri="{BB962C8B-B14F-4D97-AF65-F5344CB8AC3E}">
        <p14:creationId xmlns:p14="http://schemas.microsoft.com/office/powerpoint/2010/main" val="11091830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32C8C-7170-40E3-B240-0F314AB8D2D3}"/>
              </a:ext>
            </a:extLst>
          </p:cNvPr>
          <p:cNvSpPr>
            <a:spLocks noGrp="1"/>
          </p:cNvSpPr>
          <p:nvPr>
            <p:ph type="title"/>
          </p:nvPr>
        </p:nvSpPr>
        <p:spPr/>
        <p:txBody>
          <a:bodyPr>
            <a:normAutofit/>
          </a:bodyPr>
          <a:lstStyle/>
          <a:p>
            <a:r>
              <a:rPr lang="en-US" sz="4000" dirty="0"/>
              <a:t>Semaglutide Provides Superior Glycemic Control Across SUSTAIN 1-5 Clinical Trials</a:t>
            </a:r>
          </a:p>
        </p:txBody>
      </p:sp>
      <p:sp>
        <p:nvSpPr>
          <p:cNvPr id="4" name="TextBox 3">
            <a:extLst>
              <a:ext uri="{FF2B5EF4-FFF2-40B4-BE49-F238E27FC236}">
                <a16:creationId xmlns:a16="http://schemas.microsoft.com/office/drawing/2014/main" id="{9EAB3468-E2D2-41FF-963B-BE630BCC33F4}"/>
              </a:ext>
            </a:extLst>
          </p:cNvPr>
          <p:cNvSpPr txBox="1"/>
          <p:nvPr/>
        </p:nvSpPr>
        <p:spPr>
          <a:xfrm>
            <a:off x="2371725" y="6379369"/>
            <a:ext cx="4927759" cy="300082"/>
          </a:xfrm>
          <a:prstGeom prst="rect">
            <a:avLst/>
          </a:prstGeom>
          <a:noFill/>
        </p:spPr>
        <p:txBody>
          <a:bodyPr wrap="none" rtlCol="0">
            <a:spAutoFit/>
          </a:bodyPr>
          <a:lstStyle/>
          <a:p>
            <a:r>
              <a:rPr lang="en-US" dirty="0"/>
              <a:t>http://www.abstractsonline.com/pp8/#!/4297/presentation/44302</a:t>
            </a:r>
          </a:p>
        </p:txBody>
      </p:sp>
    </p:spTree>
    <p:extLst>
      <p:ext uri="{BB962C8B-B14F-4D97-AF65-F5344CB8AC3E}">
        <p14:creationId xmlns:p14="http://schemas.microsoft.com/office/powerpoint/2010/main" val="41482136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199CB8-A14A-451A-8F45-C0C854A9E82B}"/>
              </a:ext>
            </a:extLst>
          </p:cNvPr>
          <p:cNvSpPr>
            <a:spLocks noGrp="1"/>
          </p:cNvSpPr>
          <p:nvPr>
            <p:ph type="title"/>
          </p:nvPr>
        </p:nvSpPr>
        <p:spPr/>
        <p:txBody>
          <a:bodyPr/>
          <a:lstStyle/>
          <a:p>
            <a:r>
              <a:rPr lang="en-US" dirty="0"/>
              <a:t>Study Design and Methods</a:t>
            </a:r>
          </a:p>
        </p:txBody>
      </p:sp>
      <p:sp>
        <p:nvSpPr>
          <p:cNvPr id="5" name="Content Placeholder 4">
            <a:extLst>
              <a:ext uri="{FF2B5EF4-FFF2-40B4-BE49-F238E27FC236}">
                <a16:creationId xmlns:a16="http://schemas.microsoft.com/office/drawing/2014/main" id="{A5520C93-8ADA-4267-80A1-F789523A80A0}"/>
              </a:ext>
            </a:extLst>
          </p:cNvPr>
          <p:cNvSpPr>
            <a:spLocks noGrp="1"/>
          </p:cNvSpPr>
          <p:nvPr>
            <p:ph idx="1"/>
          </p:nvPr>
        </p:nvSpPr>
        <p:spPr/>
        <p:txBody>
          <a:bodyPr>
            <a:normAutofit lnSpcReduction="10000"/>
          </a:bodyPr>
          <a:lstStyle/>
          <a:p>
            <a:pPr lvl="0"/>
            <a:r>
              <a:rPr lang="en-US" dirty="0"/>
              <a:t>The SUSTAIN 1-5 trials evaluated semaglutide administered subcutaneously in patients with T2DM</a:t>
            </a:r>
          </a:p>
          <a:p>
            <a:pPr lvl="0"/>
            <a:r>
              <a:rPr lang="en-US" dirty="0"/>
              <a:t>Semaglutide was compared with</a:t>
            </a:r>
          </a:p>
          <a:p>
            <a:pPr lvl="1"/>
            <a:r>
              <a:rPr lang="en-US" dirty="0"/>
              <a:t>Placebo</a:t>
            </a:r>
          </a:p>
          <a:p>
            <a:pPr lvl="1"/>
            <a:r>
              <a:rPr lang="en-US" dirty="0"/>
              <a:t>Sitagliptin</a:t>
            </a:r>
          </a:p>
          <a:p>
            <a:pPr lvl="1"/>
            <a:r>
              <a:rPr lang="en-US" dirty="0"/>
              <a:t>Exenatide for once-weekly administration</a:t>
            </a:r>
          </a:p>
          <a:p>
            <a:pPr lvl="1"/>
            <a:r>
              <a:rPr lang="en-US" dirty="0"/>
              <a:t>Insulin glargine</a:t>
            </a:r>
          </a:p>
          <a:p>
            <a:pPr lvl="1"/>
            <a:r>
              <a:rPr lang="en-US" dirty="0"/>
              <a:t>As add-on to insulin</a:t>
            </a:r>
          </a:p>
          <a:p>
            <a:pPr lvl="0"/>
            <a:r>
              <a:rPr lang="en-US" dirty="0"/>
              <a:t>The trials were either 30 weeks or 56 weeks in duration</a:t>
            </a:r>
          </a:p>
          <a:p>
            <a:pPr lvl="0"/>
            <a:endParaRPr lang="en-US" dirty="0"/>
          </a:p>
        </p:txBody>
      </p:sp>
    </p:spTree>
    <p:extLst>
      <p:ext uri="{BB962C8B-B14F-4D97-AF65-F5344CB8AC3E}">
        <p14:creationId xmlns:p14="http://schemas.microsoft.com/office/powerpoint/2010/main" val="448480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D37F6-28D4-47E2-8C92-D50718B11AAA}"/>
              </a:ext>
            </a:extLst>
          </p:cNvPr>
          <p:cNvSpPr>
            <a:spLocks noGrp="1"/>
          </p:cNvSpPr>
          <p:nvPr>
            <p:ph type="title"/>
          </p:nvPr>
        </p:nvSpPr>
        <p:spPr/>
        <p:txBody>
          <a:bodyPr/>
          <a:lstStyle/>
          <a:p>
            <a:r>
              <a:rPr lang="en-US" dirty="0"/>
              <a:t>Results Summary</a:t>
            </a:r>
          </a:p>
        </p:txBody>
      </p:sp>
      <p:sp>
        <p:nvSpPr>
          <p:cNvPr id="3" name="Content Placeholder 2">
            <a:extLst>
              <a:ext uri="{FF2B5EF4-FFF2-40B4-BE49-F238E27FC236}">
                <a16:creationId xmlns:a16="http://schemas.microsoft.com/office/drawing/2014/main" id="{4686ED58-1B6C-445F-8E22-918A5EB0D712}"/>
              </a:ext>
            </a:extLst>
          </p:cNvPr>
          <p:cNvSpPr>
            <a:spLocks noGrp="1"/>
          </p:cNvSpPr>
          <p:nvPr>
            <p:ph idx="1"/>
          </p:nvPr>
        </p:nvSpPr>
        <p:spPr/>
        <p:txBody>
          <a:bodyPr>
            <a:normAutofit/>
          </a:bodyPr>
          <a:lstStyle/>
          <a:p>
            <a:pPr lvl="0"/>
            <a:r>
              <a:rPr lang="en-US" dirty="0"/>
              <a:t>At baseline, patients had a mean</a:t>
            </a:r>
          </a:p>
          <a:p>
            <a:pPr lvl="1"/>
            <a:r>
              <a:rPr lang="en-US" dirty="0"/>
              <a:t>eGFR 38 mL/min/1.73 m</a:t>
            </a:r>
            <a:r>
              <a:rPr lang="en-US" baseline="30000" dirty="0"/>
              <a:t>2</a:t>
            </a:r>
          </a:p>
          <a:p>
            <a:pPr lvl="1"/>
            <a:r>
              <a:rPr lang="en-US" dirty="0"/>
              <a:t>HbA1c 8.6%</a:t>
            </a:r>
          </a:p>
          <a:p>
            <a:pPr lvl="1"/>
            <a:r>
              <a:rPr lang="en-US" dirty="0"/>
              <a:t>age 64.6 years</a:t>
            </a:r>
          </a:p>
          <a:p>
            <a:pPr lvl="1"/>
            <a:r>
              <a:rPr lang="en-US" dirty="0"/>
              <a:t>duration of T2DM 18 years</a:t>
            </a:r>
          </a:p>
          <a:p>
            <a:pPr lvl="0"/>
            <a:r>
              <a:rPr lang="en-US" dirty="0"/>
              <a:t>At baseline</a:t>
            </a:r>
          </a:p>
          <a:p>
            <a:pPr lvl="1"/>
            <a:r>
              <a:rPr lang="en-US" dirty="0"/>
              <a:t>30% had an eGFR &lt;30 mL/min/1.73 m</a:t>
            </a:r>
            <a:r>
              <a:rPr lang="en-US" baseline="30000" dirty="0"/>
              <a:t>2</a:t>
            </a:r>
          </a:p>
          <a:p>
            <a:pPr lvl="1"/>
            <a:r>
              <a:rPr lang="en-US" dirty="0"/>
              <a:t>45% had a urine albumin-to-creatinine ratio &gt;300 mg/g</a:t>
            </a:r>
          </a:p>
        </p:txBody>
      </p:sp>
    </p:spTree>
    <p:extLst>
      <p:ext uri="{BB962C8B-B14F-4D97-AF65-F5344CB8AC3E}">
        <p14:creationId xmlns:p14="http://schemas.microsoft.com/office/powerpoint/2010/main" val="14346845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D37F6-28D4-47E2-8C92-D50718B11AAA}"/>
              </a:ext>
            </a:extLst>
          </p:cNvPr>
          <p:cNvSpPr>
            <a:spLocks noGrp="1"/>
          </p:cNvSpPr>
          <p:nvPr>
            <p:ph type="title"/>
          </p:nvPr>
        </p:nvSpPr>
        <p:spPr/>
        <p:txBody>
          <a:bodyPr/>
          <a:lstStyle/>
          <a:p>
            <a:r>
              <a:rPr lang="en-US" dirty="0"/>
              <a:t>Results Summary</a:t>
            </a:r>
          </a:p>
        </p:txBody>
      </p:sp>
      <p:sp>
        <p:nvSpPr>
          <p:cNvPr id="3" name="Content Placeholder 2">
            <a:extLst>
              <a:ext uri="{FF2B5EF4-FFF2-40B4-BE49-F238E27FC236}">
                <a16:creationId xmlns:a16="http://schemas.microsoft.com/office/drawing/2014/main" id="{4686ED58-1B6C-445F-8E22-918A5EB0D712}"/>
              </a:ext>
            </a:extLst>
          </p:cNvPr>
          <p:cNvSpPr>
            <a:spLocks noGrp="1"/>
          </p:cNvSpPr>
          <p:nvPr>
            <p:ph idx="1"/>
          </p:nvPr>
        </p:nvSpPr>
        <p:spPr/>
        <p:txBody>
          <a:bodyPr>
            <a:normAutofit lnSpcReduction="10000"/>
          </a:bodyPr>
          <a:lstStyle/>
          <a:p>
            <a:pPr lvl="0"/>
            <a:r>
              <a:rPr lang="en-US" dirty="0"/>
              <a:t>In the SUSTAIN trials, baseline HbA1c ranged from 8.1% to 8.4%</a:t>
            </a:r>
          </a:p>
          <a:p>
            <a:pPr lvl="0"/>
            <a:r>
              <a:rPr lang="en-US" dirty="0"/>
              <a:t>HbA1c reduction from baseline was significantly greater with semaglutide</a:t>
            </a:r>
          </a:p>
          <a:p>
            <a:pPr lvl="1"/>
            <a:r>
              <a:rPr lang="en-US" dirty="0"/>
              <a:t>Semaglutide (-1.2% to -1.8%)</a:t>
            </a:r>
          </a:p>
          <a:p>
            <a:pPr lvl="1"/>
            <a:r>
              <a:rPr lang="en-US" dirty="0"/>
              <a:t>Comparators (-0.02% to -0.9%)</a:t>
            </a:r>
          </a:p>
          <a:p>
            <a:pPr lvl="0"/>
            <a:r>
              <a:rPr lang="en-US" dirty="0"/>
              <a:t>Significantly more patients achieved HbA1c &lt;7.0% with semaglutide</a:t>
            </a:r>
          </a:p>
          <a:p>
            <a:pPr lvl="1"/>
            <a:r>
              <a:rPr lang="en-US" dirty="0"/>
              <a:t>Semaglutide 0.5 mg (57% to 74%)</a:t>
            </a:r>
          </a:p>
          <a:p>
            <a:pPr lvl="1"/>
            <a:r>
              <a:rPr lang="en-US" dirty="0"/>
              <a:t>Semaglutide 1 mg (67% to 79%)</a:t>
            </a:r>
          </a:p>
          <a:p>
            <a:pPr lvl="1"/>
            <a:r>
              <a:rPr lang="en-US" dirty="0"/>
              <a:t>Comparators (11% to 40%)</a:t>
            </a:r>
          </a:p>
          <a:p>
            <a:pPr lvl="0"/>
            <a:endParaRPr lang="en-US" dirty="0"/>
          </a:p>
        </p:txBody>
      </p:sp>
    </p:spTree>
    <p:extLst>
      <p:ext uri="{BB962C8B-B14F-4D97-AF65-F5344CB8AC3E}">
        <p14:creationId xmlns:p14="http://schemas.microsoft.com/office/powerpoint/2010/main" val="21140775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64D07-D84B-4EA8-8E08-862EDAD97A00}"/>
              </a:ext>
            </a:extLst>
          </p:cNvPr>
          <p:cNvSpPr>
            <a:spLocks noGrp="1"/>
          </p:cNvSpPr>
          <p:nvPr>
            <p:ph type="title"/>
          </p:nvPr>
        </p:nvSpPr>
        <p:spPr/>
        <p:txBody>
          <a:bodyPr/>
          <a:lstStyle/>
          <a:p>
            <a:r>
              <a:rPr lang="en-US" dirty="0"/>
              <a:t>Results Summary </a:t>
            </a:r>
            <a:r>
              <a:rPr lang="en-US" sz="1800" dirty="0"/>
              <a:t>(cont)</a:t>
            </a:r>
          </a:p>
        </p:txBody>
      </p:sp>
      <p:sp>
        <p:nvSpPr>
          <p:cNvPr id="3" name="Content Placeholder 2">
            <a:extLst>
              <a:ext uri="{FF2B5EF4-FFF2-40B4-BE49-F238E27FC236}">
                <a16:creationId xmlns:a16="http://schemas.microsoft.com/office/drawing/2014/main" id="{187F4EE1-0808-47BA-B3DE-20D5FCA9AC13}"/>
              </a:ext>
            </a:extLst>
          </p:cNvPr>
          <p:cNvSpPr>
            <a:spLocks noGrp="1"/>
          </p:cNvSpPr>
          <p:nvPr>
            <p:ph idx="1"/>
          </p:nvPr>
        </p:nvSpPr>
        <p:spPr/>
        <p:txBody>
          <a:bodyPr/>
          <a:lstStyle/>
          <a:p>
            <a:pPr lvl="0"/>
            <a:r>
              <a:rPr lang="en-US" dirty="0"/>
              <a:t>Mean reductions of the fasting plasma glucose were significantly greater with semaglutide</a:t>
            </a:r>
          </a:p>
          <a:p>
            <a:pPr lvl="1"/>
            <a:r>
              <a:rPr lang="en-US" dirty="0"/>
              <a:t>Except between semaglutide 0.5 mg and insulin glargine</a:t>
            </a:r>
          </a:p>
          <a:p>
            <a:pPr lvl="1"/>
            <a:r>
              <a:rPr lang="en-US" dirty="0"/>
              <a:t>Semaglutide (-29 to -51 mg/dL)</a:t>
            </a:r>
          </a:p>
          <a:p>
            <a:pPr lvl="1"/>
            <a:r>
              <a:rPr lang="en-US" dirty="0"/>
              <a:t>Comparators (-9 to -38 mg/</a:t>
            </a:r>
            <a:r>
              <a:rPr lang="en-US" dirty="0" err="1"/>
              <a:t>dL</a:t>
            </a:r>
            <a:r>
              <a:rPr lang="en-US" dirty="0"/>
              <a:t>)</a:t>
            </a:r>
          </a:p>
        </p:txBody>
      </p:sp>
    </p:spTree>
    <p:extLst>
      <p:ext uri="{BB962C8B-B14F-4D97-AF65-F5344CB8AC3E}">
        <p14:creationId xmlns:p14="http://schemas.microsoft.com/office/powerpoint/2010/main" val="28218682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EA2BB-4072-4B60-B5B8-3A3F85270869}"/>
              </a:ext>
            </a:extLst>
          </p:cNvPr>
          <p:cNvSpPr>
            <a:spLocks noGrp="1"/>
          </p:cNvSpPr>
          <p:nvPr>
            <p:ph type="title"/>
          </p:nvPr>
        </p:nvSpPr>
        <p:spPr/>
        <p:txBody>
          <a:bodyPr/>
          <a:lstStyle/>
          <a:p>
            <a:r>
              <a:rPr lang="en-US" dirty="0"/>
              <a:t>Faculty Commentary</a:t>
            </a:r>
          </a:p>
        </p:txBody>
      </p:sp>
      <p:sp>
        <p:nvSpPr>
          <p:cNvPr id="3" name="Content Placeholder 2">
            <a:extLst>
              <a:ext uri="{FF2B5EF4-FFF2-40B4-BE49-F238E27FC236}">
                <a16:creationId xmlns:a16="http://schemas.microsoft.com/office/drawing/2014/main" id="{E9F33F0E-50F7-4FC0-A6D0-30754D886EF8}"/>
              </a:ext>
            </a:extLst>
          </p:cNvPr>
          <p:cNvSpPr>
            <a:spLocks noGrp="1"/>
          </p:cNvSpPr>
          <p:nvPr>
            <p:ph idx="1"/>
          </p:nvPr>
        </p:nvSpPr>
        <p:spPr/>
        <p:txBody>
          <a:bodyPr>
            <a:normAutofit/>
          </a:bodyPr>
          <a:lstStyle/>
          <a:p>
            <a:pPr lvl="0"/>
            <a:r>
              <a:rPr lang="en-US" dirty="0"/>
              <a:t>The analysis demonstrates a powerful glucose lowering effect of semaglutide in a wide range of patients in a variety of combinations and against a range of comparative treatments</a:t>
            </a:r>
          </a:p>
        </p:txBody>
      </p:sp>
    </p:spTree>
    <p:extLst>
      <p:ext uri="{BB962C8B-B14F-4D97-AF65-F5344CB8AC3E}">
        <p14:creationId xmlns:p14="http://schemas.microsoft.com/office/powerpoint/2010/main" val="7127507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ED5AB-7F02-423F-A9FF-60DC8EAE03B7}"/>
              </a:ext>
            </a:extLst>
          </p:cNvPr>
          <p:cNvSpPr>
            <a:spLocks noGrp="1"/>
          </p:cNvSpPr>
          <p:nvPr>
            <p:ph type="title"/>
          </p:nvPr>
        </p:nvSpPr>
        <p:spPr/>
        <p:txBody>
          <a:bodyPr/>
          <a:lstStyle/>
          <a:p>
            <a:r>
              <a:rPr lang="en-US" dirty="0"/>
              <a:t>Implications for Practice</a:t>
            </a:r>
          </a:p>
        </p:txBody>
      </p:sp>
      <p:sp>
        <p:nvSpPr>
          <p:cNvPr id="3" name="Content Placeholder 2">
            <a:extLst>
              <a:ext uri="{FF2B5EF4-FFF2-40B4-BE49-F238E27FC236}">
                <a16:creationId xmlns:a16="http://schemas.microsoft.com/office/drawing/2014/main" id="{F78C66DF-50FA-4213-BD24-93464A7AD46C}"/>
              </a:ext>
            </a:extLst>
          </p:cNvPr>
          <p:cNvSpPr>
            <a:spLocks noGrp="1"/>
          </p:cNvSpPr>
          <p:nvPr>
            <p:ph idx="1"/>
          </p:nvPr>
        </p:nvSpPr>
        <p:spPr/>
        <p:txBody>
          <a:bodyPr/>
          <a:lstStyle/>
          <a:p>
            <a:pPr lvl="0"/>
            <a:r>
              <a:rPr lang="en-US" dirty="0"/>
              <a:t>Semaglutide is not yet available, but when available, may be preferred as a treatment for patients who need a large amount of glucose lowering</a:t>
            </a:r>
          </a:p>
          <a:p>
            <a:pPr lvl="0"/>
            <a:r>
              <a:rPr lang="en-US" dirty="0"/>
              <a:t>Semaglutide provides another option for a glucagon-like peptide-1 receptor agonist for once-weekly administration</a:t>
            </a:r>
          </a:p>
          <a:p>
            <a:pPr lvl="0"/>
            <a:r>
              <a:rPr lang="en-US" dirty="0"/>
              <a:t>The long-term safety of semaglutide is unknown</a:t>
            </a:r>
          </a:p>
        </p:txBody>
      </p:sp>
    </p:spTree>
    <p:extLst>
      <p:ext uri="{BB962C8B-B14F-4D97-AF65-F5344CB8AC3E}">
        <p14:creationId xmlns:p14="http://schemas.microsoft.com/office/powerpoint/2010/main" val="9811092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32C8C-7170-40E3-B240-0F314AB8D2D3}"/>
              </a:ext>
            </a:extLst>
          </p:cNvPr>
          <p:cNvSpPr>
            <a:spLocks noGrp="1"/>
          </p:cNvSpPr>
          <p:nvPr>
            <p:ph type="title"/>
          </p:nvPr>
        </p:nvSpPr>
        <p:spPr/>
        <p:txBody>
          <a:bodyPr>
            <a:normAutofit/>
          </a:bodyPr>
          <a:lstStyle/>
          <a:p>
            <a:r>
              <a:rPr lang="en-US" sz="4000" dirty="0"/>
              <a:t>More Physiological Circulating Insulin and Modulation of Hepatic Glucose Production with Insulin Glargine       U-300 vs U-100 in Type 1 Diabetes</a:t>
            </a:r>
          </a:p>
        </p:txBody>
      </p:sp>
      <p:sp>
        <p:nvSpPr>
          <p:cNvPr id="4" name="TextBox 3">
            <a:extLst>
              <a:ext uri="{FF2B5EF4-FFF2-40B4-BE49-F238E27FC236}">
                <a16:creationId xmlns:a16="http://schemas.microsoft.com/office/drawing/2014/main" id="{9EAB3468-E2D2-41FF-963B-BE630BCC33F4}"/>
              </a:ext>
            </a:extLst>
          </p:cNvPr>
          <p:cNvSpPr txBox="1"/>
          <p:nvPr/>
        </p:nvSpPr>
        <p:spPr>
          <a:xfrm>
            <a:off x="2371725" y="6379369"/>
            <a:ext cx="5047985" cy="300082"/>
          </a:xfrm>
          <a:prstGeom prst="rect">
            <a:avLst/>
          </a:prstGeom>
          <a:noFill/>
        </p:spPr>
        <p:txBody>
          <a:bodyPr wrap="none" rtlCol="0">
            <a:spAutoFit/>
          </a:bodyPr>
          <a:lstStyle/>
          <a:p>
            <a:r>
              <a:rPr lang="en-US" dirty="0"/>
              <a:t>http://www.abstractsonline.com/pp8/#!/4297/presentation/43243</a:t>
            </a:r>
          </a:p>
        </p:txBody>
      </p:sp>
    </p:spTree>
    <p:extLst>
      <p:ext uri="{BB962C8B-B14F-4D97-AF65-F5344CB8AC3E}">
        <p14:creationId xmlns:p14="http://schemas.microsoft.com/office/powerpoint/2010/main" val="10981672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199CB8-A14A-451A-8F45-C0C854A9E82B}"/>
              </a:ext>
            </a:extLst>
          </p:cNvPr>
          <p:cNvSpPr>
            <a:spLocks noGrp="1"/>
          </p:cNvSpPr>
          <p:nvPr>
            <p:ph type="title"/>
          </p:nvPr>
        </p:nvSpPr>
        <p:spPr/>
        <p:txBody>
          <a:bodyPr/>
          <a:lstStyle/>
          <a:p>
            <a:r>
              <a:rPr lang="en-US" dirty="0"/>
              <a:t>Study Design and Methods</a:t>
            </a:r>
          </a:p>
        </p:txBody>
      </p:sp>
      <p:sp>
        <p:nvSpPr>
          <p:cNvPr id="5" name="Content Placeholder 4">
            <a:extLst>
              <a:ext uri="{FF2B5EF4-FFF2-40B4-BE49-F238E27FC236}">
                <a16:creationId xmlns:a16="http://schemas.microsoft.com/office/drawing/2014/main" id="{A5520C93-8ADA-4267-80A1-F789523A80A0}"/>
              </a:ext>
            </a:extLst>
          </p:cNvPr>
          <p:cNvSpPr>
            <a:spLocks noGrp="1"/>
          </p:cNvSpPr>
          <p:nvPr>
            <p:ph idx="1"/>
          </p:nvPr>
        </p:nvSpPr>
        <p:spPr/>
        <p:txBody>
          <a:bodyPr>
            <a:normAutofit fontScale="92500" lnSpcReduction="10000"/>
          </a:bodyPr>
          <a:lstStyle/>
          <a:p>
            <a:pPr lvl="0"/>
            <a:r>
              <a:rPr lang="en-US" dirty="0"/>
              <a:t>Patients were treated with glargine U-100 or U-300 for 3 months after which they were crossed over to the other treatment</a:t>
            </a:r>
          </a:p>
          <a:p>
            <a:pPr lvl="0"/>
            <a:r>
              <a:rPr lang="en-US" dirty="0"/>
              <a:t>Fasting plasma glucose was titrated to 100 mg/</a:t>
            </a:r>
            <a:r>
              <a:rPr lang="en-US" dirty="0" err="1"/>
              <a:t>dL</a:t>
            </a:r>
            <a:endParaRPr lang="en-US" dirty="0"/>
          </a:p>
          <a:p>
            <a:pPr lvl="0"/>
            <a:r>
              <a:rPr lang="en-US" dirty="0"/>
              <a:t>At 3 months, patients underwent a euglycemic clamp study with their dose of insulin glargine administered at 8 </a:t>
            </a:r>
            <a:r>
              <a:rPr lang="en-US" sz="1900" dirty="0"/>
              <a:t>PM</a:t>
            </a:r>
            <a:endParaRPr lang="en-US" dirty="0"/>
          </a:p>
          <a:p>
            <a:pPr lvl="0"/>
            <a:r>
              <a:rPr lang="en-US" dirty="0"/>
              <a:t>The clamp was carried out for 24 hours during which time the patients were fasted</a:t>
            </a:r>
          </a:p>
          <a:p>
            <a:pPr lvl="0"/>
            <a:r>
              <a:rPr lang="en-US" dirty="0"/>
              <a:t>Glucose concentrations were maintained at 100 mg/dL during the clamp</a:t>
            </a:r>
          </a:p>
        </p:txBody>
      </p:sp>
    </p:spTree>
    <p:extLst>
      <p:ext uri="{BB962C8B-B14F-4D97-AF65-F5344CB8AC3E}">
        <p14:creationId xmlns:p14="http://schemas.microsoft.com/office/powerpoint/2010/main" val="17310601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D37F6-28D4-47E2-8C92-D50718B11AAA}"/>
              </a:ext>
            </a:extLst>
          </p:cNvPr>
          <p:cNvSpPr>
            <a:spLocks noGrp="1"/>
          </p:cNvSpPr>
          <p:nvPr>
            <p:ph type="title"/>
          </p:nvPr>
        </p:nvSpPr>
        <p:spPr/>
        <p:txBody>
          <a:bodyPr/>
          <a:lstStyle/>
          <a:p>
            <a:r>
              <a:rPr lang="en-US" dirty="0"/>
              <a:t>Results Summary</a:t>
            </a:r>
          </a:p>
        </p:txBody>
      </p:sp>
      <p:sp>
        <p:nvSpPr>
          <p:cNvPr id="3" name="Content Placeholder 2">
            <a:extLst>
              <a:ext uri="{FF2B5EF4-FFF2-40B4-BE49-F238E27FC236}">
                <a16:creationId xmlns:a16="http://schemas.microsoft.com/office/drawing/2014/main" id="{4686ED58-1B6C-445F-8E22-918A5EB0D712}"/>
              </a:ext>
            </a:extLst>
          </p:cNvPr>
          <p:cNvSpPr>
            <a:spLocks noGrp="1"/>
          </p:cNvSpPr>
          <p:nvPr>
            <p:ph idx="1"/>
          </p:nvPr>
        </p:nvSpPr>
        <p:spPr>
          <a:xfrm>
            <a:off x="628650" y="1825625"/>
            <a:ext cx="8001000" cy="4351338"/>
          </a:xfrm>
        </p:spPr>
        <p:txBody>
          <a:bodyPr>
            <a:normAutofit fontScale="92500" lnSpcReduction="10000"/>
          </a:bodyPr>
          <a:lstStyle/>
          <a:p>
            <a:pPr lvl="0"/>
            <a:r>
              <a:rPr lang="en-US" dirty="0"/>
              <a:t>10 patients with type 1 diabetes mellitus with mean</a:t>
            </a:r>
          </a:p>
          <a:p>
            <a:pPr lvl="1"/>
            <a:r>
              <a:rPr lang="en-US" dirty="0"/>
              <a:t>age 40 years</a:t>
            </a:r>
          </a:p>
          <a:p>
            <a:pPr lvl="1"/>
            <a:r>
              <a:rPr lang="en-US" dirty="0"/>
              <a:t>duration of diabetes 27 years</a:t>
            </a:r>
          </a:p>
          <a:p>
            <a:pPr lvl="1"/>
            <a:r>
              <a:rPr lang="en-US" dirty="0"/>
              <a:t>body mass index 23.3 kg/m</a:t>
            </a:r>
            <a:r>
              <a:rPr lang="en-US" baseline="30000" dirty="0"/>
              <a:t>2</a:t>
            </a:r>
          </a:p>
          <a:p>
            <a:pPr lvl="1"/>
            <a:r>
              <a:rPr lang="en-US" dirty="0"/>
              <a:t>HbA1c 7.1%</a:t>
            </a:r>
          </a:p>
          <a:p>
            <a:pPr lvl="0"/>
            <a:r>
              <a:rPr lang="en-US" dirty="0"/>
              <a:t>Compared with glargine U-100, the plasma physiological plasma insulin level for U-300 was</a:t>
            </a:r>
          </a:p>
          <a:p>
            <a:pPr lvl="1"/>
            <a:r>
              <a:rPr lang="en-US" dirty="0"/>
              <a:t>non-significantly lower from 8 </a:t>
            </a:r>
            <a:r>
              <a:rPr lang="en-US" sz="1700" dirty="0"/>
              <a:t>PM</a:t>
            </a:r>
            <a:r>
              <a:rPr lang="en-US" dirty="0"/>
              <a:t> to 8 </a:t>
            </a:r>
            <a:r>
              <a:rPr lang="en-US" sz="1700" dirty="0"/>
              <a:t>AM</a:t>
            </a:r>
          </a:p>
          <a:p>
            <a:pPr lvl="1"/>
            <a:r>
              <a:rPr lang="en-US" dirty="0"/>
              <a:t>significantly higher from 8 </a:t>
            </a:r>
            <a:r>
              <a:rPr lang="en-US" sz="1700" dirty="0"/>
              <a:t>AM </a:t>
            </a:r>
            <a:r>
              <a:rPr lang="en-US" dirty="0"/>
              <a:t>to 8 </a:t>
            </a:r>
            <a:r>
              <a:rPr lang="en-US" sz="1700" dirty="0"/>
              <a:t>PM</a:t>
            </a:r>
          </a:p>
          <a:p>
            <a:pPr lvl="0"/>
            <a:r>
              <a:rPr lang="en-US" dirty="0"/>
              <a:t>This resulted in a significantly lower glucose infusion rate during the overnight 12-hour period after the U-300 injection compared with the U-100 injection</a:t>
            </a:r>
          </a:p>
          <a:p>
            <a:pPr lvl="0"/>
            <a:endParaRPr lang="en-US" dirty="0"/>
          </a:p>
        </p:txBody>
      </p:sp>
    </p:spTree>
    <p:extLst>
      <p:ext uri="{BB962C8B-B14F-4D97-AF65-F5344CB8AC3E}">
        <p14:creationId xmlns:p14="http://schemas.microsoft.com/office/powerpoint/2010/main" val="40152581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64D07-D84B-4EA8-8E08-862EDAD97A00}"/>
              </a:ext>
            </a:extLst>
          </p:cNvPr>
          <p:cNvSpPr>
            <a:spLocks noGrp="1"/>
          </p:cNvSpPr>
          <p:nvPr>
            <p:ph type="title"/>
          </p:nvPr>
        </p:nvSpPr>
        <p:spPr/>
        <p:txBody>
          <a:bodyPr/>
          <a:lstStyle/>
          <a:p>
            <a:r>
              <a:rPr lang="en-US" dirty="0"/>
              <a:t>Results Summary </a:t>
            </a:r>
            <a:r>
              <a:rPr lang="en-US" sz="1800" dirty="0"/>
              <a:t>(cont)</a:t>
            </a:r>
          </a:p>
        </p:txBody>
      </p:sp>
      <p:sp>
        <p:nvSpPr>
          <p:cNvPr id="3" name="Content Placeholder 2">
            <a:extLst>
              <a:ext uri="{FF2B5EF4-FFF2-40B4-BE49-F238E27FC236}">
                <a16:creationId xmlns:a16="http://schemas.microsoft.com/office/drawing/2014/main" id="{187F4EE1-0808-47BA-B3DE-20D5FCA9AC13}"/>
              </a:ext>
            </a:extLst>
          </p:cNvPr>
          <p:cNvSpPr>
            <a:spLocks noGrp="1"/>
          </p:cNvSpPr>
          <p:nvPr>
            <p:ph idx="1"/>
          </p:nvPr>
        </p:nvSpPr>
        <p:spPr/>
        <p:txBody>
          <a:bodyPr>
            <a:normAutofit fontScale="92500"/>
          </a:bodyPr>
          <a:lstStyle/>
          <a:p>
            <a:pPr lvl="0"/>
            <a:r>
              <a:rPr lang="en-US" dirty="0"/>
              <a:t>Conversely, the glucose infusion rate was significantly higher during the second 12-hour period after the       U-300 injection compared with the U-100 injection</a:t>
            </a:r>
          </a:p>
          <a:p>
            <a:pPr lvl="0"/>
            <a:r>
              <a:rPr lang="en-US" dirty="0"/>
              <a:t>There was no difference in glucose infusion rates over the entire 24-hour period between the 2 insulin preparations</a:t>
            </a:r>
          </a:p>
          <a:p>
            <a:r>
              <a:rPr lang="en-US" dirty="0"/>
              <a:t>As might be expected, hepatic glucose production was</a:t>
            </a:r>
          </a:p>
          <a:p>
            <a:pPr lvl="1"/>
            <a:r>
              <a:rPr lang="en-US" dirty="0"/>
              <a:t>significantly less suppressed with U-300 from 8 </a:t>
            </a:r>
            <a:r>
              <a:rPr lang="en-US" sz="1700" dirty="0"/>
              <a:t>PM </a:t>
            </a:r>
            <a:r>
              <a:rPr lang="en-US" dirty="0"/>
              <a:t>to 8 </a:t>
            </a:r>
            <a:r>
              <a:rPr lang="en-US" sz="1700" dirty="0"/>
              <a:t>AM</a:t>
            </a:r>
          </a:p>
          <a:p>
            <a:pPr lvl="1"/>
            <a:r>
              <a:rPr lang="en-US" dirty="0"/>
              <a:t>significantly more suppressed during the final 6 hours of the 24-hour period</a:t>
            </a:r>
          </a:p>
        </p:txBody>
      </p:sp>
    </p:spTree>
    <p:extLst>
      <p:ext uri="{BB962C8B-B14F-4D97-AF65-F5344CB8AC3E}">
        <p14:creationId xmlns:p14="http://schemas.microsoft.com/office/powerpoint/2010/main" val="18443799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EA2BB-4072-4B60-B5B8-3A3F85270869}"/>
              </a:ext>
            </a:extLst>
          </p:cNvPr>
          <p:cNvSpPr>
            <a:spLocks noGrp="1"/>
          </p:cNvSpPr>
          <p:nvPr>
            <p:ph type="title"/>
          </p:nvPr>
        </p:nvSpPr>
        <p:spPr/>
        <p:txBody>
          <a:bodyPr/>
          <a:lstStyle/>
          <a:p>
            <a:r>
              <a:rPr lang="en-US" dirty="0"/>
              <a:t>Faculty Commentary</a:t>
            </a:r>
          </a:p>
        </p:txBody>
      </p:sp>
      <p:sp>
        <p:nvSpPr>
          <p:cNvPr id="3" name="Content Placeholder 2">
            <a:extLst>
              <a:ext uri="{FF2B5EF4-FFF2-40B4-BE49-F238E27FC236}">
                <a16:creationId xmlns:a16="http://schemas.microsoft.com/office/drawing/2014/main" id="{E9F33F0E-50F7-4FC0-A6D0-30754D886EF8}"/>
              </a:ext>
            </a:extLst>
          </p:cNvPr>
          <p:cNvSpPr>
            <a:spLocks noGrp="1"/>
          </p:cNvSpPr>
          <p:nvPr>
            <p:ph idx="1"/>
          </p:nvPr>
        </p:nvSpPr>
        <p:spPr/>
        <p:txBody>
          <a:bodyPr>
            <a:normAutofit fontScale="92500" lnSpcReduction="10000"/>
          </a:bodyPr>
          <a:lstStyle/>
          <a:p>
            <a:r>
              <a:rPr lang="en-US" dirty="0"/>
              <a:t>Randomized control trials comparing glargine U-300 with glargine U-100 revealed significantly less nocturnal hypoglycemia but no difference in HbA1c levels</a:t>
            </a:r>
          </a:p>
          <a:p>
            <a:r>
              <a:rPr lang="en-US" dirty="0"/>
              <a:t>The weaker effect on suppressing hepatic glucose production overnight with glargine U-300 could well explain this difference in hypoglycemia as the authors have suggested</a:t>
            </a:r>
          </a:p>
          <a:p>
            <a:r>
              <a:rPr lang="en-US" dirty="0"/>
              <a:t>They have also suggested that the greater suppression of hepatic glucose production between 18 and 24 hours after injecting glargine U-300 compared with glargine U-100 would favor better control during the afternoon as reflected in lower pre-dinner glucose</a:t>
            </a:r>
          </a:p>
        </p:txBody>
      </p:sp>
    </p:spTree>
    <p:extLst>
      <p:ext uri="{BB962C8B-B14F-4D97-AF65-F5344CB8AC3E}">
        <p14:creationId xmlns:p14="http://schemas.microsoft.com/office/powerpoint/2010/main" val="40182429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EA2BB-4072-4B60-B5B8-3A3F85270869}"/>
              </a:ext>
            </a:extLst>
          </p:cNvPr>
          <p:cNvSpPr>
            <a:spLocks noGrp="1"/>
          </p:cNvSpPr>
          <p:nvPr>
            <p:ph type="title"/>
          </p:nvPr>
        </p:nvSpPr>
        <p:spPr/>
        <p:txBody>
          <a:bodyPr/>
          <a:lstStyle/>
          <a:p>
            <a:r>
              <a:rPr lang="en-US" dirty="0"/>
              <a:t>Faculty Commentary</a:t>
            </a:r>
            <a:r>
              <a:rPr lang="en-US" sz="1800" dirty="0"/>
              <a:t> (cont)</a:t>
            </a:r>
            <a:endParaRPr lang="en-US" dirty="0"/>
          </a:p>
        </p:txBody>
      </p:sp>
      <p:sp>
        <p:nvSpPr>
          <p:cNvPr id="3" name="Content Placeholder 2">
            <a:extLst>
              <a:ext uri="{FF2B5EF4-FFF2-40B4-BE49-F238E27FC236}">
                <a16:creationId xmlns:a16="http://schemas.microsoft.com/office/drawing/2014/main" id="{E9F33F0E-50F7-4FC0-A6D0-30754D886EF8}"/>
              </a:ext>
            </a:extLst>
          </p:cNvPr>
          <p:cNvSpPr>
            <a:spLocks noGrp="1"/>
          </p:cNvSpPr>
          <p:nvPr>
            <p:ph idx="1"/>
          </p:nvPr>
        </p:nvSpPr>
        <p:spPr/>
        <p:txBody>
          <a:bodyPr>
            <a:normAutofit lnSpcReduction="10000"/>
          </a:bodyPr>
          <a:lstStyle/>
          <a:p>
            <a:r>
              <a:rPr lang="en-US" dirty="0"/>
              <a:t>These subjects were fasted for 24 hours after the   8 </a:t>
            </a:r>
            <a:r>
              <a:rPr lang="en-US" sz="1800" dirty="0"/>
              <a:t>PM</a:t>
            </a:r>
            <a:r>
              <a:rPr lang="en-US" dirty="0"/>
              <a:t> injections.</a:t>
            </a:r>
          </a:p>
          <a:p>
            <a:r>
              <a:rPr lang="en-US" dirty="0"/>
              <a:t>The insulin levels achieved during this fasting period were less than 10 microunits per milliliter.</a:t>
            </a:r>
          </a:p>
          <a:p>
            <a:r>
              <a:rPr lang="en-US" dirty="0"/>
              <a:t>The effect of these low levels of insulin due to the basal insulin injection would be much less important compared with the effect of the much higher levels of insulin following a pre-lunch injection of a rapid- or short-acting insulin.</a:t>
            </a:r>
          </a:p>
          <a:p>
            <a:pPr lvl="1"/>
            <a:r>
              <a:rPr lang="en-US" dirty="0"/>
              <a:t>The latter would overwhelm any effect of a basal insulin during this afternoon period.</a:t>
            </a:r>
          </a:p>
        </p:txBody>
      </p:sp>
    </p:spTree>
    <p:extLst>
      <p:ext uri="{BB962C8B-B14F-4D97-AF65-F5344CB8AC3E}">
        <p14:creationId xmlns:p14="http://schemas.microsoft.com/office/powerpoint/2010/main" val="1210341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64D07-D84B-4EA8-8E08-862EDAD97A00}"/>
              </a:ext>
            </a:extLst>
          </p:cNvPr>
          <p:cNvSpPr>
            <a:spLocks noGrp="1"/>
          </p:cNvSpPr>
          <p:nvPr>
            <p:ph type="title"/>
          </p:nvPr>
        </p:nvSpPr>
        <p:spPr/>
        <p:txBody>
          <a:bodyPr/>
          <a:lstStyle/>
          <a:p>
            <a:r>
              <a:rPr lang="en-US" dirty="0"/>
              <a:t>Results Summary </a:t>
            </a:r>
            <a:r>
              <a:rPr lang="en-US" sz="1800" dirty="0"/>
              <a:t>(cont)</a:t>
            </a:r>
          </a:p>
        </p:txBody>
      </p:sp>
      <p:sp>
        <p:nvSpPr>
          <p:cNvPr id="3" name="Content Placeholder 2">
            <a:extLst>
              <a:ext uri="{FF2B5EF4-FFF2-40B4-BE49-F238E27FC236}">
                <a16:creationId xmlns:a16="http://schemas.microsoft.com/office/drawing/2014/main" id="{187F4EE1-0808-47BA-B3DE-20D5FCA9AC13}"/>
              </a:ext>
            </a:extLst>
          </p:cNvPr>
          <p:cNvSpPr>
            <a:spLocks noGrp="1"/>
          </p:cNvSpPr>
          <p:nvPr>
            <p:ph idx="1"/>
          </p:nvPr>
        </p:nvSpPr>
        <p:spPr/>
        <p:txBody>
          <a:bodyPr>
            <a:normAutofit fontScale="92500" lnSpcReduction="20000"/>
          </a:bodyPr>
          <a:lstStyle/>
          <a:p>
            <a:r>
              <a:rPr lang="en-US" dirty="0"/>
              <a:t>At week 26, eGFR</a:t>
            </a:r>
          </a:p>
          <a:p>
            <a:pPr lvl="1"/>
            <a:r>
              <a:rPr lang="en-US" dirty="0"/>
              <a:t>remained stable with dulaglutide</a:t>
            </a:r>
          </a:p>
          <a:p>
            <a:pPr lvl="1"/>
            <a:r>
              <a:rPr lang="en-US" dirty="0"/>
              <a:t>declined 1.9 mL/min/1.73 m</a:t>
            </a:r>
            <a:r>
              <a:rPr lang="en-US" baseline="30000" dirty="0"/>
              <a:t>2</a:t>
            </a:r>
            <a:r>
              <a:rPr lang="en-US" dirty="0"/>
              <a:t> with glargine</a:t>
            </a:r>
          </a:p>
          <a:p>
            <a:pPr lvl="0"/>
            <a:r>
              <a:rPr lang="en-US" dirty="0"/>
              <a:t>The urine albumin-to-creatinine ratio declined in the 3 treatment groups over the 26 weeks</a:t>
            </a:r>
          </a:p>
          <a:p>
            <a:pPr lvl="1"/>
            <a:r>
              <a:rPr lang="en-US" dirty="0"/>
              <a:t>-26.7% for dulaglutide 0.75 mg</a:t>
            </a:r>
          </a:p>
          <a:p>
            <a:pPr lvl="1"/>
            <a:r>
              <a:rPr lang="en-US" dirty="0"/>
              <a:t>-27.7% for dulaglutide 1.5 mg</a:t>
            </a:r>
          </a:p>
          <a:p>
            <a:pPr lvl="1"/>
            <a:r>
              <a:rPr lang="en-US" dirty="0"/>
              <a:t>-16.4% for glargine</a:t>
            </a:r>
          </a:p>
          <a:p>
            <a:r>
              <a:rPr lang="en-US" dirty="0"/>
              <a:t>Patients with urine albumin-to-creatinine ratio &gt;300 mg/g had</a:t>
            </a:r>
          </a:p>
          <a:p>
            <a:pPr lvl="1"/>
            <a:r>
              <a:rPr lang="en-US" dirty="0"/>
              <a:t>less decline in eGFR with both doses of dulaglutide</a:t>
            </a:r>
          </a:p>
          <a:p>
            <a:pPr lvl="1"/>
            <a:r>
              <a:rPr lang="en-US" dirty="0"/>
              <a:t>greater reduction in the urine albumin-to-creatinine ratio with dulaglutide 1.5 mg</a:t>
            </a:r>
          </a:p>
        </p:txBody>
      </p:sp>
    </p:spTree>
    <p:extLst>
      <p:ext uri="{BB962C8B-B14F-4D97-AF65-F5344CB8AC3E}">
        <p14:creationId xmlns:p14="http://schemas.microsoft.com/office/powerpoint/2010/main" val="37931112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32C8C-7170-40E3-B240-0F314AB8D2D3}"/>
              </a:ext>
            </a:extLst>
          </p:cNvPr>
          <p:cNvSpPr>
            <a:spLocks noGrp="1"/>
          </p:cNvSpPr>
          <p:nvPr>
            <p:ph type="title"/>
          </p:nvPr>
        </p:nvSpPr>
        <p:spPr/>
        <p:txBody>
          <a:bodyPr>
            <a:noAutofit/>
          </a:bodyPr>
          <a:lstStyle/>
          <a:p>
            <a:r>
              <a:rPr lang="en-US" sz="3600" dirty="0"/>
              <a:t>Similar Glucose Control, Postprandial Glucose Excursions, and Safety in People with Type 2 Diabetes Mellitus Using SAR342434 or Insulin Lispro in Combination with Insulin </a:t>
            </a:r>
            <a:br>
              <a:rPr lang="en-US" sz="3600" dirty="0"/>
            </a:br>
            <a:r>
              <a:rPr lang="en-US" sz="3600" dirty="0"/>
              <a:t>Glargine (Gla-100): SORELLA 2 Study</a:t>
            </a:r>
          </a:p>
        </p:txBody>
      </p:sp>
      <p:sp>
        <p:nvSpPr>
          <p:cNvPr id="4" name="TextBox 3">
            <a:extLst>
              <a:ext uri="{FF2B5EF4-FFF2-40B4-BE49-F238E27FC236}">
                <a16:creationId xmlns:a16="http://schemas.microsoft.com/office/drawing/2014/main" id="{9EAB3468-E2D2-41FF-963B-BE630BCC33F4}"/>
              </a:ext>
            </a:extLst>
          </p:cNvPr>
          <p:cNvSpPr txBox="1"/>
          <p:nvPr/>
        </p:nvSpPr>
        <p:spPr>
          <a:xfrm>
            <a:off x="2371725" y="6379369"/>
            <a:ext cx="5047985" cy="300082"/>
          </a:xfrm>
          <a:prstGeom prst="rect">
            <a:avLst/>
          </a:prstGeom>
          <a:noFill/>
        </p:spPr>
        <p:txBody>
          <a:bodyPr wrap="none" rtlCol="0">
            <a:spAutoFit/>
          </a:bodyPr>
          <a:lstStyle/>
          <a:p>
            <a:r>
              <a:rPr lang="en-US" dirty="0"/>
              <a:t>http://www.abstractsonline.com/pp8/#!/4297/presentation/43226</a:t>
            </a:r>
          </a:p>
        </p:txBody>
      </p:sp>
    </p:spTree>
    <p:extLst>
      <p:ext uri="{BB962C8B-B14F-4D97-AF65-F5344CB8AC3E}">
        <p14:creationId xmlns:p14="http://schemas.microsoft.com/office/powerpoint/2010/main" val="10634482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199CB8-A14A-451A-8F45-C0C854A9E82B}"/>
              </a:ext>
            </a:extLst>
          </p:cNvPr>
          <p:cNvSpPr>
            <a:spLocks noGrp="1"/>
          </p:cNvSpPr>
          <p:nvPr>
            <p:ph type="title"/>
          </p:nvPr>
        </p:nvSpPr>
        <p:spPr/>
        <p:txBody>
          <a:bodyPr/>
          <a:lstStyle/>
          <a:p>
            <a:r>
              <a:rPr lang="en-US" dirty="0"/>
              <a:t>Study Design and Methods</a:t>
            </a:r>
          </a:p>
        </p:txBody>
      </p:sp>
      <p:sp>
        <p:nvSpPr>
          <p:cNvPr id="5" name="Content Placeholder 4">
            <a:extLst>
              <a:ext uri="{FF2B5EF4-FFF2-40B4-BE49-F238E27FC236}">
                <a16:creationId xmlns:a16="http://schemas.microsoft.com/office/drawing/2014/main" id="{A5520C93-8ADA-4267-80A1-F789523A80A0}"/>
              </a:ext>
            </a:extLst>
          </p:cNvPr>
          <p:cNvSpPr>
            <a:spLocks noGrp="1"/>
          </p:cNvSpPr>
          <p:nvPr>
            <p:ph idx="1"/>
          </p:nvPr>
        </p:nvSpPr>
        <p:spPr/>
        <p:txBody>
          <a:bodyPr>
            <a:normAutofit fontScale="92500" lnSpcReduction="20000"/>
          </a:bodyPr>
          <a:lstStyle/>
          <a:p>
            <a:pPr lvl="0"/>
            <a:r>
              <a:rPr lang="en-US" dirty="0"/>
              <a:t>6-month, randomized, controlled, open-label, phase 3 study</a:t>
            </a:r>
          </a:p>
          <a:p>
            <a:pPr lvl="0"/>
            <a:r>
              <a:rPr lang="en-US" dirty="0"/>
              <a:t>Objective</a:t>
            </a:r>
          </a:p>
          <a:p>
            <a:pPr lvl="1"/>
            <a:r>
              <a:rPr lang="en-US" dirty="0"/>
              <a:t>Compare the efficacy and safety of the follow-on insulin lispro SAR342434 with insulin lispro, both in combination with once-daily insulin glargine</a:t>
            </a:r>
          </a:p>
          <a:p>
            <a:pPr lvl="0"/>
            <a:r>
              <a:rPr lang="en-US" dirty="0"/>
              <a:t>505 patients with type 2 diabetes mellitus were randomized 1:1 to multiple daily injections of</a:t>
            </a:r>
          </a:p>
          <a:p>
            <a:pPr lvl="1"/>
            <a:r>
              <a:rPr lang="en-US" dirty="0"/>
              <a:t>Follow-on insulin lispro SAR342434</a:t>
            </a:r>
          </a:p>
          <a:p>
            <a:pPr lvl="1"/>
            <a:r>
              <a:rPr lang="en-US" dirty="0"/>
              <a:t>Insulin </a:t>
            </a:r>
            <a:r>
              <a:rPr lang="en-US" dirty="0" err="1"/>
              <a:t>lispro</a:t>
            </a:r>
            <a:endParaRPr lang="en-US" dirty="0"/>
          </a:p>
          <a:p>
            <a:pPr lvl="0"/>
            <a:r>
              <a:rPr lang="en-US" dirty="0"/>
              <a:t>Insulin doses were adjusted to achieve fasting and 2-h postprandial glucose targets recommended by the American Diabetes Association</a:t>
            </a:r>
          </a:p>
          <a:p>
            <a:pPr lvl="0"/>
            <a:endParaRPr lang="en-US" dirty="0"/>
          </a:p>
        </p:txBody>
      </p:sp>
    </p:spTree>
    <p:extLst>
      <p:ext uri="{BB962C8B-B14F-4D97-AF65-F5344CB8AC3E}">
        <p14:creationId xmlns:p14="http://schemas.microsoft.com/office/powerpoint/2010/main" val="38033072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D37F6-28D4-47E2-8C92-D50718B11AAA}"/>
              </a:ext>
            </a:extLst>
          </p:cNvPr>
          <p:cNvSpPr>
            <a:spLocks noGrp="1"/>
          </p:cNvSpPr>
          <p:nvPr>
            <p:ph type="title"/>
          </p:nvPr>
        </p:nvSpPr>
        <p:spPr/>
        <p:txBody>
          <a:bodyPr/>
          <a:lstStyle/>
          <a:p>
            <a:r>
              <a:rPr lang="en-US" dirty="0"/>
              <a:t>Results Summary</a:t>
            </a:r>
          </a:p>
        </p:txBody>
      </p:sp>
      <p:sp>
        <p:nvSpPr>
          <p:cNvPr id="3" name="Content Placeholder 2">
            <a:extLst>
              <a:ext uri="{FF2B5EF4-FFF2-40B4-BE49-F238E27FC236}">
                <a16:creationId xmlns:a16="http://schemas.microsoft.com/office/drawing/2014/main" id="{4686ED58-1B6C-445F-8E22-918A5EB0D712}"/>
              </a:ext>
            </a:extLst>
          </p:cNvPr>
          <p:cNvSpPr>
            <a:spLocks noGrp="1"/>
          </p:cNvSpPr>
          <p:nvPr>
            <p:ph idx="1"/>
          </p:nvPr>
        </p:nvSpPr>
        <p:spPr/>
        <p:txBody>
          <a:bodyPr>
            <a:normAutofit lnSpcReduction="10000"/>
          </a:bodyPr>
          <a:lstStyle/>
          <a:p>
            <a:pPr lvl="0"/>
            <a:r>
              <a:rPr lang="en-US" dirty="0"/>
              <a:t>From a baseline of 8.0%, reduction of the HbA1c at 6 months was</a:t>
            </a:r>
          </a:p>
          <a:p>
            <a:pPr lvl="1"/>
            <a:r>
              <a:rPr lang="en-US" dirty="0"/>
              <a:t>-0.92% in the SAR342434 group</a:t>
            </a:r>
          </a:p>
          <a:p>
            <a:pPr lvl="1"/>
            <a:r>
              <a:rPr lang="en-US" dirty="0"/>
              <a:t>-0.85% in the insulin </a:t>
            </a:r>
            <a:r>
              <a:rPr lang="en-US" dirty="0" err="1"/>
              <a:t>lispro</a:t>
            </a:r>
            <a:r>
              <a:rPr lang="en-US" dirty="0"/>
              <a:t> group</a:t>
            </a:r>
          </a:p>
          <a:p>
            <a:pPr lvl="1"/>
            <a:r>
              <a:rPr lang="en-US" dirty="0"/>
              <a:t>The difference was not statistically significant demonstrating non-inferiority of SAR342434 to insulin </a:t>
            </a:r>
            <a:r>
              <a:rPr lang="en-US" dirty="0" err="1"/>
              <a:t>lispro</a:t>
            </a:r>
            <a:endParaRPr lang="en-US" dirty="0"/>
          </a:p>
          <a:p>
            <a:pPr lvl="0"/>
            <a:r>
              <a:rPr lang="en-US" dirty="0"/>
              <a:t>The change in 7-point self-monitored plasma glucose profiles were similar at 6 months</a:t>
            </a:r>
          </a:p>
          <a:p>
            <a:pPr lvl="0"/>
            <a:r>
              <a:rPr lang="en-US" dirty="0"/>
              <a:t>The basal and prandial insulin doses also were similar in the 2 groups</a:t>
            </a:r>
          </a:p>
        </p:txBody>
      </p:sp>
    </p:spTree>
    <p:extLst>
      <p:ext uri="{BB962C8B-B14F-4D97-AF65-F5344CB8AC3E}">
        <p14:creationId xmlns:p14="http://schemas.microsoft.com/office/powerpoint/2010/main" val="15411530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64D07-D84B-4EA8-8E08-862EDAD97A00}"/>
              </a:ext>
            </a:extLst>
          </p:cNvPr>
          <p:cNvSpPr>
            <a:spLocks noGrp="1"/>
          </p:cNvSpPr>
          <p:nvPr>
            <p:ph type="title"/>
          </p:nvPr>
        </p:nvSpPr>
        <p:spPr/>
        <p:txBody>
          <a:bodyPr/>
          <a:lstStyle/>
          <a:p>
            <a:r>
              <a:rPr lang="en-US" dirty="0"/>
              <a:t>Results Summary </a:t>
            </a:r>
            <a:r>
              <a:rPr lang="en-US" sz="1800" dirty="0"/>
              <a:t>(cont)</a:t>
            </a:r>
          </a:p>
        </p:txBody>
      </p:sp>
      <p:sp>
        <p:nvSpPr>
          <p:cNvPr id="3" name="Content Placeholder 2">
            <a:extLst>
              <a:ext uri="{FF2B5EF4-FFF2-40B4-BE49-F238E27FC236}">
                <a16:creationId xmlns:a16="http://schemas.microsoft.com/office/drawing/2014/main" id="{187F4EE1-0808-47BA-B3DE-20D5FCA9AC13}"/>
              </a:ext>
            </a:extLst>
          </p:cNvPr>
          <p:cNvSpPr>
            <a:spLocks noGrp="1"/>
          </p:cNvSpPr>
          <p:nvPr>
            <p:ph idx="1"/>
          </p:nvPr>
        </p:nvSpPr>
        <p:spPr/>
        <p:txBody>
          <a:bodyPr/>
          <a:lstStyle/>
          <a:p>
            <a:pPr lvl="0"/>
            <a:r>
              <a:rPr lang="en-US" dirty="0"/>
              <a:t>The percentage of people reporting any hypoglycemia, adverse events, hypersensitivity, and injection site reactions was similar in the 2 groups</a:t>
            </a:r>
          </a:p>
          <a:p>
            <a:pPr lvl="1"/>
            <a:r>
              <a:rPr lang="en-US" dirty="0"/>
              <a:t>For example, 68.4% of SAR342434 patients and 74.6% of insulin lispro patients reported hypoglycemia</a:t>
            </a:r>
          </a:p>
          <a:p>
            <a:r>
              <a:rPr lang="en-US" dirty="0"/>
              <a:t>No effects of anti-insulin antibodies on glycemic control or safety were observed</a:t>
            </a:r>
          </a:p>
        </p:txBody>
      </p:sp>
    </p:spTree>
    <p:extLst>
      <p:ext uri="{BB962C8B-B14F-4D97-AF65-F5344CB8AC3E}">
        <p14:creationId xmlns:p14="http://schemas.microsoft.com/office/powerpoint/2010/main" val="41068101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32C8C-7170-40E3-B240-0F314AB8D2D3}"/>
              </a:ext>
            </a:extLst>
          </p:cNvPr>
          <p:cNvSpPr>
            <a:spLocks noGrp="1"/>
          </p:cNvSpPr>
          <p:nvPr>
            <p:ph type="title"/>
          </p:nvPr>
        </p:nvSpPr>
        <p:spPr/>
        <p:txBody>
          <a:bodyPr>
            <a:normAutofit/>
          </a:bodyPr>
          <a:lstStyle/>
          <a:p>
            <a:r>
              <a:rPr lang="en-US" sz="4000" dirty="0"/>
              <a:t>ITCA 650 Improves Glycemic Control and Reduces the Need to Advance Antidiabetes Therapy</a:t>
            </a:r>
          </a:p>
        </p:txBody>
      </p:sp>
      <p:sp>
        <p:nvSpPr>
          <p:cNvPr id="4" name="TextBox 3">
            <a:extLst>
              <a:ext uri="{FF2B5EF4-FFF2-40B4-BE49-F238E27FC236}">
                <a16:creationId xmlns:a16="http://schemas.microsoft.com/office/drawing/2014/main" id="{9EAB3468-E2D2-41FF-963B-BE630BCC33F4}"/>
              </a:ext>
            </a:extLst>
          </p:cNvPr>
          <p:cNvSpPr txBox="1"/>
          <p:nvPr/>
        </p:nvSpPr>
        <p:spPr>
          <a:xfrm>
            <a:off x="2371725" y="6379369"/>
            <a:ext cx="4927759" cy="300082"/>
          </a:xfrm>
          <a:prstGeom prst="rect">
            <a:avLst/>
          </a:prstGeom>
          <a:noFill/>
        </p:spPr>
        <p:txBody>
          <a:bodyPr wrap="none" rtlCol="0">
            <a:spAutoFit/>
          </a:bodyPr>
          <a:lstStyle/>
          <a:p>
            <a:r>
              <a:rPr lang="en-US" dirty="0"/>
              <a:t>http://www.abstractsonline.com/pp8/#!/4297/presentation/44313</a:t>
            </a:r>
          </a:p>
        </p:txBody>
      </p:sp>
    </p:spTree>
    <p:extLst>
      <p:ext uri="{BB962C8B-B14F-4D97-AF65-F5344CB8AC3E}">
        <p14:creationId xmlns:p14="http://schemas.microsoft.com/office/powerpoint/2010/main" val="27958385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199CB8-A14A-451A-8F45-C0C854A9E82B}"/>
              </a:ext>
            </a:extLst>
          </p:cNvPr>
          <p:cNvSpPr>
            <a:spLocks noGrp="1"/>
          </p:cNvSpPr>
          <p:nvPr>
            <p:ph type="title"/>
          </p:nvPr>
        </p:nvSpPr>
        <p:spPr/>
        <p:txBody>
          <a:bodyPr/>
          <a:lstStyle/>
          <a:p>
            <a:r>
              <a:rPr lang="en-US" dirty="0"/>
              <a:t>Study Design and Methods</a:t>
            </a:r>
          </a:p>
        </p:txBody>
      </p:sp>
      <p:sp>
        <p:nvSpPr>
          <p:cNvPr id="5" name="Content Placeholder 4">
            <a:extLst>
              <a:ext uri="{FF2B5EF4-FFF2-40B4-BE49-F238E27FC236}">
                <a16:creationId xmlns:a16="http://schemas.microsoft.com/office/drawing/2014/main" id="{A5520C93-8ADA-4267-80A1-F789523A80A0}"/>
              </a:ext>
            </a:extLst>
          </p:cNvPr>
          <p:cNvSpPr>
            <a:spLocks noGrp="1"/>
          </p:cNvSpPr>
          <p:nvPr>
            <p:ph idx="1"/>
          </p:nvPr>
        </p:nvSpPr>
        <p:spPr/>
        <p:txBody>
          <a:bodyPr>
            <a:normAutofit/>
          </a:bodyPr>
          <a:lstStyle/>
          <a:p>
            <a:pPr lvl="0"/>
            <a:r>
              <a:rPr lang="en-US" dirty="0"/>
              <a:t>Pooled analysis of patients with type 2 diabetes in the 39-week FREEDOM-1 and 52-week FREEDOM-2 studies</a:t>
            </a:r>
          </a:p>
          <a:p>
            <a:pPr lvl="1"/>
            <a:r>
              <a:rPr lang="en-US" dirty="0"/>
              <a:t>FREEDOM-1 compared ITCA 650 with placebo in patients on 1 or more oral agents</a:t>
            </a:r>
          </a:p>
          <a:p>
            <a:pPr lvl="1"/>
            <a:r>
              <a:rPr lang="en-US" dirty="0"/>
              <a:t>FREEDOM-2 compared ITCA 650 with sitagliptin 100 mg in patients uncontrolled on metformin</a:t>
            </a:r>
          </a:p>
          <a:p>
            <a:pPr lvl="0"/>
            <a:r>
              <a:rPr lang="en-US" dirty="0"/>
              <a:t>The ITCA 650 group was treated with exenatide 20 mcg/day for 13 weeks, then 60 mcg/day thereafter</a:t>
            </a:r>
          </a:p>
        </p:txBody>
      </p:sp>
    </p:spTree>
    <p:extLst>
      <p:ext uri="{BB962C8B-B14F-4D97-AF65-F5344CB8AC3E}">
        <p14:creationId xmlns:p14="http://schemas.microsoft.com/office/powerpoint/2010/main" val="5320637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199CB8-A14A-451A-8F45-C0C854A9E82B}"/>
              </a:ext>
            </a:extLst>
          </p:cNvPr>
          <p:cNvSpPr>
            <a:spLocks noGrp="1"/>
          </p:cNvSpPr>
          <p:nvPr>
            <p:ph type="title"/>
          </p:nvPr>
        </p:nvSpPr>
        <p:spPr/>
        <p:txBody>
          <a:bodyPr/>
          <a:lstStyle/>
          <a:p>
            <a:r>
              <a:rPr lang="en-US" dirty="0"/>
              <a:t>Study Design and Methods</a:t>
            </a:r>
            <a:r>
              <a:rPr lang="en-US" sz="1800" dirty="0"/>
              <a:t> (cont)</a:t>
            </a:r>
            <a:endParaRPr lang="en-US" dirty="0"/>
          </a:p>
        </p:txBody>
      </p:sp>
      <p:sp>
        <p:nvSpPr>
          <p:cNvPr id="5" name="Content Placeholder 4">
            <a:extLst>
              <a:ext uri="{FF2B5EF4-FFF2-40B4-BE49-F238E27FC236}">
                <a16:creationId xmlns:a16="http://schemas.microsoft.com/office/drawing/2014/main" id="{A5520C93-8ADA-4267-80A1-F789523A80A0}"/>
              </a:ext>
            </a:extLst>
          </p:cNvPr>
          <p:cNvSpPr>
            <a:spLocks noGrp="1"/>
          </p:cNvSpPr>
          <p:nvPr>
            <p:ph idx="1"/>
          </p:nvPr>
        </p:nvSpPr>
        <p:spPr/>
        <p:txBody>
          <a:bodyPr>
            <a:normAutofit/>
          </a:bodyPr>
          <a:lstStyle/>
          <a:p>
            <a:pPr lvl="0"/>
            <a:r>
              <a:rPr lang="en-US" dirty="0"/>
              <a:t>Objective</a:t>
            </a:r>
          </a:p>
          <a:p>
            <a:pPr lvl="1"/>
            <a:r>
              <a:rPr lang="en-US" dirty="0"/>
              <a:t>Measure the need for advancement of antidiabetes therapy for glycemic control as a surrogate measure of the effectiveness and sustainability of exenatide therapy delivered using the mini-pump (ITCA 650)</a:t>
            </a:r>
          </a:p>
          <a:p>
            <a:pPr lvl="0"/>
            <a:r>
              <a:rPr lang="en-US" dirty="0"/>
              <a:t>The addition of or increase of therapy from baseline was protocol mandated based on predefined criteria and was required after week 26 for HbA1c &gt;8%</a:t>
            </a:r>
          </a:p>
          <a:p>
            <a:pPr lvl="0"/>
            <a:endParaRPr lang="en-US" dirty="0"/>
          </a:p>
        </p:txBody>
      </p:sp>
    </p:spTree>
    <p:extLst>
      <p:ext uri="{BB962C8B-B14F-4D97-AF65-F5344CB8AC3E}">
        <p14:creationId xmlns:p14="http://schemas.microsoft.com/office/powerpoint/2010/main" val="9662693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D37F6-28D4-47E2-8C92-D50718B11AAA}"/>
              </a:ext>
            </a:extLst>
          </p:cNvPr>
          <p:cNvSpPr>
            <a:spLocks noGrp="1"/>
          </p:cNvSpPr>
          <p:nvPr>
            <p:ph type="title"/>
          </p:nvPr>
        </p:nvSpPr>
        <p:spPr/>
        <p:txBody>
          <a:bodyPr/>
          <a:lstStyle/>
          <a:p>
            <a:r>
              <a:rPr lang="en-US" dirty="0"/>
              <a:t>Results Summary</a:t>
            </a:r>
          </a:p>
        </p:txBody>
      </p:sp>
      <p:sp>
        <p:nvSpPr>
          <p:cNvPr id="3" name="Content Placeholder 2">
            <a:extLst>
              <a:ext uri="{FF2B5EF4-FFF2-40B4-BE49-F238E27FC236}">
                <a16:creationId xmlns:a16="http://schemas.microsoft.com/office/drawing/2014/main" id="{4686ED58-1B6C-445F-8E22-918A5EB0D712}"/>
              </a:ext>
            </a:extLst>
          </p:cNvPr>
          <p:cNvSpPr>
            <a:spLocks noGrp="1"/>
          </p:cNvSpPr>
          <p:nvPr>
            <p:ph idx="1"/>
          </p:nvPr>
        </p:nvSpPr>
        <p:spPr/>
        <p:txBody>
          <a:bodyPr>
            <a:normAutofit/>
          </a:bodyPr>
          <a:lstStyle/>
          <a:p>
            <a:pPr lvl="0"/>
            <a:r>
              <a:rPr lang="en-US" dirty="0"/>
              <a:t>814 patients</a:t>
            </a:r>
          </a:p>
          <a:p>
            <a:pPr lvl="1"/>
            <a:r>
              <a:rPr lang="en-US" dirty="0"/>
              <a:t>414 randomized to ITCA 650</a:t>
            </a:r>
          </a:p>
          <a:p>
            <a:pPr lvl="1"/>
            <a:r>
              <a:rPr lang="en-US" dirty="0"/>
              <a:t>257 randomized to sitagliptin</a:t>
            </a:r>
          </a:p>
          <a:p>
            <a:pPr lvl="1"/>
            <a:r>
              <a:rPr lang="en-US" dirty="0"/>
              <a:t>143 randomized to placebo</a:t>
            </a:r>
          </a:p>
          <a:p>
            <a:pPr lvl="0"/>
            <a:r>
              <a:rPr lang="en-US" dirty="0"/>
              <a:t>Mean baseline HbA1c 8.6%</a:t>
            </a:r>
          </a:p>
        </p:txBody>
      </p:sp>
    </p:spTree>
    <p:extLst>
      <p:ext uri="{BB962C8B-B14F-4D97-AF65-F5344CB8AC3E}">
        <p14:creationId xmlns:p14="http://schemas.microsoft.com/office/powerpoint/2010/main" val="11596746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64D07-D84B-4EA8-8E08-862EDAD97A00}"/>
              </a:ext>
            </a:extLst>
          </p:cNvPr>
          <p:cNvSpPr>
            <a:spLocks noGrp="1"/>
          </p:cNvSpPr>
          <p:nvPr>
            <p:ph type="title"/>
          </p:nvPr>
        </p:nvSpPr>
        <p:spPr/>
        <p:txBody>
          <a:bodyPr/>
          <a:lstStyle/>
          <a:p>
            <a:r>
              <a:rPr lang="en-US" dirty="0"/>
              <a:t>Results Summary </a:t>
            </a:r>
            <a:r>
              <a:rPr lang="en-US" sz="1800" dirty="0"/>
              <a:t>(cont)</a:t>
            </a:r>
          </a:p>
        </p:txBody>
      </p:sp>
      <p:sp>
        <p:nvSpPr>
          <p:cNvPr id="3" name="Content Placeholder 2">
            <a:extLst>
              <a:ext uri="{FF2B5EF4-FFF2-40B4-BE49-F238E27FC236}">
                <a16:creationId xmlns:a16="http://schemas.microsoft.com/office/drawing/2014/main" id="{187F4EE1-0808-47BA-B3DE-20D5FCA9AC13}"/>
              </a:ext>
            </a:extLst>
          </p:cNvPr>
          <p:cNvSpPr>
            <a:spLocks noGrp="1"/>
          </p:cNvSpPr>
          <p:nvPr>
            <p:ph idx="1"/>
          </p:nvPr>
        </p:nvSpPr>
        <p:spPr/>
        <p:txBody>
          <a:bodyPr/>
          <a:lstStyle/>
          <a:p>
            <a:pPr lvl="0"/>
            <a:r>
              <a:rPr lang="en-US" dirty="0"/>
              <a:t>Antidiabetes treatment was advanced in fewer patients treated with ITCA 650</a:t>
            </a:r>
          </a:p>
          <a:p>
            <a:pPr lvl="1"/>
            <a:r>
              <a:rPr lang="en-US" dirty="0"/>
              <a:t>Over the first 26 weeks, treatment was advanced in</a:t>
            </a:r>
          </a:p>
          <a:p>
            <a:pPr lvl="2"/>
            <a:r>
              <a:rPr lang="en-US" dirty="0"/>
              <a:t>4.6% of ITCA 650 patients</a:t>
            </a:r>
          </a:p>
          <a:p>
            <a:pPr lvl="2"/>
            <a:r>
              <a:rPr lang="en-US" dirty="0"/>
              <a:t>7.4% of sitagliptin patients</a:t>
            </a:r>
          </a:p>
          <a:p>
            <a:pPr lvl="2"/>
            <a:r>
              <a:rPr lang="en-US" dirty="0"/>
              <a:t>23.1% of placebo patients</a:t>
            </a:r>
          </a:p>
          <a:p>
            <a:pPr lvl="1"/>
            <a:r>
              <a:rPr lang="en-US" dirty="0"/>
              <a:t>Over the 52 weeks, treatment was advanced in</a:t>
            </a:r>
          </a:p>
          <a:p>
            <a:pPr lvl="2"/>
            <a:r>
              <a:rPr lang="en-US" dirty="0"/>
              <a:t>13.5% of ITCA 650 patients</a:t>
            </a:r>
          </a:p>
          <a:p>
            <a:pPr lvl="2"/>
            <a:r>
              <a:rPr lang="en-US" dirty="0"/>
              <a:t>35.4% of sitagliptin patients</a:t>
            </a:r>
          </a:p>
          <a:p>
            <a:pPr lvl="2"/>
            <a:r>
              <a:rPr lang="en-US" dirty="0"/>
              <a:t>39.2% of placebo patients</a:t>
            </a:r>
          </a:p>
        </p:txBody>
      </p:sp>
    </p:spTree>
    <p:extLst>
      <p:ext uri="{BB962C8B-B14F-4D97-AF65-F5344CB8AC3E}">
        <p14:creationId xmlns:p14="http://schemas.microsoft.com/office/powerpoint/2010/main" val="19003128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EA2BB-4072-4B60-B5B8-3A3F85270869}"/>
              </a:ext>
            </a:extLst>
          </p:cNvPr>
          <p:cNvSpPr>
            <a:spLocks noGrp="1"/>
          </p:cNvSpPr>
          <p:nvPr>
            <p:ph type="title"/>
          </p:nvPr>
        </p:nvSpPr>
        <p:spPr/>
        <p:txBody>
          <a:bodyPr/>
          <a:lstStyle/>
          <a:p>
            <a:r>
              <a:rPr lang="en-US" dirty="0"/>
              <a:t>Faculty Commentary</a:t>
            </a:r>
          </a:p>
        </p:txBody>
      </p:sp>
      <p:sp>
        <p:nvSpPr>
          <p:cNvPr id="3" name="Content Placeholder 2">
            <a:extLst>
              <a:ext uri="{FF2B5EF4-FFF2-40B4-BE49-F238E27FC236}">
                <a16:creationId xmlns:a16="http://schemas.microsoft.com/office/drawing/2014/main" id="{E9F33F0E-50F7-4FC0-A6D0-30754D886EF8}"/>
              </a:ext>
            </a:extLst>
          </p:cNvPr>
          <p:cNvSpPr>
            <a:spLocks noGrp="1"/>
          </p:cNvSpPr>
          <p:nvPr>
            <p:ph idx="1"/>
          </p:nvPr>
        </p:nvSpPr>
        <p:spPr/>
        <p:txBody>
          <a:bodyPr>
            <a:normAutofit/>
          </a:bodyPr>
          <a:lstStyle/>
          <a:p>
            <a:r>
              <a:rPr lang="en-US" dirty="0"/>
              <a:t>ITCA 650 provides good glycemic control not only by providing a drug, exenatide, but also ensuring almost universal compliance with the medication since it is implanted</a:t>
            </a:r>
          </a:p>
          <a:p>
            <a:r>
              <a:rPr lang="en-US" dirty="0"/>
              <a:t>Further, GLP-1 and its analogs are known to improve beta-cell function and slow the progression of diabetes, at least while the patient is taking the medication. Since the latter is assured by using ITCA 650, the need to add medication is decreased</a:t>
            </a:r>
          </a:p>
        </p:txBody>
      </p:sp>
    </p:spTree>
    <p:extLst>
      <p:ext uri="{BB962C8B-B14F-4D97-AF65-F5344CB8AC3E}">
        <p14:creationId xmlns:p14="http://schemas.microsoft.com/office/powerpoint/2010/main" val="3026067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CA8ED-81ED-41B2-A99A-5A8839E953D4}"/>
              </a:ext>
            </a:extLst>
          </p:cNvPr>
          <p:cNvSpPr>
            <a:spLocks noGrp="1"/>
          </p:cNvSpPr>
          <p:nvPr>
            <p:ph type="title"/>
          </p:nvPr>
        </p:nvSpPr>
        <p:spPr/>
        <p:txBody>
          <a:bodyPr>
            <a:normAutofit/>
          </a:bodyPr>
          <a:lstStyle/>
          <a:p>
            <a:r>
              <a:rPr lang="en-US" sz="4200" dirty="0"/>
              <a:t>Principal Investigator Commentary</a:t>
            </a:r>
          </a:p>
        </p:txBody>
      </p:sp>
      <p:sp>
        <p:nvSpPr>
          <p:cNvPr id="3" name="Content Placeholder 2">
            <a:extLst>
              <a:ext uri="{FF2B5EF4-FFF2-40B4-BE49-F238E27FC236}">
                <a16:creationId xmlns:a16="http://schemas.microsoft.com/office/drawing/2014/main" id="{61769A2B-5AA1-4D09-B6FD-C1C03F35646B}"/>
              </a:ext>
            </a:extLst>
          </p:cNvPr>
          <p:cNvSpPr>
            <a:spLocks noGrp="1"/>
          </p:cNvSpPr>
          <p:nvPr>
            <p:ph idx="1"/>
          </p:nvPr>
        </p:nvSpPr>
        <p:spPr/>
        <p:txBody>
          <a:bodyPr>
            <a:normAutofit lnSpcReduction="10000"/>
          </a:bodyPr>
          <a:lstStyle/>
          <a:p>
            <a:pPr lvl="0"/>
            <a:r>
              <a:rPr lang="en-US" dirty="0"/>
              <a:t>Study involved patients with T2DM and CKD stages 3-4 with</a:t>
            </a:r>
          </a:p>
          <a:p>
            <a:pPr lvl="1"/>
            <a:r>
              <a:rPr lang="en-US" dirty="0"/>
              <a:t>mean HbA1c 8.6%</a:t>
            </a:r>
          </a:p>
          <a:p>
            <a:pPr lvl="1"/>
            <a:r>
              <a:rPr lang="en-US" dirty="0"/>
              <a:t>mean eGFR 38 mL/min/1.73 m</a:t>
            </a:r>
            <a:r>
              <a:rPr lang="en-US" baseline="30000" dirty="0"/>
              <a:t>2</a:t>
            </a:r>
          </a:p>
          <a:p>
            <a:pPr lvl="1"/>
            <a:r>
              <a:rPr lang="en-US" dirty="0"/>
              <a:t>median urine albumin-to-creatinine ratio 200 mg/g</a:t>
            </a:r>
          </a:p>
          <a:p>
            <a:pPr lvl="0"/>
            <a:r>
              <a:rPr lang="en-US" dirty="0"/>
              <a:t>At the end of the study at 26 weeks, the 2 dose levels of dulaglutide (0.75 mg and 1.5 mg weekly) produced</a:t>
            </a:r>
          </a:p>
          <a:p>
            <a:pPr lvl="1"/>
            <a:r>
              <a:rPr lang="en-US" dirty="0"/>
              <a:t>equivalent lowering of HbA1c compared to insulin glargine</a:t>
            </a:r>
          </a:p>
          <a:p>
            <a:pPr lvl="1"/>
            <a:r>
              <a:rPr lang="en-US" dirty="0"/>
              <a:t>significantly fewer episodes of hypoglycemia</a:t>
            </a:r>
          </a:p>
        </p:txBody>
      </p:sp>
    </p:spTree>
    <p:extLst>
      <p:ext uri="{BB962C8B-B14F-4D97-AF65-F5344CB8AC3E}">
        <p14:creationId xmlns:p14="http://schemas.microsoft.com/office/powerpoint/2010/main" val="31557711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ED5AB-7F02-423F-A9FF-60DC8EAE03B7}"/>
              </a:ext>
            </a:extLst>
          </p:cNvPr>
          <p:cNvSpPr>
            <a:spLocks noGrp="1"/>
          </p:cNvSpPr>
          <p:nvPr>
            <p:ph type="title"/>
          </p:nvPr>
        </p:nvSpPr>
        <p:spPr/>
        <p:txBody>
          <a:bodyPr/>
          <a:lstStyle/>
          <a:p>
            <a:r>
              <a:rPr lang="en-US" dirty="0"/>
              <a:t>Implications for Practice</a:t>
            </a:r>
          </a:p>
        </p:txBody>
      </p:sp>
      <p:sp>
        <p:nvSpPr>
          <p:cNvPr id="3" name="Content Placeholder 2">
            <a:extLst>
              <a:ext uri="{FF2B5EF4-FFF2-40B4-BE49-F238E27FC236}">
                <a16:creationId xmlns:a16="http://schemas.microsoft.com/office/drawing/2014/main" id="{F78C66DF-50FA-4213-BD24-93464A7AD46C}"/>
              </a:ext>
            </a:extLst>
          </p:cNvPr>
          <p:cNvSpPr>
            <a:spLocks noGrp="1"/>
          </p:cNvSpPr>
          <p:nvPr>
            <p:ph idx="1"/>
          </p:nvPr>
        </p:nvSpPr>
        <p:spPr>
          <a:xfrm>
            <a:off x="628650" y="1825625"/>
            <a:ext cx="7886700" cy="4189413"/>
          </a:xfrm>
        </p:spPr>
        <p:txBody>
          <a:bodyPr>
            <a:normAutofit lnSpcReduction="10000"/>
          </a:bodyPr>
          <a:lstStyle/>
          <a:p>
            <a:pPr lvl="0"/>
            <a:r>
              <a:rPr lang="en-US" dirty="0"/>
              <a:t>Improving glycemic control long-term will result in less need for additional medication, making it easier to manage the disease long-term</a:t>
            </a:r>
          </a:p>
          <a:p>
            <a:pPr lvl="0"/>
            <a:r>
              <a:rPr lang="en-US" dirty="0"/>
              <a:t>With such an approach, we are more likely to see well-controlled patients long-term</a:t>
            </a:r>
          </a:p>
          <a:p>
            <a:pPr lvl="0"/>
            <a:r>
              <a:rPr lang="en-US" dirty="0"/>
              <a:t>It is not known whether such an approach will decrease long-term complications– both microvascular and macrovascular</a:t>
            </a:r>
          </a:p>
          <a:p>
            <a:pPr lvl="0"/>
            <a:r>
              <a:rPr lang="en-US" dirty="0"/>
              <a:t>The long-term safety of continuous stimulation of the GLP-1 receptor needs to be established</a:t>
            </a:r>
          </a:p>
          <a:p>
            <a:endParaRPr lang="en-US" dirty="0"/>
          </a:p>
        </p:txBody>
      </p:sp>
    </p:spTree>
    <p:extLst>
      <p:ext uri="{BB962C8B-B14F-4D97-AF65-F5344CB8AC3E}">
        <p14:creationId xmlns:p14="http://schemas.microsoft.com/office/powerpoint/2010/main" val="25147111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32C8C-7170-40E3-B240-0F314AB8D2D3}"/>
              </a:ext>
            </a:extLst>
          </p:cNvPr>
          <p:cNvSpPr>
            <a:spLocks noGrp="1"/>
          </p:cNvSpPr>
          <p:nvPr>
            <p:ph type="title"/>
          </p:nvPr>
        </p:nvSpPr>
        <p:spPr/>
        <p:txBody>
          <a:bodyPr>
            <a:normAutofit/>
          </a:bodyPr>
          <a:lstStyle/>
          <a:p>
            <a:r>
              <a:rPr lang="en-US" sz="4000" dirty="0"/>
              <a:t>iGlarLixi Reduces A1c to a Greater Extent than Basal Insulin Therapy Regardless of A1c Levels at Screening</a:t>
            </a:r>
          </a:p>
        </p:txBody>
      </p:sp>
      <p:sp>
        <p:nvSpPr>
          <p:cNvPr id="4" name="TextBox 3">
            <a:extLst>
              <a:ext uri="{FF2B5EF4-FFF2-40B4-BE49-F238E27FC236}">
                <a16:creationId xmlns:a16="http://schemas.microsoft.com/office/drawing/2014/main" id="{9EAB3468-E2D2-41FF-963B-BE630BCC33F4}"/>
              </a:ext>
            </a:extLst>
          </p:cNvPr>
          <p:cNvSpPr txBox="1"/>
          <p:nvPr/>
        </p:nvSpPr>
        <p:spPr>
          <a:xfrm>
            <a:off x="2371725" y="6379369"/>
            <a:ext cx="4927759" cy="300082"/>
          </a:xfrm>
          <a:prstGeom prst="rect">
            <a:avLst/>
          </a:prstGeom>
          <a:noFill/>
        </p:spPr>
        <p:txBody>
          <a:bodyPr wrap="none" rtlCol="0">
            <a:spAutoFit/>
          </a:bodyPr>
          <a:lstStyle/>
          <a:p>
            <a:r>
              <a:rPr lang="en-US" dirty="0"/>
              <a:t>http://www.abstractsonline.com/pp8/#!/4297/presentation/44303</a:t>
            </a:r>
          </a:p>
        </p:txBody>
      </p:sp>
    </p:spTree>
    <p:extLst>
      <p:ext uri="{BB962C8B-B14F-4D97-AF65-F5344CB8AC3E}">
        <p14:creationId xmlns:p14="http://schemas.microsoft.com/office/powerpoint/2010/main" val="16684850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199CB8-A14A-451A-8F45-C0C854A9E82B}"/>
              </a:ext>
            </a:extLst>
          </p:cNvPr>
          <p:cNvSpPr>
            <a:spLocks noGrp="1"/>
          </p:cNvSpPr>
          <p:nvPr>
            <p:ph type="title"/>
          </p:nvPr>
        </p:nvSpPr>
        <p:spPr/>
        <p:txBody>
          <a:bodyPr/>
          <a:lstStyle/>
          <a:p>
            <a:r>
              <a:rPr lang="en-US" dirty="0"/>
              <a:t>Study Design and Methods</a:t>
            </a:r>
          </a:p>
        </p:txBody>
      </p:sp>
      <p:sp>
        <p:nvSpPr>
          <p:cNvPr id="5" name="Content Placeholder 4">
            <a:extLst>
              <a:ext uri="{FF2B5EF4-FFF2-40B4-BE49-F238E27FC236}">
                <a16:creationId xmlns:a16="http://schemas.microsoft.com/office/drawing/2014/main" id="{A5520C93-8ADA-4267-80A1-F789523A80A0}"/>
              </a:ext>
            </a:extLst>
          </p:cNvPr>
          <p:cNvSpPr>
            <a:spLocks noGrp="1"/>
          </p:cNvSpPr>
          <p:nvPr>
            <p:ph idx="1"/>
          </p:nvPr>
        </p:nvSpPr>
        <p:spPr/>
        <p:txBody>
          <a:bodyPr/>
          <a:lstStyle/>
          <a:p>
            <a:pPr lvl="0"/>
            <a:r>
              <a:rPr lang="en-US" dirty="0"/>
              <a:t>LixiLan-L was a 30-week study in patients with T2DM and HbA1c 7.5% to 10% despite basal insulin with or without oral agents</a:t>
            </a:r>
          </a:p>
          <a:p>
            <a:pPr lvl="0"/>
            <a:r>
              <a:rPr lang="en-US" dirty="0"/>
              <a:t>6-week run-in with insulin glargine followed by randomization to</a:t>
            </a:r>
          </a:p>
          <a:p>
            <a:pPr lvl="1"/>
            <a:r>
              <a:rPr lang="en-US" dirty="0"/>
              <a:t>Fixed-ratio combination of insulin glargine and lixisenatide</a:t>
            </a:r>
          </a:p>
          <a:p>
            <a:pPr lvl="1"/>
            <a:r>
              <a:rPr lang="en-US" dirty="0"/>
              <a:t>Insulin glargine</a:t>
            </a:r>
          </a:p>
          <a:p>
            <a:pPr lvl="0"/>
            <a:r>
              <a:rPr lang="en-US" dirty="0"/>
              <a:t>Patients on metformin at baseline continued metformin</a:t>
            </a:r>
          </a:p>
        </p:txBody>
      </p:sp>
    </p:spTree>
    <p:extLst>
      <p:ext uri="{BB962C8B-B14F-4D97-AF65-F5344CB8AC3E}">
        <p14:creationId xmlns:p14="http://schemas.microsoft.com/office/powerpoint/2010/main" val="15386164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D37F6-28D4-47E2-8C92-D50718B11AAA}"/>
              </a:ext>
            </a:extLst>
          </p:cNvPr>
          <p:cNvSpPr>
            <a:spLocks noGrp="1"/>
          </p:cNvSpPr>
          <p:nvPr>
            <p:ph type="title"/>
          </p:nvPr>
        </p:nvSpPr>
        <p:spPr/>
        <p:txBody>
          <a:bodyPr/>
          <a:lstStyle/>
          <a:p>
            <a:r>
              <a:rPr lang="en-US" dirty="0"/>
              <a:t>Results Summary</a:t>
            </a:r>
          </a:p>
        </p:txBody>
      </p:sp>
      <p:sp>
        <p:nvSpPr>
          <p:cNvPr id="3" name="Content Placeholder 2">
            <a:extLst>
              <a:ext uri="{FF2B5EF4-FFF2-40B4-BE49-F238E27FC236}">
                <a16:creationId xmlns:a16="http://schemas.microsoft.com/office/drawing/2014/main" id="{4686ED58-1B6C-445F-8E22-918A5EB0D712}"/>
              </a:ext>
            </a:extLst>
          </p:cNvPr>
          <p:cNvSpPr>
            <a:spLocks noGrp="1"/>
          </p:cNvSpPr>
          <p:nvPr>
            <p:ph idx="1"/>
          </p:nvPr>
        </p:nvSpPr>
        <p:spPr/>
        <p:txBody>
          <a:bodyPr>
            <a:normAutofit/>
          </a:bodyPr>
          <a:lstStyle/>
          <a:p>
            <a:pPr lvl="0"/>
            <a:r>
              <a:rPr lang="en-US" dirty="0"/>
              <a:t>656 patients completed the study</a:t>
            </a:r>
          </a:p>
          <a:p>
            <a:pPr lvl="0"/>
            <a:r>
              <a:rPr lang="en-US" dirty="0"/>
              <a:t>Mean HbA1c 8.5% at baseline</a:t>
            </a:r>
          </a:p>
          <a:p>
            <a:pPr lvl="0"/>
            <a:r>
              <a:rPr lang="en-US" dirty="0"/>
              <a:t>Mean HbA1c reduction was significantly greater with iGlarLixi</a:t>
            </a:r>
          </a:p>
          <a:p>
            <a:pPr lvl="1"/>
            <a:r>
              <a:rPr lang="en-US" dirty="0" err="1"/>
              <a:t>IGlarLixi</a:t>
            </a:r>
            <a:r>
              <a:rPr lang="en-US" dirty="0"/>
              <a:t> (-1.7%)</a:t>
            </a:r>
          </a:p>
          <a:p>
            <a:pPr lvl="1"/>
            <a:r>
              <a:rPr lang="en-US" dirty="0"/>
              <a:t>Glargine (-1.1%)</a:t>
            </a:r>
          </a:p>
        </p:txBody>
      </p:sp>
    </p:spTree>
    <p:extLst>
      <p:ext uri="{BB962C8B-B14F-4D97-AF65-F5344CB8AC3E}">
        <p14:creationId xmlns:p14="http://schemas.microsoft.com/office/powerpoint/2010/main" val="14388761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64D07-D84B-4EA8-8E08-862EDAD97A00}"/>
              </a:ext>
            </a:extLst>
          </p:cNvPr>
          <p:cNvSpPr>
            <a:spLocks noGrp="1"/>
          </p:cNvSpPr>
          <p:nvPr>
            <p:ph type="title"/>
          </p:nvPr>
        </p:nvSpPr>
        <p:spPr/>
        <p:txBody>
          <a:bodyPr/>
          <a:lstStyle/>
          <a:p>
            <a:r>
              <a:rPr lang="en-US" dirty="0"/>
              <a:t>Results Summary </a:t>
            </a:r>
            <a:r>
              <a:rPr lang="en-US" sz="1800" dirty="0"/>
              <a:t>(cont)</a:t>
            </a:r>
          </a:p>
        </p:txBody>
      </p:sp>
      <p:sp>
        <p:nvSpPr>
          <p:cNvPr id="3" name="Content Placeholder 2">
            <a:extLst>
              <a:ext uri="{FF2B5EF4-FFF2-40B4-BE49-F238E27FC236}">
                <a16:creationId xmlns:a16="http://schemas.microsoft.com/office/drawing/2014/main" id="{187F4EE1-0808-47BA-B3DE-20D5FCA9AC13}"/>
              </a:ext>
            </a:extLst>
          </p:cNvPr>
          <p:cNvSpPr>
            <a:spLocks noGrp="1"/>
          </p:cNvSpPr>
          <p:nvPr>
            <p:ph idx="1"/>
          </p:nvPr>
        </p:nvSpPr>
        <p:spPr>
          <a:xfrm>
            <a:off x="628649" y="1825625"/>
            <a:ext cx="8079581" cy="4446588"/>
          </a:xfrm>
        </p:spPr>
        <p:txBody>
          <a:bodyPr>
            <a:normAutofit fontScale="92500" lnSpcReduction="10000"/>
          </a:bodyPr>
          <a:lstStyle/>
          <a:p>
            <a:pPr lvl="0"/>
            <a:r>
              <a:rPr lang="en-US" dirty="0"/>
              <a:t>Patients were grouped by screening HbA1c level:</a:t>
            </a:r>
          </a:p>
          <a:p>
            <a:pPr lvl="1"/>
            <a:r>
              <a:rPr lang="en-US" dirty="0"/>
              <a:t>≤8%</a:t>
            </a:r>
          </a:p>
          <a:p>
            <a:pPr lvl="1"/>
            <a:r>
              <a:rPr lang="en-US" dirty="0"/>
              <a:t>8% to 9%</a:t>
            </a:r>
          </a:p>
          <a:p>
            <a:pPr lvl="1"/>
            <a:r>
              <a:rPr lang="en-US" dirty="0"/>
              <a:t>&gt;9%</a:t>
            </a:r>
          </a:p>
          <a:p>
            <a:pPr lvl="0"/>
            <a:r>
              <a:rPr lang="en-US" dirty="0"/>
              <a:t>For each HbA1c category, HbA1c at study end was</a:t>
            </a:r>
          </a:p>
          <a:p>
            <a:pPr lvl="1"/>
            <a:r>
              <a:rPr lang="en-US" dirty="0"/>
              <a:t>≤7% for iGlarLixi</a:t>
            </a:r>
          </a:p>
          <a:p>
            <a:pPr lvl="1"/>
            <a:r>
              <a:rPr lang="en-US" dirty="0"/>
              <a:t>&gt;7% for glargine</a:t>
            </a:r>
          </a:p>
          <a:p>
            <a:pPr lvl="0"/>
            <a:r>
              <a:rPr lang="en-US" dirty="0"/>
              <a:t>HbA1c reductions were significantly greater for iGlarLixi vs glargine in all 3 categories</a:t>
            </a:r>
          </a:p>
          <a:p>
            <a:pPr lvl="1"/>
            <a:r>
              <a:rPr lang="en-US" dirty="0"/>
              <a:t>For example, for baseline HbA1c ≤8%, the HbA1c reduction was</a:t>
            </a:r>
          </a:p>
          <a:p>
            <a:pPr lvl="2"/>
            <a:r>
              <a:rPr lang="en-US" dirty="0"/>
              <a:t>-1.1% for iGlarLixi</a:t>
            </a:r>
          </a:p>
          <a:p>
            <a:pPr lvl="2"/>
            <a:r>
              <a:rPr lang="en-US" dirty="0"/>
              <a:t>-0.5% for glargine</a:t>
            </a:r>
          </a:p>
        </p:txBody>
      </p:sp>
    </p:spTree>
    <p:extLst>
      <p:ext uri="{BB962C8B-B14F-4D97-AF65-F5344CB8AC3E}">
        <p14:creationId xmlns:p14="http://schemas.microsoft.com/office/powerpoint/2010/main" val="9511766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EA2BB-4072-4B60-B5B8-3A3F85270869}"/>
              </a:ext>
            </a:extLst>
          </p:cNvPr>
          <p:cNvSpPr>
            <a:spLocks noGrp="1"/>
          </p:cNvSpPr>
          <p:nvPr>
            <p:ph type="title"/>
          </p:nvPr>
        </p:nvSpPr>
        <p:spPr/>
        <p:txBody>
          <a:bodyPr/>
          <a:lstStyle/>
          <a:p>
            <a:r>
              <a:rPr lang="en-US" dirty="0"/>
              <a:t>Faculty Commentary</a:t>
            </a:r>
          </a:p>
        </p:txBody>
      </p:sp>
      <p:sp>
        <p:nvSpPr>
          <p:cNvPr id="3" name="Content Placeholder 2">
            <a:extLst>
              <a:ext uri="{FF2B5EF4-FFF2-40B4-BE49-F238E27FC236}">
                <a16:creationId xmlns:a16="http://schemas.microsoft.com/office/drawing/2014/main" id="{E9F33F0E-50F7-4FC0-A6D0-30754D886EF8}"/>
              </a:ext>
            </a:extLst>
          </p:cNvPr>
          <p:cNvSpPr>
            <a:spLocks noGrp="1"/>
          </p:cNvSpPr>
          <p:nvPr>
            <p:ph idx="1"/>
          </p:nvPr>
        </p:nvSpPr>
        <p:spPr/>
        <p:txBody>
          <a:bodyPr>
            <a:normAutofit/>
          </a:bodyPr>
          <a:lstStyle/>
          <a:p>
            <a:r>
              <a:rPr lang="en-US" dirty="0"/>
              <a:t>This is a large study in patients not controlled on basal insulin</a:t>
            </a:r>
          </a:p>
          <a:p>
            <a:r>
              <a:rPr lang="en-US" dirty="0"/>
              <a:t>The fixed-ratio combination iGlarLixi provided superior glycemic control compared with optimizing the basal insulin</a:t>
            </a:r>
          </a:p>
        </p:txBody>
      </p:sp>
    </p:spTree>
    <p:extLst>
      <p:ext uri="{BB962C8B-B14F-4D97-AF65-F5344CB8AC3E}">
        <p14:creationId xmlns:p14="http://schemas.microsoft.com/office/powerpoint/2010/main" val="36521042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ED5AB-7F02-423F-A9FF-60DC8EAE03B7}"/>
              </a:ext>
            </a:extLst>
          </p:cNvPr>
          <p:cNvSpPr>
            <a:spLocks noGrp="1"/>
          </p:cNvSpPr>
          <p:nvPr>
            <p:ph type="title"/>
          </p:nvPr>
        </p:nvSpPr>
        <p:spPr/>
        <p:txBody>
          <a:bodyPr/>
          <a:lstStyle/>
          <a:p>
            <a:r>
              <a:rPr lang="en-US" dirty="0"/>
              <a:t>Implications for Practice</a:t>
            </a:r>
          </a:p>
        </p:txBody>
      </p:sp>
      <p:sp>
        <p:nvSpPr>
          <p:cNvPr id="3" name="Content Placeholder 2">
            <a:extLst>
              <a:ext uri="{FF2B5EF4-FFF2-40B4-BE49-F238E27FC236}">
                <a16:creationId xmlns:a16="http://schemas.microsoft.com/office/drawing/2014/main" id="{F78C66DF-50FA-4213-BD24-93464A7AD46C}"/>
              </a:ext>
            </a:extLst>
          </p:cNvPr>
          <p:cNvSpPr>
            <a:spLocks noGrp="1"/>
          </p:cNvSpPr>
          <p:nvPr>
            <p:ph idx="1"/>
          </p:nvPr>
        </p:nvSpPr>
        <p:spPr/>
        <p:txBody>
          <a:bodyPr>
            <a:normAutofit fontScale="92500" lnSpcReduction="20000"/>
          </a:bodyPr>
          <a:lstStyle/>
          <a:p>
            <a:pPr lvl="0"/>
            <a:r>
              <a:rPr lang="en-US" dirty="0"/>
              <a:t>The study provides additional evidence that the combination of insulin with GLP-1 receptor agonist is beneficial for glucose lowering</a:t>
            </a:r>
          </a:p>
          <a:p>
            <a:pPr lvl="1"/>
            <a:r>
              <a:rPr lang="en-US" dirty="0"/>
              <a:t>iGlarLixi now available as a fixed-ratio combination with a single injection</a:t>
            </a:r>
          </a:p>
          <a:p>
            <a:pPr lvl="0"/>
            <a:r>
              <a:rPr lang="en-US" dirty="0"/>
              <a:t>There are many patients who do not achieve glycemic goals with basal insulin added on to oral agents. Using a combination fixed-ratio of insulin and GLP-1 receptor agonist is more likely to achieve goals</a:t>
            </a:r>
          </a:p>
          <a:p>
            <a:pPr lvl="1"/>
            <a:r>
              <a:rPr lang="en-US" dirty="0"/>
              <a:t>May become the injectable of choice in many patients </a:t>
            </a:r>
          </a:p>
          <a:p>
            <a:pPr lvl="0"/>
            <a:r>
              <a:rPr lang="en-US" dirty="0"/>
              <a:t>Further studies are needed to obtain FDA approval for use in patients with inadequate glycemic control with oral agents </a:t>
            </a:r>
          </a:p>
          <a:p>
            <a:endParaRPr lang="en-US" dirty="0"/>
          </a:p>
        </p:txBody>
      </p:sp>
    </p:spTree>
    <p:extLst>
      <p:ext uri="{BB962C8B-B14F-4D97-AF65-F5344CB8AC3E}">
        <p14:creationId xmlns:p14="http://schemas.microsoft.com/office/powerpoint/2010/main" val="3209253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32C8C-7170-40E3-B240-0F314AB8D2D3}"/>
              </a:ext>
            </a:extLst>
          </p:cNvPr>
          <p:cNvSpPr>
            <a:spLocks noGrp="1"/>
          </p:cNvSpPr>
          <p:nvPr>
            <p:ph type="title"/>
          </p:nvPr>
        </p:nvSpPr>
        <p:spPr/>
        <p:txBody>
          <a:bodyPr>
            <a:normAutofit/>
          </a:bodyPr>
          <a:lstStyle/>
          <a:p>
            <a:r>
              <a:rPr lang="en-US" sz="4000" dirty="0"/>
              <a:t>Mechanisms of Prandial Glucose Regulation with Lixisenatide (Lyxumia)</a:t>
            </a:r>
          </a:p>
        </p:txBody>
      </p:sp>
      <p:sp>
        <p:nvSpPr>
          <p:cNvPr id="4" name="TextBox 3">
            <a:extLst>
              <a:ext uri="{FF2B5EF4-FFF2-40B4-BE49-F238E27FC236}">
                <a16:creationId xmlns:a16="http://schemas.microsoft.com/office/drawing/2014/main" id="{9EAB3468-E2D2-41FF-963B-BE630BCC33F4}"/>
              </a:ext>
            </a:extLst>
          </p:cNvPr>
          <p:cNvSpPr txBox="1"/>
          <p:nvPr/>
        </p:nvSpPr>
        <p:spPr>
          <a:xfrm>
            <a:off x="2371725" y="6379369"/>
            <a:ext cx="4927759" cy="300082"/>
          </a:xfrm>
          <a:prstGeom prst="rect">
            <a:avLst/>
          </a:prstGeom>
          <a:noFill/>
        </p:spPr>
        <p:txBody>
          <a:bodyPr wrap="none" rtlCol="0">
            <a:spAutoFit/>
          </a:bodyPr>
          <a:lstStyle/>
          <a:p>
            <a:r>
              <a:rPr lang="en-US" dirty="0"/>
              <a:t>http://www.abstractsonline.com/pp8/#!/4297/presentation/44299</a:t>
            </a:r>
          </a:p>
        </p:txBody>
      </p:sp>
    </p:spTree>
    <p:extLst>
      <p:ext uri="{BB962C8B-B14F-4D97-AF65-F5344CB8AC3E}">
        <p14:creationId xmlns:p14="http://schemas.microsoft.com/office/powerpoint/2010/main" val="32713255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199CB8-A14A-451A-8F45-C0C854A9E82B}"/>
              </a:ext>
            </a:extLst>
          </p:cNvPr>
          <p:cNvSpPr>
            <a:spLocks noGrp="1"/>
          </p:cNvSpPr>
          <p:nvPr>
            <p:ph type="title"/>
          </p:nvPr>
        </p:nvSpPr>
        <p:spPr/>
        <p:txBody>
          <a:bodyPr/>
          <a:lstStyle/>
          <a:p>
            <a:r>
              <a:rPr lang="en-US" dirty="0"/>
              <a:t>Study Design and Methods</a:t>
            </a:r>
          </a:p>
        </p:txBody>
      </p:sp>
      <p:sp>
        <p:nvSpPr>
          <p:cNvPr id="5" name="Content Placeholder 4">
            <a:extLst>
              <a:ext uri="{FF2B5EF4-FFF2-40B4-BE49-F238E27FC236}">
                <a16:creationId xmlns:a16="http://schemas.microsoft.com/office/drawing/2014/main" id="{A5520C93-8ADA-4267-80A1-F789523A80A0}"/>
              </a:ext>
            </a:extLst>
          </p:cNvPr>
          <p:cNvSpPr>
            <a:spLocks noGrp="1"/>
          </p:cNvSpPr>
          <p:nvPr>
            <p:ph idx="1"/>
          </p:nvPr>
        </p:nvSpPr>
        <p:spPr/>
        <p:txBody>
          <a:bodyPr>
            <a:normAutofit/>
          </a:bodyPr>
          <a:lstStyle/>
          <a:p>
            <a:pPr lvl="0"/>
            <a:r>
              <a:rPr lang="en-US" dirty="0"/>
              <a:t>Double-blind crossover trial with a 4-week washout</a:t>
            </a:r>
          </a:p>
          <a:p>
            <a:r>
              <a:rPr lang="en-US" dirty="0"/>
              <a:t>8 men with T2DM were administered lixisenatide or placebo 30 minutes prior to a standard meal</a:t>
            </a:r>
          </a:p>
          <a:p>
            <a:pPr lvl="1"/>
            <a:r>
              <a:rPr lang="en-US" dirty="0"/>
              <a:t>Acetaminophen was also consumed to measure the gastric emptying rate</a:t>
            </a:r>
          </a:p>
          <a:p>
            <a:r>
              <a:rPr lang="en-US" dirty="0"/>
              <a:t>Endpoints measured after each arm</a:t>
            </a:r>
          </a:p>
          <a:p>
            <a:pPr lvl="1"/>
            <a:r>
              <a:rPr lang="en-US" dirty="0"/>
              <a:t>Glucose appearance in blood</a:t>
            </a:r>
          </a:p>
          <a:p>
            <a:pPr lvl="1"/>
            <a:r>
              <a:rPr lang="en-US" dirty="0"/>
              <a:t>Endogenous glucose production</a:t>
            </a:r>
          </a:p>
          <a:p>
            <a:pPr lvl="1"/>
            <a:r>
              <a:rPr lang="en-US" dirty="0"/>
              <a:t>Glucose disappearance from blood</a:t>
            </a:r>
          </a:p>
        </p:txBody>
      </p:sp>
    </p:spTree>
    <p:extLst>
      <p:ext uri="{BB962C8B-B14F-4D97-AF65-F5344CB8AC3E}">
        <p14:creationId xmlns:p14="http://schemas.microsoft.com/office/powerpoint/2010/main" val="18763400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D37F6-28D4-47E2-8C92-D50718B11AAA}"/>
              </a:ext>
            </a:extLst>
          </p:cNvPr>
          <p:cNvSpPr>
            <a:spLocks noGrp="1"/>
          </p:cNvSpPr>
          <p:nvPr>
            <p:ph type="title"/>
          </p:nvPr>
        </p:nvSpPr>
        <p:spPr/>
        <p:txBody>
          <a:bodyPr/>
          <a:lstStyle/>
          <a:p>
            <a:r>
              <a:rPr lang="en-US" dirty="0"/>
              <a:t>Results Summary</a:t>
            </a:r>
          </a:p>
        </p:txBody>
      </p:sp>
      <p:sp>
        <p:nvSpPr>
          <p:cNvPr id="3" name="Content Placeholder 2">
            <a:extLst>
              <a:ext uri="{FF2B5EF4-FFF2-40B4-BE49-F238E27FC236}">
                <a16:creationId xmlns:a16="http://schemas.microsoft.com/office/drawing/2014/main" id="{4686ED58-1B6C-445F-8E22-918A5EB0D712}"/>
              </a:ext>
            </a:extLst>
          </p:cNvPr>
          <p:cNvSpPr>
            <a:spLocks noGrp="1"/>
          </p:cNvSpPr>
          <p:nvPr>
            <p:ph idx="1"/>
          </p:nvPr>
        </p:nvSpPr>
        <p:spPr/>
        <p:txBody>
          <a:bodyPr>
            <a:normAutofit/>
          </a:bodyPr>
          <a:lstStyle/>
          <a:p>
            <a:pPr lvl="0"/>
            <a:r>
              <a:rPr lang="en-US" dirty="0"/>
              <a:t>Endpoints significantly lower with lixisenatide than placebo</a:t>
            </a:r>
          </a:p>
          <a:p>
            <a:pPr lvl="1"/>
            <a:r>
              <a:rPr lang="en-US" dirty="0"/>
              <a:t>Plasma glucose AUC</a:t>
            </a:r>
            <a:r>
              <a:rPr lang="en-US" baseline="-25000" dirty="0"/>
              <a:t>0-360</a:t>
            </a:r>
          </a:p>
          <a:p>
            <a:pPr lvl="1"/>
            <a:r>
              <a:rPr lang="en-US" dirty="0"/>
              <a:t>Insulin AUC</a:t>
            </a:r>
            <a:r>
              <a:rPr lang="en-US" baseline="-25000" dirty="0"/>
              <a:t>0-360</a:t>
            </a:r>
            <a:endParaRPr lang="en-US" dirty="0"/>
          </a:p>
          <a:p>
            <a:pPr lvl="1"/>
            <a:r>
              <a:rPr lang="en-US" dirty="0"/>
              <a:t>Total glucose appearance</a:t>
            </a:r>
          </a:p>
          <a:p>
            <a:pPr lvl="1"/>
            <a:r>
              <a:rPr lang="en-US" dirty="0"/>
              <a:t>Glucose appearance in blood following a meal</a:t>
            </a:r>
          </a:p>
          <a:p>
            <a:pPr lvl="1"/>
            <a:r>
              <a:rPr lang="en-US" dirty="0"/>
              <a:t>Acetaminophen AUC</a:t>
            </a:r>
            <a:r>
              <a:rPr lang="en-US" baseline="-25000" dirty="0"/>
              <a:t>0-360</a:t>
            </a:r>
            <a:r>
              <a:rPr lang="en-US" dirty="0"/>
              <a:t> </a:t>
            </a:r>
            <a:r>
              <a:rPr lang="en-US" dirty="0">
                <a:sym typeface="Symbol" panose="05050102010706020507" pitchFamily="18" charset="2"/>
              </a:rPr>
              <a:t> </a:t>
            </a:r>
            <a:r>
              <a:rPr lang="en-US" dirty="0"/>
              <a:t>slowed gastric emptying</a:t>
            </a:r>
          </a:p>
          <a:p>
            <a:pPr lvl="0"/>
            <a:r>
              <a:rPr lang="en-US" dirty="0"/>
              <a:t>Endpoints similar with lixisenatide and placebo</a:t>
            </a:r>
          </a:p>
          <a:p>
            <a:pPr lvl="1"/>
            <a:r>
              <a:rPr lang="en-US" dirty="0"/>
              <a:t>Endogenous glucose production</a:t>
            </a:r>
          </a:p>
          <a:p>
            <a:pPr lvl="1"/>
            <a:r>
              <a:rPr lang="en-US" dirty="0"/>
              <a:t>Glucose disappearance from blood</a:t>
            </a:r>
          </a:p>
        </p:txBody>
      </p:sp>
    </p:spTree>
    <p:extLst>
      <p:ext uri="{BB962C8B-B14F-4D97-AF65-F5344CB8AC3E}">
        <p14:creationId xmlns:p14="http://schemas.microsoft.com/office/powerpoint/2010/main" val="3531624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CA8ED-81ED-41B2-A99A-5A8839E953D4}"/>
              </a:ext>
            </a:extLst>
          </p:cNvPr>
          <p:cNvSpPr>
            <a:spLocks noGrp="1"/>
          </p:cNvSpPr>
          <p:nvPr>
            <p:ph type="title"/>
          </p:nvPr>
        </p:nvSpPr>
        <p:spPr/>
        <p:txBody>
          <a:bodyPr>
            <a:normAutofit/>
          </a:bodyPr>
          <a:lstStyle/>
          <a:p>
            <a:r>
              <a:rPr lang="en-US" sz="4200" dirty="0"/>
              <a:t>Principal Investigator Commentary</a:t>
            </a:r>
            <a:r>
              <a:rPr lang="en-US" sz="1800" dirty="0"/>
              <a:t> (cont)</a:t>
            </a:r>
            <a:endParaRPr lang="en-US" sz="4200" dirty="0"/>
          </a:p>
        </p:txBody>
      </p:sp>
      <p:sp>
        <p:nvSpPr>
          <p:cNvPr id="3" name="Content Placeholder 2">
            <a:extLst>
              <a:ext uri="{FF2B5EF4-FFF2-40B4-BE49-F238E27FC236}">
                <a16:creationId xmlns:a16="http://schemas.microsoft.com/office/drawing/2014/main" id="{61769A2B-5AA1-4D09-B6FD-C1C03F35646B}"/>
              </a:ext>
            </a:extLst>
          </p:cNvPr>
          <p:cNvSpPr>
            <a:spLocks noGrp="1"/>
          </p:cNvSpPr>
          <p:nvPr>
            <p:ph idx="1"/>
          </p:nvPr>
        </p:nvSpPr>
        <p:spPr/>
        <p:txBody>
          <a:bodyPr>
            <a:normAutofit fontScale="85000" lnSpcReduction="20000"/>
          </a:bodyPr>
          <a:lstStyle/>
          <a:p>
            <a:pPr lvl="0"/>
            <a:r>
              <a:rPr lang="en-US" dirty="0"/>
              <a:t>In the 45% of patients with macroalbuminuria, the urine albumin-to-creatinine ratio was significantly lowered by 25% in the dulaglutide 0.75 mg weekly group and approximately 40% in the dulaglutide 1.5 mg weekly group</a:t>
            </a:r>
          </a:p>
          <a:p>
            <a:pPr lvl="1"/>
            <a:r>
              <a:rPr lang="en-US" dirty="0"/>
              <a:t>10% reduction in the insulin glargine group was not significantly reduced from baseline</a:t>
            </a:r>
          </a:p>
          <a:p>
            <a:pPr lvl="1"/>
            <a:r>
              <a:rPr lang="en-US" dirty="0"/>
              <a:t>No significant reductions in the urine albumin-to-creatinine ratio were observed in participants without </a:t>
            </a:r>
            <a:r>
              <a:rPr lang="en-US" dirty="0" err="1"/>
              <a:t>macroalbuminuria</a:t>
            </a:r>
            <a:endParaRPr lang="en-US" dirty="0"/>
          </a:p>
          <a:p>
            <a:pPr lvl="0"/>
            <a:r>
              <a:rPr lang="en-US" dirty="0"/>
              <a:t>In the 45% of patients with macroalbuminuria, the 4% and 11% declines in the eGFR with dulaglutide 0.75 and 1.5 mg, respectively, were significantly less than the 17% decline with insulin glargine</a:t>
            </a:r>
          </a:p>
          <a:p>
            <a:pPr lvl="0"/>
            <a:r>
              <a:rPr lang="en-US" dirty="0"/>
              <a:t>No significant reduction in the eGFR was observed in patients without </a:t>
            </a:r>
            <a:r>
              <a:rPr lang="en-US" dirty="0" err="1"/>
              <a:t>macroalbuminuria</a:t>
            </a:r>
            <a:endParaRPr lang="en-US" dirty="0"/>
          </a:p>
          <a:p>
            <a:endParaRPr lang="en-US" dirty="0"/>
          </a:p>
        </p:txBody>
      </p:sp>
    </p:spTree>
    <p:extLst>
      <p:ext uri="{BB962C8B-B14F-4D97-AF65-F5344CB8AC3E}">
        <p14:creationId xmlns:p14="http://schemas.microsoft.com/office/powerpoint/2010/main" val="36359242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CA8ED-81ED-41B2-A99A-5A8839E953D4}"/>
              </a:ext>
            </a:extLst>
          </p:cNvPr>
          <p:cNvSpPr>
            <a:spLocks noGrp="1"/>
          </p:cNvSpPr>
          <p:nvPr>
            <p:ph type="title"/>
          </p:nvPr>
        </p:nvSpPr>
        <p:spPr/>
        <p:txBody>
          <a:bodyPr>
            <a:normAutofit/>
          </a:bodyPr>
          <a:lstStyle/>
          <a:p>
            <a:r>
              <a:rPr lang="en-US" sz="4200" dirty="0"/>
              <a:t>Principal Investigator Commentary</a:t>
            </a:r>
          </a:p>
        </p:txBody>
      </p:sp>
      <p:sp>
        <p:nvSpPr>
          <p:cNvPr id="3" name="Content Placeholder 2">
            <a:extLst>
              <a:ext uri="{FF2B5EF4-FFF2-40B4-BE49-F238E27FC236}">
                <a16:creationId xmlns:a16="http://schemas.microsoft.com/office/drawing/2014/main" id="{61769A2B-5AA1-4D09-B6FD-C1C03F35646B}"/>
              </a:ext>
            </a:extLst>
          </p:cNvPr>
          <p:cNvSpPr>
            <a:spLocks noGrp="1"/>
          </p:cNvSpPr>
          <p:nvPr>
            <p:ph idx="1"/>
          </p:nvPr>
        </p:nvSpPr>
        <p:spPr/>
        <p:txBody>
          <a:bodyPr>
            <a:normAutofit/>
          </a:bodyPr>
          <a:lstStyle/>
          <a:p>
            <a:pPr lvl="0"/>
            <a:r>
              <a:rPr lang="en-US" dirty="0"/>
              <a:t>Lixisenatide, a short-acting glucagon-like peptide-1 analog, completely suppressed the postprandial glucose rise after a mixed meal</a:t>
            </a:r>
          </a:p>
          <a:p>
            <a:pPr lvl="0"/>
            <a:r>
              <a:rPr lang="en-US" dirty="0"/>
              <a:t>Lixisenatide led to a small rise in insulin release, but most of the effect on postprandial glucose control was achieved through suppression of gastric emptying</a:t>
            </a:r>
          </a:p>
          <a:p>
            <a:pPr lvl="0"/>
            <a:r>
              <a:rPr lang="en-US" dirty="0"/>
              <a:t>There was no incremental suppression of endogenous glucose production compared with placebo</a:t>
            </a:r>
          </a:p>
          <a:p>
            <a:endParaRPr lang="en-US" dirty="0"/>
          </a:p>
        </p:txBody>
      </p:sp>
    </p:spTree>
    <p:extLst>
      <p:ext uri="{BB962C8B-B14F-4D97-AF65-F5344CB8AC3E}">
        <p14:creationId xmlns:p14="http://schemas.microsoft.com/office/powerpoint/2010/main" val="16731129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CA8ED-81ED-41B2-A99A-5A8839E953D4}"/>
              </a:ext>
            </a:extLst>
          </p:cNvPr>
          <p:cNvSpPr>
            <a:spLocks noGrp="1"/>
          </p:cNvSpPr>
          <p:nvPr>
            <p:ph type="title"/>
          </p:nvPr>
        </p:nvSpPr>
        <p:spPr/>
        <p:txBody>
          <a:bodyPr>
            <a:normAutofit/>
          </a:bodyPr>
          <a:lstStyle/>
          <a:p>
            <a:r>
              <a:rPr lang="en-US" sz="4200" dirty="0"/>
              <a:t>Principal Investigator Commentary</a:t>
            </a:r>
            <a:r>
              <a:rPr lang="en-US" sz="1800" dirty="0"/>
              <a:t> (cont)</a:t>
            </a:r>
            <a:endParaRPr lang="en-US" sz="4200" dirty="0"/>
          </a:p>
        </p:txBody>
      </p:sp>
      <p:sp>
        <p:nvSpPr>
          <p:cNvPr id="3" name="Content Placeholder 2">
            <a:extLst>
              <a:ext uri="{FF2B5EF4-FFF2-40B4-BE49-F238E27FC236}">
                <a16:creationId xmlns:a16="http://schemas.microsoft.com/office/drawing/2014/main" id="{61769A2B-5AA1-4D09-B6FD-C1C03F35646B}"/>
              </a:ext>
            </a:extLst>
          </p:cNvPr>
          <p:cNvSpPr>
            <a:spLocks noGrp="1"/>
          </p:cNvSpPr>
          <p:nvPr>
            <p:ph idx="1"/>
          </p:nvPr>
        </p:nvSpPr>
        <p:spPr/>
        <p:txBody>
          <a:bodyPr>
            <a:normAutofit/>
          </a:bodyPr>
          <a:lstStyle/>
          <a:p>
            <a:r>
              <a:rPr lang="en-US" dirty="0"/>
              <a:t>Significant prandial glucose control that is relatively insulin independent might explain some of the efficacy of the glucagon-like peptide-1 analogs in insulin-deficient states</a:t>
            </a:r>
          </a:p>
          <a:p>
            <a:r>
              <a:rPr lang="en-US" dirty="0"/>
              <a:t>Whether similar efficacy may be seen in patients who have intrinsic slow gastric emptying remains to be determined</a:t>
            </a:r>
          </a:p>
        </p:txBody>
      </p:sp>
    </p:spTree>
    <p:extLst>
      <p:ext uri="{BB962C8B-B14F-4D97-AF65-F5344CB8AC3E}">
        <p14:creationId xmlns:p14="http://schemas.microsoft.com/office/powerpoint/2010/main" val="13348577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EA2BB-4072-4B60-B5B8-3A3F85270869}"/>
              </a:ext>
            </a:extLst>
          </p:cNvPr>
          <p:cNvSpPr>
            <a:spLocks noGrp="1"/>
          </p:cNvSpPr>
          <p:nvPr>
            <p:ph type="title"/>
          </p:nvPr>
        </p:nvSpPr>
        <p:spPr/>
        <p:txBody>
          <a:bodyPr/>
          <a:lstStyle/>
          <a:p>
            <a:r>
              <a:rPr lang="en-US" dirty="0"/>
              <a:t>Faculty Commentary</a:t>
            </a:r>
          </a:p>
        </p:txBody>
      </p:sp>
      <p:sp>
        <p:nvSpPr>
          <p:cNvPr id="3" name="Content Placeholder 2">
            <a:extLst>
              <a:ext uri="{FF2B5EF4-FFF2-40B4-BE49-F238E27FC236}">
                <a16:creationId xmlns:a16="http://schemas.microsoft.com/office/drawing/2014/main" id="{E9F33F0E-50F7-4FC0-A6D0-30754D886EF8}"/>
              </a:ext>
            </a:extLst>
          </p:cNvPr>
          <p:cNvSpPr>
            <a:spLocks noGrp="1"/>
          </p:cNvSpPr>
          <p:nvPr>
            <p:ph idx="1"/>
          </p:nvPr>
        </p:nvSpPr>
        <p:spPr/>
        <p:txBody>
          <a:bodyPr>
            <a:normAutofit fontScale="92500"/>
          </a:bodyPr>
          <a:lstStyle/>
          <a:p>
            <a:pPr marL="0" indent="0">
              <a:buNone/>
            </a:pPr>
            <a:r>
              <a:rPr lang="en-US" sz="3200" dirty="0"/>
              <a:t>The highlights of the study are that</a:t>
            </a:r>
          </a:p>
          <a:p>
            <a:pPr lvl="0"/>
            <a:r>
              <a:rPr lang="en-US" dirty="0"/>
              <a:t>Lixisenatide has a profound effect on postprandial glucose excursion demonstrating that most of this effect is secondary to its slowing of gastric emptying</a:t>
            </a:r>
          </a:p>
          <a:p>
            <a:pPr lvl="1"/>
            <a:r>
              <a:rPr lang="en-US" dirty="0"/>
              <a:t>Confirms the importance of the speed of gastric emptying on nutrient delivery and subsequent absorption  </a:t>
            </a:r>
          </a:p>
          <a:p>
            <a:pPr lvl="0"/>
            <a:r>
              <a:rPr lang="en-US" dirty="0"/>
              <a:t>The lack of effect on endogenous glucose production is surprising since this is a known effect of GLP-1</a:t>
            </a:r>
          </a:p>
          <a:p>
            <a:pPr lvl="1"/>
            <a:r>
              <a:rPr lang="en-US" dirty="0"/>
              <a:t>May result from the small number of patients and a relatively short duration study</a:t>
            </a:r>
          </a:p>
          <a:p>
            <a:endParaRPr lang="en-US" dirty="0"/>
          </a:p>
        </p:txBody>
      </p:sp>
    </p:spTree>
    <p:extLst>
      <p:ext uri="{BB962C8B-B14F-4D97-AF65-F5344CB8AC3E}">
        <p14:creationId xmlns:p14="http://schemas.microsoft.com/office/powerpoint/2010/main" val="11839995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ED5AB-7F02-423F-A9FF-60DC8EAE03B7}"/>
              </a:ext>
            </a:extLst>
          </p:cNvPr>
          <p:cNvSpPr>
            <a:spLocks noGrp="1"/>
          </p:cNvSpPr>
          <p:nvPr>
            <p:ph type="title"/>
          </p:nvPr>
        </p:nvSpPr>
        <p:spPr/>
        <p:txBody>
          <a:bodyPr/>
          <a:lstStyle/>
          <a:p>
            <a:r>
              <a:rPr lang="en-US" dirty="0"/>
              <a:t>Implications for Practice</a:t>
            </a:r>
          </a:p>
        </p:txBody>
      </p:sp>
      <p:sp>
        <p:nvSpPr>
          <p:cNvPr id="3" name="Content Placeholder 2">
            <a:extLst>
              <a:ext uri="{FF2B5EF4-FFF2-40B4-BE49-F238E27FC236}">
                <a16:creationId xmlns:a16="http://schemas.microsoft.com/office/drawing/2014/main" id="{F78C66DF-50FA-4213-BD24-93464A7AD46C}"/>
              </a:ext>
            </a:extLst>
          </p:cNvPr>
          <p:cNvSpPr>
            <a:spLocks noGrp="1"/>
          </p:cNvSpPr>
          <p:nvPr>
            <p:ph idx="1"/>
          </p:nvPr>
        </p:nvSpPr>
        <p:spPr/>
        <p:txBody>
          <a:bodyPr>
            <a:normAutofit/>
          </a:bodyPr>
          <a:lstStyle/>
          <a:p>
            <a:pPr lvl="0"/>
            <a:r>
              <a:rPr lang="en-US" dirty="0"/>
              <a:t>The study highlights the importance of lixisenatide when postprandial hyperglycemia is being targeted</a:t>
            </a:r>
          </a:p>
          <a:p>
            <a:pPr lvl="1"/>
            <a:r>
              <a:rPr lang="en-US" dirty="0"/>
              <a:t>Particularly in combination with drugs that lower only fasting glucose such as metformin and basal insulin</a:t>
            </a:r>
          </a:p>
          <a:p>
            <a:pPr lvl="0"/>
            <a:r>
              <a:rPr lang="en-US" dirty="0"/>
              <a:t>The long-term safety of lixisenatide and the impact on complications of such significant postprandial glucose lowering remain unanswered </a:t>
            </a:r>
          </a:p>
          <a:p>
            <a:endParaRPr lang="en-US" dirty="0"/>
          </a:p>
        </p:txBody>
      </p:sp>
    </p:spTree>
    <p:extLst>
      <p:ext uri="{BB962C8B-B14F-4D97-AF65-F5344CB8AC3E}">
        <p14:creationId xmlns:p14="http://schemas.microsoft.com/office/powerpoint/2010/main" val="1213839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CA8ED-81ED-41B2-A99A-5A8839E953D4}"/>
              </a:ext>
            </a:extLst>
          </p:cNvPr>
          <p:cNvSpPr>
            <a:spLocks noGrp="1"/>
          </p:cNvSpPr>
          <p:nvPr>
            <p:ph type="title"/>
          </p:nvPr>
        </p:nvSpPr>
        <p:spPr/>
        <p:txBody>
          <a:bodyPr>
            <a:normAutofit/>
          </a:bodyPr>
          <a:lstStyle/>
          <a:p>
            <a:r>
              <a:rPr lang="en-US" sz="4200" dirty="0"/>
              <a:t>Principal Investigator Commentary</a:t>
            </a:r>
            <a:r>
              <a:rPr lang="en-US" sz="1800" dirty="0"/>
              <a:t> (cont)</a:t>
            </a:r>
            <a:endParaRPr lang="en-US" sz="4200" dirty="0"/>
          </a:p>
        </p:txBody>
      </p:sp>
      <p:sp>
        <p:nvSpPr>
          <p:cNvPr id="3" name="Content Placeholder 2">
            <a:extLst>
              <a:ext uri="{FF2B5EF4-FFF2-40B4-BE49-F238E27FC236}">
                <a16:creationId xmlns:a16="http://schemas.microsoft.com/office/drawing/2014/main" id="{61769A2B-5AA1-4D09-B6FD-C1C03F35646B}"/>
              </a:ext>
            </a:extLst>
          </p:cNvPr>
          <p:cNvSpPr>
            <a:spLocks noGrp="1"/>
          </p:cNvSpPr>
          <p:nvPr>
            <p:ph idx="1"/>
          </p:nvPr>
        </p:nvSpPr>
        <p:spPr/>
        <p:txBody>
          <a:bodyPr>
            <a:normAutofit fontScale="92500" lnSpcReduction="20000"/>
          </a:bodyPr>
          <a:lstStyle/>
          <a:p>
            <a:pPr marL="0" lvl="0" indent="0">
              <a:buNone/>
            </a:pPr>
            <a:r>
              <a:rPr lang="en-US" dirty="0"/>
              <a:t>The study will impact the management of patients with type 2 diabetes mellitus:</a:t>
            </a:r>
          </a:p>
          <a:p>
            <a:pPr lvl="0"/>
            <a:r>
              <a:rPr lang="en-US" dirty="0"/>
              <a:t>Dulaglutide can be given safely to patients with T2DM and CKD stages 3-4</a:t>
            </a:r>
          </a:p>
          <a:p>
            <a:pPr lvl="0"/>
            <a:r>
              <a:rPr lang="en-US" dirty="0"/>
              <a:t>Glycemic control is comparable to insulin glargine as basal therapy with fewer episodes of hypoglycemia</a:t>
            </a:r>
          </a:p>
          <a:p>
            <a:pPr lvl="0"/>
            <a:r>
              <a:rPr lang="en-US" dirty="0"/>
              <a:t>Benefits of greater albuminuria reduction and lesser decline in the estimated glomerular filtration rate after just 26 weeks of treatment with dulaglutide</a:t>
            </a:r>
          </a:p>
          <a:p>
            <a:pPr lvl="0"/>
            <a:r>
              <a:rPr lang="en-US" dirty="0"/>
              <a:t>Longer-term data will determine if these benefits translate to reductions in clinical endpoints, such as rates of eGFR decline ≥40% or kidney failure and end-stage renal disease</a:t>
            </a:r>
          </a:p>
        </p:txBody>
      </p:sp>
    </p:spTree>
    <p:extLst>
      <p:ext uri="{BB962C8B-B14F-4D97-AF65-F5344CB8AC3E}">
        <p14:creationId xmlns:p14="http://schemas.microsoft.com/office/powerpoint/2010/main" val="3822694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EA2BB-4072-4B60-B5B8-3A3F85270869}"/>
              </a:ext>
            </a:extLst>
          </p:cNvPr>
          <p:cNvSpPr>
            <a:spLocks noGrp="1"/>
          </p:cNvSpPr>
          <p:nvPr>
            <p:ph type="title"/>
          </p:nvPr>
        </p:nvSpPr>
        <p:spPr/>
        <p:txBody>
          <a:bodyPr/>
          <a:lstStyle/>
          <a:p>
            <a:r>
              <a:rPr lang="en-US" dirty="0"/>
              <a:t>Faculty Commentary</a:t>
            </a:r>
          </a:p>
        </p:txBody>
      </p:sp>
      <p:sp>
        <p:nvSpPr>
          <p:cNvPr id="3" name="Content Placeholder 2">
            <a:extLst>
              <a:ext uri="{FF2B5EF4-FFF2-40B4-BE49-F238E27FC236}">
                <a16:creationId xmlns:a16="http://schemas.microsoft.com/office/drawing/2014/main" id="{E9F33F0E-50F7-4FC0-A6D0-30754D886EF8}"/>
              </a:ext>
            </a:extLst>
          </p:cNvPr>
          <p:cNvSpPr>
            <a:spLocks noGrp="1"/>
          </p:cNvSpPr>
          <p:nvPr>
            <p:ph idx="1"/>
          </p:nvPr>
        </p:nvSpPr>
        <p:spPr/>
        <p:txBody>
          <a:bodyPr>
            <a:normAutofit/>
          </a:bodyPr>
          <a:lstStyle/>
          <a:p>
            <a:pPr marL="0" indent="0">
              <a:buNone/>
            </a:pPr>
            <a:r>
              <a:rPr lang="en-US" dirty="0"/>
              <a:t>The highlight of the study is that</a:t>
            </a:r>
          </a:p>
          <a:p>
            <a:pPr lvl="0"/>
            <a:r>
              <a:rPr lang="en-US" dirty="0"/>
              <a:t>A reduction in progression of eGFR decline and albuminuria are both novel findings in relation to a drug (dulaglutide) designed to reduce blood glucose as very few diabetes drugs are known to have such benefits</a:t>
            </a:r>
          </a:p>
        </p:txBody>
      </p:sp>
    </p:spTree>
    <p:extLst>
      <p:ext uri="{BB962C8B-B14F-4D97-AF65-F5344CB8AC3E}">
        <p14:creationId xmlns:p14="http://schemas.microsoft.com/office/powerpoint/2010/main" val="29438491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4425</Words>
  <Application>Microsoft Office PowerPoint</Application>
  <PresentationFormat>On-screen Show (4:3)</PresentationFormat>
  <Paragraphs>390</Paragraphs>
  <Slides>73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73</vt:i4>
      </vt:variant>
    </vt:vector>
  </HeadingPairs>
  <TitlesOfParts>
    <vt:vector size="78" baseType="lpstr">
      <vt:lpstr>Arial</vt:lpstr>
      <vt:lpstr>Calibri</vt:lpstr>
      <vt:lpstr>Calibri Light</vt:lpstr>
      <vt:lpstr>Symbol</vt:lpstr>
      <vt:lpstr>Office Theme</vt:lpstr>
      <vt:lpstr>PowerPoint Presentation</vt:lpstr>
      <vt:lpstr>Dulaglutide vs Glargine, Both Combined with Lispro, Mitigated eGFR Decline in People with Type 2 Diabetes and Moderate-to-Severe Chronic Kidney Disease (AWARD-7)</vt:lpstr>
      <vt:lpstr>Study Design and Methods</vt:lpstr>
      <vt:lpstr>Results Summary</vt:lpstr>
      <vt:lpstr>Results Summary (cont)</vt:lpstr>
      <vt:lpstr>Principal Investigator Commentary</vt:lpstr>
      <vt:lpstr>Principal Investigator Commentary (cont)</vt:lpstr>
      <vt:lpstr>Principal Investigator Commentary (cont)</vt:lpstr>
      <vt:lpstr>Faculty Commentary</vt:lpstr>
      <vt:lpstr>Implications for Practice</vt:lpstr>
      <vt:lpstr>Implications for Practice (cont)</vt:lpstr>
      <vt:lpstr>Switching to Insulin Degludec Improves Glycemic Control in Patients with Type 2 Diabetes Mellitus in a Real-World Setting</vt:lpstr>
      <vt:lpstr>Study Design and Methods</vt:lpstr>
      <vt:lpstr>Results Summary</vt:lpstr>
      <vt:lpstr>Results Summary (cont)</vt:lpstr>
      <vt:lpstr>Results Summary (cont)</vt:lpstr>
      <vt:lpstr>Principal Investigator Commentary</vt:lpstr>
      <vt:lpstr>Principal Investigator Commentary (cont)</vt:lpstr>
      <vt:lpstr>Faculty Commentary</vt:lpstr>
      <vt:lpstr>Faculty Commentary (cont)</vt:lpstr>
      <vt:lpstr>Faculty Commentary (cont)</vt:lpstr>
      <vt:lpstr>Ultra-rapid BioChaperone Lispro Improves Postprandial Blood Glucose Excursions vs. Insulin Lispro in a 14-Day Treatment Study in Subjects with Type 1 Diabetes</vt:lpstr>
      <vt:lpstr>Study Design and Methods</vt:lpstr>
      <vt:lpstr>Study Design and Methods (cont)</vt:lpstr>
      <vt:lpstr>Results Summary</vt:lpstr>
      <vt:lpstr>Results Summary (cont)</vt:lpstr>
      <vt:lpstr>Faculty Commentary</vt:lpstr>
      <vt:lpstr>Faculty Commentary (cont)</vt:lpstr>
      <vt:lpstr>Faculty Commentary (cont)</vt:lpstr>
      <vt:lpstr>Evaluation of Early Postprandial Suppression of Endogenous Glucose Production with Faster Aspart vs. Insulin Aspart</vt:lpstr>
      <vt:lpstr>Study Design and Methods</vt:lpstr>
      <vt:lpstr>Results Summary</vt:lpstr>
      <vt:lpstr>Results Summary (cont)</vt:lpstr>
      <vt:lpstr>Results Summary (cont)</vt:lpstr>
      <vt:lpstr>Principal Investigator Commentary</vt:lpstr>
      <vt:lpstr>Faculty Commentary</vt:lpstr>
      <vt:lpstr>Faculty Commentary (cont)</vt:lpstr>
      <vt:lpstr>Semaglutide Provides Superior Glycemic Control Across SUSTAIN 1-5 Clinical Trials</vt:lpstr>
      <vt:lpstr>Study Design and Methods</vt:lpstr>
      <vt:lpstr>Results Summary</vt:lpstr>
      <vt:lpstr>Results Summary (cont)</vt:lpstr>
      <vt:lpstr>Faculty Commentary</vt:lpstr>
      <vt:lpstr>Implications for Practice</vt:lpstr>
      <vt:lpstr>More Physiological Circulating Insulin and Modulation of Hepatic Glucose Production with Insulin Glargine       U-300 vs U-100 in Type 1 Diabetes</vt:lpstr>
      <vt:lpstr>Study Design and Methods</vt:lpstr>
      <vt:lpstr>Results Summary</vt:lpstr>
      <vt:lpstr>Results Summary (cont)</vt:lpstr>
      <vt:lpstr>Faculty Commentary</vt:lpstr>
      <vt:lpstr>Faculty Commentary (cont)</vt:lpstr>
      <vt:lpstr>Similar Glucose Control, Postprandial Glucose Excursions, and Safety in People with Type 2 Diabetes Mellitus Using SAR342434 or Insulin Lispro in Combination with Insulin  Glargine (Gla-100): SORELLA 2 Study</vt:lpstr>
      <vt:lpstr>Study Design and Methods</vt:lpstr>
      <vt:lpstr>Results Summary</vt:lpstr>
      <vt:lpstr>Results Summary (cont)</vt:lpstr>
      <vt:lpstr>ITCA 650 Improves Glycemic Control and Reduces the Need to Advance Antidiabetes Therapy</vt:lpstr>
      <vt:lpstr>Study Design and Methods</vt:lpstr>
      <vt:lpstr>Study Design and Methods (cont)</vt:lpstr>
      <vt:lpstr>Results Summary</vt:lpstr>
      <vt:lpstr>Results Summary (cont)</vt:lpstr>
      <vt:lpstr>Faculty Commentary</vt:lpstr>
      <vt:lpstr>Implications for Practice</vt:lpstr>
      <vt:lpstr>iGlarLixi Reduces A1c to a Greater Extent than Basal Insulin Therapy Regardless of A1c Levels at Screening</vt:lpstr>
      <vt:lpstr>Study Design and Methods</vt:lpstr>
      <vt:lpstr>Results Summary</vt:lpstr>
      <vt:lpstr>Results Summary (cont)</vt:lpstr>
      <vt:lpstr>Faculty Commentary</vt:lpstr>
      <vt:lpstr>Implications for Practice</vt:lpstr>
      <vt:lpstr>Mechanisms of Prandial Glucose Regulation with Lixisenatide (Lyxumia)</vt:lpstr>
      <vt:lpstr>Study Design and Methods</vt:lpstr>
      <vt:lpstr>Results Summary</vt:lpstr>
      <vt:lpstr>Principal Investigator Commentary</vt:lpstr>
      <vt:lpstr>Principal Investigator Commentary (cont)</vt:lpstr>
      <vt:lpstr>Faculty Commentary</vt:lpstr>
      <vt:lpstr>Implications for 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2017-07-14T17:12:43Z</dcterms:created>
  <dcterms:modified xsi:type="dcterms:W3CDTF">2017-07-28T23:04:58Z</dcterms:modified>
</cp:coreProperties>
</file>