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9"/>
  </p:notesMasterIdLst>
  <p:sldIdLst>
    <p:sldId id="258" r:id="rId2"/>
    <p:sldId id="256" r:id="rId3"/>
    <p:sldId id="257" r:id="rId4"/>
    <p:sldId id="260" r:id="rId5"/>
    <p:sldId id="335" r:id="rId6"/>
    <p:sldId id="263" r:id="rId7"/>
    <p:sldId id="320" r:id="rId8"/>
    <p:sldId id="267" r:id="rId9"/>
    <p:sldId id="266" r:id="rId10"/>
    <p:sldId id="268" r:id="rId11"/>
    <p:sldId id="269" r:id="rId12"/>
    <p:sldId id="270" r:id="rId13"/>
    <p:sldId id="271" r:id="rId14"/>
    <p:sldId id="309" r:id="rId15"/>
    <p:sldId id="274" r:id="rId16"/>
    <p:sldId id="310" r:id="rId17"/>
    <p:sldId id="275" r:id="rId18"/>
    <p:sldId id="276" r:id="rId19"/>
    <p:sldId id="277" r:id="rId20"/>
    <p:sldId id="331" r:id="rId21"/>
    <p:sldId id="280" r:id="rId22"/>
    <p:sldId id="311" r:id="rId23"/>
    <p:sldId id="333" r:id="rId24"/>
    <p:sldId id="313" r:id="rId25"/>
    <p:sldId id="314" r:id="rId26"/>
    <p:sldId id="315" r:id="rId27"/>
    <p:sldId id="316" r:id="rId28"/>
    <p:sldId id="281" r:id="rId29"/>
    <p:sldId id="282" r:id="rId30"/>
    <p:sldId id="339" r:id="rId31"/>
    <p:sldId id="334" r:id="rId32"/>
    <p:sldId id="283" r:id="rId33"/>
    <p:sldId id="317" r:id="rId34"/>
    <p:sldId id="286" r:id="rId35"/>
    <p:sldId id="336" r:id="rId36"/>
    <p:sldId id="287" r:id="rId37"/>
    <p:sldId id="338" r:id="rId38"/>
    <p:sldId id="332" r:id="rId39"/>
    <p:sldId id="291" r:id="rId40"/>
    <p:sldId id="319" r:id="rId41"/>
    <p:sldId id="293" r:id="rId42"/>
    <p:sldId id="295" r:id="rId43"/>
    <p:sldId id="321" r:id="rId44"/>
    <p:sldId id="296" r:id="rId45"/>
    <p:sldId id="292" r:id="rId46"/>
    <p:sldId id="298" r:id="rId47"/>
    <p:sldId id="299" r:id="rId48"/>
    <p:sldId id="322" r:id="rId49"/>
    <p:sldId id="300" r:id="rId50"/>
    <p:sldId id="324" r:id="rId51"/>
    <p:sldId id="323" r:id="rId52"/>
    <p:sldId id="325" r:id="rId53"/>
    <p:sldId id="306" r:id="rId54"/>
    <p:sldId id="326" r:id="rId55"/>
    <p:sldId id="327" r:id="rId56"/>
    <p:sldId id="328" r:id="rId57"/>
    <p:sldId id="329" r:id="rId5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45EC22C-BB43-40FA-8666-E0807725C35D}">
          <p14:sldIdLst>
            <p14:sldId id="258"/>
            <p14:sldId id="256"/>
          </p14:sldIdLst>
        </p14:section>
        <p14:section name="Red: Introduction" id="{AF8D8232-E0DE-4591-B9B4-BE8D62751BF6}">
          <p14:sldIdLst>
            <p14:sldId id="257"/>
            <p14:sldId id="260"/>
            <p14:sldId id="335"/>
            <p14:sldId id="263"/>
            <p14:sldId id="320"/>
            <p14:sldId id="267"/>
            <p14:sldId id="266"/>
            <p14:sldId id="268"/>
            <p14:sldId id="269"/>
            <p14:sldId id="270"/>
            <p14:sldId id="271"/>
          </p14:sldIdLst>
        </p14:section>
        <p14:section name="Yellow: Cardiometabolic Risk" id="{6A464ECD-AB5B-4706-93CB-6EA9EEB4A53A}">
          <p14:sldIdLst>
            <p14:sldId id="309"/>
            <p14:sldId id="274"/>
            <p14:sldId id="310"/>
            <p14:sldId id="275"/>
            <p14:sldId id="276"/>
            <p14:sldId id="277"/>
            <p14:sldId id="331"/>
            <p14:sldId id="280"/>
            <p14:sldId id="311"/>
            <p14:sldId id="333"/>
          </p14:sldIdLst>
        </p14:section>
        <p14:section name="Green: Treatment Overview" id="{40D1FBD8-CD33-4A90-A79B-D25D57DA5ACB}">
          <p14:sldIdLst>
            <p14:sldId id="313"/>
            <p14:sldId id="314"/>
            <p14:sldId id="315"/>
            <p14:sldId id="316"/>
            <p14:sldId id="281"/>
            <p14:sldId id="282"/>
            <p14:sldId id="339"/>
            <p14:sldId id="334"/>
            <p14:sldId id="283"/>
          </p14:sldIdLst>
        </p14:section>
        <p14:section name="Blue: Incretin-based Treatment" id="{28B14D81-A336-4FB5-AA6A-15E9E4F32463}">
          <p14:sldIdLst>
            <p14:sldId id="317"/>
            <p14:sldId id="286"/>
            <p14:sldId id="336"/>
            <p14:sldId id="287"/>
            <p14:sldId id="338"/>
            <p14:sldId id="332"/>
            <p14:sldId id="291"/>
          </p14:sldIdLst>
        </p14:section>
        <p14:section name="Orange: Optimization strategies" id="{E5F51A04-3060-43EE-9196-3973253780B4}">
          <p14:sldIdLst>
            <p14:sldId id="319"/>
            <p14:sldId id="293"/>
            <p14:sldId id="295"/>
            <p14:sldId id="321"/>
            <p14:sldId id="296"/>
            <p14:sldId id="292"/>
            <p14:sldId id="298"/>
            <p14:sldId id="299"/>
          </p14:sldIdLst>
        </p14:section>
        <p14:section name="Gray: Case studies" id="{9CC09FE4-1D20-4100-99D2-3D70EF92832A}">
          <p14:sldIdLst>
            <p14:sldId id="322"/>
            <p14:sldId id="300"/>
            <p14:sldId id="324"/>
            <p14:sldId id="323"/>
            <p14:sldId id="325"/>
            <p14:sldId id="306"/>
            <p14:sldId id="326"/>
            <p14:sldId id="327"/>
            <p14:sldId id="328"/>
            <p14:sldId id="32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gory Scott" initials="GS" lastIdx="43" clrIdx="0">
    <p:extLst>
      <p:ext uri="{19B8F6BF-5375-455C-9EA6-DF929625EA0E}">
        <p15:presenceInfo xmlns:p15="http://schemas.microsoft.com/office/powerpoint/2012/main" userId="Gregory Scott" providerId="None"/>
      </p:ext>
    </p:extLst>
  </p:cmAuthor>
  <p:cmAuthor id="2" name="Jennifer Morlock" initials="JM" lastIdx="14" clrIdx="1">
    <p:extLst>
      <p:ext uri="{19B8F6BF-5375-455C-9EA6-DF929625EA0E}">
        <p15:presenceInfo xmlns:p15="http://schemas.microsoft.com/office/powerpoint/2012/main" userId="dd79a332580802d4" providerId="Windows Live"/>
      </p:ext>
    </p:extLst>
  </p:cmAuthor>
  <p:cmAuthor id="3" name="Robert F Kushner" initials="RFK" lastIdx="16" clrIdx="2">
    <p:extLst>
      <p:ext uri="{19B8F6BF-5375-455C-9EA6-DF929625EA0E}">
        <p15:presenceInfo xmlns:p15="http://schemas.microsoft.com/office/powerpoint/2012/main" userId="S::rku694@ads.northwestern.edu::79a8d92c-de9e-41e9-b453-d6ec75d6e6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67D"/>
    <a:srgbClr val="FFAB57"/>
    <a:srgbClr val="FF860D"/>
    <a:srgbClr val="DA6D00"/>
    <a:srgbClr val="EA7500"/>
    <a:srgbClr val="E27100"/>
    <a:srgbClr val="FFC78F"/>
    <a:srgbClr val="FF9900"/>
    <a:srgbClr val="FFB469"/>
    <a:srgbClr val="FFA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8784" autoAdjust="0"/>
  </p:normalViewPr>
  <p:slideViewPr>
    <p:cSldViewPr snapToGrid="0" snapToObjects="1">
      <p:cViewPr varScale="1">
        <p:scale>
          <a:sx n="129" d="100"/>
          <a:sy n="129" d="100"/>
        </p:scale>
        <p:origin x="1002" y="114"/>
      </p:cViewPr>
      <p:guideLst/>
    </p:cSldViewPr>
  </p:slideViewPr>
  <p:outlineViewPr>
    <p:cViewPr>
      <p:scale>
        <a:sx n="33" d="100"/>
        <a:sy n="33" d="100"/>
      </p:scale>
      <p:origin x="0" y="-2293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280"/>
    </p:cViewPr>
  </p:sorterViewPr>
  <p:notesViewPr>
    <p:cSldViewPr snapToGrid="0" snapToObjects="1">
      <p:cViewPr varScale="1">
        <p:scale>
          <a:sx n="86" d="100"/>
          <a:sy n="86" d="100"/>
        </p:scale>
        <p:origin x="386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Number of patients living with obesity worldwide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People Living with Obesity Worldwide</c:v>
                </c:pt>
              </c:strCache>
            </c:strRef>
          </c:tx>
          <c:spPr>
            <a:solidFill>
              <a:srgbClr val="FF33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Est.2025</c:v>
                </c:pt>
                <c:pt idx="1">
                  <c:v>2016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1000000000</c:v>
                </c:pt>
                <c:pt idx="1">
                  <c:v>650000000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51-4813-9190-84CF95613D4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-1647512352"/>
        <c:axId val="-1647512896"/>
      </c:barChart>
      <c:catAx>
        <c:axId val="-1647512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47512896"/>
        <c:crosses val="autoZero"/>
        <c:auto val="1"/>
        <c:lblAlgn val="ctr"/>
        <c:lblOffset val="100"/>
        <c:noMultiLvlLbl val="0"/>
      </c:catAx>
      <c:valAx>
        <c:axId val="-16475128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47512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Weight change in kg at 24 months</a:t>
            </a:r>
            <a:r>
              <a:rPr lang="en-US" baseline="30000" dirty="0"/>
              <a:t>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Low-fat diet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-3.4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77-4C34-9AF6-2580900AE3F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Mediterranean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77-4C34-9AF6-2580900AE3F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Low-carb diet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-4.9000000000000004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77-4C34-9AF6-2580900AE3F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647519968"/>
        <c:axId val="-1647511264"/>
      </c:barChart>
      <c:catAx>
        <c:axId val="-1647519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47511264"/>
        <c:crosses val="autoZero"/>
        <c:auto val="1"/>
        <c:lblAlgn val="ctr"/>
        <c:lblOffset val="100"/>
        <c:noMultiLvlLbl val="0"/>
      </c:catAx>
      <c:valAx>
        <c:axId val="-1647511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47519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%</a:t>
            </a:r>
            <a:r>
              <a:rPr lang="en-US" baseline="0" dirty="0"/>
              <a:t> body weight lost at 12 months (n=399)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-0.8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81-4BE4-BA62-C4548B7A445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Lower calorie, low-fat diet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-8.5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81-4BE4-BA62-C4548B7A445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Mod. intensity aerobic exercise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-2.4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181-4BE4-BA62-C4548B7A445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Diet and exercise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-10.8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181-4BE4-BA62-C4548B7A445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647515616"/>
        <c:axId val="-1647525408"/>
      </c:barChart>
      <c:catAx>
        <c:axId val="-1647515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47525408"/>
        <c:crosses val="autoZero"/>
        <c:auto val="1"/>
        <c:lblAlgn val="ctr"/>
        <c:lblOffset val="100"/>
        <c:noMultiLvlLbl val="0"/>
      </c:catAx>
      <c:valAx>
        <c:axId val="-1647525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47515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% of participants</a:t>
            </a:r>
            <a:r>
              <a:rPr lang="en-US" baseline="0" dirty="0">
                <a:solidFill>
                  <a:schemeClr val="tx1"/>
                </a:solidFill>
              </a:rPr>
              <a:t> with significant weight loss at 68 weeks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Semaglutide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≥ -10% body weight</c:v>
                </c:pt>
                <c:pt idx="1">
                  <c:v>≥ -15% body weight</c:v>
                </c:pt>
                <c:pt idx="2">
                  <c:v>≥ -20% body weight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70.900000000000006</c:v>
                </c:pt>
                <c:pt idx="1">
                  <c:v>55.6</c:v>
                </c:pt>
                <c:pt idx="2">
                  <c:v>38.5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24-4D75-86E8-AD560D2C3D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Liraglutide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≥ -10% body weight</c:v>
                </c:pt>
                <c:pt idx="1">
                  <c:v>≥ -15% body weight</c:v>
                </c:pt>
                <c:pt idx="2">
                  <c:v>≥ -20% body weight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25.6</c:v>
                </c:pt>
                <c:pt idx="1">
                  <c:v>12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24-4D75-86E8-AD560D2C3DC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647516160"/>
        <c:axId val="-1647514528"/>
      </c:barChart>
      <c:catAx>
        <c:axId val="-1647516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47514528"/>
        <c:crosses val="autoZero"/>
        <c:auto val="1"/>
        <c:lblAlgn val="ctr"/>
        <c:lblOffset val="100"/>
        <c:noMultiLvlLbl val="0"/>
      </c:catAx>
      <c:valAx>
        <c:axId val="-1647514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47516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Percent of adults</a:t>
            </a:r>
            <a:r>
              <a:rPr lang="en-US" baseline="0" dirty="0"/>
              <a:t> </a:t>
            </a:r>
            <a:r>
              <a:rPr lang="en-US" dirty="0"/>
              <a:t>who have obesity in 2020</a:t>
            </a:r>
          </a:p>
        </c:rich>
      </c:tx>
      <c:layout>
        <c:manualLayout>
          <c:xMode val="edge"/>
          <c:yMode val="edge"/>
          <c:x val="0.23334537892908311"/>
          <c:y val="1.38475088554602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of adults aged 18 years and older who have obesity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33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9A43-49CB-A273-D1E5A7A05BE1}"/>
              </c:ext>
            </c:extLst>
          </c:dPt>
          <c:dPt>
            <c:idx val="1"/>
            <c:invertIfNegative val="0"/>
            <c:bubble3D val="0"/>
            <c:spPr>
              <a:solidFill>
                <a:srgbClr val="FF33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A43-49CB-A273-D1E5A7A05BE1}"/>
              </c:ext>
            </c:extLst>
          </c:dPt>
          <c:dPt>
            <c:idx val="2"/>
            <c:invertIfNegative val="0"/>
            <c:bubble3D val="0"/>
            <c:spPr>
              <a:solidFill>
                <a:srgbClr val="FF33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9A43-49CB-A273-D1E5A7A05BE1}"/>
              </c:ext>
            </c:extLst>
          </c:dPt>
          <c:dPt>
            <c:idx val="3"/>
            <c:invertIfNegative val="0"/>
            <c:bubble3D val="0"/>
            <c:spPr>
              <a:solidFill>
                <a:srgbClr val="FF33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A43-49CB-A273-D1E5A7A05BE1}"/>
              </c:ext>
            </c:extLst>
          </c:dPt>
          <c:dPt>
            <c:idx val="4"/>
            <c:invertIfNegative val="0"/>
            <c:bubble3D val="0"/>
            <c:spPr>
              <a:solidFill>
                <a:srgbClr val="FF33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9A43-49CB-A273-D1E5A7A05BE1}"/>
              </c:ext>
            </c:extLst>
          </c:dPt>
          <c:dPt>
            <c:idx val="5"/>
            <c:invertIfNegative val="0"/>
            <c:bubble3D val="0"/>
            <c:spPr>
              <a:solidFill>
                <a:srgbClr val="FF33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A43-49CB-A273-D1E5A7A05BE1}"/>
              </c:ext>
            </c:extLst>
          </c:dPt>
          <c:dPt>
            <c:idx val="6"/>
            <c:invertIfNegative val="0"/>
            <c:bubble3D val="0"/>
            <c:spPr>
              <a:solidFill>
                <a:srgbClr val="FF33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9A43-49CB-A273-D1E5A7A05BE1}"/>
              </c:ext>
            </c:extLst>
          </c:dPt>
          <c:dPt>
            <c:idx val="7"/>
            <c:invertIfNegative val="0"/>
            <c:bubble3D val="0"/>
            <c:spPr>
              <a:solidFill>
                <a:srgbClr val="FF33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A43-49CB-A273-D1E5A7A05BE1}"/>
              </c:ext>
            </c:extLst>
          </c:dPt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A43-49CB-A273-D1E5A7A05BE1}"/>
                </c:ext>
              </c:extLst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A43-49CB-A273-D1E5A7A05BE1}"/>
                </c:ext>
              </c:extLst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A43-49CB-A273-D1E5A7A05BE1}"/>
                </c:ext>
              </c:extLst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A43-49CB-A273-D1E5A7A05BE1}"/>
                </c:ext>
              </c:extLst>
            </c:dLbl>
            <c:dLbl>
              <c:idx val="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A43-49CB-A273-D1E5A7A05BE1}"/>
                </c:ext>
              </c:extLst>
            </c:dLbl>
            <c:dLbl>
              <c:idx val="5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A43-49CB-A273-D1E5A7A05BE1}"/>
                </c:ext>
              </c:extLst>
            </c:dLbl>
            <c:dLbl>
              <c:idx val="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A43-49CB-A273-D1E5A7A05BE1}"/>
                </c:ext>
              </c:extLst>
            </c:dLbl>
            <c:dLbl>
              <c:idx val="7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A43-49CB-A273-D1E5A7A05B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Non-Hispanic White</c:v>
                </c:pt>
                <c:pt idx="1">
                  <c:v>Non-Hispanic Black</c:v>
                </c:pt>
                <c:pt idx="2">
                  <c:v>Hispanic</c:v>
                </c:pt>
                <c:pt idx="3">
                  <c:v>Asian</c:v>
                </c:pt>
                <c:pt idx="4">
                  <c:v>Hawaiian / Pacific Islander</c:v>
                </c:pt>
                <c:pt idx="5">
                  <c:v>American Indian / Alaska Native</c:v>
                </c:pt>
                <c:pt idx="6">
                  <c:v>2 or more races</c:v>
                </c:pt>
                <c:pt idx="7">
                  <c:v>Other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30.7</c:v>
                </c:pt>
                <c:pt idx="1">
                  <c:v>41.6</c:v>
                </c:pt>
                <c:pt idx="2">
                  <c:v>36.6</c:v>
                </c:pt>
                <c:pt idx="3">
                  <c:v>11.8</c:v>
                </c:pt>
                <c:pt idx="4">
                  <c:v>38.5</c:v>
                </c:pt>
                <c:pt idx="5">
                  <c:v>38.799999999999997</c:v>
                </c:pt>
                <c:pt idx="6">
                  <c:v>31.6</c:v>
                </c:pt>
                <c:pt idx="7">
                  <c:v>27.3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43-49CB-A273-D1E5A7A05B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647518336"/>
        <c:axId val="-1647526496"/>
      </c:barChart>
      <c:catAx>
        <c:axId val="-1647518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47526496"/>
        <c:crosses val="autoZero"/>
        <c:auto val="1"/>
        <c:lblAlgn val="ctr"/>
        <c:lblOffset val="100"/>
        <c:noMultiLvlLbl val="0"/>
      </c:catAx>
      <c:valAx>
        <c:axId val="-1647526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47518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BMI 30-34.9 </a:t>
            </a:r>
            <a:r>
              <a:rPr lang="en-US" sz="1862" b="0" i="0" u="none" strike="noStrike" baseline="0" dirty="0">
                <a:effectLst/>
              </a:rPr>
              <a:t>kg/m</a:t>
            </a:r>
            <a:r>
              <a:rPr lang="en-US" sz="1862" b="0" i="0" u="none" strike="noStrike" baseline="30000" dirty="0">
                <a:effectLst/>
              </a:rPr>
              <a:t>2</a:t>
            </a:r>
            <a:endParaRPr lang="en-US" baseline="30000" dirty="0"/>
          </a:p>
        </c:rich>
      </c:tx>
      <c:layout>
        <c:manualLayout>
          <c:xMode val="edge"/>
          <c:yMode val="edge"/>
          <c:x val="0.19674425879681171"/>
          <c:y val="9.80098884517377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BMI 30-34.9</c:v>
                </c:pt>
              </c:strCache>
            </c:strRef>
          </c:tx>
          <c:spPr>
            <a:ln>
              <a:solidFill>
                <a:schemeClr val="accent4">
                  <a:lumMod val="60000"/>
                  <a:lumOff val="40000"/>
                  <a:alpha val="95000"/>
                </a:schemeClr>
              </a:solidFill>
            </a:ln>
          </c:spPr>
          <c:dPt>
            <c:idx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bg1">
                    <a:alpha val="9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401F-419A-809F-A1A7877B0BC5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bg1">
                    <a:alpha val="9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01F-419A-809F-A1A7877B0BC5}"/>
              </c:ext>
            </c:extLst>
          </c:dPt>
          <c:dPt>
            <c:idx val="2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bg1">
                    <a:alpha val="9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01F-419A-809F-A1A7877B0BC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Normal</c:v>
                </c:pt>
                <c:pt idx="1">
                  <c:v>Pre-diabetes</c:v>
                </c:pt>
                <c:pt idx="2">
                  <c:v>Diabetes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77</c:v>
                </c:pt>
                <c:pt idx="1">
                  <c:v>13.7</c:v>
                </c:pt>
                <c:pt idx="2">
                  <c:v>19.3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1F-419A-809F-A1A7877B0BC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BMI 35-39.9 </a:t>
            </a:r>
            <a:r>
              <a:rPr lang="en-US" sz="1862" b="0" i="0" u="none" strike="noStrike" baseline="0" dirty="0">
                <a:effectLst/>
              </a:rPr>
              <a:t>kg/m</a:t>
            </a:r>
            <a:r>
              <a:rPr lang="en-US" sz="1862" b="0" i="0" u="none" strike="noStrike" baseline="30000" dirty="0">
                <a:effectLst/>
              </a:rPr>
              <a:t>2</a:t>
            </a:r>
            <a:endParaRPr lang="en-US" baseline="30000" dirty="0"/>
          </a:p>
        </c:rich>
      </c:tx>
      <c:layout>
        <c:manualLayout>
          <c:xMode val="edge"/>
          <c:yMode val="edge"/>
          <c:x val="0.2209200836699283"/>
          <c:y val="8.29588856436755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BMI 30-34.9</c:v>
                </c:pt>
              </c:strCache>
            </c:strRef>
          </c:tx>
          <c:spPr>
            <a:ln>
              <a:solidFill>
                <a:schemeClr val="accent4">
                  <a:lumMod val="60000"/>
                  <a:lumOff val="40000"/>
                  <a:alpha val="95000"/>
                </a:schemeClr>
              </a:solidFill>
            </a:ln>
          </c:spPr>
          <c:dPt>
            <c:idx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bg1">
                    <a:alpha val="9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849-411A-BF15-A0F10CF0D4D9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bg1">
                    <a:alpha val="9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849-411A-BF15-A0F10CF0D4D9}"/>
              </c:ext>
            </c:extLst>
          </c:dPt>
          <c:dPt>
            <c:idx val="2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bg1">
                    <a:alpha val="9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849-411A-BF15-A0F10CF0D4D9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25.7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5849-411A-BF15-A0F10CF0D4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Normal</c:v>
                </c:pt>
                <c:pt idx="1">
                  <c:v>Pre-diabetes</c:v>
                </c:pt>
                <c:pt idx="2">
                  <c:v>Diabetes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59.4</c:v>
                </c:pt>
                <c:pt idx="1">
                  <c:v>14.9</c:v>
                </c:pt>
                <c:pt idx="2">
                  <c:v>25.7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849-411A-BF15-A0F10CF0D4D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0629605740521064E-2"/>
          <c:y val="0.84721358670379798"/>
          <c:w val="0.87068186295987604"/>
          <c:h val="9.55079736361949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BMI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≥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40 </a:t>
            </a:r>
            <a:r>
              <a:rPr lang="en-US" sz="1862" b="0" i="0" u="none" strike="noStrike" baseline="0" dirty="0">
                <a:effectLst/>
              </a:rPr>
              <a:t>kg/m</a:t>
            </a:r>
            <a:r>
              <a:rPr lang="en-US" sz="1862" b="0" i="0" u="none" strike="noStrike" baseline="30000" dirty="0">
                <a:effectLst/>
              </a:rPr>
              <a:t>2</a:t>
            </a:r>
            <a:endParaRPr lang="en-US" baseline="30000" dirty="0"/>
          </a:p>
        </c:rich>
      </c:tx>
      <c:layout>
        <c:manualLayout>
          <c:xMode val="edge"/>
          <c:yMode val="edge"/>
          <c:x val="0.22337795919869513"/>
          <c:y val="7.92204909175303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BMI 30-34.9</c:v>
                </c:pt>
              </c:strCache>
            </c:strRef>
          </c:tx>
          <c:spPr>
            <a:ln>
              <a:solidFill>
                <a:schemeClr val="accent4">
                  <a:lumMod val="60000"/>
                  <a:lumOff val="40000"/>
                  <a:alpha val="95000"/>
                </a:schemeClr>
              </a:solidFill>
            </a:ln>
          </c:spPr>
          <c:dPt>
            <c:idx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bg1">
                    <a:alpha val="9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714-4CB4-AC86-BD2A6693CA22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bg1">
                    <a:alpha val="9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714-4CB4-AC86-BD2A6693CA22}"/>
              </c:ext>
            </c:extLst>
          </c:dPt>
          <c:dPt>
            <c:idx val="2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bg1">
                    <a:alpha val="9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714-4CB4-AC86-BD2A6693CA2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Normal</c:v>
                </c:pt>
                <c:pt idx="1">
                  <c:v>Pre-diabetes</c:v>
                </c:pt>
                <c:pt idx="2">
                  <c:v>Diabetes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52.2</c:v>
                </c:pt>
                <c:pt idx="1">
                  <c:v>16.899999999999999</c:v>
                </c:pt>
                <c:pt idx="2">
                  <c:v>30.9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714-4CB4-AC86-BD2A6693CA2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Percentage of Patients with Dyslipidemia* </a:t>
            </a:r>
            <a:r>
              <a:rPr lang="en-US" baseline="30000" dirty="0"/>
              <a:t>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Normal Weight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28.6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0D-44DB-A368-67AD7A26311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Overweight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44.2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0D-44DB-A368-67AD7A26311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Obese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49.7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0D-44DB-A368-67AD7A26311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647521056"/>
        <c:axId val="-1647522144"/>
      </c:barChart>
      <c:catAx>
        <c:axId val="-1647521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47522144"/>
        <c:crosses val="autoZero"/>
        <c:auto val="1"/>
        <c:lblAlgn val="ctr"/>
        <c:lblOffset val="100"/>
        <c:noMultiLvlLbl val="0"/>
      </c:catAx>
      <c:valAx>
        <c:axId val="-1647522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47521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Weight loss in kg at 3 years</a:t>
            </a:r>
            <a:r>
              <a:rPr lang="en-US" baseline="30000" dirty="0"/>
              <a:t>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Placebo</c:v>
                </c:pt>
              </c:strCache>
            </c:strRef>
          </c:tx>
          <c:spPr>
            <a:solidFill>
              <a:schemeClr val="accent4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-0.1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CF-4717-A7A9-0BC3912F62A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Metformin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-2.1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CF-4717-A7A9-0BC3912F62A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Lifestyle Intervention</c:v>
                </c:pt>
              </c:strCache>
            </c:strRef>
          </c:tx>
          <c:spPr>
            <a:solidFill>
              <a:schemeClr val="accent4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-5.6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CF-4717-A7A9-0BC3912F62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647520512"/>
        <c:axId val="-1647521600"/>
      </c:barChart>
      <c:catAx>
        <c:axId val="-164752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47521600"/>
        <c:crosses val="autoZero"/>
        <c:auto val="1"/>
        <c:lblAlgn val="ctr"/>
        <c:lblOffset val="100"/>
        <c:noMultiLvlLbl val="0"/>
      </c:catAx>
      <c:valAx>
        <c:axId val="-1647521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47520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/>
              <a:t>Incidence of T2DM per 100 Patient Years</a:t>
            </a:r>
            <a:r>
              <a:rPr lang="en-US" baseline="30000" dirty="0"/>
              <a:t>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Placebo</c:v>
                </c:pt>
              </c:strCache>
            </c:strRef>
          </c:tx>
          <c:spPr>
            <a:solidFill>
              <a:schemeClr val="accent4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18-429E-B360-41FFC6BFAA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Metformin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18-429E-B360-41FFC6BFAAB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Lifestyle Intervention</c:v>
                </c:pt>
              </c:strCache>
            </c:strRef>
          </c:tx>
          <c:spPr>
            <a:solidFill>
              <a:schemeClr val="accent4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18-429E-B360-41FFC6BFAAB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647515072"/>
        <c:axId val="-1647511808"/>
      </c:barChart>
      <c:catAx>
        <c:axId val="-164751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47511808"/>
        <c:crosses val="autoZero"/>
        <c:auto val="1"/>
        <c:lblAlgn val="ctr"/>
        <c:lblOffset val="100"/>
        <c:noMultiLvlLbl val="0"/>
      </c:catAx>
      <c:valAx>
        <c:axId val="-1647511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47515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Weight change in kg</a:t>
            </a:r>
            <a:r>
              <a:rPr lang="en-US" baseline="30000" dirty="0"/>
              <a:t> </a:t>
            </a:r>
            <a:r>
              <a:rPr lang="en-US" baseline="0" dirty="0"/>
              <a:t>at</a:t>
            </a:r>
            <a:r>
              <a:rPr lang="en-US" baseline="30000" dirty="0"/>
              <a:t> </a:t>
            </a:r>
            <a:r>
              <a:rPr lang="en-US" baseline="0" dirty="0"/>
              <a:t>8 months</a:t>
            </a:r>
            <a:r>
              <a:rPr lang="en-US" baseline="30000" dirty="0"/>
              <a:t>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exercise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D0-410A-BA45-A01CBAFD768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Low amount, moderate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-0.9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D0-410A-BA45-A01CBAFD768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Low amount, vigorous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-0.6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D0-410A-BA45-A01CBAFD768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High amount, vigorous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-2.9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2D0-410A-BA45-A01CBAFD768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647525952"/>
        <c:axId val="-1647513984"/>
      </c:barChart>
      <c:catAx>
        <c:axId val="-1647525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47513984"/>
        <c:crosses val="autoZero"/>
        <c:auto val="1"/>
        <c:lblAlgn val="ctr"/>
        <c:lblOffset val="100"/>
        <c:noMultiLvlLbl val="0"/>
      </c:catAx>
      <c:valAx>
        <c:axId val="-1647513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647525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8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21DFFA-B166-441D-B519-6D5BC9EB4625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83D412-1885-42B1-A3BC-F46D8C3448B5}">
      <dgm:prSet phldrT="[Text]" custT="1"/>
      <dgm:spPr/>
      <dgm:t>
        <a:bodyPr/>
        <a:lstStyle/>
        <a:p>
          <a:r>
            <a:rPr lang="en-US" sz="1800" dirty="0"/>
            <a:t>1998 NIH Guidelines</a:t>
          </a:r>
          <a:endParaRPr lang="en-US" sz="1400" dirty="0"/>
        </a:p>
      </dgm:t>
    </dgm:pt>
    <dgm:pt modelId="{08D46114-134B-4CE4-860A-F342B0B25C80}" type="parTrans" cxnId="{9A798856-A39B-48B7-9EA8-44AB28EE210C}">
      <dgm:prSet/>
      <dgm:spPr/>
      <dgm:t>
        <a:bodyPr/>
        <a:lstStyle/>
        <a:p>
          <a:endParaRPr lang="en-US"/>
        </a:p>
      </dgm:t>
    </dgm:pt>
    <dgm:pt modelId="{7F6F3B78-0E7F-4261-B2E3-EBA2117C8A3B}" type="sibTrans" cxnId="{9A798856-A39B-48B7-9EA8-44AB28EE210C}">
      <dgm:prSet/>
      <dgm:spPr/>
      <dgm:t>
        <a:bodyPr/>
        <a:lstStyle/>
        <a:p>
          <a:endParaRPr lang="en-US"/>
        </a:p>
      </dgm:t>
    </dgm:pt>
    <dgm:pt modelId="{AC94E414-FB15-4493-96A8-AAA3D296C2EE}">
      <dgm:prSet phldrT="[Text]" custT="1"/>
      <dgm:spPr/>
      <dgm:t>
        <a:bodyPr/>
        <a:lstStyle/>
        <a:p>
          <a:r>
            <a:rPr lang="en-US" sz="1800" dirty="0"/>
            <a:t>2002 Social Security Administration</a:t>
          </a:r>
        </a:p>
      </dgm:t>
    </dgm:pt>
    <dgm:pt modelId="{28302E21-0387-4EF5-B33F-E3005F15833E}" type="parTrans" cxnId="{C71F6E9B-B496-4E14-BAF8-C34D82B6C548}">
      <dgm:prSet/>
      <dgm:spPr/>
      <dgm:t>
        <a:bodyPr/>
        <a:lstStyle/>
        <a:p>
          <a:endParaRPr lang="en-US"/>
        </a:p>
      </dgm:t>
    </dgm:pt>
    <dgm:pt modelId="{8E80FBEC-B5C7-4D8E-A908-2FF2818866C6}" type="sibTrans" cxnId="{C71F6E9B-B496-4E14-BAF8-C34D82B6C548}">
      <dgm:prSet/>
      <dgm:spPr/>
      <dgm:t>
        <a:bodyPr/>
        <a:lstStyle/>
        <a:p>
          <a:endParaRPr lang="en-US"/>
        </a:p>
      </dgm:t>
    </dgm:pt>
    <dgm:pt modelId="{2633FE52-E218-428A-82F9-502B0AEB8EB2}">
      <dgm:prSet/>
      <dgm:spPr/>
      <dgm:t>
        <a:bodyPr/>
        <a:lstStyle/>
        <a:p>
          <a:endParaRPr lang="en-US"/>
        </a:p>
      </dgm:t>
    </dgm:pt>
    <dgm:pt modelId="{57FB679C-2260-4509-BE16-98832A0ECC38}" type="parTrans" cxnId="{80C960E0-6200-4F1D-8764-B1D74B3973CA}">
      <dgm:prSet/>
      <dgm:spPr/>
      <dgm:t>
        <a:bodyPr/>
        <a:lstStyle/>
        <a:p>
          <a:endParaRPr lang="en-US"/>
        </a:p>
      </dgm:t>
    </dgm:pt>
    <dgm:pt modelId="{B7D3B7D5-8828-4C47-83CC-816B8FD204D3}" type="sibTrans" cxnId="{80C960E0-6200-4F1D-8764-B1D74B3973CA}">
      <dgm:prSet/>
      <dgm:spPr/>
      <dgm:t>
        <a:bodyPr/>
        <a:lstStyle/>
        <a:p>
          <a:endParaRPr lang="en-US"/>
        </a:p>
      </dgm:t>
    </dgm:pt>
    <dgm:pt modelId="{2F65982A-CC05-477F-9D47-DB90F886FB4E}">
      <dgm:prSet/>
      <dgm:spPr/>
      <dgm:t>
        <a:bodyPr/>
        <a:lstStyle/>
        <a:p>
          <a:endParaRPr lang="en-US"/>
        </a:p>
      </dgm:t>
    </dgm:pt>
    <dgm:pt modelId="{0BB5778B-C7BD-498D-8C4C-3F45FE7B50F1}" type="parTrans" cxnId="{E2E0092C-93A5-43B1-9986-E6AD22A9877C}">
      <dgm:prSet/>
      <dgm:spPr/>
      <dgm:t>
        <a:bodyPr/>
        <a:lstStyle/>
        <a:p>
          <a:endParaRPr lang="en-US"/>
        </a:p>
      </dgm:t>
    </dgm:pt>
    <dgm:pt modelId="{FCCA5CAB-3442-4A89-B0B1-407DDC9A87B7}" type="sibTrans" cxnId="{E2E0092C-93A5-43B1-9986-E6AD22A9877C}">
      <dgm:prSet/>
      <dgm:spPr/>
      <dgm:t>
        <a:bodyPr/>
        <a:lstStyle/>
        <a:p>
          <a:endParaRPr lang="en-US"/>
        </a:p>
      </dgm:t>
    </dgm:pt>
    <dgm:pt modelId="{E675EB18-2228-4B46-B17C-0A610EBF5E21}">
      <dgm:prSet/>
      <dgm:spPr/>
      <dgm:t>
        <a:bodyPr/>
        <a:lstStyle/>
        <a:p>
          <a:endParaRPr lang="en-US"/>
        </a:p>
      </dgm:t>
    </dgm:pt>
    <dgm:pt modelId="{BBD13792-7DED-4AA5-B883-0533761533AB}" type="parTrans" cxnId="{36AB7321-31C7-49B1-BD58-D486BE96E37F}">
      <dgm:prSet/>
      <dgm:spPr/>
      <dgm:t>
        <a:bodyPr/>
        <a:lstStyle/>
        <a:p>
          <a:endParaRPr lang="en-US"/>
        </a:p>
      </dgm:t>
    </dgm:pt>
    <dgm:pt modelId="{9168A98A-122B-464F-AD7B-0F0E8B2B90AA}" type="sibTrans" cxnId="{36AB7321-31C7-49B1-BD58-D486BE96E37F}">
      <dgm:prSet/>
      <dgm:spPr/>
      <dgm:t>
        <a:bodyPr/>
        <a:lstStyle/>
        <a:p>
          <a:endParaRPr lang="en-US"/>
        </a:p>
      </dgm:t>
    </dgm:pt>
    <dgm:pt modelId="{5115B7EA-254C-4817-A092-52289A91F864}">
      <dgm:prSet/>
      <dgm:spPr/>
      <dgm:t>
        <a:bodyPr/>
        <a:lstStyle/>
        <a:p>
          <a:endParaRPr lang="en-US"/>
        </a:p>
      </dgm:t>
    </dgm:pt>
    <dgm:pt modelId="{58B1FA35-5A89-455E-B59C-0265EB24421A}" type="parTrans" cxnId="{109F6475-B841-4842-ADDB-2147195EE0EE}">
      <dgm:prSet/>
      <dgm:spPr/>
      <dgm:t>
        <a:bodyPr/>
        <a:lstStyle/>
        <a:p>
          <a:endParaRPr lang="en-US"/>
        </a:p>
      </dgm:t>
    </dgm:pt>
    <dgm:pt modelId="{E9D102C7-5B5B-4F9D-883F-6DEE79C82932}" type="sibTrans" cxnId="{109F6475-B841-4842-ADDB-2147195EE0EE}">
      <dgm:prSet/>
      <dgm:spPr/>
      <dgm:t>
        <a:bodyPr/>
        <a:lstStyle/>
        <a:p>
          <a:endParaRPr lang="en-US"/>
        </a:p>
      </dgm:t>
    </dgm:pt>
    <dgm:pt modelId="{5385C248-A424-448C-9AAE-6FCF4F3E30E9}" type="pres">
      <dgm:prSet presAssocID="{6521DFFA-B166-441D-B519-6D5BC9EB4625}" presName="Name0" presStyleCnt="0">
        <dgm:presLayoutVars>
          <dgm:dir/>
          <dgm:resizeHandles val="exact"/>
        </dgm:presLayoutVars>
      </dgm:prSet>
      <dgm:spPr/>
    </dgm:pt>
    <dgm:pt modelId="{C0541441-21C9-42A9-BE98-BED198BBBC57}" type="pres">
      <dgm:prSet presAssocID="{6521DFFA-B166-441D-B519-6D5BC9EB4625}" presName="arrow" presStyleLbl="bgShp" presStyleIdx="0" presStyleCnt="1"/>
      <dgm:spPr>
        <a:solidFill>
          <a:srgbClr val="FF3300"/>
        </a:solidFill>
      </dgm:spPr>
    </dgm:pt>
    <dgm:pt modelId="{353475D3-B92E-401B-B4C8-03311A929996}" type="pres">
      <dgm:prSet presAssocID="{6521DFFA-B166-441D-B519-6D5BC9EB4625}" presName="points" presStyleCnt="0"/>
      <dgm:spPr/>
    </dgm:pt>
    <dgm:pt modelId="{C2E21C34-57AC-4BA2-974E-4F75FFDC6614}" type="pres">
      <dgm:prSet presAssocID="{4A83D412-1885-42B1-A3BC-F46D8C3448B5}" presName="compositeA" presStyleCnt="0"/>
      <dgm:spPr/>
    </dgm:pt>
    <dgm:pt modelId="{D15D75E8-2575-45A4-8504-3A315E7C3292}" type="pres">
      <dgm:prSet presAssocID="{4A83D412-1885-42B1-A3BC-F46D8C3448B5}" presName="textA" presStyleLbl="revTx" presStyleIdx="0" presStyleCnt="6" custScaleX="167136">
        <dgm:presLayoutVars>
          <dgm:bulletEnabled val="1"/>
        </dgm:presLayoutVars>
      </dgm:prSet>
      <dgm:spPr/>
    </dgm:pt>
    <dgm:pt modelId="{D972A6C2-501D-42FE-9F89-9101A0A1AD0E}" type="pres">
      <dgm:prSet presAssocID="{4A83D412-1885-42B1-A3BC-F46D8C3448B5}" presName="circleA" presStyleLbl="node1" presStyleIdx="0" presStyleCnt="6"/>
      <dgm:spPr>
        <a:solidFill>
          <a:schemeClr val="tx1"/>
        </a:solidFill>
        <a:ln>
          <a:solidFill>
            <a:schemeClr val="bg1"/>
          </a:solidFill>
        </a:ln>
      </dgm:spPr>
    </dgm:pt>
    <dgm:pt modelId="{8B0BFE49-0E25-4EF5-9BAF-CAC6A585C8B5}" type="pres">
      <dgm:prSet presAssocID="{4A83D412-1885-42B1-A3BC-F46D8C3448B5}" presName="spaceA" presStyleCnt="0"/>
      <dgm:spPr/>
    </dgm:pt>
    <dgm:pt modelId="{D3741518-57B3-4496-96CD-21BAA4B8D518}" type="pres">
      <dgm:prSet presAssocID="{7F6F3B78-0E7F-4261-B2E3-EBA2117C8A3B}" presName="space" presStyleCnt="0"/>
      <dgm:spPr/>
    </dgm:pt>
    <dgm:pt modelId="{D67C4D44-D822-4895-A489-BB97C736191E}" type="pres">
      <dgm:prSet presAssocID="{AC94E414-FB15-4493-96A8-AAA3D296C2EE}" presName="compositeB" presStyleCnt="0"/>
      <dgm:spPr/>
    </dgm:pt>
    <dgm:pt modelId="{6323A989-0AB0-4433-9521-D0BFA3222625}" type="pres">
      <dgm:prSet presAssocID="{AC94E414-FB15-4493-96A8-AAA3D296C2EE}" presName="textB" presStyleLbl="revTx" presStyleIdx="1" presStyleCnt="6" custScaleX="196148" custScaleY="88228" custLinFactNeighborX="-47344" custLinFactNeighborY="-9292">
        <dgm:presLayoutVars>
          <dgm:bulletEnabled val="1"/>
        </dgm:presLayoutVars>
      </dgm:prSet>
      <dgm:spPr/>
    </dgm:pt>
    <dgm:pt modelId="{9FC30C2E-E16E-4FD4-AE84-5F44EE0320E3}" type="pres">
      <dgm:prSet presAssocID="{AC94E414-FB15-4493-96A8-AAA3D296C2EE}" presName="circleB" presStyleLbl="node1" presStyleIdx="1" presStyleCnt="6" custLinFactX="-42860" custLinFactNeighborX="-100000" custLinFactNeighborY="-7143"/>
      <dgm:spPr>
        <a:solidFill>
          <a:schemeClr val="tx1"/>
        </a:solidFill>
        <a:ln>
          <a:solidFill>
            <a:schemeClr val="bg1"/>
          </a:solidFill>
        </a:ln>
      </dgm:spPr>
    </dgm:pt>
    <dgm:pt modelId="{040CAF31-3218-4DF2-ADDF-B791CB0710DC}" type="pres">
      <dgm:prSet presAssocID="{AC94E414-FB15-4493-96A8-AAA3D296C2EE}" presName="spaceB" presStyleCnt="0"/>
      <dgm:spPr/>
    </dgm:pt>
    <dgm:pt modelId="{8017ED42-45F9-4610-B688-34082DD6FD7B}" type="pres">
      <dgm:prSet presAssocID="{8E80FBEC-B5C7-4D8E-A908-2FF2818866C6}" presName="space" presStyleCnt="0"/>
      <dgm:spPr/>
    </dgm:pt>
    <dgm:pt modelId="{36B75E9F-AE8C-441F-8F78-D5EE40F94A9B}" type="pres">
      <dgm:prSet presAssocID="{2633FE52-E218-428A-82F9-502B0AEB8EB2}" presName="compositeA" presStyleCnt="0"/>
      <dgm:spPr/>
    </dgm:pt>
    <dgm:pt modelId="{4AA2DDFB-5012-4069-B8DF-5E0246DD886B}" type="pres">
      <dgm:prSet presAssocID="{2633FE52-E218-428A-82F9-502B0AEB8EB2}" presName="textA" presStyleLbl="revTx" presStyleIdx="2" presStyleCnt="6">
        <dgm:presLayoutVars>
          <dgm:bulletEnabled val="1"/>
        </dgm:presLayoutVars>
      </dgm:prSet>
      <dgm:spPr/>
    </dgm:pt>
    <dgm:pt modelId="{0E5A0B5A-34D5-496F-8879-C4E78B091250}" type="pres">
      <dgm:prSet presAssocID="{2633FE52-E218-428A-82F9-502B0AEB8EB2}" presName="circleA" presStyleLbl="node1" presStyleIdx="2" presStyleCnt="6" custLinFactX="-100000" custLinFactNeighborX="-102385"/>
      <dgm:spPr>
        <a:solidFill>
          <a:schemeClr val="tx1"/>
        </a:solidFill>
        <a:ln>
          <a:solidFill>
            <a:schemeClr val="bg1"/>
          </a:solidFill>
        </a:ln>
      </dgm:spPr>
    </dgm:pt>
    <dgm:pt modelId="{5C1DA6C5-B1F4-405A-8E2B-40A2F835939D}" type="pres">
      <dgm:prSet presAssocID="{2633FE52-E218-428A-82F9-502B0AEB8EB2}" presName="spaceA" presStyleCnt="0"/>
      <dgm:spPr/>
    </dgm:pt>
    <dgm:pt modelId="{E246B01F-0B5E-4AF1-B47E-A6BC44F8E085}" type="pres">
      <dgm:prSet presAssocID="{B7D3B7D5-8828-4C47-83CC-816B8FD204D3}" presName="space" presStyleCnt="0"/>
      <dgm:spPr/>
    </dgm:pt>
    <dgm:pt modelId="{214986FA-16D7-4621-A4B1-2474336E770B}" type="pres">
      <dgm:prSet presAssocID="{2F65982A-CC05-477F-9D47-DB90F886FB4E}" presName="compositeB" presStyleCnt="0"/>
      <dgm:spPr/>
    </dgm:pt>
    <dgm:pt modelId="{123D106E-6C9C-44D8-B112-83B96DE90209}" type="pres">
      <dgm:prSet presAssocID="{2F65982A-CC05-477F-9D47-DB90F886FB4E}" presName="textB" presStyleLbl="revTx" presStyleIdx="3" presStyleCnt="6">
        <dgm:presLayoutVars>
          <dgm:bulletEnabled val="1"/>
        </dgm:presLayoutVars>
      </dgm:prSet>
      <dgm:spPr/>
    </dgm:pt>
    <dgm:pt modelId="{A4FEF008-447A-4896-BB52-DB48F622E0CA}" type="pres">
      <dgm:prSet presAssocID="{2F65982A-CC05-477F-9D47-DB90F886FB4E}" presName="circleB" presStyleLbl="node1" presStyleIdx="3" presStyleCnt="6" custLinFactX="-59527" custLinFactNeighborX="-100000"/>
      <dgm:spPr>
        <a:solidFill>
          <a:schemeClr val="tx1"/>
        </a:solidFill>
        <a:ln>
          <a:solidFill>
            <a:schemeClr val="bg1"/>
          </a:solidFill>
        </a:ln>
      </dgm:spPr>
    </dgm:pt>
    <dgm:pt modelId="{EFBB41FF-F9A1-4E55-B904-5A60965CC962}" type="pres">
      <dgm:prSet presAssocID="{2F65982A-CC05-477F-9D47-DB90F886FB4E}" presName="spaceB" presStyleCnt="0"/>
      <dgm:spPr/>
    </dgm:pt>
    <dgm:pt modelId="{91AABF3A-2087-4B47-AB6B-DCCA12DC6F10}" type="pres">
      <dgm:prSet presAssocID="{FCCA5CAB-3442-4A89-B0B1-407DDC9A87B7}" presName="space" presStyleCnt="0"/>
      <dgm:spPr/>
    </dgm:pt>
    <dgm:pt modelId="{3A39B785-AE30-45DB-B24E-583868635CF3}" type="pres">
      <dgm:prSet presAssocID="{E675EB18-2228-4B46-B17C-0A610EBF5E21}" presName="compositeA" presStyleCnt="0"/>
      <dgm:spPr/>
    </dgm:pt>
    <dgm:pt modelId="{7412C78D-1EFC-4AE6-8C09-22FCBACCD0E7}" type="pres">
      <dgm:prSet presAssocID="{E675EB18-2228-4B46-B17C-0A610EBF5E21}" presName="textA" presStyleLbl="revTx" presStyleIdx="4" presStyleCnt="6">
        <dgm:presLayoutVars>
          <dgm:bulletEnabled val="1"/>
        </dgm:presLayoutVars>
      </dgm:prSet>
      <dgm:spPr/>
    </dgm:pt>
    <dgm:pt modelId="{82885915-0AA5-4377-8D17-151650BAC031}" type="pres">
      <dgm:prSet presAssocID="{E675EB18-2228-4B46-B17C-0A610EBF5E21}" presName="circleA" presStyleLbl="node1" presStyleIdx="4" presStyleCnt="6" custLinFactNeighborX="-92859"/>
      <dgm:spPr>
        <a:solidFill>
          <a:schemeClr val="tx1"/>
        </a:solidFill>
        <a:ln>
          <a:solidFill>
            <a:schemeClr val="bg1"/>
          </a:solidFill>
        </a:ln>
      </dgm:spPr>
    </dgm:pt>
    <dgm:pt modelId="{A3ADFDAC-92DC-4F65-ACCC-7838434F2F72}" type="pres">
      <dgm:prSet presAssocID="{E675EB18-2228-4B46-B17C-0A610EBF5E21}" presName="spaceA" presStyleCnt="0"/>
      <dgm:spPr/>
    </dgm:pt>
    <dgm:pt modelId="{782A222F-F77D-4BC9-9019-9DA3EF248351}" type="pres">
      <dgm:prSet presAssocID="{9168A98A-122B-464F-AD7B-0F0E8B2B90AA}" presName="space" presStyleCnt="0"/>
      <dgm:spPr/>
    </dgm:pt>
    <dgm:pt modelId="{B79C8871-900D-4F12-920A-1DC44549DA93}" type="pres">
      <dgm:prSet presAssocID="{5115B7EA-254C-4817-A092-52289A91F864}" presName="compositeB" presStyleCnt="0"/>
      <dgm:spPr/>
    </dgm:pt>
    <dgm:pt modelId="{43E01DA7-8CFF-47DF-9429-E3C8BEC69C0D}" type="pres">
      <dgm:prSet presAssocID="{5115B7EA-254C-4817-A092-52289A91F864}" presName="textB" presStyleLbl="revTx" presStyleIdx="5" presStyleCnt="6">
        <dgm:presLayoutVars>
          <dgm:bulletEnabled val="1"/>
        </dgm:presLayoutVars>
      </dgm:prSet>
      <dgm:spPr/>
    </dgm:pt>
    <dgm:pt modelId="{B494B590-BB52-41FE-8006-9F203E347D8D}" type="pres">
      <dgm:prSet presAssocID="{5115B7EA-254C-4817-A092-52289A91F864}" presName="circleB" presStyleLbl="node1" presStyleIdx="5" presStyleCnt="6" custLinFactNeighborX="-11905"/>
      <dgm:spPr>
        <a:solidFill>
          <a:schemeClr val="tx1"/>
        </a:solidFill>
        <a:ln>
          <a:solidFill>
            <a:schemeClr val="bg1"/>
          </a:solidFill>
        </a:ln>
      </dgm:spPr>
    </dgm:pt>
    <dgm:pt modelId="{E4E7FAC5-B400-4B9B-9AFC-987E1AABE12D}" type="pres">
      <dgm:prSet presAssocID="{5115B7EA-254C-4817-A092-52289A91F864}" presName="spaceB" presStyleCnt="0"/>
      <dgm:spPr/>
    </dgm:pt>
  </dgm:ptLst>
  <dgm:cxnLst>
    <dgm:cxn modelId="{36AB7321-31C7-49B1-BD58-D486BE96E37F}" srcId="{6521DFFA-B166-441D-B519-6D5BC9EB4625}" destId="{E675EB18-2228-4B46-B17C-0A610EBF5E21}" srcOrd="4" destOrd="0" parTransId="{BBD13792-7DED-4AA5-B883-0533761533AB}" sibTransId="{9168A98A-122B-464F-AD7B-0F0E8B2B90AA}"/>
    <dgm:cxn modelId="{E2E0092C-93A5-43B1-9986-E6AD22A9877C}" srcId="{6521DFFA-B166-441D-B519-6D5BC9EB4625}" destId="{2F65982A-CC05-477F-9D47-DB90F886FB4E}" srcOrd="3" destOrd="0" parTransId="{0BB5778B-C7BD-498D-8C4C-3F45FE7B50F1}" sibTransId="{FCCA5CAB-3442-4A89-B0B1-407DDC9A87B7}"/>
    <dgm:cxn modelId="{7D2B6D4C-1D34-4838-8759-8F6E7AC892BE}" type="presOf" srcId="{6521DFFA-B166-441D-B519-6D5BC9EB4625}" destId="{5385C248-A424-448C-9AAE-6FCF4F3E30E9}" srcOrd="0" destOrd="0" presId="urn:microsoft.com/office/officeart/2005/8/layout/hProcess11"/>
    <dgm:cxn modelId="{4B432E50-BCD8-4053-A913-2BC1D83D4B17}" type="presOf" srcId="{5115B7EA-254C-4817-A092-52289A91F864}" destId="{43E01DA7-8CFF-47DF-9429-E3C8BEC69C0D}" srcOrd="0" destOrd="0" presId="urn:microsoft.com/office/officeart/2005/8/layout/hProcess11"/>
    <dgm:cxn modelId="{109F6475-B841-4842-ADDB-2147195EE0EE}" srcId="{6521DFFA-B166-441D-B519-6D5BC9EB4625}" destId="{5115B7EA-254C-4817-A092-52289A91F864}" srcOrd="5" destOrd="0" parTransId="{58B1FA35-5A89-455E-B59C-0265EB24421A}" sibTransId="{E9D102C7-5B5B-4F9D-883F-6DEE79C82932}"/>
    <dgm:cxn modelId="{9A798856-A39B-48B7-9EA8-44AB28EE210C}" srcId="{6521DFFA-B166-441D-B519-6D5BC9EB4625}" destId="{4A83D412-1885-42B1-A3BC-F46D8C3448B5}" srcOrd="0" destOrd="0" parTransId="{08D46114-134B-4CE4-860A-F342B0B25C80}" sibTransId="{7F6F3B78-0E7F-4261-B2E3-EBA2117C8A3B}"/>
    <dgm:cxn modelId="{4A74D57E-1DDD-47F5-AA12-1FE4C89A7C9B}" type="presOf" srcId="{2633FE52-E218-428A-82F9-502B0AEB8EB2}" destId="{4AA2DDFB-5012-4069-B8DF-5E0246DD886B}" srcOrd="0" destOrd="0" presId="urn:microsoft.com/office/officeart/2005/8/layout/hProcess11"/>
    <dgm:cxn modelId="{C71F6E9B-B496-4E14-BAF8-C34D82B6C548}" srcId="{6521DFFA-B166-441D-B519-6D5BC9EB4625}" destId="{AC94E414-FB15-4493-96A8-AAA3D296C2EE}" srcOrd="1" destOrd="0" parTransId="{28302E21-0387-4EF5-B33F-E3005F15833E}" sibTransId="{8E80FBEC-B5C7-4D8E-A908-2FF2818866C6}"/>
    <dgm:cxn modelId="{BF7315A7-1031-4B31-88AB-2E2FC6908926}" type="presOf" srcId="{2F65982A-CC05-477F-9D47-DB90F886FB4E}" destId="{123D106E-6C9C-44D8-B112-83B96DE90209}" srcOrd="0" destOrd="0" presId="urn:microsoft.com/office/officeart/2005/8/layout/hProcess11"/>
    <dgm:cxn modelId="{8CC796C4-3BF7-4359-B8B6-C264B70A9F36}" type="presOf" srcId="{E675EB18-2228-4B46-B17C-0A610EBF5E21}" destId="{7412C78D-1EFC-4AE6-8C09-22FCBACCD0E7}" srcOrd="0" destOrd="0" presId="urn:microsoft.com/office/officeart/2005/8/layout/hProcess11"/>
    <dgm:cxn modelId="{7B145DDC-4CF3-42D2-945A-41B6D2A6F3C4}" type="presOf" srcId="{AC94E414-FB15-4493-96A8-AAA3D296C2EE}" destId="{6323A989-0AB0-4433-9521-D0BFA3222625}" srcOrd="0" destOrd="0" presId="urn:microsoft.com/office/officeart/2005/8/layout/hProcess11"/>
    <dgm:cxn modelId="{80C960E0-6200-4F1D-8764-B1D74B3973CA}" srcId="{6521DFFA-B166-441D-B519-6D5BC9EB4625}" destId="{2633FE52-E218-428A-82F9-502B0AEB8EB2}" srcOrd="2" destOrd="0" parTransId="{57FB679C-2260-4509-BE16-98832A0ECC38}" sibTransId="{B7D3B7D5-8828-4C47-83CC-816B8FD204D3}"/>
    <dgm:cxn modelId="{EAEAE1ED-5843-47AB-9257-227EDA202AB7}" type="presOf" srcId="{4A83D412-1885-42B1-A3BC-F46D8C3448B5}" destId="{D15D75E8-2575-45A4-8504-3A315E7C3292}" srcOrd="0" destOrd="0" presId="urn:microsoft.com/office/officeart/2005/8/layout/hProcess11"/>
    <dgm:cxn modelId="{1DC2152C-6CCE-49C7-ADD4-20BF7CD16C7C}" type="presParOf" srcId="{5385C248-A424-448C-9AAE-6FCF4F3E30E9}" destId="{C0541441-21C9-42A9-BE98-BED198BBBC57}" srcOrd="0" destOrd="0" presId="urn:microsoft.com/office/officeart/2005/8/layout/hProcess11"/>
    <dgm:cxn modelId="{602119C4-D4F2-4835-8818-ED5A10D8F39F}" type="presParOf" srcId="{5385C248-A424-448C-9AAE-6FCF4F3E30E9}" destId="{353475D3-B92E-401B-B4C8-03311A929996}" srcOrd="1" destOrd="0" presId="urn:microsoft.com/office/officeart/2005/8/layout/hProcess11"/>
    <dgm:cxn modelId="{7A429571-FA4D-461C-8DED-8AE6CD8AEEDB}" type="presParOf" srcId="{353475D3-B92E-401B-B4C8-03311A929996}" destId="{C2E21C34-57AC-4BA2-974E-4F75FFDC6614}" srcOrd="0" destOrd="0" presId="urn:microsoft.com/office/officeart/2005/8/layout/hProcess11"/>
    <dgm:cxn modelId="{A6BA324E-6C64-49B7-ACD1-2234BBDFADD6}" type="presParOf" srcId="{C2E21C34-57AC-4BA2-974E-4F75FFDC6614}" destId="{D15D75E8-2575-45A4-8504-3A315E7C3292}" srcOrd="0" destOrd="0" presId="urn:microsoft.com/office/officeart/2005/8/layout/hProcess11"/>
    <dgm:cxn modelId="{81C18FD1-2721-4569-AFB4-F66766126C38}" type="presParOf" srcId="{C2E21C34-57AC-4BA2-974E-4F75FFDC6614}" destId="{D972A6C2-501D-42FE-9F89-9101A0A1AD0E}" srcOrd="1" destOrd="0" presId="urn:microsoft.com/office/officeart/2005/8/layout/hProcess11"/>
    <dgm:cxn modelId="{657D489E-9932-4344-A252-9CECC84EB200}" type="presParOf" srcId="{C2E21C34-57AC-4BA2-974E-4F75FFDC6614}" destId="{8B0BFE49-0E25-4EF5-9BAF-CAC6A585C8B5}" srcOrd="2" destOrd="0" presId="urn:microsoft.com/office/officeart/2005/8/layout/hProcess11"/>
    <dgm:cxn modelId="{80DADC97-3E37-4840-8DAD-5F49BBA40BAE}" type="presParOf" srcId="{353475D3-B92E-401B-B4C8-03311A929996}" destId="{D3741518-57B3-4496-96CD-21BAA4B8D518}" srcOrd="1" destOrd="0" presId="urn:microsoft.com/office/officeart/2005/8/layout/hProcess11"/>
    <dgm:cxn modelId="{4C5E9F48-81FA-40F8-8553-7B45DFCBEAF3}" type="presParOf" srcId="{353475D3-B92E-401B-B4C8-03311A929996}" destId="{D67C4D44-D822-4895-A489-BB97C736191E}" srcOrd="2" destOrd="0" presId="urn:microsoft.com/office/officeart/2005/8/layout/hProcess11"/>
    <dgm:cxn modelId="{FE650AA5-B9D9-4DAE-8833-768F2875D97A}" type="presParOf" srcId="{D67C4D44-D822-4895-A489-BB97C736191E}" destId="{6323A989-0AB0-4433-9521-D0BFA3222625}" srcOrd="0" destOrd="0" presId="urn:microsoft.com/office/officeart/2005/8/layout/hProcess11"/>
    <dgm:cxn modelId="{7FC91333-9145-450B-A03B-7D8A616749E6}" type="presParOf" srcId="{D67C4D44-D822-4895-A489-BB97C736191E}" destId="{9FC30C2E-E16E-4FD4-AE84-5F44EE0320E3}" srcOrd="1" destOrd="0" presId="urn:microsoft.com/office/officeart/2005/8/layout/hProcess11"/>
    <dgm:cxn modelId="{86395BC5-C9AB-4230-9ACA-E57911CFDD6D}" type="presParOf" srcId="{D67C4D44-D822-4895-A489-BB97C736191E}" destId="{040CAF31-3218-4DF2-ADDF-B791CB0710DC}" srcOrd="2" destOrd="0" presId="urn:microsoft.com/office/officeart/2005/8/layout/hProcess11"/>
    <dgm:cxn modelId="{D9047A1C-D98B-4B6E-AD46-76B05BA4027F}" type="presParOf" srcId="{353475D3-B92E-401B-B4C8-03311A929996}" destId="{8017ED42-45F9-4610-B688-34082DD6FD7B}" srcOrd="3" destOrd="0" presId="urn:microsoft.com/office/officeart/2005/8/layout/hProcess11"/>
    <dgm:cxn modelId="{8173FA6F-4343-4351-B52E-9B64F68482F3}" type="presParOf" srcId="{353475D3-B92E-401B-B4C8-03311A929996}" destId="{36B75E9F-AE8C-441F-8F78-D5EE40F94A9B}" srcOrd="4" destOrd="0" presId="urn:microsoft.com/office/officeart/2005/8/layout/hProcess11"/>
    <dgm:cxn modelId="{49B75BE3-37BB-4CE3-8CF9-B92B7ABC16AD}" type="presParOf" srcId="{36B75E9F-AE8C-441F-8F78-D5EE40F94A9B}" destId="{4AA2DDFB-5012-4069-B8DF-5E0246DD886B}" srcOrd="0" destOrd="0" presId="urn:microsoft.com/office/officeart/2005/8/layout/hProcess11"/>
    <dgm:cxn modelId="{3AD86538-BBE5-4875-A618-E76F1E4ADF93}" type="presParOf" srcId="{36B75E9F-AE8C-441F-8F78-D5EE40F94A9B}" destId="{0E5A0B5A-34D5-496F-8879-C4E78B091250}" srcOrd="1" destOrd="0" presId="urn:microsoft.com/office/officeart/2005/8/layout/hProcess11"/>
    <dgm:cxn modelId="{744378AE-55D5-4725-8BF1-CFA2B6839912}" type="presParOf" srcId="{36B75E9F-AE8C-441F-8F78-D5EE40F94A9B}" destId="{5C1DA6C5-B1F4-405A-8E2B-40A2F835939D}" srcOrd="2" destOrd="0" presId="urn:microsoft.com/office/officeart/2005/8/layout/hProcess11"/>
    <dgm:cxn modelId="{03A400BA-F5D9-4E46-BC0E-C5332265AFD5}" type="presParOf" srcId="{353475D3-B92E-401B-B4C8-03311A929996}" destId="{E246B01F-0B5E-4AF1-B47E-A6BC44F8E085}" srcOrd="5" destOrd="0" presId="urn:microsoft.com/office/officeart/2005/8/layout/hProcess11"/>
    <dgm:cxn modelId="{D1613AB7-F8CF-4246-B5AF-1F10E71AC2C9}" type="presParOf" srcId="{353475D3-B92E-401B-B4C8-03311A929996}" destId="{214986FA-16D7-4621-A4B1-2474336E770B}" srcOrd="6" destOrd="0" presId="urn:microsoft.com/office/officeart/2005/8/layout/hProcess11"/>
    <dgm:cxn modelId="{A4B06228-F51E-4EC6-913A-996003EC816E}" type="presParOf" srcId="{214986FA-16D7-4621-A4B1-2474336E770B}" destId="{123D106E-6C9C-44D8-B112-83B96DE90209}" srcOrd="0" destOrd="0" presId="urn:microsoft.com/office/officeart/2005/8/layout/hProcess11"/>
    <dgm:cxn modelId="{70A450C1-3B3E-402C-A2AB-F58084DC516E}" type="presParOf" srcId="{214986FA-16D7-4621-A4B1-2474336E770B}" destId="{A4FEF008-447A-4896-BB52-DB48F622E0CA}" srcOrd="1" destOrd="0" presId="urn:microsoft.com/office/officeart/2005/8/layout/hProcess11"/>
    <dgm:cxn modelId="{051BF91F-EECB-4A6F-8B56-D9D144E348EA}" type="presParOf" srcId="{214986FA-16D7-4621-A4B1-2474336E770B}" destId="{EFBB41FF-F9A1-4E55-B904-5A60965CC962}" srcOrd="2" destOrd="0" presId="urn:microsoft.com/office/officeart/2005/8/layout/hProcess11"/>
    <dgm:cxn modelId="{5CBF6D39-8645-41D5-BF0D-D7697DDC5190}" type="presParOf" srcId="{353475D3-B92E-401B-B4C8-03311A929996}" destId="{91AABF3A-2087-4B47-AB6B-DCCA12DC6F10}" srcOrd="7" destOrd="0" presId="urn:microsoft.com/office/officeart/2005/8/layout/hProcess11"/>
    <dgm:cxn modelId="{47064CEB-815E-4115-846F-D084F34E84D4}" type="presParOf" srcId="{353475D3-B92E-401B-B4C8-03311A929996}" destId="{3A39B785-AE30-45DB-B24E-583868635CF3}" srcOrd="8" destOrd="0" presId="urn:microsoft.com/office/officeart/2005/8/layout/hProcess11"/>
    <dgm:cxn modelId="{346B0FF0-8A00-4D3C-89E7-A78A1118AEA9}" type="presParOf" srcId="{3A39B785-AE30-45DB-B24E-583868635CF3}" destId="{7412C78D-1EFC-4AE6-8C09-22FCBACCD0E7}" srcOrd="0" destOrd="0" presId="urn:microsoft.com/office/officeart/2005/8/layout/hProcess11"/>
    <dgm:cxn modelId="{4147E618-580A-425C-A3E8-E7B8F6A9FA4D}" type="presParOf" srcId="{3A39B785-AE30-45DB-B24E-583868635CF3}" destId="{82885915-0AA5-4377-8D17-151650BAC031}" srcOrd="1" destOrd="0" presId="urn:microsoft.com/office/officeart/2005/8/layout/hProcess11"/>
    <dgm:cxn modelId="{F0F2B173-F65B-4BA8-A5B8-894ADC4DFB08}" type="presParOf" srcId="{3A39B785-AE30-45DB-B24E-583868635CF3}" destId="{A3ADFDAC-92DC-4F65-ACCC-7838434F2F72}" srcOrd="2" destOrd="0" presId="urn:microsoft.com/office/officeart/2005/8/layout/hProcess11"/>
    <dgm:cxn modelId="{B375CADC-9039-4C2B-830B-2F050C0061B0}" type="presParOf" srcId="{353475D3-B92E-401B-B4C8-03311A929996}" destId="{782A222F-F77D-4BC9-9019-9DA3EF248351}" srcOrd="9" destOrd="0" presId="urn:microsoft.com/office/officeart/2005/8/layout/hProcess11"/>
    <dgm:cxn modelId="{36C19576-D08F-414A-A279-68194AD632C1}" type="presParOf" srcId="{353475D3-B92E-401B-B4C8-03311A929996}" destId="{B79C8871-900D-4F12-920A-1DC44549DA93}" srcOrd="10" destOrd="0" presId="urn:microsoft.com/office/officeart/2005/8/layout/hProcess11"/>
    <dgm:cxn modelId="{FA400F03-218C-440D-A11D-28B179D304CE}" type="presParOf" srcId="{B79C8871-900D-4F12-920A-1DC44549DA93}" destId="{43E01DA7-8CFF-47DF-9429-E3C8BEC69C0D}" srcOrd="0" destOrd="0" presId="urn:microsoft.com/office/officeart/2005/8/layout/hProcess11"/>
    <dgm:cxn modelId="{4FA7197F-EC4A-4CA1-B931-5302BB332C90}" type="presParOf" srcId="{B79C8871-900D-4F12-920A-1DC44549DA93}" destId="{B494B590-BB52-41FE-8006-9F203E347D8D}" srcOrd="1" destOrd="0" presId="urn:microsoft.com/office/officeart/2005/8/layout/hProcess11"/>
    <dgm:cxn modelId="{C50A93DD-46ED-4BFC-9BA9-73FF86351418}" type="presParOf" srcId="{B79C8871-900D-4F12-920A-1DC44549DA93}" destId="{E4E7FAC5-B400-4B9B-9AFC-987E1AABE12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C0F5A4-9159-454A-A9D5-190D86FE27A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EA90BF-2DF1-4F6F-8074-F7B49B8FB0B0}">
      <dgm:prSet phldrT="[Text]"/>
      <dgm:spPr>
        <a:solidFill>
          <a:srgbClr val="FF33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Hunger</a:t>
          </a:r>
        </a:p>
      </dgm:t>
    </dgm:pt>
    <dgm:pt modelId="{3EC6831A-F001-4DD0-BC4C-381E2CB0D908}" type="parTrans" cxnId="{C1421B21-A16D-4A49-BE12-4B6AF992692A}">
      <dgm:prSet/>
      <dgm:spPr/>
      <dgm:t>
        <a:bodyPr/>
        <a:lstStyle/>
        <a:p>
          <a:endParaRPr lang="en-US"/>
        </a:p>
      </dgm:t>
    </dgm:pt>
    <dgm:pt modelId="{3DF26971-F8F8-4FF2-AE7E-E679F7AB1C8E}" type="sibTrans" cxnId="{C1421B21-A16D-4A49-BE12-4B6AF992692A}">
      <dgm:prSet/>
      <dgm:spPr/>
      <dgm:t>
        <a:bodyPr/>
        <a:lstStyle/>
        <a:p>
          <a:endParaRPr lang="en-US"/>
        </a:p>
      </dgm:t>
    </dgm:pt>
    <dgm:pt modelId="{1285103B-D776-4643-843D-31C1009C38E1}">
      <dgm:prSet phldrT="[Text]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dirty="0"/>
            <a:t>Ghrelin</a:t>
          </a:r>
        </a:p>
      </dgm:t>
    </dgm:pt>
    <dgm:pt modelId="{4AF46F5E-F47C-454D-8497-0BEF69CD875D}" type="parTrans" cxnId="{12C4641E-77FE-42D1-AD89-4D18D29EC84F}">
      <dgm:prSet/>
      <dgm:spPr/>
      <dgm:t>
        <a:bodyPr/>
        <a:lstStyle/>
        <a:p>
          <a:endParaRPr lang="en-US"/>
        </a:p>
      </dgm:t>
    </dgm:pt>
    <dgm:pt modelId="{88D2963B-1715-450D-845E-F00E13842FAC}" type="sibTrans" cxnId="{12C4641E-77FE-42D1-AD89-4D18D29EC84F}">
      <dgm:prSet/>
      <dgm:spPr/>
      <dgm:t>
        <a:bodyPr/>
        <a:lstStyle/>
        <a:p>
          <a:endParaRPr lang="en-US"/>
        </a:p>
      </dgm:t>
    </dgm:pt>
    <dgm:pt modelId="{EA7B7CFA-A56C-440F-84BE-886C85EFFB67}">
      <dgm:prSet phldrT="[Text]"/>
      <dgm:spPr>
        <a:solidFill>
          <a:srgbClr val="FF33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Satiety</a:t>
          </a:r>
        </a:p>
      </dgm:t>
    </dgm:pt>
    <dgm:pt modelId="{BE675E7B-9993-45D1-B38A-104E564138D3}" type="parTrans" cxnId="{74233DEC-301B-4919-970A-26A51D63EF48}">
      <dgm:prSet/>
      <dgm:spPr/>
      <dgm:t>
        <a:bodyPr/>
        <a:lstStyle/>
        <a:p>
          <a:endParaRPr lang="en-US"/>
        </a:p>
      </dgm:t>
    </dgm:pt>
    <dgm:pt modelId="{780D6C40-F941-4FDD-8137-9B8D137FEC55}" type="sibTrans" cxnId="{74233DEC-301B-4919-970A-26A51D63EF48}">
      <dgm:prSet/>
      <dgm:spPr/>
      <dgm:t>
        <a:bodyPr/>
        <a:lstStyle/>
        <a:p>
          <a:endParaRPr lang="en-US"/>
        </a:p>
      </dgm:t>
    </dgm:pt>
    <dgm:pt modelId="{684BAC93-3805-4956-ADA1-1431BD246F3F}">
      <dgm:prSet phldrT="[Text]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dirty="0"/>
            <a:t>Glucagon-like peptide 1 (GLP-1)</a:t>
          </a:r>
        </a:p>
      </dgm:t>
    </dgm:pt>
    <dgm:pt modelId="{8C33A3CB-D394-47A1-81F6-094EB7646401}" type="parTrans" cxnId="{D93CDD84-F357-46D9-8974-5EDDAA3B12D8}">
      <dgm:prSet/>
      <dgm:spPr/>
      <dgm:t>
        <a:bodyPr/>
        <a:lstStyle/>
        <a:p>
          <a:endParaRPr lang="en-US"/>
        </a:p>
      </dgm:t>
    </dgm:pt>
    <dgm:pt modelId="{06D46A60-06B4-48C9-B076-332ABF4DDAF6}" type="sibTrans" cxnId="{D93CDD84-F357-46D9-8974-5EDDAA3B12D8}">
      <dgm:prSet/>
      <dgm:spPr/>
      <dgm:t>
        <a:bodyPr/>
        <a:lstStyle/>
        <a:p>
          <a:endParaRPr lang="en-US"/>
        </a:p>
      </dgm:t>
    </dgm:pt>
    <dgm:pt modelId="{B7F32899-1BC0-4B36-BE18-774A99D3F4D7}">
      <dgm:prSet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dirty="0"/>
            <a:t>Leptin</a:t>
          </a:r>
        </a:p>
      </dgm:t>
    </dgm:pt>
    <dgm:pt modelId="{9DAE458D-2270-4FB9-8033-68B3E9CCB520}" type="parTrans" cxnId="{8BD9E432-A322-4462-AD6F-8F365388D7C7}">
      <dgm:prSet/>
      <dgm:spPr/>
      <dgm:t>
        <a:bodyPr/>
        <a:lstStyle/>
        <a:p>
          <a:endParaRPr lang="en-US"/>
        </a:p>
      </dgm:t>
    </dgm:pt>
    <dgm:pt modelId="{97DDBE07-27AF-4F98-B710-762CE36C206F}" type="sibTrans" cxnId="{8BD9E432-A322-4462-AD6F-8F365388D7C7}">
      <dgm:prSet/>
      <dgm:spPr/>
      <dgm:t>
        <a:bodyPr/>
        <a:lstStyle/>
        <a:p>
          <a:endParaRPr lang="en-US"/>
        </a:p>
      </dgm:t>
    </dgm:pt>
    <dgm:pt modelId="{DF305BE0-ECDA-44A6-8E17-B60EA1443666}">
      <dgm:prSet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dirty="0"/>
            <a:t>Amylin</a:t>
          </a:r>
        </a:p>
      </dgm:t>
    </dgm:pt>
    <dgm:pt modelId="{10973C13-4F37-4595-A462-3647F5F9E2DE}" type="parTrans" cxnId="{C08476D5-F2A8-4E1B-BF32-F7375DECF936}">
      <dgm:prSet/>
      <dgm:spPr/>
      <dgm:t>
        <a:bodyPr/>
        <a:lstStyle/>
        <a:p>
          <a:endParaRPr lang="en-US"/>
        </a:p>
      </dgm:t>
    </dgm:pt>
    <dgm:pt modelId="{A76CEE7A-6D55-44F5-BBF0-DB1E2A6E1F60}" type="sibTrans" cxnId="{C08476D5-F2A8-4E1B-BF32-F7375DECF936}">
      <dgm:prSet/>
      <dgm:spPr/>
      <dgm:t>
        <a:bodyPr/>
        <a:lstStyle/>
        <a:p>
          <a:endParaRPr lang="en-US"/>
        </a:p>
      </dgm:t>
    </dgm:pt>
    <dgm:pt modelId="{51B4AB1A-B4B3-41D7-9DE5-2FD477D6F949}">
      <dgm:prSet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dirty="0"/>
            <a:t>Insulin</a:t>
          </a:r>
        </a:p>
      </dgm:t>
    </dgm:pt>
    <dgm:pt modelId="{19032ED9-49B8-4691-A622-C4CE34A0E1BC}" type="parTrans" cxnId="{F44E4C05-ECB1-46C9-8262-68615D381C15}">
      <dgm:prSet/>
      <dgm:spPr/>
      <dgm:t>
        <a:bodyPr/>
        <a:lstStyle/>
        <a:p>
          <a:endParaRPr lang="en-US"/>
        </a:p>
      </dgm:t>
    </dgm:pt>
    <dgm:pt modelId="{2F1C23F0-8869-4A6A-AA5E-93CB8793AF28}" type="sibTrans" cxnId="{F44E4C05-ECB1-46C9-8262-68615D381C15}">
      <dgm:prSet/>
      <dgm:spPr/>
      <dgm:t>
        <a:bodyPr/>
        <a:lstStyle/>
        <a:p>
          <a:endParaRPr lang="en-US"/>
        </a:p>
      </dgm:t>
    </dgm:pt>
    <dgm:pt modelId="{2979A835-8FE4-4685-B079-576864DD4924}">
      <dgm:prSet phldrT="[Text]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b="0" i="0" dirty="0"/>
            <a:t>Gastric inhibitory polypeptide (GIP)</a:t>
          </a:r>
          <a:endParaRPr lang="en-US" dirty="0"/>
        </a:p>
      </dgm:t>
    </dgm:pt>
    <dgm:pt modelId="{2C6C1504-645D-444E-8778-ECB9ED9A011F}" type="parTrans" cxnId="{4BC8BCFE-7E4A-4DCA-A01D-7F09EE6622AC}">
      <dgm:prSet/>
      <dgm:spPr/>
      <dgm:t>
        <a:bodyPr/>
        <a:lstStyle/>
        <a:p>
          <a:endParaRPr lang="en-US"/>
        </a:p>
      </dgm:t>
    </dgm:pt>
    <dgm:pt modelId="{653226FE-9183-4DC5-B183-E180A61599CF}" type="sibTrans" cxnId="{4BC8BCFE-7E4A-4DCA-A01D-7F09EE6622AC}">
      <dgm:prSet/>
      <dgm:spPr/>
      <dgm:t>
        <a:bodyPr/>
        <a:lstStyle/>
        <a:p>
          <a:endParaRPr lang="en-US"/>
        </a:p>
      </dgm:t>
    </dgm:pt>
    <dgm:pt modelId="{583CAD73-9A1D-461C-9675-1DAB1E537F3C}" type="pres">
      <dgm:prSet presAssocID="{A0C0F5A4-9159-454A-A9D5-190D86FE27A2}" presName="Name0" presStyleCnt="0">
        <dgm:presLayoutVars>
          <dgm:dir/>
          <dgm:animLvl val="lvl"/>
          <dgm:resizeHandles val="exact"/>
        </dgm:presLayoutVars>
      </dgm:prSet>
      <dgm:spPr/>
    </dgm:pt>
    <dgm:pt modelId="{1DDE7B5A-2773-490A-890F-F3CDA75A8C3B}" type="pres">
      <dgm:prSet presAssocID="{86EA90BF-2DF1-4F6F-8074-F7B49B8FB0B0}" presName="composite" presStyleCnt="0"/>
      <dgm:spPr/>
    </dgm:pt>
    <dgm:pt modelId="{B537F0D3-EA70-4FF9-9823-5122FA2A1766}" type="pres">
      <dgm:prSet presAssocID="{86EA90BF-2DF1-4F6F-8074-F7B49B8FB0B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EF2AD0E7-F338-468C-A6CD-2ADCF562AC9B}" type="pres">
      <dgm:prSet presAssocID="{86EA90BF-2DF1-4F6F-8074-F7B49B8FB0B0}" presName="desTx" presStyleLbl="alignAccFollowNode1" presStyleIdx="0" presStyleCnt="2">
        <dgm:presLayoutVars>
          <dgm:bulletEnabled val="1"/>
        </dgm:presLayoutVars>
      </dgm:prSet>
      <dgm:spPr/>
    </dgm:pt>
    <dgm:pt modelId="{3C56C296-E8D1-4269-9B69-FC63DB002D23}" type="pres">
      <dgm:prSet presAssocID="{3DF26971-F8F8-4FF2-AE7E-E679F7AB1C8E}" presName="space" presStyleCnt="0"/>
      <dgm:spPr/>
    </dgm:pt>
    <dgm:pt modelId="{B723A69D-FA11-4FD0-9472-7418AE09A62D}" type="pres">
      <dgm:prSet presAssocID="{EA7B7CFA-A56C-440F-84BE-886C85EFFB67}" presName="composite" presStyleCnt="0"/>
      <dgm:spPr/>
    </dgm:pt>
    <dgm:pt modelId="{6F94A752-626E-4D98-86B7-D8A243DAAC7F}" type="pres">
      <dgm:prSet presAssocID="{EA7B7CFA-A56C-440F-84BE-886C85EFFB6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8D80DC82-012E-474B-AC14-EBEF66C55257}" type="pres">
      <dgm:prSet presAssocID="{EA7B7CFA-A56C-440F-84BE-886C85EFFB67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F44E4C05-ECB1-46C9-8262-68615D381C15}" srcId="{EA7B7CFA-A56C-440F-84BE-886C85EFFB67}" destId="{51B4AB1A-B4B3-41D7-9DE5-2FD477D6F949}" srcOrd="4" destOrd="0" parTransId="{19032ED9-49B8-4691-A622-C4CE34A0E1BC}" sibTransId="{2F1C23F0-8869-4A6A-AA5E-93CB8793AF28}"/>
    <dgm:cxn modelId="{12C4641E-77FE-42D1-AD89-4D18D29EC84F}" srcId="{86EA90BF-2DF1-4F6F-8074-F7B49B8FB0B0}" destId="{1285103B-D776-4643-843D-31C1009C38E1}" srcOrd="0" destOrd="0" parTransId="{4AF46F5E-F47C-454D-8497-0BEF69CD875D}" sibTransId="{88D2963B-1715-450D-845E-F00E13842FAC}"/>
    <dgm:cxn modelId="{C1421B21-A16D-4A49-BE12-4B6AF992692A}" srcId="{A0C0F5A4-9159-454A-A9D5-190D86FE27A2}" destId="{86EA90BF-2DF1-4F6F-8074-F7B49B8FB0B0}" srcOrd="0" destOrd="0" parTransId="{3EC6831A-F001-4DD0-BC4C-381E2CB0D908}" sibTransId="{3DF26971-F8F8-4FF2-AE7E-E679F7AB1C8E}"/>
    <dgm:cxn modelId="{8BD9E432-A322-4462-AD6F-8F365388D7C7}" srcId="{EA7B7CFA-A56C-440F-84BE-886C85EFFB67}" destId="{B7F32899-1BC0-4B36-BE18-774A99D3F4D7}" srcOrd="2" destOrd="0" parTransId="{9DAE458D-2270-4FB9-8033-68B3E9CCB520}" sibTransId="{97DDBE07-27AF-4F98-B710-762CE36C206F}"/>
    <dgm:cxn modelId="{B6357E65-E5E7-4AC5-ADB5-864A058EFB6C}" type="presOf" srcId="{86EA90BF-2DF1-4F6F-8074-F7B49B8FB0B0}" destId="{B537F0D3-EA70-4FF9-9823-5122FA2A1766}" srcOrd="0" destOrd="0" presId="urn:microsoft.com/office/officeart/2005/8/layout/hList1"/>
    <dgm:cxn modelId="{B31F6656-79A8-4A12-840D-8B6A22BC0833}" type="presOf" srcId="{DF305BE0-ECDA-44A6-8E17-B60EA1443666}" destId="{8D80DC82-012E-474B-AC14-EBEF66C55257}" srcOrd="0" destOrd="3" presId="urn:microsoft.com/office/officeart/2005/8/layout/hList1"/>
    <dgm:cxn modelId="{40936680-04C3-44A9-A3D2-5C1E6D75C2AD}" type="presOf" srcId="{A0C0F5A4-9159-454A-A9D5-190D86FE27A2}" destId="{583CAD73-9A1D-461C-9675-1DAB1E537F3C}" srcOrd="0" destOrd="0" presId="urn:microsoft.com/office/officeart/2005/8/layout/hList1"/>
    <dgm:cxn modelId="{D93CDD84-F357-46D9-8974-5EDDAA3B12D8}" srcId="{EA7B7CFA-A56C-440F-84BE-886C85EFFB67}" destId="{684BAC93-3805-4956-ADA1-1431BD246F3F}" srcOrd="0" destOrd="0" parTransId="{8C33A3CB-D394-47A1-81F6-094EB7646401}" sibTransId="{06D46A60-06B4-48C9-B076-332ABF4DDAF6}"/>
    <dgm:cxn modelId="{A393E492-DB1F-4DDB-B61D-0EA68C08F7CD}" type="presOf" srcId="{2979A835-8FE4-4685-B079-576864DD4924}" destId="{8D80DC82-012E-474B-AC14-EBEF66C55257}" srcOrd="0" destOrd="1" presId="urn:microsoft.com/office/officeart/2005/8/layout/hList1"/>
    <dgm:cxn modelId="{7F271794-41EA-40B7-B1EA-DBBC29EF16BB}" type="presOf" srcId="{B7F32899-1BC0-4B36-BE18-774A99D3F4D7}" destId="{8D80DC82-012E-474B-AC14-EBEF66C55257}" srcOrd="0" destOrd="2" presId="urn:microsoft.com/office/officeart/2005/8/layout/hList1"/>
    <dgm:cxn modelId="{CFAED7AF-C272-4FF5-AACF-83234351001D}" type="presOf" srcId="{684BAC93-3805-4956-ADA1-1431BD246F3F}" destId="{8D80DC82-012E-474B-AC14-EBEF66C55257}" srcOrd="0" destOrd="0" presId="urn:microsoft.com/office/officeart/2005/8/layout/hList1"/>
    <dgm:cxn modelId="{659218BA-1ABB-47E9-AF5A-D101FB61682F}" type="presOf" srcId="{1285103B-D776-4643-843D-31C1009C38E1}" destId="{EF2AD0E7-F338-468C-A6CD-2ADCF562AC9B}" srcOrd="0" destOrd="0" presId="urn:microsoft.com/office/officeart/2005/8/layout/hList1"/>
    <dgm:cxn modelId="{F1A88BBA-5E1C-4427-94D7-9B60E6214764}" type="presOf" srcId="{51B4AB1A-B4B3-41D7-9DE5-2FD477D6F949}" destId="{8D80DC82-012E-474B-AC14-EBEF66C55257}" srcOrd="0" destOrd="4" presId="urn:microsoft.com/office/officeart/2005/8/layout/hList1"/>
    <dgm:cxn modelId="{C08476D5-F2A8-4E1B-BF32-F7375DECF936}" srcId="{EA7B7CFA-A56C-440F-84BE-886C85EFFB67}" destId="{DF305BE0-ECDA-44A6-8E17-B60EA1443666}" srcOrd="3" destOrd="0" parTransId="{10973C13-4F37-4595-A462-3647F5F9E2DE}" sibTransId="{A76CEE7A-6D55-44F5-BBF0-DB1E2A6E1F60}"/>
    <dgm:cxn modelId="{7DB78AD6-FDD6-4A39-96E5-6B5BD985C8EF}" type="presOf" srcId="{EA7B7CFA-A56C-440F-84BE-886C85EFFB67}" destId="{6F94A752-626E-4D98-86B7-D8A243DAAC7F}" srcOrd="0" destOrd="0" presId="urn:microsoft.com/office/officeart/2005/8/layout/hList1"/>
    <dgm:cxn modelId="{74233DEC-301B-4919-970A-26A51D63EF48}" srcId="{A0C0F5A4-9159-454A-A9D5-190D86FE27A2}" destId="{EA7B7CFA-A56C-440F-84BE-886C85EFFB67}" srcOrd="1" destOrd="0" parTransId="{BE675E7B-9993-45D1-B38A-104E564138D3}" sibTransId="{780D6C40-F941-4FDD-8137-9B8D137FEC55}"/>
    <dgm:cxn modelId="{4BC8BCFE-7E4A-4DCA-A01D-7F09EE6622AC}" srcId="{EA7B7CFA-A56C-440F-84BE-886C85EFFB67}" destId="{2979A835-8FE4-4685-B079-576864DD4924}" srcOrd="1" destOrd="0" parTransId="{2C6C1504-645D-444E-8778-ECB9ED9A011F}" sibTransId="{653226FE-9183-4DC5-B183-E180A61599CF}"/>
    <dgm:cxn modelId="{561910B3-38E0-4159-B2FC-79CC7C97FC34}" type="presParOf" srcId="{583CAD73-9A1D-461C-9675-1DAB1E537F3C}" destId="{1DDE7B5A-2773-490A-890F-F3CDA75A8C3B}" srcOrd="0" destOrd="0" presId="urn:microsoft.com/office/officeart/2005/8/layout/hList1"/>
    <dgm:cxn modelId="{FF17AB94-F442-4B27-B115-E3AAEF759211}" type="presParOf" srcId="{1DDE7B5A-2773-490A-890F-F3CDA75A8C3B}" destId="{B537F0D3-EA70-4FF9-9823-5122FA2A1766}" srcOrd="0" destOrd="0" presId="urn:microsoft.com/office/officeart/2005/8/layout/hList1"/>
    <dgm:cxn modelId="{6C707AB8-2782-48E0-8A3A-B04E2DBB22D9}" type="presParOf" srcId="{1DDE7B5A-2773-490A-890F-F3CDA75A8C3B}" destId="{EF2AD0E7-F338-468C-A6CD-2ADCF562AC9B}" srcOrd="1" destOrd="0" presId="urn:microsoft.com/office/officeart/2005/8/layout/hList1"/>
    <dgm:cxn modelId="{A60B86F7-5E60-434C-8F16-5710C678FF16}" type="presParOf" srcId="{583CAD73-9A1D-461C-9675-1DAB1E537F3C}" destId="{3C56C296-E8D1-4269-9B69-FC63DB002D23}" srcOrd="1" destOrd="0" presId="urn:microsoft.com/office/officeart/2005/8/layout/hList1"/>
    <dgm:cxn modelId="{BFF03AF9-605E-433C-9116-9BBBAEB22979}" type="presParOf" srcId="{583CAD73-9A1D-461C-9675-1DAB1E537F3C}" destId="{B723A69D-FA11-4FD0-9472-7418AE09A62D}" srcOrd="2" destOrd="0" presId="urn:microsoft.com/office/officeart/2005/8/layout/hList1"/>
    <dgm:cxn modelId="{1DA00881-92C1-4A9E-A1CD-02C9D5225D63}" type="presParOf" srcId="{B723A69D-FA11-4FD0-9472-7418AE09A62D}" destId="{6F94A752-626E-4D98-86B7-D8A243DAAC7F}" srcOrd="0" destOrd="0" presId="urn:microsoft.com/office/officeart/2005/8/layout/hList1"/>
    <dgm:cxn modelId="{B2898933-BDD2-4D8C-98CE-013797B09929}" type="presParOf" srcId="{B723A69D-FA11-4FD0-9472-7418AE09A62D}" destId="{8D80DC82-012E-474B-AC14-EBEF66C5525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A36B88-B051-444F-885C-A515905D0028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380F2B-ABE9-4E1C-99DB-93DC3465EC55}">
      <dgm:prSet phldrT="[Text]"/>
      <dgm:spPr>
        <a:solidFill>
          <a:srgbClr val="FF33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Obesity</a:t>
          </a:r>
        </a:p>
      </dgm:t>
    </dgm:pt>
    <dgm:pt modelId="{C7C3D3E1-10C5-4FDA-B8DC-E63DB3D39DB7}" type="parTrans" cxnId="{8FDAFFD3-DC5B-45DB-B404-52B75418C7AD}">
      <dgm:prSet/>
      <dgm:spPr/>
      <dgm:t>
        <a:bodyPr/>
        <a:lstStyle/>
        <a:p>
          <a:endParaRPr lang="en-US"/>
        </a:p>
      </dgm:t>
    </dgm:pt>
    <dgm:pt modelId="{A550B237-A751-478D-96C9-3B2A2B714530}" type="sibTrans" cxnId="{8FDAFFD3-DC5B-45DB-B404-52B75418C7AD}">
      <dgm:prSet/>
      <dgm:spPr/>
      <dgm:t>
        <a:bodyPr/>
        <a:lstStyle/>
        <a:p>
          <a:endParaRPr lang="en-US"/>
        </a:p>
      </dgm:t>
    </dgm:pt>
    <dgm:pt modelId="{9F5FBA9C-DF04-462B-AEE1-5CD11A85C05A}">
      <dgm:prSet phldrT="[Text]" custT="1"/>
      <dgm:spPr>
        <a:solidFill>
          <a:srgbClr val="FF33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200" dirty="0"/>
            <a:t>T2DM</a:t>
          </a:r>
        </a:p>
      </dgm:t>
    </dgm:pt>
    <dgm:pt modelId="{59FC97CA-DD31-4ED4-9965-1A3BC5C435C7}" type="parTrans" cxnId="{1864644D-8113-44B1-B640-7B8F16A132A5}">
      <dgm:prSet/>
      <dgm:spPr>
        <a:gradFill flip="none" rotWithShape="0">
          <a:gsLst>
            <a:gs pos="0">
              <a:srgbClr val="FF3300">
                <a:tint val="66000"/>
                <a:satMod val="160000"/>
              </a:srgbClr>
            </a:gs>
            <a:gs pos="50000">
              <a:srgbClr val="FF3300">
                <a:tint val="44500"/>
                <a:satMod val="160000"/>
              </a:srgbClr>
            </a:gs>
            <a:gs pos="100000">
              <a:srgbClr val="FF3300">
                <a:tint val="23500"/>
                <a:satMod val="160000"/>
              </a:srgbClr>
            </a:gs>
          </a:gsLst>
          <a:lin ang="2700000" scaled="1"/>
          <a:tileRect/>
        </a:gradFill>
      </dgm:spPr>
      <dgm:t>
        <a:bodyPr/>
        <a:lstStyle/>
        <a:p>
          <a:endParaRPr lang="en-US"/>
        </a:p>
      </dgm:t>
    </dgm:pt>
    <dgm:pt modelId="{7747E12D-6D4A-4C31-ABBA-F16F0F97FD1D}" type="sibTrans" cxnId="{1864644D-8113-44B1-B640-7B8F16A132A5}">
      <dgm:prSet/>
      <dgm:spPr/>
      <dgm:t>
        <a:bodyPr/>
        <a:lstStyle/>
        <a:p>
          <a:endParaRPr lang="en-US"/>
        </a:p>
      </dgm:t>
    </dgm:pt>
    <dgm:pt modelId="{1E3D40F2-23FC-4D21-80DD-035967B5D613}">
      <dgm:prSet phldrT="[Text]"/>
      <dgm:spPr>
        <a:solidFill>
          <a:srgbClr val="FF33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Cancer</a:t>
          </a:r>
        </a:p>
      </dgm:t>
    </dgm:pt>
    <dgm:pt modelId="{A35A1C34-1B81-413E-85C1-79EB8182D8F4}" type="parTrans" cxnId="{45AA3AD2-3056-4BD2-8C11-00F2ACC07CFA}">
      <dgm:prSet/>
      <dgm:spPr>
        <a:gradFill flip="none" rotWithShape="0">
          <a:gsLst>
            <a:gs pos="0">
              <a:srgbClr val="FF3300">
                <a:tint val="66000"/>
                <a:satMod val="160000"/>
              </a:srgbClr>
            </a:gs>
            <a:gs pos="50000">
              <a:srgbClr val="FF3300">
                <a:tint val="44500"/>
                <a:satMod val="160000"/>
              </a:srgbClr>
            </a:gs>
            <a:gs pos="100000">
              <a:srgbClr val="FF3300">
                <a:tint val="23500"/>
                <a:satMod val="160000"/>
              </a:srgbClr>
            </a:gs>
          </a:gsLst>
          <a:lin ang="2700000" scaled="1"/>
          <a:tileRect/>
        </a:gradFill>
      </dgm:spPr>
      <dgm:t>
        <a:bodyPr/>
        <a:lstStyle/>
        <a:p>
          <a:endParaRPr lang="en-US"/>
        </a:p>
      </dgm:t>
    </dgm:pt>
    <dgm:pt modelId="{DB7D7AC6-DAF8-41E0-9253-B419F2CC7979}" type="sibTrans" cxnId="{45AA3AD2-3056-4BD2-8C11-00F2ACC07CFA}">
      <dgm:prSet/>
      <dgm:spPr/>
      <dgm:t>
        <a:bodyPr/>
        <a:lstStyle/>
        <a:p>
          <a:endParaRPr lang="en-US"/>
        </a:p>
      </dgm:t>
    </dgm:pt>
    <dgm:pt modelId="{47511317-9229-4CE7-BF20-13285D66E832}">
      <dgm:prSet phldrT="[Text]"/>
      <dgm:spPr>
        <a:solidFill>
          <a:srgbClr val="FF33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GERD</a:t>
          </a:r>
        </a:p>
      </dgm:t>
    </dgm:pt>
    <dgm:pt modelId="{1BD01AFD-AAEB-49C9-B9FA-7E72D17D57E0}" type="parTrans" cxnId="{F5B4A6F7-E23D-4BDE-9A46-C5D0FF24CEC5}">
      <dgm:prSet/>
      <dgm:spPr>
        <a:gradFill flip="none" rotWithShape="0">
          <a:gsLst>
            <a:gs pos="0">
              <a:srgbClr val="FF3300">
                <a:tint val="66000"/>
                <a:satMod val="160000"/>
              </a:srgbClr>
            </a:gs>
            <a:gs pos="50000">
              <a:srgbClr val="FF3300">
                <a:tint val="44500"/>
                <a:satMod val="160000"/>
              </a:srgbClr>
            </a:gs>
            <a:gs pos="100000">
              <a:srgbClr val="FF3300">
                <a:tint val="23500"/>
                <a:satMod val="160000"/>
              </a:srgbClr>
            </a:gs>
          </a:gsLst>
          <a:lin ang="2700000" scaled="1"/>
          <a:tileRect/>
        </a:gradFill>
      </dgm:spPr>
      <dgm:t>
        <a:bodyPr/>
        <a:lstStyle/>
        <a:p>
          <a:endParaRPr lang="en-US"/>
        </a:p>
      </dgm:t>
    </dgm:pt>
    <dgm:pt modelId="{0296BEFC-7EE6-476D-A16C-3DEF24E213D1}" type="sibTrans" cxnId="{F5B4A6F7-E23D-4BDE-9A46-C5D0FF24CEC5}">
      <dgm:prSet/>
      <dgm:spPr/>
      <dgm:t>
        <a:bodyPr/>
        <a:lstStyle/>
        <a:p>
          <a:endParaRPr lang="en-US"/>
        </a:p>
      </dgm:t>
    </dgm:pt>
    <dgm:pt modelId="{7505EAB2-252E-4361-B86C-5D976688E84C}">
      <dgm:prSet phldrT="[Text]"/>
      <dgm:spPr>
        <a:solidFill>
          <a:srgbClr val="FF33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NAFLD</a:t>
          </a:r>
        </a:p>
      </dgm:t>
    </dgm:pt>
    <dgm:pt modelId="{19020A3B-895C-4CD3-86A2-992786098D3F}" type="parTrans" cxnId="{C78C7292-6FDC-4179-B0B6-6D6727D06411}">
      <dgm:prSet/>
      <dgm:spPr>
        <a:gradFill flip="none" rotWithShape="0">
          <a:gsLst>
            <a:gs pos="0">
              <a:srgbClr val="FF3300">
                <a:tint val="66000"/>
                <a:satMod val="160000"/>
              </a:srgbClr>
            </a:gs>
            <a:gs pos="50000">
              <a:srgbClr val="FF3300">
                <a:tint val="44500"/>
                <a:satMod val="160000"/>
              </a:srgbClr>
            </a:gs>
            <a:gs pos="100000">
              <a:srgbClr val="FF3300">
                <a:tint val="23500"/>
                <a:satMod val="160000"/>
              </a:srgbClr>
            </a:gs>
          </a:gsLst>
          <a:lin ang="2700000" scaled="1"/>
          <a:tileRect/>
        </a:gradFill>
      </dgm:spPr>
      <dgm:t>
        <a:bodyPr/>
        <a:lstStyle/>
        <a:p>
          <a:endParaRPr lang="en-US"/>
        </a:p>
      </dgm:t>
    </dgm:pt>
    <dgm:pt modelId="{B020FFF9-1235-466E-BA80-972A10470700}" type="sibTrans" cxnId="{C78C7292-6FDC-4179-B0B6-6D6727D06411}">
      <dgm:prSet/>
      <dgm:spPr/>
      <dgm:t>
        <a:bodyPr/>
        <a:lstStyle/>
        <a:p>
          <a:endParaRPr lang="en-US"/>
        </a:p>
      </dgm:t>
    </dgm:pt>
    <dgm:pt modelId="{21D2924F-4AE7-427E-9359-052F1E0B0C90}" type="pres">
      <dgm:prSet presAssocID="{06A36B88-B051-444F-885C-A515905D002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B60F469-E008-417B-A72B-985C0E6D8B77}" type="pres">
      <dgm:prSet presAssocID="{16380F2B-ABE9-4E1C-99DB-93DC3465EC55}" presName="centerShape" presStyleLbl="node0" presStyleIdx="0" presStyleCnt="1" custScaleX="100292"/>
      <dgm:spPr/>
    </dgm:pt>
    <dgm:pt modelId="{0272C9CE-6139-4EBB-A7E1-B520B036516E}" type="pres">
      <dgm:prSet presAssocID="{59FC97CA-DD31-4ED4-9965-1A3BC5C435C7}" presName="parTrans" presStyleLbl="sibTrans2D1" presStyleIdx="0" presStyleCnt="4"/>
      <dgm:spPr/>
    </dgm:pt>
    <dgm:pt modelId="{6D97425B-6E99-4949-808C-D5872D710D3B}" type="pres">
      <dgm:prSet presAssocID="{59FC97CA-DD31-4ED4-9965-1A3BC5C435C7}" presName="connectorText" presStyleLbl="sibTrans2D1" presStyleIdx="0" presStyleCnt="4"/>
      <dgm:spPr/>
    </dgm:pt>
    <dgm:pt modelId="{301F2103-31E0-4DFF-A934-36425F706298}" type="pres">
      <dgm:prSet presAssocID="{9F5FBA9C-DF04-462B-AEE1-5CD11A85C05A}" presName="node" presStyleLbl="node1" presStyleIdx="0" presStyleCnt="4">
        <dgm:presLayoutVars>
          <dgm:bulletEnabled val="1"/>
        </dgm:presLayoutVars>
      </dgm:prSet>
      <dgm:spPr/>
    </dgm:pt>
    <dgm:pt modelId="{AE05EEDE-52E0-4A5C-BAC9-D825560EE4B5}" type="pres">
      <dgm:prSet presAssocID="{A35A1C34-1B81-413E-85C1-79EB8182D8F4}" presName="parTrans" presStyleLbl="sibTrans2D1" presStyleIdx="1" presStyleCnt="4"/>
      <dgm:spPr/>
    </dgm:pt>
    <dgm:pt modelId="{ABB0FBF8-77CA-4090-90E9-CB0B33750937}" type="pres">
      <dgm:prSet presAssocID="{A35A1C34-1B81-413E-85C1-79EB8182D8F4}" presName="connectorText" presStyleLbl="sibTrans2D1" presStyleIdx="1" presStyleCnt="4"/>
      <dgm:spPr/>
    </dgm:pt>
    <dgm:pt modelId="{6B48820E-E933-48F2-8B33-21E3D77DAAB6}" type="pres">
      <dgm:prSet presAssocID="{1E3D40F2-23FC-4D21-80DD-035967B5D613}" presName="node" presStyleLbl="node1" presStyleIdx="1" presStyleCnt="4">
        <dgm:presLayoutVars>
          <dgm:bulletEnabled val="1"/>
        </dgm:presLayoutVars>
      </dgm:prSet>
      <dgm:spPr/>
    </dgm:pt>
    <dgm:pt modelId="{A082FD1E-D0AA-46A5-AD3C-ABF83DEFC55A}" type="pres">
      <dgm:prSet presAssocID="{1BD01AFD-AAEB-49C9-B9FA-7E72D17D57E0}" presName="parTrans" presStyleLbl="sibTrans2D1" presStyleIdx="2" presStyleCnt="4"/>
      <dgm:spPr/>
    </dgm:pt>
    <dgm:pt modelId="{3CE950F0-2852-4AC6-B5C8-AD8364E23A49}" type="pres">
      <dgm:prSet presAssocID="{1BD01AFD-AAEB-49C9-B9FA-7E72D17D57E0}" presName="connectorText" presStyleLbl="sibTrans2D1" presStyleIdx="2" presStyleCnt="4"/>
      <dgm:spPr/>
    </dgm:pt>
    <dgm:pt modelId="{56036C00-6C4C-468D-8502-34FD580AD82C}" type="pres">
      <dgm:prSet presAssocID="{47511317-9229-4CE7-BF20-13285D66E832}" presName="node" presStyleLbl="node1" presStyleIdx="2" presStyleCnt="4">
        <dgm:presLayoutVars>
          <dgm:bulletEnabled val="1"/>
        </dgm:presLayoutVars>
      </dgm:prSet>
      <dgm:spPr/>
    </dgm:pt>
    <dgm:pt modelId="{44F63CA3-9322-49A8-8203-191E285489F5}" type="pres">
      <dgm:prSet presAssocID="{19020A3B-895C-4CD3-86A2-992786098D3F}" presName="parTrans" presStyleLbl="sibTrans2D1" presStyleIdx="3" presStyleCnt="4"/>
      <dgm:spPr/>
    </dgm:pt>
    <dgm:pt modelId="{EB36385C-1304-446C-8D8E-193BE75F5B5E}" type="pres">
      <dgm:prSet presAssocID="{19020A3B-895C-4CD3-86A2-992786098D3F}" presName="connectorText" presStyleLbl="sibTrans2D1" presStyleIdx="3" presStyleCnt="4"/>
      <dgm:spPr/>
    </dgm:pt>
    <dgm:pt modelId="{A0B3A891-0097-4BB0-A2DE-926061C3C2C5}" type="pres">
      <dgm:prSet presAssocID="{7505EAB2-252E-4361-B86C-5D976688E84C}" presName="node" presStyleLbl="node1" presStyleIdx="3" presStyleCnt="4">
        <dgm:presLayoutVars>
          <dgm:bulletEnabled val="1"/>
        </dgm:presLayoutVars>
      </dgm:prSet>
      <dgm:spPr/>
    </dgm:pt>
  </dgm:ptLst>
  <dgm:cxnLst>
    <dgm:cxn modelId="{C98C7718-95AD-48A3-B3B6-4AEA28FEF1C7}" type="presOf" srcId="{59FC97CA-DD31-4ED4-9965-1A3BC5C435C7}" destId="{0272C9CE-6139-4EBB-A7E1-B520B036516E}" srcOrd="0" destOrd="0" presId="urn:microsoft.com/office/officeart/2005/8/layout/radial5"/>
    <dgm:cxn modelId="{FAA06E39-EB81-4A6A-B2B8-03674D4626D1}" type="presOf" srcId="{1BD01AFD-AAEB-49C9-B9FA-7E72D17D57E0}" destId="{3CE950F0-2852-4AC6-B5C8-AD8364E23A49}" srcOrd="1" destOrd="0" presId="urn:microsoft.com/office/officeart/2005/8/layout/radial5"/>
    <dgm:cxn modelId="{8B4F0B3A-C33E-4D4F-BB9A-5611D80C1730}" type="presOf" srcId="{9F5FBA9C-DF04-462B-AEE1-5CD11A85C05A}" destId="{301F2103-31E0-4DFF-A934-36425F706298}" srcOrd="0" destOrd="0" presId="urn:microsoft.com/office/officeart/2005/8/layout/radial5"/>
    <dgm:cxn modelId="{971B0E3E-CE70-4669-8AF4-47CFB8856667}" type="presOf" srcId="{1E3D40F2-23FC-4D21-80DD-035967B5D613}" destId="{6B48820E-E933-48F2-8B33-21E3D77DAAB6}" srcOrd="0" destOrd="0" presId="urn:microsoft.com/office/officeart/2005/8/layout/radial5"/>
    <dgm:cxn modelId="{3D237941-0F45-4D9E-8A52-9685E63D64A0}" type="presOf" srcId="{A35A1C34-1B81-413E-85C1-79EB8182D8F4}" destId="{ABB0FBF8-77CA-4090-90E9-CB0B33750937}" srcOrd="1" destOrd="0" presId="urn:microsoft.com/office/officeart/2005/8/layout/radial5"/>
    <dgm:cxn modelId="{1864644D-8113-44B1-B640-7B8F16A132A5}" srcId="{16380F2B-ABE9-4E1C-99DB-93DC3465EC55}" destId="{9F5FBA9C-DF04-462B-AEE1-5CD11A85C05A}" srcOrd="0" destOrd="0" parTransId="{59FC97CA-DD31-4ED4-9965-1A3BC5C435C7}" sibTransId="{7747E12D-6D4A-4C31-ABBA-F16F0F97FD1D}"/>
    <dgm:cxn modelId="{88CE7F75-98BC-42CE-93A1-10A1730AAC14}" type="presOf" srcId="{59FC97CA-DD31-4ED4-9965-1A3BC5C435C7}" destId="{6D97425B-6E99-4949-808C-D5872D710D3B}" srcOrd="1" destOrd="0" presId="urn:microsoft.com/office/officeart/2005/8/layout/radial5"/>
    <dgm:cxn modelId="{74476A7A-6B39-4A46-9A10-49CDEEA598EA}" type="presOf" srcId="{06A36B88-B051-444F-885C-A515905D0028}" destId="{21D2924F-4AE7-427E-9359-052F1E0B0C90}" srcOrd="0" destOrd="0" presId="urn:microsoft.com/office/officeart/2005/8/layout/radial5"/>
    <dgm:cxn modelId="{C78C7292-6FDC-4179-B0B6-6D6727D06411}" srcId="{16380F2B-ABE9-4E1C-99DB-93DC3465EC55}" destId="{7505EAB2-252E-4361-B86C-5D976688E84C}" srcOrd="3" destOrd="0" parTransId="{19020A3B-895C-4CD3-86A2-992786098D3F}" sibTransId="{B020FFF9-1235-466E-BA80-972A10470700}"/>
    <dgm:cxn modelId="{4FDCCAAE-3DD4-46D4-9EB0-9737B1D8120C}" type="presOf" srcId="{A35A1C34-1B81-413E-85C1-79EB8182D8F4}" destId="{AE05EEDE-52E0-4A5C-BAC9-D825560EE4B5}" srcOrd="0" destOrd="0" presId="urn:microsoft.com/office/officeart/2005/8/layout/radial5"/>
    <dgm:cxn modelId="{1C4CE4BB-D341-47BF-89EF-E18ADE172748}" type="presOf" srcId="{16380F2B-ABE9-4E1C-99DB-93DC3465EC55}" destId="{DB60F469-E008-417B-A72B-985C0E6D8B77}" srcOrd="0" destOrd="0" presId="urn:microsoft.com/office/officeart/2005/8/layout/radial5"/>
    <dgm:cxn modelId="{488504C6-F890-43D7-BF6F-8EBAA4BF7897}" type="presOf" srcId="{19020A3B-895C-4CD3-86A2-992786098D3F}" destId="{44F63CA3-9322-49A8-8203-191E285489F5}" srcOrd="0" destOrd="0" presId="urn:microsoft.com/office/officeart/2005/8/layout/radial5"/>
    <dgm:cxn modelId="{573076CB-DEC9-47FE-97FD-AA0FB225E0D5}" type="presOf" srcId="{7505EAB2-252E-4361-B86C-5D976688E84C}" destId="{A0B3A891-0097-4BB0-A2DE-926061C3C2C5}" srcOrd="0" destOrd="0" presId="urn:microsoft.com/office/officeart/2005/8/layout/radial5"/>
    <dgm:cxn modelId="{45AA3AD2-3056-4BD2-8C11-00F2ACC07CFA}" srcId="{16380F2B-ABE9-4E1C-99DB-93DC3465EC55}" destId="{1E3D40F2-23FC-4D21-80DD-035967B5D613}" srcOrd="1" destOrd="0" parTransId="{A35A1C34-1B81-413E-85C1-79EB8182D8F4}" sibTransId="{DB7D7AC6-DAF8-41E0-9253-B419F2CC7979}"/>
    <dgm:cxn modelId="{8FDAFFD3-DC5B-45DB-B404-52B75418C7AD}" srcId="{06A36B88-B051-444F-885C-A515905D0028}" destId="{16380F2B-ABE9-4E1C-99DB-93DC3465EC55}" srcOrd="0" destOrd="0" parTransId="{C7C3D3E1-10C5-4FDA-B8DC-E63DB3D39DB7}" sibTransId="{A550B237-A751-478D-96C9-3B2A2B714530}"/>
    <dgm:cxn modelId="{7FE34BD6-1DD6-43D3-87FA-1894F43B34DC}" type="presOf" srcId="{19020A3B-895C-4CD3-86A2-992786098D3F}" destId="{EB36385C-1304-446C-8D8E-193BE75F5B5E}" srcOrd="1" destOrd="0" presId="urn:microsoft.com/office/officeart/2005/8/layout/radial5"/>
    <dgm:cxn modelId="{075237F5-8949-41E4-BC77-4203A26001CD}" type="presOf" srcId="{47511317-9229-4CE7-BF20-13285D66E832}" destId="{56036C00-6C4C-468D-8502-34FD580AD82C}" srcOrd="0" destOrd="0" presId="urn:microsoft.com/office/officeart/2005/8/layout/radial5"/>
    <dgm:cxn modelId="{F5B4A6F7-E23D-4BDE-9A46-C5D0FF24CEC5}" srcId="{16380F2B-ABE9-4E1C-99DB-93DC3465EC55}" destId="{47511317-9229-4CE7-BF20-13285D66E832}" srcOrd="2" destOrd="0" parTransId="{1BD01AFD-AAEB-49C9-B9FA-7E72D17D57E0}" sibTransId="{0296BEFC-7EE6-476D-A16C-3DEF24E213D1}"/>
    <dgm:cxn modelId="{7421FAFD-13E6-4323-B75E-11A67CFF3B6F}" type="presOf" srcId="{1BD01AFD-AAEB-49C9-B9FA-7E72D17D57E0}" destId="{A082FD1E-D0AA-46A5-AD3C-ABF83DEFC55A}" srcOrd="0" destOrd="0" presId="urn:microsoft.com/office/officeart/2005/8/layout/radial5"/>
    <dgm:cxn modelId="{71B0A0D8-E42E-4997-9107-D6828BE29AE0}" type="presParOf" srcId="{21D2924F-4AE7-427E-9359-052F1E0B0C90}" destId="{DB60F469-E008-417B-A72B-985C0E6D8B77}" srcOrd="0" destOrd="0" presId="urn:microsoft.com/office/officeart/2005/8/layout/radial5"/>
    <dgm:cxn modelId="{5EA93ED9-A618-4305-BE44-1F9EBE3D0835}" type="presParOf" srcId="{21D2924F-4AE7-427E-9359-052F1E0B0C90}" destId="{0272C9CE-6139-4EBB-A7E1-B520B036516E}" srcOrd="1" destOrd="0" presId="urn:microsoft.com/office/officeart/2005/8/layout/radial5"/>
    <dgm:cxn modelId="{2916ABA9-A046-47FD-9191-6BBA9CE18858}" type="presParOf" srcId="{0272C9CE-6139-4EBB-A7E1-B520B036516E}" destId="{6D97425B-6E99-4949-808C-D5872D710D3B}" srcOrd="0" destOrd="0" presId="urn:microsoft.com/office/officeart/2005/8/layout/radial5"/>
    <dgm:cxn modelId="{D3A1BEFB-E394-406C-A5A7-4C0D660B5AA2}" type="presParOf" srcId="{21D2924F-4AE7-427E-9359-052F1E0B0C90}" destId="{301F2103-31E0-4DFF-A934-36425F706298}" srcOrd="2" destOrd="0" presId="urn:microsoft.com/office/officeart/2005/8/layout/radial5"/>
    <dgm:cxn modelId="{B4105724-66CA-4C48-99AA-AE6A5CD337B5}" type="presParOf" srcId="{21D2924F-4AE7-427E-9359-052F1E0B0C90}" destId="{AE05EEDE-52E0-4A5C-BAC9-D825560EE4B5}" srcOrd="3" destOrd="0" presId="urn:microsoft.com/office/officeart/2005/8/layout/radial5"/>
    <dgm:cxn modelId="{FFB88EB8-3C70-4932-92ED-5F5366FFCEC0}" type="presParOf" srcId="{AE05EEDE-52E0-4A5C-BAC9-D825560EE4B5}" destId="{ABB0FBF8-77CA-4090-90E9-CB0B33750937}" srcOrd="0" destOrd="0" presId="urn:microsoft.com/office/officeart/2005/8/layout/radial5"/>
    <dgm:cxn modelId="{B64023A6-792E-4B61-9521-2EDA01A1E49D}" type="presParOf" srcId="{21D2924F-4AE7-427E-9359-052F1E0B0C90}" destId="{6B48820E-E933-48F2-8B33-21E3D77DAAB6}" srcOrd="4" destOrd="0" presId="urn:microsoft.com/office/officeart/2005/8/layout/radial5"/>
    <dgm:cxn modelId="{F03F1A26-1D0F-4EE2-9C42-E76767048249}" type="presParOf" srcId="{21D2924F-4AE7-427E-9359-052F1E0B0C90}" destId="{A082FD1E-D0AA-46A5-AD3C-ABF83DEFC55A}" srcOrd="5" destOrd="0" presId="urn:microsoft.com/office/officeart/2005/8/layout/radial5"/>
    <dgm:cxn modelId="{8B59A322-2414-45CC-9116-A4A7A4CFBB07}" type="presParOf" srcId="{A082FD1E-D0AA-46A5-AD3C-ABF83DEFC55A}" destId="{3CE950F0-2852-4AC6-B5C8-AD8364E23A49}" srcOrd="0" destOrd="0" presId="urn:microsoft.com/office/officeart/2005/8/layout/radial5"/>
    <dgm:cxn modelId="{B59D2294-2A07-41CB-9A8D-CCD996CF1AC3}" type="presParOf" srcId="{21D2924F-4AE7-427E-9359-052F1E0B0C90}" destId="{56036C00-6C4C-468D-8502-34FD580AD82C}" srcOrd="6" destOrd="0" presId="urn:microsoft.com/office/officeart/2005/8/layout/radial5"/>
    <dgm:cxn modelId="{18E5D042-2680-4EB2-8DFE-0176CDC1C237}" type="presParOf" srcId="{21D2924F-4AE7-427E-9359-052F1E0B0C90}" destId="{44F63CA3-9322-49A8-8203-191E285489F5}" srcOrd="7" destOrd="0" presId="urn:microsoft.com/office/officeart/2005/8/layout/radial5"/>
    <dgm:cxn modelId="{E5EEF4A4-7EE3-46CB-9D42-7710315F1C4C}" type="presParOf" srcId="{44F63CA3-9322-49A8-8203-191E285489F5}" destId="{EB36385C-1304-446C-8D8E-193BE75F5B5E}" srcOrd="0" destOrd="0" presId="urn:microsoft.com/office/officeart/2005/8/layout/radial5"/>
    <dgm:cxn modelId="{076D9E56-5647-438F-8C58-8B889280760E}" type="presParOf" srcId="{21D2924F-4AE7-427E-9359-052F1E0B0C90}" destId="{A0B3A891-0097-4BB0-A2DE-926061C3C2C5}" srcOrd="8" destOrd="0" presId="urn:microsoft.com/office/officeart/2005/8/layout/radial5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A5924E-9AD1-4D98-AF85-4DED96C4ABF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23B084-F267-42CC-8B16-857DD4149403}">
      <dgm:prSet phldrT="[Text]"/>
      <dgm:spPr>
        <a:solidFill>
          <a:srgbClr val="FF33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Healthcare costs</a:t>
          </a:r>
        </a:p>
      </dgm:t>
    </dgm:pt>
    <dgm:pt modelId="{71A9843E-27CC-466C-AF03-9EFDF8E6A564}" type="parTrans" cxnId="{D87D8388-AFBD-4DF6-B08B-316988CA99BC}">
      <dgm:prSet/>
      <dgm:spPr/>
      <dgm:t>
        <a:bodyPr/>
        <a:lstStyle/>
        <a:p>
          <a:endParaRPr lang="en-US"/>
        </a:p>
      </dgm:t>
    </dgm:pt>
    <dgm:pt modelId="{ADCFC640-2EC6-443E-9075-495A2987E98F}" type="sibTrans" cxnId="{D87D8388-AFBD-4DF6-B08B-316988CA99BC}">
      <dgm:prSet/>
      <dgm:spPr/>
      <dgm:t>
        <a:bodyPr/>
        <a:lstStyle/>
        <a:p>
          <a:endParaRPr lang="en-US"/>
        </a:p>
      </dgm:t>
    </dgm:pt>
    <dgm:pt modelId="{529BF43E-6A19-4047-8DE1-3CBA6650CFC8}">
      <dgm:prSet phldrT="[Text]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dirty="0"/>
            <a:t>Additional $1800 per year per person with obesity</a:t>
          </a:r>
          <a:r>
            <a:rPr lang="en-US" baseline="30000" dirty="0"/>
            <a:t>1</a:t>
          </a:r>
        </a:p>
      </dgm:t>
    </dgm:pt>
    <dgm:pt modelId="{5DAA0208-6B52-4403-AA32-7244191D08C5}" type="parTrans" cxnId="{90DE1CFC-D661-44C2-8F01-6075731CB0BF}">
      <dgm:prSet/>
      <dgm:spPr/>
      <dgm:t>
        <a:bodyPr/>
        <a:lstStyle/>
        <a:p>
          <a:endParaRPr lang="en-US"/>
        </a:p>
      </dgm:t>
    </dgm:pt>
    <dgm:pt modelId="{E7ED1064-4CA4-4A48-BBDE-8E8F0D6EE892}" type="sibTrans" cxnId="{90DE1CFC-D661-44C2-8F01-6075731CB0BF}">
      <dgm:prSet/>
      <dgm:spPr/>
      <dgm:t>
        <a:bodyPr/>
        <a:lstStyle/>
        <a:p>
          <a:endParaRPr lang="en-US"/>
        </a:p>
      </dgm:t>
    </dgm:pt>
    <dgm:pt modelId="{0B90E558-57E6-481B-9529-25EF97FDD737}">
      <dgm:prSet phldrT="[Text]"/>
      <dgm:spPr>
        <a:solidFill>
          <a:srgbClr val="FF33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Life-expectancy</a:t>
          </a:r>
        </a:p>
      </dgm:t>
    </dgm:pt>
    <dgm:pt modelId="{57AB6FF8-4EBD-4740-9558-F343270307DF}" type="parTrans" cxnId="{B1C3C946-7EB7-4ABE-99E7-F80970A1F644}">
      <dgm:prSet/>
      <dgm:spPr/>
      <dgm:t>
        <a:bodyPr/>
        <a:lstStyle/>
        <a:p>
          <a:endParaRPr lang="en-US"/>
        </a:p>
      </dgm:t>
    </dgm:pt>
    <dgm:pt modelId="{057CF43A-89D6-4336-BF06-5514C96A1B19}" type="sibTrans" cxnId="{B1C3C946-7EB7-4ABE-99E7-F80970A1F644}">
      <dgm:prSet/>
      <dgm:spPr/>
      <dgm:t>
        <a:bodyPr/>
        <a:lstStyle/>
        <a:p>
          <a:endParaRPr lang="en-US"/>
        </a:p>
      </dgm:t>
    </dgm:pt>
    <dgm:pt modelId="{A841B512-B446-4134-ACEF-29D9C9C17987}">
      <dgm:prSet phldrT="[Text]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dirty="0"/>
            <a:t>2.6million deaths annually from noncommunicable diseases, many with ties to obesity</a:t>
          </a:r>
          <a:r>
            <a:rPr lang="en-US" baseline="30000" dirty="0"/>
            <a:t>2</a:t>
          </a:r>
        </a:p>
      </dgm:t>
    </dgm:pt>
    <dgm:pt modelId="{15599FA4-4B3B-410E-B96E-68F28205C8FC}" type="parTrans" cxnId="{248C3E1D-D12F-4516-9BEB-ED406DAD41FC}">
      <dgm:prSet/>
      <dgm:spPr/>
      <dgm:t>
        <a:bodyPr/>
        <a:lstStyle/>
        <a:p>
          <a:endParaRPr lang="en-US"/>
        </a:p>
      </dgm:t>
    </dgm:pt>
    <dgm:pt modelId="{1C7F6A45-2EB9-400B-BA6C-F425DBB0475D}" type="sibTrans" cxnId="{248C3E1D-D12F-4516-9BEB-ED406DAD41FC}">
      <dgm:prSet/>
      <dgm:spPr/>
      <dgm:t>
        <a:bodyPr/>
        <a:lstStyle/>
        <a:p>
          <a:endParaRPr lang="en-US"/>
        </a:p>
      </dgm:t>
    </dgm:pt>
    <dgm:pt modelId="{27F7AC99-7646-4BC0-BCC1-EEB8DE89271D}" type="pres">
      <dgm:prSet presAssocID="{9CA5924E-9AD1-4D98-AF85-4DED96C4ABFE}" presName="Name0" presStyleCnt="0">
        <dgm:presLayoutVars>
          <dgm:dir/>
          <dgm:animLvl val="lvl"/>
          <dgm:resizeHandles val="exact"/>
        </dgm:presLayoutVars>
      </dgm:prSet>
      <dgm:spPr/>
    </dgm:pt>
    <dgm:pt modelId="{7BE681DD-99E4-4D3C-A8B6-23C06CE65728}" type="pres">
      <dgm:prSet presAssocID="{6723B084-F267-42CC-8B16-857DD4149403}" presName="composite" presStyleCnt="0"/>
      <dgm:spPr/>
    </dgm:pt>
    <dgm:pt modelId="{C167B788-9632-4ABA-875E-302E904337A3}" type="pres">
      <dgm:prSet presAssocID="{6723B084-F267-42CC-8B16-857DD414940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EC57D779-9E21-4255-9072-0B0EB27DFE7A}" type="pres">
      <dgm:prSet presAssocID="{6723B084-F267-42CC-8B16-857DD4149403}" presName="desTx" presStyleLbl="alignAccFollowNode1" presStyleIdx="0" presStyleCnt="2">
        <dgm:presLayoutVars>
          <dgm:bulletEnabled val="1"/>
        </dgm:presLayoutVars>
      </dgm:prSet>
      <dgm:spPr/>
    </dgm:pt>
    <dgm:pt modelId="{B2BC6412-5BEB-4867-9CB3-AD4E750B8ADF}" type="pres">
      <dgm:prSet presAssocID="{ADCFC640-2EC6-443E-9075-495A2987E98F}" presName="space" presStyleCnt="0"/>
      <dgm:spPr/>
    </dgm:pt>
    <dgm:pt modelId="{7E0636A9-CE3C-4E75-8DDB-35F33F0A102A}" type="pres">
      <dgm:prSet presAssocID="{0B90E558-57E6-481B-9529-25EF97FDD737}" presName="composite" presStyleCnt="0"/>
      <dgm:spPr/>
    </dgm:pt>
    <dgm:pt modelId="{54A6029C-D394-4B77-9EEB-7088BAAD203E}" type="pres">
      <dgm:prSet presAssocID="{0B90E558-57E6-481B-9529-25EF97FDD73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DD4B96A9-F3A7-4187-B48A-8306CDD5ED15}" type="pres">
      <dgm:prSet presAssocID="{0B90E558-57E6-481B-9529-25EF97FDD737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248C3E1D-D12F-4516-9BEB-ED406DAD41FC}" srcId="{0B90E558-57E6-481B-9529-25EF97FDD737}" destId="{A841B512-B446-4134-ACEF-29D9C9C17987}" srcOrd="0" destOrd="0" parTransId="{15599FA4-4B3B-410E-B96E-68F28205C8FC}" sibTransId="{1C7F6A45-2EB9-400B-BA6C-F425DBB0475D}"/>
    <dgm:cxn modelId="{302CF520-63E3-4E5B-AA10-36D90861BA33}" type="presOf" srcId="{0B90E558-57E6-481B-9529-25EF97FDD737}" destId="{54A6029C-D394-4B77-9EEB-7088BAAD203E}" srcOrd="0" destOrd="0" presId="urn:microsoft.com/office/officeart/2005/8/layout/hList1"/>
    <dgm:cxn modelId="{6DEDE95F-A9AC-4B6F-A5D9-948E771EBB0E}" type="presOf" srcId="{A841B512-B446-4134-ACEF-29D9C9C17987}" destId="{DD4B96A9-F3A7-4187-B48A-8306CDD5ED15}" srcOrd="0" destOrd="0" presId="urn:microsoft.com/office/officeart/2005/8/layout/hList1"/>
    <dgm:cxn modelId="{B1C3C946-7EB7-4ABE-99E7-F80970A1F644}" srcId="{9CA5924E-9AD1-4D98-AF85-4DED96C4ABFE}" destId="{0B90E558-57E6-481B-9529-25EF97FDD737}" srcOrd="1" destOrd="0" parTransId="{57AB6FF8-4EBD-4740-9558-F343270307DF}" sibTransId="{057CF43A-89D6-4336-BF06-5514C96A1B19}"/>
    <dgm:cxn modelId="{D87D8388-AFBD-4DF6-B08B-316988CA99BC}" srcId="{9CA5924E-9AD1-4D98-AF85-4DED96C4ABFE}" destId="{6723B084-F267-42CC-8B16-857DD4149403}" srcOrd="0" destOrd="0" parTransId="{71A9843E-27CC-466C-AF03-9EFDF8E6A564}" sibTransId="{ADCFC640-2EC6-443E-9075-495A2987E98F}"/>
    <dgm:cxn modelId="{5B1F848E-A37A-454F-801E-4D30BF8EBF06}" type="presOf" srcId="{529BF43E-6A19-4047-8DE1-3CBA6650CFC8}" destId="{EC57D779-9E21-4255-9072-0B0EB27DFE7A}" srcOrd="0" destOrd="0" presId="urn:microsoft.com/office/officeart/2005/8/layout/hList1"/>
    <dgm:cxn modelId="{69DF258F-80D0-4E36-BC32-3C3749BAE07F}" type="presOf" srcId="{9CA5924E-9AD1-4D98-AF85-4DED96C4ABFE}" destId="{27F7AC99-7646-4BC0-BCC1-EEB8DE89271D}" srcOrd="0" destOrd="0" presId="urn:microsoft.com/office/officeart/2005/8/layout/hList1"/>
    <dgm:cxn modelId="{487010C8-1CAA-4FB6-B54D-2CEE61D93ED5}" type="presOf" srcId="{6723B084-F267-42CC-8B16-857DD4149403}" destId="{C167B788-9632-4ABA-875E-302E904337A3}" srcOrd="0" destOrd="0" presId="urn:microsoft.com/office/officeart/2005/8/layout/hList1"/>
    <dgm:cxn modelId="{90DE1CFC-D661-44C2-8F01-6075731CB0BF}" srcId="{6723B084-F267-42CC-8B16-857DD4149403}" destId="{529BF43E-6A19-4047-8DE1-3CBA6650CFC8}" srcOrd="0" destOrd="0" parTransId="{5DAA0208-6B52-4403-AA32-7244191D08C5}" sibTransId="{E7ED1064-4CA4-4A48-BBDE-8E8F0D6EE892}"/>
    <dgm:cxn modelId="{78F2AB69-6C15-4433-82E6-B9E9E8A1CBCA}" type="presParOf" srcId="{27F7AC99-7646-4BC0-BCC1-EEB8DE89271D}" destId="{7BE681DD-99E4-4D3C-A8B6-23C06CE65728}" srcOrd="0" destOrd="0" presId="urn:microsoft.com/office/officeart/2005/8/layout/hList1"/>
    <dgm:cxn modelId="{09B7A80F-2A4B-4967-80C9-C73D8D5DB6B5}" type="presParOf" srcId="{7BE681DD-99E4-4D3C-A8B6-23C06CE65728}" destId="{C167B788-9632-4ABA-875E-302E904337A3}" srcOrd="0" destOrd="0" presId="urn:microsoft.com/office/officeart/2005/8/layout/hList1"/>
    <dgm:cxn modelId="{442A23E7-4BDA-481E-AA7F-36C3BA32960F}" type="presParOf" srcId="{7BE681DD-99E4-4D3C-A8B6-23C06CE65728}" destId="{EC57D779-9E21-4255-9072-0B0EB27DFE7A}" srcOrd="1" destOrd="0" presId="urn:microsoft.com/office/officeart/2005/8/layout/hList1"/>
    <dgm:cxn modelId="{C09CB51F-CD3E-4B70-8108-9F89492A1F95}" type="presParOf" srcId="{27F7AC99-7646-4BC0-BCC1-EEB8DE89271D}" destId="{B2BC6412-5BEB-4867-9CB3-AD4E750B8ADF}" srcOrd="1" destOrd="0" presId="urn:microsoft.com/office/officeart/2005/8/layout/hList1"/>
    <dgm:cxn modelId="{7DF79E7E-57D9-46CB-B954-C80A4704842A}" type="presParOf" srcId="{27F7AC99-7646-4BC0-BCC1-EEB8DE89271D}" destId="{7E0636A9-CE3C-4E75-8DDB-35F33F0A102A}" srcOrd="2" destOrd="0" presId="urn:microsoft.com/office/officeart/2005/8/layout/hList1"/>
    <dgm:cxn modelId="{F1B167DF-767B-4545-910F-14A9719B10AE}" type="presParOf" srcId="{7E0636A9-CE3C-4E75-8DDB-35F33F0A102A}" destId="{54A6029C-D394-4B77-9EEB-7088BAAD203E}" srcOrd="0" destOrd="0" presId="urn:microsoft.com/office/officeart/2005/8/layout/hList1"/>
    <dgm:cxn modelId="{76A2A232-893E-4E95-AFF3-4B1F7C7E6291}" type="presParOf" srcId="{7E0636A9-CE3C-4E75-8DDB-35F33F0A102A}" destId="{DD4B96A9-F3A7-4187-B48A-8306CDD5ED1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4455558-B8DC-4837-9B0F-3564335D21BB}" type="doc">
      <dgm:prSet loTypeId="urn:microsoft.com/office/officeart/2005/8/layout/vList3" loCatId="list" qsTypeId="urn:microsoft.com/office/officeart/2005/8/quickstyle/simple1" qsCatId="simple" csTypeId="urn:microsoft.com/office/officeart/2005/8/colors/accent2_2" csCatId="accent2" phldr="1"/>
      <dgm:spPr/>
    </dgm:pt>
    <dgm:pt modelId="{E9F65569-6777-457E-ADE1-E3B89EFEA0F7}">
      <dgm:prSet phldrT="[Text]"/>
      <dgm:spPr>
        <a:solidFill>
          <a:srgbClr val="DA6D00"/>
        </a:solidFill>
      </dgm:spPr>
      <dgm:t>
        <a:bodyPr/>
        <a:lstStyle/>
        <a:p>
          <a:r>
            <a:rPr lang="en-US" dirty="0"/>
            <a:t>Predisposing genetic factors</a:t>
          </a:r>
        </a:p>
      </dgm:t>
    </dgm:pt>
    <dgm:pt modelId="{BB594B2C-7F08-4CE1-ACE9-EC4C9856BA50}" type="parTrans" cxnId="{FF9BAF04-D858-4030-BE83-7FC34E6F44B5}">
      <dgm:prSet/>
      <dgm:spPr/>
      <dgm:t>
        <a:bodyPr/>
        <a:lstStyle/>
        <a:p>
          <a:endParaRPr lang="en-US"/>
        </a:p>
      </dgm:t>
    </dgm:pt>
    <dgm:pt modelId="{5BAABE0D-DFA1-48CB-AD8F-6E38C8C8DBDA}" type="sibTrans" cxnId="{FF9BAF04-D858-4030-BE83-7FC34E6F44B5}">
      <dgm:prSet/>
      <dgm:spPr/>
      <dgm:t>
        <a:bodyPr/>
        <a:lstStyle/>
        <a:p>
          <a:endParaRPr lang="en-US"/>
        </a:p>
      </dgm:t>
    </dgm:pt>
    <dgm:pt modelId="{69D543D2-891E-4FE1-9D3D-187E9DA54217}">
      <dgm:prSet phldrT="[Text]"/>
      <dgm:spPr>
        <a:solidFill>
          <a:srgbClr val="FF860D"/>
        </a:solidFill>
      </dgm:spPr>
      <dgm:t>
        <a:bodyPr/>
        <a:lstStyle/>
        <a:p>
          <a:r>
            <a:rPr lang="en-US" dirty="0"/>
            <a:t>Biological adaptations</a:t>
          </a:r>
        </a:p>
      </dgm:t>
    </dgm:pt>
    <dgm:pt modelId="{63B3608C-4773-4051-8D6B-41236343BE4A}" type="parTrans" cxnId="{9FFA8445-0478-4279-8591-CF9E7027BBD8}">
      <dgm:prSet/>
      <dgm:spPr/>
      <dgm:t>
        <a:bodyPr/>
        <a:lstStyle/>
        <a:p>
          <a:endParaRPr lang="en-US"/>
        </a:p>
      </dgm:t>
    </dgm:pt>
    <dgm:pt modelId="{A70D7257-0622-46A1-AA7B-8D79A225A9C7}" type="sibTrans" cxnId="{9FFA8445-0478-4279-8591-CF9E7027BBD8}">
      <dgm:prSet/>
      <dgm:spPr/>
      <dgm:t>
        <a:bodyPr/>
        <a:lstStyle/>
        <a:p>
          <a:endParaRPr lang="en-US"/>
        </a:p>
      </dgm:t>
    </dgm:pt>
    <dgm:pt modelId="{341C687D-D24A-4EA8-BA8E-8F8127F4B9C7}">
      <dgm:prSet phldrT="[Text]"/>
      <dgm:spPr>
        <a:solidFill>
          <a:srgbClr val="FFAB57"/>
        </a:solidFill>
      </dgm:spPr>
      <dgm:t>
        <a:bodyPr/>
        <a:lstStyle/>
        <a:p>
          <a:r>
            <a:rPr lang="en-US" dirty="0"/>
            <a:t>Behavioral challenges of balance</a:t>
          </a:r>
        </a:p>
      </dgm:t>
    </dgm:pt>
    <dgm:pt modelId="{879A8AD9-77B5-4A4B-9A88-A513FE631406}" type="parTrans" cxnId="{37B94218-2831-4054-820F-A132D17B0BDB}">
      <dgm:prSet/>
      <dgm:spPr/>
      <dgm:t>
        <a:bodyPr/>
        <a:lstStyle/>
        <a:p>
          <a:endParaRPr lang="en-US"/>
        </a:p>
      </dgm:t>
    </dgm:pt>
    <dgm:pt modelId="{1C9E1BDD-D868-48D9-BC04-32AB9B99C790}" type="sibTrans" cxnId="{37B94218-2831-4054-820F-A132D17B0BDB}">
      <dgm:prSet/>
      <dgm:spPr/>
      <dgm:t>
        <a:bodyPr/>
        <a:lstStyle/>
        <a:p>
          <a:endParaRPr lang="en-US"/>
        </a:p>
      </dgm:t>
    </dgm:pt>
    <dgm:pt modelId="{637228C7-FB8C-462C-9113-964F7FBE6900}" type="pres">
      <dgm:prSet presAssocID="{D4455558-B8DC-4837-9B0F-3564335D21BB}" presName="linearFlow" presStyleCnt="0">
        <dgm:presLayoutVars>
          <dgm:dir/>
          <dgm:resizeHandles val="exact"/>
        </dgm:presLayoutVars>
      </dgm:prSet>
      <dgm:spPr/>
    </dgm:pt>
    <dgm:pt modelId="{F91B4E7D-CC58-4CC4-8052-63CEC05AE894}" type="pres">
      <dgm:prSet presAssocID="{E9F65569-6777-457E-ADE1-E3B89EFEA0F7}" presName="composite" presStyleCnt="0"/>
      <dgm:spPr/>
    </dgm:pt>
    <dgm:pt modelId="{18F3D78E-9FCC-4028-A510-67147AAD460D}" type="pres">
      <dgm:prSet presAssocID="{E9F65569-6777-457E-ADE1-E3B89EFEA0F7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NA"/>
        </a:ext>
      </dgm:extLst>
    </dgm:pt>
    <dgm:pt modelId="{22BF6358-7138-405C-9233-CA5C4C7EF077}" type="pres">
      <dgm:prSet presAssocID="{E9F65569-6777-457E-ADE1-E3B89EFEA0F7}" presName="txShp" presStyleLbl="node1" presStyleIdx="0" presStyleCnt="3">
        <dgm:presLayoutVars>
          <dgm:bulletEnabled val="1"/>
        </dgm:presLayoutVars>
      </dgm:prSet>
      <dgm:spPr/>
    </dgm:pt>
    <dgm:pt modelId="{E1AF5EFC-64BF-4D12-B8D0-024213C302A2}" type="pres">
      <dgm:prSet presAssocID="{5BAABE0D-DFA1-48CB-AD8F-6E38C8C8DBDA}" presName="spacing" presStyleCnt="0"/>
      <dgm:spPr/>
    </dgm:pt>
    <dgm:pt modelId="{D35FCEFB-AEA6-45FF-BFB6-DDFA8189B3A7}" type="pres">
      <dgm:prSet presAssocID="{69D543D2-891E-4FE1-9D3D-187E9DA54217}" presName="composite" presStyleCnt="0"/>
      <dgm:spPr/>
    </dgm:pt>
    <dgm:pt modelId="{56532E8F-CD21-4E10-82F8-7AB686619C81}" type="pres">
      <dgm:prSet presAssocID="{69D543D2-891E-4FE1-9D3D-187E9DA54217}" presName="imgShp" presStyleLbl="fgImgPlac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A63865FE-17DA-48E7-B6D0-FEB41B21E426}" type="pres">
      <dgm:prSet presAssocID="{69D543D2-891E-4FE1-9D3D-187E9DA54217}" presName="txShp" presStyleLbl="node1" presStyleIdx="1" presStyleCnt="3">
        <dgm:presLayoutVars>
          <dgm:bulletEnabled val="1"/>
        </dgm:presLayoutVars>
      </dgm:prSet>
      <dgm:spPr/>
    </dgm:pt>
    <dgm:pt modelId="{53164A3C-2E08-4538-AF8C-752E5AEF139C}" type="pres">
      <dgm:prSet presAssocID="{A70D7257-0622-46A1-AA7B-8D79A225A9C7}" presName="spacing" presStyleCnt="0"/>
      <dgm:spPr/>
    </dgm:pt>
    <dgm:pt modelId="{CED59425-FE19-42D5-A0C3-FA035CDE6BA9}" type="pres">
      <dgm:prSet presAssocID="{341C687D-D24A-4EA8-BA8E-8F8127F4B9C7}" presName="composite" presStyleCnt="0"/>
      <dgm:spPr/>
    </dgm:pt>
    <dgm:pt modelId="{DC4696AF-F221-43FD-93EC-63C939B56C06}" type="pres">
      <dgm:prSet presAssocID="{341C687D-D24A-4EA8-BA8E-8F8127F4B9C7}" presName="imgShp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66AC2D74-7336-4193-9DAF-97F792A43B28}" type="pres">
      <dgm:prSet presAssocID="{341C687D-D24A-4EA8-BA8E-8F8127F4B9C7}" presName="txShp" presStyleLbl="node1" presStyleIdx="2" presStyleCnt="3">
        <dgm:presLayoutVars>
          <dgm:bulletEnabled val="1"/>
        </dgm:presLayoutVars>
      </dgm:prSet>
      <dgm:spPr/>
    </dgm:pt>
  </dgm:ptLst>
  <dgm:cxnLst>
    <dgm:cxn modelId="{FF9BAF04-D858-4030-BE83-7FC34E6F44B5}" srcId="{D4455558-B8DC-4837-9B0F-3564335D21BB}" destId="{E9F65569-6777-457E-ADE1-E3B89EFEA0F7}" srcOrd="0" destOrd="0" parTransId="{BB594B2C-7F08-4CE1-ACE9-EC4C9856BA50}" sibTransId="{5BAABE0D-DFA1-48CB-AD8F-6E38C8C8DBDA}"/>
    <dgm:cxn modelId="{37B94218-2831-4054-820F-A132D17B0BDB}" srcId="{D4455558-B8DC-4837-9B0F-3564335D21BB}" destId="{341C687D-D24A-4EA8-BA8E-8F8127F4B9C7}" srcOrd="2" destOrd="0" parTransId="{879A8AD9-77B5-4A4B-9A88-A513FE631406}" sibTransId="{1C9E1BDD-D868-48D9-BC04-32AB9B99C790}"/>
    <dgm:cxn modelId="{029BB91B-1F14-4541-A9EB-D7E7250CCB97}" type="presOf" srcId="{E9F65569-6777-457E-ADE1-E3B89EFEA0F7}" destId="{22BF6358-7138-405C-9233-CA5C4C7EF077}" srcOrd="0" destOrd="0" presId="urn:microsoft.com/office/officeart/2005/8/layout/vList3"/>
    <dgm:cxn modelId="{CFD4F41F-267A-412A-AC59-6FC5AC9CDC74}" type="presOf" srcId="{D4455558-B8DC-4837-9B0F-3564335D21BB}" destId="{637228C7-FB8C-462C-9113-964F7FBE6900}" srcOrd="0" destOrd="0" presId="urn:microsoft.com/office/officeart/2005/8/layout/vList3"/>
    <dgm:cxn modelId="{9FFA8445-0478-4279-8591-CF9E7027BBD8}" srcId="{D4455558-B8DC-4837-9B0F-3564335D21BB}" destId="{69D543D2-891E-4FE1-9D3D-187E9DA54217}" srcOrd="1" destOrd="0" parTransId="{63B3608C-4773-4051-8D6B-41236343BE4A}" sibTransId="{A70D7257-0622-46A1-AA7B-8D79A225A9C7}"/>
    <dgm:cxn modelId="{F25C844A-527E-434E-8EE0-B4608F20E00F}" type="presOf" srcId="{341C687D-D24A-4EA8-BA8E-8F8127F4B9C7}" destId="{66AC2D74-7336-4193-9DAF-97F792A43B28}" srcOrd="0" destOrd="0" presId="urn:microsoft.com/office/officeart/2005/8/layout/vList3"/>
    <dgm:cxn modelId="{C5ECA277-CEAE-4A39-BE99-F8A0DDEE85E5}" type="presOf" srcId="{69D543D2-891E-4FE1-9D3D-187E9DA54217}" destId="{A63865FE-17DA-48E7-B6D0-FEB41B21E426}" srcOrd="0" destOrd="0" presId="urn:microsoft.com/office/officeart/2005/8/layout/vList3"/>
    <dgm:cxn modelId="{34F09D24-7FE4-4822-A603-76BD14C016B5}" type="presParOf" srcId="{637228C7-FB8C-462C-9113-964F7FBE6900}" destId="{F91B4E7D-CC58-4CC4-8052-63CEC05AE894}" srcOrd="0" destOrd="0" presId="urn:microsoft.com/office/officeart/2005/8/layout/vList3"/>
    <dgm:cxn modelId="{1B3644F1-DEC5-413C-B771-0E8099E124FB}" type="presParOf" srcId="{F91B4E7D-CC58-4CC4-8052-63CEC05AE894}" destId="{18F3D78E-9FCC-4028-A510-67147AAD460D}" srcOrd="0" destOrd="0" presId="urn:microsoft.com/office/officeart/2005/8/layout/vList3"/>
    <dgm:cxn modelId="{8D335594-8D5D-45FD-8B4F-92A71C25D167}" type="presParOf" srcId="{F91B4E7D-CC58-4CC4-8052-63CEC05AE894}" destId="{22BF6358-7138-405C-9233-CA5C4C7EF077}" srcOrd="1" destOrd="0" presId="urn:microsoft.com/office/officeart/2005/8/layout/vList3"/>
    <dgm:cxn modelId="{1D0B59FC-484B-426F-BEF5-969152FFF778}" type="presParOf" srcId="{637228C7-FB8C-462C-9113-964F7FBE6900}" destId="{E1AF5EFC-64BF-4D12-B8D0-024213C302A2}" srcOrd="1" destOrd="0" presId="urn:microsoft.com/office/officeart/2005/8/layout/vList3"/>
    <dgm:cxn modelId="{36DDE24D-60C5-4981-82AC-1A68B034E89F}" type="presParOf" srcId="{637228C7-FB8C-462C-9113-964F7FBE6900}" destId="{D35FCEFB-AEA6-45FF-BFB6-DDFA8189B3A7}" srcOrd="2" destOrd="0" presId="urn:microsoft.com/office/officeart/2005/8/layout/vList3"/>
    <dgm:cxn modelId="{3A7996CF-66ED-42E2-9E15-27D2A58C92F4}" type="presParOf" srcId="{D35FCEFB-AEA6-45FF-BFB6-DDFA8189B3A7}" destId="{56532E8F-CD21-4E10-82F8-7AB686619C81}" srcOrd="0" destOrd="0" presId="urn:microsoft.com/office/officeart/2005/8/layout/vList3"/>
    <dgm:cxn modelId="{D8872D3A-9D63-4851-AD70-9B906C928FE1}" type="presParOf" srcId="{D35FCEFB-AEA6-45FF-BFB6-DDFA8189B3A7}" destId="{A63865FE-17DA-48E7-B6D0-FEB41B21E426}" srcOrd="1" destOrd="0" presId="urn:microsoft.com/office/officeart/2005/8/layout/vList3"/>
    <dgm:cxn modelId="{0787C5C1-CD08-4D23-8C9B-6E7190EB1278}" type="presParOf" srcId="{637228C7-FB8C-462C-9113-964F7FBE6900}" destId="{53164A3C-2E08-4538-AF8C-752E5AEF139C}" srcOrd="3" destOrd="0" presId="urn:microsoft.com/office/officeart/2005/8/layout/vList3"/>
    <dgm:cxn modelId="{83480398-BB6E-4DE8-9922-F1999B143575}" type="presParOf" srcId="{637228C7-FB8C-462C-9113-964F7FBE6900}" destId="{CED59425-FE19-42D5-A0C3-FA035CDE6BA9}" srcOrd="4" destOrd="0" presId="urn:microsoft.com/office/officeart/2005/8/layout/vList3"/>
    <dgm:cxn modelId="{1312A76C-BE02-4B81-BA3F-31CC46A30C7F}" type="presParOf" srcId="{CED59425-FE19-42D5-A0C3-FA035CDE6BA9}" destId="{DC4696AF-F221-43FD-93EC-63C939B56C06}" srcOrd="0" destOrd="0" presId="urn:microsoft.com/office/officeart/2005/8/layout/vList3"/>
    <dgm:cxn modelId="{8367C574-079E-4322-8382-25132812FE99}" type="presParOf" srcId="{CED59425-FE19-42D5-A0C3-FA035CDE6BA9}" destId="{66AC2D74-7336-4193-9DAF-97F792A43B2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557FA6E-D0A3-4E86-AE6D-17D8375B681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1FDEDA-E536-4917-9B78-59525DB7B61B}">
      <dgm:prSet phldrT="[Text]"/>
      <dgm:spPr>
        <a:solidFill>
          <a:srgbClr val="E27100"/>
        </a:solidFill>
      </dgm:spPr>
      <dgm:t>
        <a:bodyPr/>
        <a:lstStyle/>
        <a:p>
          <a:r>
            <a:rPr lang="en-US" dirty="0"/>
            <a:t>Ask</a:t>
          </a:r>
        </a:p>
      </dgm:t>
    </dgm:pt>
    <dgm:pt modelId="{722F2114-A6CE-40AF-9F25-9987637D7DF8}" type="parTrans" cxnId="{6EAAA75C-0FE0-45FB-A296-4784FEED80D7}">
      <dgm:prSet/>
      <dgm:spPr/>
      <dgm:t>
        <a:bodyPr/>
        <a:lstStyle/>
        <a:p>
          <a:endParaRPr lang="en-US"/>
        </a:p>
      </dgm:t>
    </dgm:pt>
    <dgm:pt modelId="{3BCEFF95-608B-4AEF-84C1-B8D51720445D}" type="sibTrans" cxnId="{6EAAA75C-0FE0-45FB-A296-4784FEED80D7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75170B02-2959-44EE-AE4B-E67E2D8A5057}">
      <dgm:prSet phldrT="[Text]"/>
      <dgm:spPr>
        <a:solidFill>
          <a:srgbClr val="FF860D"/>
        </a:solidFill>
      </dgm:spPr>
      <dgm:t>
        <a:bodyPr/>
        <a:lstStyle/>
        <a:p>
          <a:r>
            <a:rPr lang="en-US" dirty="0"/>
            <a:t>Assess</a:t>
          </a:r>
        </a:p>
      </dgm:t>
    </dgm:pt>
    <dgm:pt modelId="{9D6359FD-8721-4003-B6C1-EB4CE2AF907B}" type="parTrans" cxnId="{D7D02606-548D-4F66-9CB5-E1153641BA68}">
      <dgm:prSet/>
      <dgm:spPr/>
      <dgm:t>
        <a:bodyPr/>
        <a:lstStyle/>
        <a:p>
          <a:endParaRPr lang="en-US"/>
        </a:p>
      </dgm:t>
    </dgm:pt>
    <dgm:pt modelId="{130F1FE5-5D84-4096-834A-DD723021F107}" type="sibTrans" cxnId="{D7D02606-548D-4F66-9CB5-E1153641BA68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9D30703D-035D-4A11-9D07-1079C5EBEF54}">
      <dgm:prSet phldrT="[Text]"/>
      <dgm:spPr>
        <a:solidFill>
          <a:srgbClr val="FF9900"/>
        </a:solidFill>
      </dgm:spPr>
      <dgm:t>
        <a:bodyPr/>
        <a:lstStyle/>
        <a:p>
          <a:r>
            <a:rPr lang="en-US" dirty="0"/>
            <a:t>Advise</a:t>
          </a:r>
        </a:p>
      </dgm:t>
    </dgm:pt>
    <dgm:pt modelId="{7178BC96-E548-48FB-A58B-68B14F3407FE}" type="parTrans" cxnId="{7E6B588D-E59E-4EB4-BAB0-A23068458E7E}">
      <dgm:prSet/>
      <dgm:spPr/>
      <dgm:t>
        <a:bodyPr/>
        <a:lstStyle/>
        <a:p>
          <a:endParaRPr lang="en-US"/>
        </a:p>
      </dgm:t>
    </dgm:pt>
    <dgm:pt modelId="{CB2D0324-1B0F-4544-8713-09458CF6D59B}" type="sibTrans" cxnId="{7E6B588D-E59E-4EB4-BAB0-A23068458E7E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BC95D344-E7DE-49F0-9F2D-FF96A6BB60E6}">
      <dgm:prSet phldrT="[Text]"/>
      <dgm:spPr>
        <a:solidFill>
          <a:srgbClr val="FFAB57"/>
        </a:solidFill>
      </dgm:spPr>
      <dgm:t>
        <a:bodyPr/>
        <a:lstStyle/>
        <a:p>
          <a:r>
            <a:rPr lang="en-US" dirty="0"/>
            <a:t>Agree</a:t>
          </a:r>
        </a:p>
      </dgm:t>
    </dgm:pt>
    <dgm:pt modelId="{2218F257-3706-473C-903F-FC1777CE25E3}" type="parTrans" cxnId="{0B5AEDF7-E0B0-456F-A1DE-3515B78727E3}">
      <dgm:prSet/>
      <dgm:spPr/>
      <dgm:t>
        <a:bodyPr/>
        <a:lstStyle/>
        <a:p>
          <a:endParaRPr lang="en-US"/>
        </a:p>
      </dgm:t>
    </dgm:pt>
    <dgm:pt modelId="{FCA075AC-BDAF-4EA7-96DE-E388EDBA4B4B}" type="sibTrans" cxnId="{0B5AEDF7-E0B0-456F-A1DE-3515B78727E3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7D68F449-9ECE-49FE-B6A5-1C394702EFAD}">
      <dgm:prSet phldrT="[Text]"/>
      <dgm:spPr>
        <a:solidFill>
          <a:srgbClr val="FFC78F"/>
        </a:solidFill>
      </dgm:spPr>
      <dgm:t>
        <a:bodyPr/>
        <a:lstStyle/>
        <a:p>
          <a:r>
            <a:rPr lang="en-US" dirty="0"/>
            <a:t>Assist</a:t>
          </a:r>
        </a:p>
      </dgm:t>
    </dgm:pt>
    <dgm:pt modelId="{34BEBB25-CDD5-4133-B0A3-9D903E3917D5}" type="parTrans" cxnId="{1ADC49E9-07C8-4F69-B763-ECED8A2B9679}">
      <dgm:prSet/>
      <dgm:spPr/>
      <dgm:t>
        <a:bodyPr/>
        <a:lstStyle/>
        <a:p>
          <a:endParaRPr lang="en-US"/>
        </a:p>
      </dgm:t>
    </dgm:pt>
    <dgm:pt modelId="{64D718D6-6528-48D4-BFDA-68E63854C9C4}" type="sibTrans" cxnId="{1ADC49E9-07C8-4F69-B763-ECED8A2B9679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72784D4C-AE97-4404-89B4-DCCE99F9521C}" type="pres">
      <dgm:prSet presAssocID="{B557FA6E-D0A3-4E86-AE6D-17D8375B681F}" presName="cycle" presStyleCnt="0">
        <dgm:presLayoutVars>
          <dgm:dir/>
          <dgm:resizeHandles val="exact"/>
        </dgm:presLayoutVars>
      </dgm:prSet>
      <dgm:spPr/>
    </dgm:pt>
    <dgm:pt modelId="{10B65535-B2FD-4A71-AF36-440D89A62097}" type="pres">
      <dgm:prSet presAssocID="{531FDEDA-E536-4917-9B78-59525DB7B61B}" presName="node" presStyleLbl="node1" presStyleIdx="0" presStyleCnt="5">
        <dgm:presLayoutVars>
          <dgm:bulletEnabled val="1"/>
        </dgm:presLayoutVars>
      </dgm:prSet>
      <dgm:spPr/>
    </dgm:pt>
    <dgm:pt modelId="{23385AA1-F1A8-4103-99C3-2B0075CC67F2}" type="pres">
      <dgm:prSet presAssocID="{3BCEFF95-608B-4AEF-84C1-B8D51720445D}" presName="sibTrans" presStyleLbl="sibTrans2D1" presStyleIdx="0" presStyleCnt="5"/>
      <dgm:spPr/>
    </dgm:pt>
    <dgm:pt modelId="{71D01009-157B-4F16-888B-C178C696BFB1}" type="pres">
      <dgm:prSet presAssocID="{3BCEFF95-608B-4AEF-84C1-B8D51720445D}" presName="connectorText" presStyleLbl="sibTrans2D1" presStyleIdx="0" presStyleCnt="5"/>
      <dgm:spPr/>
    </dgm:pt>
    <dgm:pt modelId="{4A9D017C-A08A-4484-A285-F441A3AFE189}" type="pres">
      <dgm:prSet presAssocID="{75170B02-2959-44EE-AE4B-E67E2D8A5057}" presName="node" presStyleLbl="node1" presStyleIdx="1" presStyleCnt="5">
        <dgm:presLayoutVars>
          <dgm:bulletEnabled val="1"/>
        </dgm:presLayoutVars>
      </dgm:prSet>
      <dgm:spPr/>
    </dgm:pt>
    <dgm:pt modelId="{68BC2629-F650-4D0F-9C6B-E2A59E765FDA}" type="pres">
      <dgm:prSet presAssocID="{130F1FE5-5D84-4096-834A-DD723021F107}" presName="sibTrans" presStyleLbl="sibTrans2D1" presStyleIdx="1" presStyleCnt="5"/>
      <dgm:spPr/>
    </dgm:pt>
    <dgm:pt modelId="{4DC07D41-A445-42F0-806F-9CA74F5CCBB1}" type="pres">
      <dgm:prSet presAssocID="{130F1FE5-5D84-4096-834A-DD723021F107}" presName="connectorText" presStyleLbl="sibTrans2D1" presStyleIdx="1" presStyleCnt="5"/>
      <dgm:spPr/>
    </dgm:pt>
    <dgm:pt modelId="{B52B28E0-E982-4EC9-8425-27E4A591B678}" type="pres">
      <dgm:prSet presAssocID="{9D30703D-035D-4A11-9D07-1079C5EBEF54}" presName="node" presStyleLbl="node1" presStyleIdx="2" presStyleCnt="5">
        <dgm:presLayoutVars>
          <dgm:bulletEnabled val="1"/>
        </dgm:presLayoutVars>
      </dgm:prSet>
      <dgm:spPr/>
    </dgm:pt>
    <dgm:pt modelId="{AE4B2118-32A9-48C1-AC16-7EE0896DF885}" type="pres">
      <dgm:prSet presAssocID="{CB2D0324-1B0F-4544-8713-09458CF6D59B}" presName="sibTrans" presStyleLbl="sibTrans2D1" presStyleIdx="2" presStyleCnt="5"/>
      <dgm:spPr/>
    </dgm:pt>
    <dgm:pt modelId="{87BFDCA6-5280-4FA9-B1BD-9D8E5D17E2C6}" type="pres">
      <dgm:prSet presAssocID="{CB2D0324-1B0F-4544-8713-09458CF6D59B}" presName="connectorText" presStyleLbl="sibTrans2D1" presStyleIdx="2" presStyleCnt="5"/>
      <dgm:spPr/>
    </dgm:pt>
    <dgm:pt modelId="{39667FD3-95DA-473B-83B5-5654B4497CCA}" type="pres">
      <dgm:prSet presAssocID="{BC95D344-E7DE-49F0-9F2D-FF96A6BB60E6}" presName="node" presStyleLbl="node1" presStyleIdx="3" presStyleCnt="5">
        <dgm:presLayoutVars>
          <dgm:bulletEnabled val="1"/>
        </dgm:presLayoutVars>
      </dgm:prSet>
      <dgm:spPr/>
    </dgm:pt>
    <dgm:pt modelId="{F4EFEEC6-65AA-4F04-BF84-AD45BB6B2B41}" type="pres">
      <dgm:prSet presAssocID="{FCA075AC-BDAF-4EA7-96DE-E388EDBA4B4B}" presName="sibTrans" presStyleLbl="sibTrans2D1" presStyleIdx="3" presStyleCnt="5"/>
      <dgm:spPr/>
    </dgm:pt>
    <dgm:pt modelId="{7B1EEF74-2285-4EA9-8117-E7CB2433034B}" type="pres">
      <dgm:prSet presAssocID="{FCA075AC-BDAF-4EA7-96DE-E388EDBA4B4B}" presName="connectorText" presStyleLbl="sibTrans2D1" presStyleIdx="3" presStyleCnt="5"/>
      <dgm:spPr/>
    </dgm:pt>
    <dgm:pt modelId="{D7D021D5-8A40-40EB-902C-1E30684211C1}" type="pres">
      <dgm:prSet presAssocID="{7D68F449-9ECE-49FE-B6A5-1C394702EFAD}" presName="node" presStyleLbl="node1" presStyleIdx="4" presStyleCnt="5">
        <dgm:presLayoutVars>
          <dgm:bulletEnabled val="1"/>
        </dgm:presLayoutVars>
      </dgm:prSet>
      <dgm:spPr/>
    </dgm:pt>
    <dgm:pt modelId="{1805847E-A0BB-4147-81AF-2C8E9FBC5977}" type="pres">
      <dgm:prSet presAssocID="{64D718D6-6528-48D4-BFDA-68E63854C9C4}" presName="sibTrans" presStyleLbl="sibTrans2D1" presStyleIdx="4" presStyleCnt="5"/>
      <dgm:spPr/>
    </dgm:pt>
    <dgm:pt modelId="{FF514612-8F39-4EA4-A64C-3D78174136F2}" type="pres">
      <dgm:prSet presAssocID="{64D718D6-6528-48D4-BFDA-68E63854C9C4}" presName="connectorText" presStyleLbl="sibTrans2D1" presStyleIdx="4" presStyleCnt="5"/>
      <dgm:spPr/>
    </dgm:pt>
  </dgm:ptLst>
  <dgm:cxnLst>
    <dgm:cxn modelId="{D7D02606-548D-4F66-9CB5-E1153641BA68}" srcId="{B557FA6E-D0A3-4E86-AE6D-17D8375B681F}" destId="{75170B02-2959-44EE-AE4B-E67E2D8A5057}" srcOrd="1" destOrd="0" parTransId="{9D6359FD-8721-4003-B6C1-EB4CE2AF907B}" sibTransId="{130F1FE5-5D84-4096-834A-DD723021F107}"/>
    <dgm:cxn modelId="{9D5F8713-0D65-440E-8BC3-C7903B2F9A04}" type="presOf" srcId="{FCA075AC-BDAF-4EA7-96DE-E388EDBA4B4B}" destId="{7B1EEF74-2285-4EA9-8117-E7CB2433034B}" srcOrd="1" destOrd="0" presId="urn:microsoft.com/office/officeart/2005/8/layout/cycle2"/>
    <dgm:cxn modelId="{2CD5662F-9F8C-4B2B-8625-B5C4C5574848}" type="presOf" srcId="{7D68F449-9ECE-49FE-B6A5-1C394702EFAD}" destId="{D7D021D5-8A40-40EB-902C-1E30684211C1}" srcOrd="0" destOrd="0" presId="urn:microsoft.com/office/officeart/2005/8/layout/cycle2"/>
    <dgm:cxn modelId="{89B6453C-C6E7-41A8-9797-4BA01AD13DD5}" type="presOf" srcId="{FCA075AC-BDAF-4EA7-96DE-E388EDBA4B4B}" destId="{F4EFEEC6-65AA-4F04-BF84-AD45BB6B2B41}" srcOrd="0" destOrd="0" presId="urn:microsoft.com/office/officeart/2005/8/layout/cycle2"/>
    <dgm:cxn modelId="{6EAAA75C-0FE0-45FB-A296-4784FEED80D7}" srcId="{B557FA6E-D0A3-4E86-AE6D-17D8375B681F}" destId="{531FDEDA-E536-4917-9B78-59525DB7B61B}" srcOrd="0" destOrd="0" parTransId="{722F2114-A6CE-40AF-9F25-9987637D7DF8}" sibTransId="{3BCEFF95-608B-4AEF-84C1-B8D51720445D}"/>
    <dgm:cxn modelId="{09358361-5457-44C5-8A0C-C3B7E56C14A3}" type="presOf" srcId="{531FDEDA-E536-4917-9B78-59525DB7B61B}" destId="{10B65535-B2FD-4A71-AF36-440D89A62097}" srcOrd="0" destOrd="0" presId="urn:microsoft.com/office/officeart/2005/8/layout/cycle2"/>
    <dgm:cxn modelId="{8AF4FA4B-242E-4EA8-9A9B-CC70B78FD559}" type="presOf" srcId="{64D718D6-6528-48D4-BFDA-68E63854C9C4}" destId="{FF514612-8F39-4EA4-A64C-3D78174136F2}" srcOrd="1" destOrd="0" presId="urn:microsoft.com/office/officeart/2005/8/layout/cycle2"/>
    <dgm:cxn modelId="{97CC264D-E70D-454D-80A5-43AC5FAE1B72}" type="presOf" srcId="{B557FA6E-D0A3-4E86-AE6D-17D8375B681F}" destId="{72784D4C-AE97-4404-89B4-DCCE99F9521C}" srcOrd="0" destOrd="0" presId="urn:microsoft.com/office/officeart/2005/8/layout/cycle2"/>
    <dgm:cxn modelId="{D2558252-69D5-484A-AC3E-BCDABBA08EC4}" type="presOf" srcId="{64D718D6-6528-48D4-BFDA-68E63854C9C4}" destId="{1805847E-A0BB-4147-81AF-2C8E9FBC5977}" srcOrd="0" destOrd="0" presId="urn:microsoft.com/office/officeart/2005/8/layout/cycle2"/>
    <dgm:cxn modelId="{BA8BB575-5086-4CB3-80AE-43CFCA933046}" type="presOf" srcId="{9D30703D-035D-4A11-9D07-1079C5EBEF54}" destId="{B52B28E0-E982-4EC9-8425-27E4A591B678}" srcOrd="0" destOrd="0" presId="urn:microsoft.com/office/officeart/2005/8/layout/cycle2"/>
    <dgm:cxn modelId="{7E6B588D-E59E-4EB4-BAB0-A23068458E7E}" srcId="{B557FA6E-D0A3-4E86-AE6D-17D8375B681F}" destId="{9D30703D-035D-4A11-9D07-1079C5EBEF54}" srcOrd="2" destOrd="0" parTransId="{7178BC96-E548-48FB-A58B-68B14F3407FE}" sibTransId="{CB2D0324-1B0F-4544-8713-09458CF6D59B}"/>
    <dgm:cxn modelId="{EB5A0493-01B6-45DF-A7A9-3F5A4D682EBB}" type="presOf" srcId="{3BCEFF95-608B-4AEF-84C1-B8D51720445D}" destId="{71D01009-157B-4F16-888B-C178C696BFB1}" srcOrd="1" destOrd="0" presId="urn:microsoft.com/office/officeart/2005/8/layout/cycle2"/>
    <dgm:cxn modelId="{C0DE79A8-379A-434B-AA55-4E4603585F7E}" type="presOf" srcId="{75170B02-2959-44EE-AE4B-E67E2D8A5057}" destId="{4A9D017C-A08A-4484-A285-F441A3AFE189}" srcOrd="0" destOrd="0" presId="urn:microsoft.com/office/officeart/2005/8/layout/cycle2"/>
    <dgm:cxn modelId="{0BBC82AA-B4B6-4EA2-8E33-D58AE386EB87}" type="presOf" srcId="{CB2D0324-1B0F-4544-8713-09458CF6D59B}" destId="{87BFDCA6-5280-4FA9-B1BD-9D8E5D17E2C6}" srcOrd="1" destOrd="0" presId="urn:microsoft.com/office/officeart/2005/8/layout/cycle2"/>
    <dgm:cxn modelId="{3CEC6DD6-DB83-48D1-98A0-A39E8F0D43C2}" type="presOf" srcId="{BC95D344-E7DE-49F0-9F2D-FF96A6BB60E6}" destId="{39667FD3-95DA-473B-83B5-5654B4497CCA}" srcOrd="0" destOrd="0" presId="urn:microsoft.com/office/officeart/2005/8/layout/cycle2"/>
    <dgm:cxn modelId="{50EC21DA-3209-4CC2-88B8-AB64D4DCEA22}" type="presOf" srcId="{3BCEFF95-608B-4AEF-84C1-B8D51720445D}" destId="{23385AA1-F1A8-4103-99C3-2B0075CC67F2}" srcOrd="0" destOrd="0" presId="urn:microsoft.com/office/officeart/2005/8/layout/cycle2"/>
    <dgm:cxn modelId="{56B2E9DB-7835-41C1-82D9-068F9BC17D41}" type="presOf" srcId="{CB2D0324-1B0F-4544-8713-09458CF6D59B}" destId="{AE4B2118-32A9-48C1-AC16-7EE0896DF885}" srcOrd="0" destOrd="0" presId="urn:microsoft.com/office/officeart/2005/8/layout/cycle2"/>
    <dgm:cxn modelId="{1ADC49E9-07C8-4F69-B763-ECED8A2B9679}" srcId="{B557FA6E-D0A3-4E86-AE6D-17D8375B681F}" destId="{7D68F449-9ECE-49FE-B6A5-1C394702EFAD}" srcOrd="4" destOrd="0" parTransId="{34BEBB25-CDD5-4133-B0A3-9D903E3917D5}" sibTransId="{64D718D6-6528-48D4-BFDA-68E63854C9C4}"/>
    <dgm:cxn modelId="{417FBFF3-9463-4CCB-92BC-EDD51F689204}" type="presOf" srcId="{130F1FE5-5D84-4096-834A-DD723021F107}" destId="{68BC2629-F650-4D0F-9C6B-E2A59E765FDA}" srcOrd="0" destOrd="0" presId="urn:microsoft.com/office/officeart/2005/8/layout/cycle2"/>
    <dgm:cxn modelId="{9629AAF6-AE8D-464A-8498-3D2F23B12435}" type="presOf" srcId="{130F1FE5-5D84-4096-834A-DD723021F107}" destId="{4DC07D41-A445-42F0-806F-9CA74F5CCBB1}" srcOrd="1" destOrd="0" presId="urn:microsoft.com/office/officeart/2005/8/layout/cycle2"/>
    <dgm:cxn modelId="{0B5AEDF7-E0B0-456F-A1DE-3515B78727E3}" srcId="{B557FA6E-D0A3-4E86-AE6D-17D8375B681F}" destId="{BC95D344-E7DE-49F0-9F2D-FF96A6BB60E6}" srcOrd="3" destOrd="0" parTransId="{2218F257-3706-473C-903F-FC1777CE25E3}" sibTransId="{FCA075AC-BDAF-4EA7-96DE-E388EDBA4B4B}"/>
    <dgm:cxn modelId="{844DF019-867C-46D9-960F-75827A824C40}" type="presParOf" srcId="{72784D4C-AE97-4404-89B4-DCCE99F9521C}" destId="{10B65535-B2FD-4A71-AF36-440D89A62097}" srcOrd="0" destOrd="0" presId="urn:microsoft.com/office/officeart/2005/8/layout/cycle2"/>
    <dgm:cxn modelId="{454D4309-F280-48F1-BCEB-ECAF09BEE365}" type="presParOf" srcId="{72784D4C-AE97-4404-89B4-DCCE99F9521C}" destId="{23385AA1-F1A8-4103-99C3-2B0075CC67F2}" srcOrd="1" destOrd="0" presId="urn:microsoft.com/office/officeart/2005/8/layout/cycle2"/>
    <dgm:cxn modelId="{99636207-F6E5-4C88-AF9A-25A96260A994}" type="presParOf" srcId="{23385AA1-F1A8-4103-99C3-2B0075CC67F2}" destId="{71D01009-157B-4F16-888B-C178C696BFB1}" srcOrd="0" destOrd="0" presId="urn:microsoft.com/office/officeart/2005/8/layout/cycle2"/>
    <dgm:cxn modelId="{4E8CDD5E-BB0A-4EE4-85A4-6FA9718B2CC1}" type="presParOf" srcId="{72784D4C-AE97-4404-89B4-DCCE99F9521C}" destId="{4A9D017C-A08A-4484-A285-F441A3AFE189}" srcOrd="2" destOrd="0" presId="urn:microsoft.com/office/officeart/2005/8/layout/cycle2"/>
    <dgm:cxn modelId="{5BDB5E41-21CD-4731-928F-0EFF3E909620}" type="presParOf" srcId="{72784D4C-AE97-4404-89B4-DCCE99F9521C}" destId="{68BC2629-F650-4D0F-9C6B-E2A59E765FDA}" srcOrd="3" destOrd="0" presId="urn:microsoft.com/office/officeart/2005/8/layout/cycle2"/>
    <dgm:cxn modelId="{F000CB87-CBDF-4F5A-A319-3B814922729F}" type="presParOf" srcId="{68BC2629-F650-4D0F-9C6B-E2A59E765FDA}" destId="{4DC07D41-A445-42F0-806F-9CA74F5CCBB1}" srcOrd="0" destOrd="0" presId="urn:microsoft.com/office/officeart/2005/8/layout/cycle2"/>
    <dgm:cxn modelId="{035FA83A-6507-4BC5-82CD-6B785A68DEC1}" type="presParOf" srcId="{72784D4C-AE97-4404-89B4-DCCE99F9521C}" destId="{B52B28E0-E982-4EC9-8425-27E4A591B678}" srcOrd="4" destOrd="0" presId="urn:microsoft.com/office/officeart/2005/8/layout/cycle2"/>
    <dgm:cxn modelId="{A3F86495-8087-4F68-A110-8945D3B5FE8E}" type="presParOf" srcId="{72784D4C-AE97-4404-89B4-DCCE99F9521C}" destId="{AE4B2118-32A9-48C1-AC16-7EE0896DF885}" srcOrd="5" destOrd="0" presId="urn:microsoft.com/office/officeart/2005/8/layout/cycle2"/>
    <dgm:cxn modelId="{DEFB9D6C-E028-4486-A7B7-2F70483B6B72}" type="presParOf" srcId="{AE4B2118-32A9-48C1-AC16-7EE0896DF885}" destId="{87BFDCA6-5280-4FA9-B1BD-9D8E5D17E2C6}" srcOrd="0" destOrd="0" presId="urn:microsoft.com/office/officeart/2005/8/layout/cycle2"/>
    <dgm:cxn modelId="{53EB8153-C353-4530-8687-17C9D1067E3C}" type="presParOf" srcId="{72784D4C-AE97-4404-89B4-DCCE99F9521C}" destId="{39667FD3-95DA-473B-83B5-5654B4497CCA}" srcOrd="6" destOrd="0" presId="urn:microsoft.com/office/officeart/2005/8/layout/cycle2"/>
    <dgm:cxn modelId="{681062E5-FC03-44D9-AE94-0531731949E4}" type="presParOf" srcId="{72784D4C-AE97-4404-89B4-DCCE99F9521C}" destId="{F4EFEEC6-65AA-4F04-BF84-AD45BB6B2B41}" srcOrd="7" destOrd="0" presId="urn:microsoft.com/office/officeart/2005/8/layout/cycle2"/>
    <dgm:cxn modelId="{ACD95CAF-E6E2-4BE9-B11B-8AD07CA469B2}" type="presParOf" srcId="{F4EFEEC6-65AA-4F04-BF84-AD45BB6B2B41}" destId="{7B1EEF74-2285-4EA9-8117-E7CB2433034B}" srcOrd="0" destOrd="0" presId="urn:microsoft.com/office/officeart/2005/8/layout/cycle2"/>
    <dgm:cxn modelId="{7AAF1B37-CFA0-464E-B9EA-6A28A96877F0}" type="presParOf" srcId="{72784D4C-AE97-4404-89B4-DCCE99F9521C}" destId="{D7D021D5-8A40-40EB-902C-1E30684211C1}" srcOrd="8" destOrd="0" presId="urn:microsoft.com/office/officeart/2005/8/layout/cycle2"/>
    <dgm:cxn modelId="{EDA6F2B0-86AE-4E29-A402-2E8B32D257B9}" type="presParOf" srcId="{72784D4C-AE97-4404-89B4-DCCE99F9521C}" destId="{1805847E-A0BB-4147-81AF-2C8E9FBC5977}" srcOrd="9" destOrd="0" presId="urn:microsoft.com/office/officeart/2005/8/layout/cycle2"/>
    <dgm:cxn modelId="{1F790DDC-173D-404C-8F50-40DBA946C3BA}" type="presParOf" srcId="{1805847E-A0BB-4147-81AF-2C8E9FBC5977}" destId="{FF514612-8F39-4EA4-A64C-3D78174136F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0F4A2DB-059A-4349-BC19-074BDA7625DA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738753-E153-4D10-9267-CBBD2C505E85}">
      <dgm:prSet phldrT="[Text]" custT="1"/>
      <dgm:spPr>
        <a:solidFill>
          <a:srgbClr val="FFAB57"/>
        </a:solidFill>
      </dgm:spPr>
      <dgm:t>
        <a:bodyPr/>
        <a:lstStyle/>
        <a:p>
          <a:r>
            <a:rPr lang="en-US" sz="1200" dirty="0"/>
            <a:t>Bariatric surgery</a:t>
          </a:r>
        </a:p>
      </dgm:t>
    </dgm:pt>
    <dgm:pt modelId="{21330F63-BE62-4273-9588-F594F74C53A0}" type="parTrans" cxnId="{7D81F939-06AA-4603-8A08-286FCB97F9E1}">
      <dgm:prSet/>
      <dgm:spPr/>
      <dgm:t>
        <a:bodyPr/>
        <a:lstStyle/>
        <a:p>
          <a:endParaRPr lang="en-US"/>
        </a:p>
      </dgm:t>
    </dgm:pt>
    <dgm:pt modelId="{88FE2D42-02EF-4E5E-9014-90B199CE4804}" type="sibTrans" cxnId="{7D81F939-06AA-4603-8A08-286FCB97F9E1}">
      <dgm:prSet/>
      <dgm:spPr/>
      <dgm:t>
        <a:bodyPr/>
        <a:lstStyle/>
        <a:p>
          <a:endParaRPr lang="en-US"/>
        </a:p>
      </dgm:t>
    </dgm:pt>
    <dgm:pt modelId="{B30ECEA5-7241-4CF2-B283-603E55FF36E3}">
      <dgm:prSet phldrT="[Text]" custT="1"/>
      <dgm:spPr>
        <a:solidFill>
          <a:srgbClr val="FF860D"/>
        </a:solidFill>
      </dgm:spPr>
      <dgm:t>
        <a:bodyPr/>
        <a:lstStyle/>
        <a:p>
          <a:r>
            <a:rPr lang="en-US" sz="1200" dirty="0"/>
            <a:t>Anti-obesity medication</a:t>
          </a:r>
        </a:p>
      </dgm:t>
    </dgm:pt>
    <dgm:pt modelId="{54CCA319-E0E5-42DB-B8FD-204FF2BDE777}" type="parTrans" cxnId="{E317D4EA-6D4C-42E2-9BD5-A47C2CD4EFB7}">
      <dgm:prSet/>
      <dgm:spPr/>
      <dgm:t>
        <a:bodyPr/>
        <a:lstStyle/>
        <a:p>
          <a:endParaRPr lang="en-US"/>
        </a:p>
      </dgm:t>
    </dgm:pt>
    <dgm:pt modelId="{244EFC40-5075-4C5F-BDF6-81CEB11D940C}" type="sibTrans" cxnId="{E317D4EA-6D4C-42E2-9BD5-A47C2CD4EFB7}">
      <dgm:prSet/>
      <dgm:spPr/>
      <dgm:t>
        <a:bodyPr/>
        <a:lstStyle/>
        <a:p>
          <a:endParaRPr lang="en-US"/>
        </a:p>
      </dgm:t>
    </dgm:pt>
    <dgm:pt modelId="{A435748A-6C4B-4CFB-9B2C-510A666C47F3}">
      <dgm:prSet phldrT="[Text]" custT="1"/>
      <dgm:spPr>
        <a:solidFill>
          <a:srgbClr val="DA6D00"/>
        </a:solidFill>
      </dgm:spPr>
      <dgm:t>
        <a:bodyPr/>
        <a:lstStyle/>
        <a:p>
          <a:r>
            <a:rPr lang="en-US" sz="1200" dirty="0"/>
            <a:t>Diet, activity, and behavior modification</a:t>
          </a:r>
        </a:p>
      </dgm:t>
    </dgm:pt>
    <dgm:pt modelId="{BF8ED40B-B311-4FB9-BB5A-447B18E9BDEC}" type="parTrans" cxnId="{880E01AB-007C-40A3-868E-F6FC2F5D690B}">
      <dgm:prSet/>
      <dgm:spPr/>
      <dgm:t>
        <a:bodyPr/>
        <a:lstStyle/>
        <a:p>
          <a:endParaRPr lang="en-US"/>
        </a:p>
      </dgm:t>
    </dgm:pt>
    <dgm:pt modelId="{BBF0CC9E-2FB1-4761-A341-D0D329005216}" type="sibTrans" cxnId="{880E01AB-007C-40A3-868E-F6FC2F5D690B}">
      <dgm:prSet/>
      <dgm:spPr/>
      <dgm:t>
        <a:bodyPr/>
        <a:lstStyle/>
        <a:p>
          <a:endParaRPr lang="en-US"/>
        </a:p>
      </dgm:t>
    </dgm:pt>
    <dgm:pt modelId="{70946BA2-0FF0-43DC-BBBC-6C3A62C5ADC4}" type="pres">
      <dgm:prSet presAssocID="{A0F4A2DB-059A-4349-BC19-074BDA7625DA}" presName="Name0" presStyleCnt="0">
        <dgm:presLayoutVars>
          <dgm:chMax val="7"/>
          <dgm:resizeHandles val="exact"/>
        </dgm:presLayoutVars>
      </dgm:prSet>
      <dgm:spPr/>
    </dgm:pt>
    <dgm:pt modelId="{DC3B8576-4582-402D-8FDB-43BBFFFADB14}" type="pres">
      <dgm:prSet presAssocID="{A0F4A2DB-059A-4349-BC19-074BDA7625DA}" presName="comp1" presStyleCnt="0"/>
      <dgm:spPr/>
    </dgm:pt>
    <dgm:pt modelId="{1FDE6FFA-32C0-4918-93ED-FFA17038F961}" type="pres">
      <dgm:prSet presAssocID="{A0F4A2DB-059A-4349-BC19-074BDA7625DA}" presName="circle1" presStyleLbl="node1" presStyleIdx="0" presStyleCnt="3" custScaleX="107666"/>
      <dgm:spPr/>
    </dgm:pt>
    <dgm:pt modelId="{E7163A66-7712-419B-AEEE-CCC15D368B84}" type="pres">
      <dgm:prSet presAssocID="{A0F4A2DB-059A-4349-BC19-074BDA7625DA}" presName="c1text" presStyleLbl="node1" presStyleIdx="0" presStyleCnt="3">
        <dgm:presLayoutVars>
          <dgm:bulletEnabled val="1"/>
        </dgm:presLayoutVars>
      </dgm:prSet>
      <dgm:spPr/>
    </dgm:pt>
    <dgm:pt modelId="{26A16F91-3443-48DB-94E7-54279E257460}" type="pres">
      <dgm:prSet presAssocID="{A0F4A2DB-059A-4349-BC19-074BDA7625DA}" presName="comp2" presStyleCnt="0"/>
      <dgm:spPr/>
    </dgm:pt>
    <dgm:pt modelId="{F8546ACE-55FE-46E9-89AD-3D0A7FF5A414}" type="pres">
      <dgm:prSet presAssocID="{A0F4A2DB-059A-4349-BC19-074BDA7625DA}" presName="circle2" presStyleLbl="node1" presStyleIdx="1" presStyleCnt="3" custScaleX="110066"/>
      <dgm:spPr/>
    </dgm:pt>
    <dgm:pt modelId="{113E746B-093C-4DFB-A218-F5BE58974DA3}" type="pres">
      <dgm:prSet presAssocID="{A0F4A2DB-059A-4349-BC19-074BDA7625DA}" presName="c2text" presStyleLbl="node1" presStyleIdx="1" presStyleCnt="3">
        <dgm:presLayoutVars>
          <dgm:bulletEnabled val="1"/>
        </dgm:presLayoutVars>
      </dgm:prSet>
      <dgm:spPr/>
    </dgm:pt>
    <dgm:pt modelId="{0EF8C497-EB0E-4D90-9979-287318D810BF}" type="pres">
      <dgm:prSet presAssocID="{A0F4A2DB-059A-4349-BC19-074BDA7625DA}" presName="comp3" presStyleCnt="0"/>
      <dgm:spPr/>
    </dgm:pt>
    <dgm:pt modelId="{0A26A122-28BA-44A8-9B25-A0514061B7A5}" type="pres">
      <dgm:prSet presAssocID="{A0F4A2DB-059A-4349-BC19-074BDA7625DA}" presName="circle3" presStyleLbl="node1" presStyleIdx="2" presStyleCnt="3" custScaleX="114760"/>
      <dgm:spPr/>
    </dgm:pt>
    <dgm:pt modelId="{67CBAE1D-38BD-4583-BF34-80D165A61ECE}" type="pres">
      <dgm:prSet presAssocID="{A0F4A2DB-059A-4349-BC19-074BDA7625DA}" presName="c3text" presStyleLbl="node1" presStyleIdx="2" presStyleCnt="3">
        <dgm:presLayoutVars>
          <dgm:bulletEnabled val="1"/>
        </dgm:presLayoutVars>
      </dgm:prSet>
      <dgm:spPr/>
    </dgm:pt>
  </dgm:ptLst>
  <dgm:cxnLst>
    <dgm:cxn modelId="{32263536-5CB3-4BE1-978C-CB9DDDE6CD24}" type="presOf" srcId="{B30ECEA5-7241-4CF2-B283-603E55FF36E3}" destId="{113E746B-093C-4DFB-A218-F5BE58974DA3}" srcOrd="1" destOrd="0" presId="urn:microsoft.com/office/officeart/2005/8/layout/venn2"/>
    <dgm:cxn modelId="{23E7F936-FD4D-4567-9F25-BDAF16EF01AE}" type="presOf" srcId="{B30ECEA5-7241-4CF2-B283-603E55FF36E3}" destId="{F8546ACE-55FE-46E9-89AD-3D0A7FF5A414}" srcOrd="0" destOrd="0" presId="urn:microsoft.com/office/officeart/2005/8/layout/venn2"/>
    <dgm:cxn modelId="{7D81F939-06AA-4603-8A08-286FCB97F9E1}" srcId="{A0F4A2DB-059A-4349-BC19-074BDA7625DA}" destId="{30738753-E153-4D10-9267-CBBD2C505E85}" srcOrd="0" destOrd="0" parTransId="{21330F63-BE62-4273-9588-F594F74C53A0}" sibTransId="{88FE2D42-02EF-4E5E-9014-90B199CE4804}"/>
    <dgm:cxn modelId="{FA23E13E-7979-4FFE-8D21-947FC135440F}" type="presOf" srcId="{A435748A-6C4B-4CFB-9B2C-510A666C47F3}" destId="{67CBAE1D-38BD-4583-BF34-80D165A61ECE}" srcOrd="1" destOrd="0" presId="urn:microsoft.com/office/officeart/2005/8/layout/venn2"/>
    <dgm:cxn modelId="{C7546242-BA29-46BB-9EBE-60842893B063}" type="presOf" srcId="{30738753-E153-4D10-9267-CBBD2C505E85}" destId="{E7163A66-7712-419B-AEEE-CCC15D368B84}" srcOrd="1" destOrd="0" presId="urn:microsoft.com/office/officeart/2005/8/layout/venn2"/>
    <dgm:cxn modelId="{75359977-6021-468D-92EC-C7FF5F9E0610}" type="presOf" srcId="{A435748A-6C4B-4CFB-9B2C-510A666C47F3}" destId="{0A26A122-28BA-44A8-9B25-A0514061B7A5}" srcOrd="0" destOrd="0" presId="urn:microsoft.com/office/officeart/2005/8/layout/venn2"/>
    <dgm:cxn modelId="{F0A5C57A-FEAB-4885-90E7-216496C6AA4F}" type="presOf" srcId="{A0F4A2DB-059A-4349-BC19-074BDA7625DA}" destId="{70946BA2-0FF0-43DC-BBBC-6C3A62C5ADC4}" srcOrd="0" destOrd="0" presId="urn:microsoft.com/office/officeart/2005/8/layout/venn2"/>
    <dgm:cxn modelId="{432CB08B-B49A-44ED-9B57-698D8BA5A4EB}" type="presOf" srcId="{30738753-E153-4D10-9267-CBBD2C505E85}" destId="{1FDE6FFA-32C0-4918-93ED-FFA17038F961}" srcOrd="0" destOrd="0" presId="urn:microsoft.com/office/officeart/2005/8/layout/venn2"/>
    <dgm:cxn modelId="{880E01AB-007C-40A3-868E-F6FC2F5D690B}" srcId="{A0F4A2DB-059A-4349-BC19-074BDA7625DA}" destId="{A435748A-6C4B-4CFB-9B2C-510A666C47F3}" srcOrd="2" destOrd="0" parTransId="{BF8ED40B-B311-4FB9-BB5A-447B18E9BDEC}" sibTransId="{BBF0CC9E-2FB1-4761-A341-D0D329005216}"/>
    <dgm:cxn modelId="{E317D4EA-6D4C-42E2-9BD5-A47C2CD4EFB7}" srcId="{A0F4A2DB-059A-4349-BC19-074BDA7625DA}" destId="{B30ECEA5-7241-4CF2-B283-603E55FF36E3}" srcOrd="1" destOrd="0" parTransId="{54CCA319-E0E5-42DB-B8FD-204FF2BDE777}" sibTransId="{244EFC40-5075-4C5F-BDF6-81CEB11D940C}"/>
    <dgm:cxn modelId="{C51F2888-17E4-4F5F-9FC3-3D82B9F8A5EC}" type="presParOf" srcId="{70946BA2-0FF0-43DC-BBBC-6C3A62C5ADC4}" destId="{DC3B8576-4582-402D-8FDB-43BBFFFADB14}" srcOrd="0" destOrd="0" presId="urn:microsoft.com/office/officeart/2005/8/layout/venn2"/>
    <dgm:cxn modelId="{31822ED3-A15B-4261-AB58-CAC6BB746DED}" type="presParOf" srcId="{DC3B8576-4582-402D-8FDB-43BBFFFADB14}" destId="{1FDE6FFA-32C0-4918-93ED-FFA17038F961}" srcOrd="0" destOrd="0" presId="urn:microsoft.com/office/officeart/2005/8/layout/venn2"/>
    <dgm:cxn modelId="{E1861534-C7FD-4037-B56D-DA8FD5EA084A}" type="presParOf" srcId="{DC3B8576-4582-402D-8FDB-43BBFFFADB14}" destId="{E7163A66-7712-419B-AEEE-CCC15D368B84}" srcOrd="1" destOrd="0" presId="urn:microsoft.com/office/officeart/2005/8/layout/venn2"/>
    <dgm:cxn modelId="{A66253CD-CF5F-40EF-BC13-88D1F9F9330D}" type="presParOf" srcId="{70946BA2-0FF0-43DC-BBBC-6C3A62C5ADC4}" destId="{26A16F91-3443-48DB-94E7-54279E257460}" srcOrd="1" destOrd="0" presId="urn:microsoft.com/office/officeart/2005/8/layout/venn2"/>
    <dgm:cxn modelId="{153C7629-28EB-4869-B33F-A852A4C1F602}" type="presParOf" srcId="{26A16F91-3443-48DB-94E7-54279E257460}" destId="{F8546ACE-55FE-46E9-89AD-3D0A7FF5A414}" srcOrd="0" destOrd="0" presId="urn:microsoft.com/office/officeart/2005/8/layout/venn2"/>
    <dgm:cxn modelId="{1F4578B0-9108-411F-8D70-87795558F9F7}" type="presParOf" srcId="{26A16F91-3443-48DB-94E7-54279E257460}" destId="{113E746B-093C-4DFB-A218-F5BE58974DA3}" srcOrd="1" destOrd="0" presId="urn:microsoft.com/office/officeart/2005/8/layout/venn2"/>
    <dgm:cxn modelId="{7C437372-9DE2-4AD5-A630-6D85EE18D504}" type="presParOf" srcId="{70946BA2-0FF0-43DC-BBBC-6C3A62C5ADC4}" destId="{0EF8C497-EB0E-4D90-9979-287318D810BF}" srcOrd="2" destOrd="0" presId="urn:microsoft.com/office/officeart/2005/8/layout/venn2"/>
    <dgm:cxn modelId="{D7E0B7E1-156D-49A8-A710-66EE98E2ABBF}" type="presParOf" srcId="{0EF8C497-EB0E-4D90-9979-287318D810BF}" destId="{0A26A122-28BA-44A8-9B25-A0514061B7A5}" srcOrd="0" destOrd="0" presId="urn:microsoft.com/office/officeart/2005/8/layout/venn2"/>
    <dgm:cxn modelId="{EBC29F31-433F-48FD-8339-20D77EE4D10F}" type="presParOf" srcId="{0EF8C497-EB0E-4D90-9979-287318D810BF}" destId="{67CBAE1D-38BD-4583-BF34-80D165A61ECE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541441-21C9-42A9-BE98-BED198BBBC57}">
      <dsp:nvSpPr>
        <dsp:cNvPr id="0" name=""/>
        <dsp:cNvSpPr/>
      </dsp:nvSpPr>
      <dsp:spPr>
        <a:xfrm>
          <a:off x="0" y="900112"/>
          <a:ext cx="7567083" cy="1200150"/>
        </a:xfrm>
        <a:prstGeom prst="notchedRightArrow">
          <a:avLst/>
        </a:prstGeom>
        <a:solidFill>
          <a:srgbClr val="FF33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5D75E8-2575-45A4-8504-3A315E7C3292}">
      <dsp:nvSpPr>
        <dsp:cNvPr id="0" name=""/>
        <dsp:cNvSpPr/>
      </dsp:nvSpPr>
      <dsp:spPr>
        <a:xfrm>
          <a:off x="3995" y="0"/>
          <a:ext cx="1442276" cy="1200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1998 NIH Guidelines</a:t>
          </a:r>
          <a:endParaRPr lang="en-US" sz="1400" kern="1200" dirty="0"/>
        </a:p>
      </dsp:txBody>
      <dsp:txXfrm>
        <a:off x="3995" y="0"/>
        <a:ext cx="1442276" cy="1200150"/>
      </dsp:txXfrm>
    </dsp:sp>
    <dsp:sp modelId="{D972A6C2-501D-42FE-9F89-9101A0A1AD0E}">
      <dsp:nvSpPr>
        <dsp:cNvPr id="0" name=""/>
        <dsp:cNvSpPr/>
      </dsp:nvSpPr>
      <dsp:spPr>
        <a:xfrm>
          <a:off x="575114" y="1350168"/>
          <a:ext cx="300037" cy="300037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23A989-0AB0-4433-9521-D0BFA3222625}">
      <dsp:nvSpPr>
        <dsp:cNvPr id="0" name=""/>
        <dsp:cNvSpPr/>
      </dsp:nvSpPr>
      <dsp:spPr>
        <a:xfrm>
          <a:off x="1080870" y="1794668"/>
          <a:ext cx="1692631" cy="10588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2002 Social Security Administration</a:t>
          </a:r>
        </a:p>
      </dsp:txBody>
      <dsp:txXfrm>
        <a:off x="1080870" y="1794668"/>
        <a:ext cx="1692631" cy="1058868"/>
      </dsp:txXfrm>
    </dsp:sp>
    <dsp:sp modelId="{9FC30C2E-E16E-4FD4-AE84-5F44EE0320E3}">
      <dsp:nvSpPr>
        <dsp:cNvPr id="0" name=""/>
        <dsp:cNvSpPr/>
      </dsp:nvSpPr>
      <dsp:spPr>
        <a:xfrm>
          <a:off x="1757081" y="1364057"/>
          <a:ext cx="300037" cy="300037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A2DDFB-5012-4069-B8DF-5E0246DD886B}">
      <dsp:nvSpPr>
        <dsp:cNvPr id="0" name=""/>
        <dsp:cNvSpPr/>
      </dsp:nvSpPr>
      <dsp:spPr>
        <a:xfrm>
          <a:off x="3225196" y="0"/>
          <a:ext cx="862935" cy="1200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98704" rIns="298704" bIns="298704" numCol="1" spcCol="1270" anchor="b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200" kern="1200"/>
        </a:p>
      </dsp:txBody>
      <dsp:txXfrm>
        <a:off x="3225196" y="0"/>
        <a:ext cx="862935" cy="1200150"/>
      </dsp:txXfrm>
    </dsp:sp>
    <dsp:sp modelId="{0E5A0B5A-34D5-496F-8879-C4E78B091250}">
      <dsp:nvSpPr>
        <dsp:cNvPr id="0" name=""/>
        <dsp:cNvSpPr/>
      </dsp:nvSpPr>
      <dsp:spPr>
        <a:xfrm>
          <a:off x="2899414" y="1350168"/>
          <a:ext cx="300037" cy="300037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3D106E-6C9C-44D8-B112-83B96DE90209}">
      <dsp:nvSpPr>
        <dsp:cNvPr id="0" name=""/>
        <dsp:cNvSpPr/>
      </dsp:nvSpPr>
      <dsp:spPr>
        <a:xfrm>
          <a:off x="4131278" y="1800225"/>
          <a:ext cx="862935" cy="1200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98704" rIns="298704" bIns="298704" numCol="1" spcCol="1270" anchor="t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200" kern="1200"/>
        </a:p>
      </dsp:txBody>
      <dsp:txXfrm>
        <a:off x="4131278" y="1800225"/>
        <a:ext cx="862935" cy="1200150"/>
      </dsp:txXfrm>
    </dsp:sp>
    <dsp:sp modelId="{A4FEF008-447A-4896-BB52-DB48F622E0CA}">
      <dsp:nvSpPr>
        <dsp:cNvPr id="0" name=""/>
        <dsp:cNvSpPr/>
      </dsp:nvSpPr>
      <dsp:spPr>
        <a:xfrm>
          <a:off x="3934086" y="1350168"/>
          <a:ext cx="300037" cy="300037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12C78D-1EFC-4AE6-8C09-22FCBACCD0E7}">
      <dsp:nvSpPr>
        <dsp:cNvPr id="0" name=""/>
        <dsp:cNvSpPr/>
      </dsp:nvSpPr>
      <dsp:spPr>
        <a:xfrm>
          <a:off x="5037361" y="0"/>
          <a:ext cx="862935" cy="1200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98704" rIns="298704" bIns="298704" numCol="1" spcCol="1270" anchor="b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200" kern="1200"/>
        </a:p>
      </dsp:txBody>
      <dsp:txXfrm>
        <a:off x="5037361" y="0"/>
        <a:ext cx="862935" cy="1200150"/>
      </dsp:txXfrm>
    </dsp:sp>
    <dsp:sp modelId="{82885915-0AA5-4377-8D17-151650BAC031}">
      <dsp:nvSpPr>
        <dsp:cNvPr id="0" name=""/>
        <dsp:cNvSpPr/>
      </dsp:nvSpPr>
      <dsp:spPr>
        <a:xfrm>
          <a:off x="5040198" y="1350168"/>
          <a:ext cx="300037" cy="300037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E01DA7-8CFF-47DF-9429-E3C8BEC69C0D}">
      <dsp:nvSpPr>
        <dsp:cNvPr id="0" name=""/>
        <dsp:cNvSpPr/>
      </dsp:nvSpPr>
      <dsp:spPr>
        <a:xfrm>
          <a:off x="5943443" y="1800225"/>
          <a:ext cx="862935" cy="1200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98704" rIns="298704" bIns="298704" numCol="1" spcCol="1270" anchor="t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200" kern="1200"/>
        </a:p>
      </dsp:txBody>
      <dsp:txXfrm>
        <a:off x="5943443" y="1800225"/>
        <a:ext cx="862935" cy="1200150"/>
      </dsp:txXfrm>
    </dsp:sp>
    <dsp:sp modelId="{B494B590-BB52-41FE-8006-9F203E347D8D}">
      <dsp:nvSpPr>
        <dsp:cNvPr id="0" name=""/>
        <dsp:cNvSpPr/>
      </dsp:nvSpPr>
      <dsp:spPr>
        <a:xfrm>
          <a:off x="6189173" y="1350168"/>
          <a:ext cx="300037" cy="300037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37F0D3-EA70-4FF9-9823-5122FA2A1766}">
      <dsp:nvSpPr>
        <dsp:cNvPr id="0" name=""/>
        <dsp:cNvSpPr/>
      </dsp:nvSpPr>
      <dsp:spPr>
        <a:xfrm>
          <a:off x="29" y="10565"/>
          <a:ext cx="2848570" cy="576000"/>
        </a:xfrm>
        <a:prstGeom prst="rect">
          <a:avLst/>
        </a:prstGeom>
        <a:solidFill>
          <a:srgbClr val="FF330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Hunger</a:t>
          </a:r>
        </a:p>
      </dsp:txBody>
      <dsp:txXfrm>
        <a:off x="29" y="10565"/>
        <a:ext cx="2848570" cy="576000"/>
      </dsp:txXfrm>
    </dsp:sp>
    <dsp:sp modelId="{EF2AD0E7-F338-468C-A6CD-2ADCF562AC9B}">
      <dsp:nvSpPr>
        <dsp:cNvPr id="0" name=""/>
        <dsp:cNvSpPr/>
      </dsp:nvSpPr>
      <dsp:spPr>
        <a:xfrm>
          <a:off x="29" y="586565"/>
          <a:ext cx="2848570" cy="2415599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Ghrelin</a:t>
          </a:r>
        </a:p>
      </dsp:txBody>
      <dsp:txXfrm>
        <a:off x="29" y="586565"/>
        <a:ext cx="2848570" cy="2415599"/>
      </dsp:txXfrm>
    </dsp:sp>
    <dsp:sp modelId="{6F94A752-626E-4D98-86B7-D8A243DAAC7F}">
      <dsp:nvSpPr>
        <dsp:cNvPr id="0" name=""/>
        <dsp:cNvSpPr/>
      </dsp:nvSpPr>
      <dsp:spPr>
        <a:xfrm>
          <a:off x="3247399" y="10565"/>
          <a:ext cx="2848570" cy="576000"/>
        </a:xfrm>
        <a:prstGeom prst="rect">
          <a:avLst/>
        </a:prstGeom>
        <a:solidFill>
          <a:srgbClr val="FF330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Satiety</a:t>
          </a:r>
        </a:p>
      </dsp:txBody>
      <dsp:txXfrm>
        <a:off x="3247399" y="10565"/>
        <a:ext cx="2848570" cy="576000"/>
      </dsp:txXfrm>
    </dsp:sp>
    <dsp:sp modelId="{8D80DC82-012E-474B-AC14-EBEF66C55257}">
      <dsp:nvSpPr>
        <dsp:cNvPr id="0" name=""/>
        <dsp:cNvSpPr/>
      </dsp:nvSpPr>
      <dsp:spPr>
        <a:xfrm>
          <a:off x="3247399" y="586565"/>
          <a:ext cx="2848570" cy="2415599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Glucagon-like peptide 1 (GLP-1)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 dirty="0"/>
            <a:t>Gastric inhibitory polypeptide (GIP)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Leptin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Amylin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Insulin</a:t>
          </a:r>
        </a:p>
      </dsp:txBody>
      <dsp:txXfrm>
        <a:off x="3247399" y="586565"/>
        <a:ext cx="2848570" cy="24155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60F469-E008-417B-A72B-985C0E6D8B77}">
      <dsp:nvSpPr>
        <dsp:cNvPr id="0" name=""/>
        <dsp:cNvSpPr/>
      </dsp:nvSpPr>
      <dsp:spPr>
        <a:xfrm>
          <a:off x="2600958" y="1250436"/>
          <a:ext cx="894083" cy="891480"/>
        </a:xfrm>
        <a:prstGeom prst="ellipse">
          <a:avLst/>
        </a:prstGeom>
        <a:solidFill>
          <a:srgbClr val="FF330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Obesity</a:t>
          </a:r>
        </a:p>
      </dsp:txBody>
      <dsp:txXfrm>
        <a:off x="2731893" y="1380990"/>
        <a:ext cx="632213" cy="630372"/>
      </dsp:txXfrm>
    </dsp:sp>
    <dsp:sp modelId="{0272C9CE-6139-4EBB-A7E1-B520B036516E}">
      <dsp:nvSpPr>
        <dsp:cNvPr id="0" name=""/>
        <dsp:cNvSpPr/>
      </dsp:nvSpPr>
      <dsp:spPr>
        <a:xfrm rot="16200000">
          <a:off x="2953615" y="926143"/>
          <a:ext cx="188769" cy="303103"/>
        </a:xfrm>
        <a:prstGeom prst="rightArrow">
          <a:avLst>
            <a:gd name="adj1" fmla="val 60000"/>
            <a:gd name="adj2" fmla="val 50000"/>
          </a:avLst>
        </a:prstGeom>
        <a:gradFill flip="none" rotWithShape="0">
          <a:gsLst>
            <a:gs pos="0">
              <a:srgbClr val="FF3300">
                <a:tint val="66000"/>
                <a:satMod val="160000"/>
              </a:srgbClr>
            </a:gs>
            <a:gs pos="50000">
              <a:srgbClr val="FF3300">
                <a:tint val="44500"/>
                <a:satMod val="160000"/>
              </a:srgbClr>
            </a:gs>
            <a:gs pos="100000">
              <a:srgbClr val="FF3300">
                <a:tint val="23500"/>
                <a:satMod val="160000"/>
              </a:srgbClr>
            </a:gs>
          </a:gsLst>
          <a:lin ang="27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2981931" y="1015080"/>
        <a:ext cx="132138" cy="181861"/>
      </dsp:txXfrm>
    </dsp:sp>
    <dsp:sp modelId="{301F2103-31E0-4DFF-A934-36425F706298}">
      <dsp:nvSpPr>
        <dsp:cNvPr id="0" name=""/>
        <dsp:cNvSpPr/>
      </dsp:nvSpPr>
      <dsp:spPr>
        <a:xfrm>
          <a:off x="2602259" y="2787"/>
          <a:ext cx="891480" cy="891480"/>
        </a:xfrm>
        <a:prstGeom prst="ellipse">
          <a:avLst/>
        </a:prstGeom>
        <a:solidFill>
          <a:srgbClr val="FF330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T2DM</a:t>
          </a:r>
        </a:p>
      </dsp:txBody>
      <dsp:txXfrm>
        <a:off x="2732813" y="133341"/>
        <a:ext cx="630372" cy="630372"/>
      </dsp:txXfrm>
    </dsp:sp>
    <dsp:sp modelId="{AE05EEDE-52E0-4A5C-BAC9-D825560EE4B5}">
      <dsp:nvSpPr>
        <dsp:cNvPr id="0" name=""/>
        <dsp:cNvSpPr/>
      </dsp:nvSpPr>
      <dsp:spPr>
        <a:xfrm>
          <a:off x="3573112" y="1544625"/>
          <a:ext cx="188079" cy="303103"/>
        </a:xfrm>
        <a:prstGeom prst="rightArrow">
          <a:avLst>
            <a:gd name="adj1" fmla="val 60000"/>
            <a:gd name="adj2" fmla="val 50000"/>
          </a:avLst>
        </a:prstGeom>
        <a:gradFill flip="none" rotWithShape="0">
          <a:gsLst>
            <a:gs pos="0">
              <a:srgbClr val="FF3300">
                <a:tint val="66000"/>
                <a:satMod val="160000"/>
              </a:srgbClr>
            </a:gs>
            <a:gs pos="50000">
              <a:srgbClr val="FF3300">
                <a:tint val="44500"/>
                <a:satMod val="160000"/>
              </a:srgbClr>
            </a:gs>
            <a:gs pos="100000">
              <a:srgbClr val="FF3300">
                <a:tint val="23500"/>
                <a:satMod val="160000"/>
              </a:srgbClr>
            </a:gs>
          </a:gsLst>
          <a:lin ang="27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3573112" y="1605246"/>
        <a:ext cx="131655" cy="181861"/>
      </dsp:txXfrm>
    </dsp:sp>
    <dsp:sp modelId="{6B48820E-E933-48F2-8B33-21E3D77DAAB6}">
      <dsp:nvSpPr>
        <dsp:cNvPr id="0" name=""/>
        <dsp:cNvSpPr/>
      </dsp:nvSpPr>
      <dsp:spPr>
        <a:xfrm>
          <a:off x="3849909" y="1250436"/>
          <a:ext cx="891480" cy="891480"/>
        </a:xfrm>
        <a:prstGeom prst="ellipse">
          <a:avLst/>
        </a:prstGeom>
        <a:solidFill>
          <a:srgbClr val="FF330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Cancer</a:t>
          </a:r>
        </a:p>
      </dsp:txBody>
      <dsp:txXfrm>
        <a:off x="3980463" y="1380990"/>
        <a:ext cx="630372" cy="630372"/>
      </dsp:txXfrm>
    </dsp:sp>
    <dsp:sp modelId="{A082FD1E-D0AA-46A5-AD3C-ABF83DEFC55A}">
      <dsp:nvSpPr>
        <dsp:cNvPr id="0" name=""/>
        <dsp:cNvSpPr/>
      </dsp:nvSpPr>
      <dsp:spPr>
        <a:xfrm rot="5400000">
          <a:off x="2953615" y="2163107"/>
          <a:ext cx="188769" cy="303103"/>
        </a:xfrm>
        <a:prstGeom prst="rightArrow">
          <a:avLst>
            <a:gd name="adj1" fmla="val 60000"/>
            <a:gd name="adj2" fmla="val 50000"/>
          </a:avLst>
        </a:prstGeom>
        <a:gradFill flip="none" rotWithShape="0">
          <a:gsLst>
            <a:gs pos="0">
              <a:srgbClr val="FF3300">
                <a:tint val="66000"/>
                <a:satMod val="160000"/>
              </a:srgbClr>
            </a:gs>
            <a:gs pos="50000">
              <a:srgbClr val="FF3300">
                <a:tint val="44500"/>
                <a:satMod val="160000"/>
              </a:srgbClr>
            </a:gs>
            <a:gs pos="100000">
              <a:srgbClr val="FF3300">
                <a:tint val="23500"/>
                <a:satMod val="160000"/>
              </a:srgbClr>
            </a:gs>
          </a:gsLst>
          <a:lin ang="27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2981931" y="2195413"/>
        <a:ext cx="132138" cy="181861"/>
      </dsp:txXfrm>
    </dsp:sp>
    <dsp:sp modelId="{56036C00-6C4C-468D-8502-34FD580AD82C}">
      <dsp:nvSpPr>
        <dsp:cNvPr id="0" name=""/>
        <dsp:cNvSpPr/>
      </dsp:nvSpPr>
      <dsp:spPr>
        <a:xfrm>
          <a:off x="2602259" y="2498086"/>
          <a:ext cx="891480" cy="891480"/>
        </a:xfrm>
        <a:prstGeom prst="ellipse">
          <a:avLst/>
        </a:prstGeom>
        <a:solidFill>
          <a:srgbClr val="FF330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GERD</a:t>
          </a:r>
        </a:p>
      </dsp:txBody>
      <dsp:txXfrm>
        <a:off x="2732813" y="2628640"/>
        <a:ext cx="630372" cy="630372"/>
      </dsp:txXfrm>
    </dsp:sp>
    <dsp:sp modelId="{44F63CA3-9322-49A8-8203-191E285489F5}">
      <dsp:nvSpPr>
        <dsp:cNvPr id="0" name=""/>
        <dsp:cNvSpPr/>
      </dsp:nvSpPr>
      <dsp:spPr>
        <a:xfrm rot="10800000">
          <a:off x="2334807" y="1544625"/>
          <a:ext cx="188079" cy="303103"/>
        </a:xfrm>
        <a:prstGeom prst="rightArrow">
          <a:avLst>
            <a:gd name="adj1" fmla="val 60000"/>
            <a:gd name="adj2" fmla="val 50000"/>
          </a:avLst>
        </a:prstGeom>
        <a:gradFill flip="none" rotWithShape="0">
          <a:gsLst>
            <a:gs pos="0">
              <a:srgbClr val="FF3300">
                <a:tint val="66000"/>
                <a:satMod val="160000"/>
              </a:srgbClr>
            </a:gs>
            <a:gs pos="50000">
              <a:srgbClr val="FF3300">
                <a:tint val="44500"/>
                <a:satMod val="160000"/>
              </a:srgbClr>
            </a:gs>
            <a:gs pos="100000">
              <a:srgbClr val="FF3300">
                <a:tint val="23500"/>
                <a:satMod val="160000"/>
              </a:srgbClr>
            </a:gs>
          </a:gsLst>
          <a:lin ang="27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2391231" y="1605246"/>
        <a:ext cx="131655" cy="181861"/>
      </dsp:txXfrm>
    </dsp:sp>
    <dsp:sp modelId="{A0B3A891-0097-4BB0-A2DE-926061C3C2C5}">
      <dsp:nvSpPr>
        <dsp:cNvPr id="0" name=""/>
        <dsp:cNvSpPr/>
      </dsp:nvSpPr>
      <dsp:spPr>
        <a:xfrm>
          <a:off x="1354610" y="1250436"/>
          <a:ext cx="891480" cy="891480"/>
        </a:xfrm>
        <a:prstGeom prst="ellipse">
          <a:avLst/>
        </a:prstGeom>
        <a:solidFill>
          <a:srgbClr val="FF330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NAFLD</a:t>
          </a:r>
        </a:p>
      </dsp:txBody>
      <dsp:txXfrm>
        <a:off x="1485164" y="1380990"/>
        <a:ext cx="630372" cy="6303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67B788-9632-4ABA-875E-302E904337A3}">
      <dsp:nvSpPr>
        <dsp:cNvPr id="0" name=""/>
        <dsp:cNvSpPr/>
      </dsp:nvSpPr>
      <dsp:spPr>
        <a:xfrm>
          <a:off x="29" y="505192"/>
          <a:ext cx="2848570" cy="691200"/>
        </a:xfrm>
        <a:prstGeom prst="rect">
          <a:avLst/>
        </a:prstGeom>
        <a:solidFill>
          <a:srgbClr val="FF330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Healthcare costs</a:t>
          </a:r>
        </a:p>
      </dsp:txBody>
      <dsp:txXfrm>
        <a:off x="29" y="505192"/>
        <a:ext cx="2848570" cy="691200"/>
      </dsp:txXfrm>
    </dsp:sp>
    <dsp:sp modelId="{EC57D779-9E21-4255-9072-0B0EB27DFE7A}">
      <dsp:nvSpPr>
        <dsp:cNvPr id="0" name=""/>
        <dsp:cNvSpPr/>
      </dsp:nvSpPr>
      <dsp:spPr>
        <a:xfrm>
          <a:off x="29" y="1196392"/>
          <a:ext cx="2848570" cy="2362415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Additional $1800 per year per person with obesity</a:t>
          </a:r>
          <a:r>
            <a:rPr lang="en-US" sz="2400" kern="1200" baseline="30000" dirty="0"/>
            <a:t>1</a:t>
          </a:r>
        </a:p>
      </dsp:txBody>
      <dsp:txXfrm>
        <a:off x="29" y="1196392"/>
        <a:ext cx="2848570" cy="2362415"/>
      </dsp:txXfrm>
    </dsp:sp>
    <dsp:sp modelId="{54A6029C-D394-4B77-9EEB-7088BAAD203E}">
      <dsp:nvSpPr>
        <dsp:cNvPr id="0" name=""/>
        <dsp:cNvSpPr/>
      </dsp:nvSpPr>
      <dsp:spPr>
        <a:xfrm>
          <a:off x="3247399" y="505192"/>
          <a:ext cx="2848570" cy="691200"/>
        </a:xfrm>
        <a:prstGeom prst="rect">
          <a:avLst/>
        </a:prstGeom>
        <a:solidFill>
          <a:srgbClr val="FF330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Life-expectancy</a:t>
          </a:r>
        </a:p>
      </dsp:txBody>
      <dsp:txXfrm>
        <a:off x="3247399" y="505192"/>
        <a:ext cx="2848570" cy="691200"/>
      </dsp:txXfrm>
    </dsp:sp>
    <dsp:sp modelId="{DD4B96A9-F3A7-4187-B48A-8306CDD5ED15}">
      <dsp:nvSpPr>
        <dsp:cNvPr id="0" name=""/>
        <dsp:cNvSpPr/>
      </dsp:nvSpPr>
      <dsp:spPr>
        <a:xfrm>
          <a:off x="3247399" y="1196392"/>
          <a:ext cx="2848570" cy="2362415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2.6million deaths annually from noncommunicable diseases, many with ties to obesity</a:t>
          </a:r>
          <a:r>
            <a:rPr lang="en-US" sz="2400" kern="1200" baseline="30000" dirty="0"/>
            <a:t>2</a:t>
          </a:r>
        </a:p>
      </dsp:txBody>
      <dsp:txXfrm>
        <a:off x="3247399" y="1196392"/>
        <a:ext cx="2848570" cy="23624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BF6358-7138-405C-9233-CA5C4C7EF077}">
      <dsp:nvSpPr>
        <dsp:cNvPr id="0" name=""/>
        <dsp:cNvSpPr/>
      </dsp:nvSpPr>
      <dsp:spPr>
        <a:xfrm rot="10800000">
          <a:off x="1532914" y="2196"/>
          <a:ext cx="5244655" cy="847569"/>
        </a:xfrm>
        <a:prstGeom prst="homePlate">
          <a:avLst/>
        </a:prstGeom>
        <a:solidFill>
          <a:srgbClr val="DA6D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755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Predisposing genetic factors</a:t>
          </a:r>
        </a:p>
      </dsp:txBody>
      <dsp:txXfrm rot="10800000">
        <a:off x="1744806" y="2196"/>
        <a:ext cx="5032763" cy="847569"/>
      </dsp:txXfrm>
    </dsp:sp>
    <dsp:sp modelId="{18F3D78E-9FCC-4028-A510-67147AAD460D}">
      <dsp:nvSpPr>
        <dsp:cNvPr id="0" name=""/>
        <dsp:cNvSpPr/>
      </dsp:nvSpPr>
      <dsp:spPr>
        <a:xfrm>
          <a:off x="1109129" y="2196"/>
          <a:ext cx="847569" cy="84756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3865FE-17DA-48E7-B6D0-FEB41B21E426}">
      <dsp:nvSpPr>
        <dsp:cNvPr id="0" name=""/>
        <dsp:cNvSpPr/>
      </dsp:nvSpPr>
      <dsp:spPr>
        <a:xfrm rot="10800000">
          <a:off x="1532914" y="1093071"/>
          <a:ext cx="5244655" cy="847569"/>
        </a:xfrm>
        <a:prstGeom prst="homePlate">
          <a:avLst/>
        </a:prstGeom>
        <a:solidFill>
          <a:srgbClr val="FF860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755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Biological adaptations</a:t>
          </a:r>
        </a:p>
      </dsp:txBody>
      <dsp:txXfrm rot="10800000">
        <a:off x="1744806" y="1093071"/>
        <a:ext cx="5032763" cy="847569"/>
      </dsp:txXfrm>
    </dsp:sp>
    <dsp:sp modelId="{56532E8F-CD21-4E10-82F8-7AB686619C81}">
      <dsp:nvSpPr>
        <dsp:cNvPr id="0" name=""/>
        <dsp:cNvSpPr/>
      </dsp:nvSpPr>
      <dsp:spPr>
        <a:xfrm>
          <a:off x="1109129" y="1093071"/>
          <a:ext cx="847569" cy="84756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AC2D74-7336-4193-9DAF-97F792A43B28}">
      <dsp:nvSpPr>
        <dsp:cNvPr id="0" name=""/>
        <dsp:cNvSpPr/>
      </dsp:nvSpPr>
      <dsp:spPr>
        <a:xfrm rot="10800000">
          <a:off x="1532914" y="2183945"/>
          <a:ext cx="5244655" cy="847569"/>
        </a:xfrm>
        <a:prstGeom prst="homePlate">
          <a:avLst/>
        </a:prstGeom>
        <a:solidFill>
          <a:srgbClr val="FFAB5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3755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Behavioral challenges of balance</a:t>
          </a:r>
        </a:p>
      </dsp:txBody>
      <dsp:txXfrm rot="10800000">
        <a:off x="1744806" y="2183945"/>
        <a:ext cx="5032763" cy="847569"/>
      </dsp:txXfrm>
    </dsp:sp>
    <dsp:sp modelId="{DC4696AF-F221-43FD-93EC-63C939B56C06}">
      <dsp:nvSpPr>
        <dsp:cNvPr id="0" name=""/>
        <dsp:cNvSpPr/>
      </dsp:nvSpPr>
      <dsp:spPr>
        <a:xfrm>
          <a:off x="1109129" y="2183945"/>
          <a:ext cx="847569" cy="847569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B65535-B2FD-4A71-AF36-440D89A62097}">
      <dsp:nvSpPr>
        <dsp:cNvPr id="0" name=""/>
        <dsp:cNvSpPr/>
      </dsp:nvSpPr>
      <dsp:spPr>
        <a:xfrm>
          <a:off x="1490057" y="1356"/>
          <a:ext cx="906084" cy="906084"/>
        </a:xfrm>
        <a:prstGeom prst="ellipse">
          <a:avLst/>
        </a:prstGeom>
        <a:solidFill>
          <a:srgbClr val="E271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Ask</a:t>
          </a:r>
        </a:p>
      </dsp:txBody>
      <dsp:txXfrm>
        <a:off x="1622750" y="134049"/>
        <a:ext cx="640698" cy="640698"/>
      </dsp:txXfrm>
    </dsp:sp>
    <dsp:sp modelId="{23385AA1-F1A8-4103-99C3-2B0075CC67F2}">
      <dsp:nvSpPr>
        <dsp:cNvPr id="0" name=""/>
        <dsp:cNvSpPr/>
      </dsp:nvSpPr>
      <dsp:spPr>
        <a:xfrm rot="2160000">
          <a:off x="2367332" y="696957"/>
          <a:ext cx="240145" cy="305803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2374211" y="736945"/>
        <a:ext cx="168102" cy="183481"/>
      </dsp:txXfrm>
    </dsp:sp>
    <dsp:sp modelId="{4A9D017C-A08A-4484-A285-F441A3AFE189}">
      <dsp:nvSpPr>
        <dsp:cNvPr id="0" name=""/>
        <dsp:cNvSpPr/>
      </dsp:nvSpPr>
      <dsp:spPr>
        <a:xfrm>
          <a:off x="2589665" y="800268"/>
          <a:ext cx="906084" cy="906084"/>
        </a:xfrm>
        <a:prstGeom prst="ellipse">
          <a:avLst/>
        </a:prstGeom>
        <a:solidFill>
          <a:srgbClr val="FF860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Assess</a:t>
          </a:r>
        </a:p>
      </dsp:txBody>
      <dsp:txXfrm>
        <a:off x="2722358" y="932961"/>
        <a:ext cx="640698" cy="640698"/>
      </dsp:txXfrm>
    </dsp:sp>
    <dsp:sp modelId="{68BC2629-F650-4D0F-9C6B-E2A59E765FDA}">
      <dsp:nvSpPr>
        <dsp:cNvPr id="0" name=""/>
        <dsp:cNvSpPr/>
      </dsp:nvSpPr>
      <dsp:spPr>
        <a:xfrm rot="6480000">
          <a:off x="2714728" y="1740277"/>
          <a:ext cx="240145" cy="305803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10800000">
        <a:off x="2761881" y="1767180"/>
        <a:ext cx="168102" cy="183481"/>
      </dsp:txXfrm>
    </dsp:sp>
    <dsp:sp modelId="{B52B28E0-E982-4EC9-8425-27E4A591B678}">
      <dsp:nvSpPr>
        <dsp:cNvPr id="0" name=""/>
        <dsp:cNvSpPr/>
      </dsp:nvSpPr>
      <dsp:spPr>
        <a:xfrm>
          <a:off x="2169652" y="2092933"/>
          <a:ext cx="906084" cy="906084"/>
        </a:xfrm>
        <a:prstGeom prst="ellipse">
          <a:avLst/>
        </a:prstGeom>
        <a:solidFill>
          <a:srgbClr val="FF99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Advise</a:t>
          </a:r>
        </a:p>
      </dsp:txBody>
      <dsp:txXfrm>
        <a:off x="2302345" y="2225626"/>
        <a:ext cx="640698" cy="640698"/>
      </dsp:txXfrm>
    </dsp:sp>
    <dsp:sp modelId="{AE4B2118-32A9-48C1-AC16-7EE0896DF885}">
      <dsp:nvSpPr>
        <dsp:cNvPr id="0" name=""/>
        <dsp:cNvSpPr/>
      </dsp:nvSpPr>
      <dsp:spPr>
        <a:xfrm rot="10800000">
          <a:off x="1829823" y="2393074"/>
          <a:ext cx="240145" cy="305803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10800000">
        <a:off x="1901866" y="2454235"/>
        <a:ext cx="168102" cy="183481"/>
      </dsp:txXfrm>
    </dsp:sp>
    <dsp:sp modelId="{39667FD3-95DA-473B-83B5-5654B4497CCA}">
      <dsp:nvSpPr>
        <dsp:cNvPr id="0" name=""/>
        <dsp:cNvSpPr/>
      </dsp:nvSpPr>
      <dsp:spPr>
        <a:xfrm>
          <a:off x="810463" y="2092933"/>
          <a:ext cx="906084" cy="906084"/>
        </a:xfrm>
        <a:prstGeom prst="ellipse">
          <a:avLst/>
        </a:prstGeom>
        <a:solidFill>
          <a:srgbClr val="FFAB5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Agree</a:t>
          </a:r>
        </a:p>
      </dsp:txBody>
      <dsp:txXfrm>
        <a:off x="943156" y="2225626"/>
        <a:ext cx="640698" cy="640698"/>
      </dsp:txXfrm>
    </dsp:sp>
    <dsp:sp modelId="{F4EFEEC6-65AA-4F04-BF84-AD45BB6B2B41}">
      <dsp:nvSpPr>
        <dsp:cNvPr id="0" name=""/>
        <dsp:cNvSpPr/>
      </dsp:nvSpPr>
      <dsp:spPr>
        <a:xfrm rot="15120000">
          <a:off x="935526" y="1753205"/>
          <a:ext cx="240145" cy="305803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10800000">
        <a:off x="982679" y="1848624"/>
        <a:ext cx="168102" cy="183481"/>
      </dsp:txXfrm>
    </dsp:sp>
    <dsp:sp modelId="{D7D021D5-8A40-40EB-902C-1E30684211C1}">
      <dsp:nvSpPr>
        <dsp:cNvPr id="0" name=""/>
        <dsp:cNvSpPr/>
      </dsp:nvSpPr>
      <dsp:spPr>
        <a:xfrm>
          <a:off x="390450" y="800268"/>
          <a:ext cx="906084" cy="906084"/>
        </a:xfrm>
        <a:prstGeom prst="ellipse">
          <a:avLst/>
        </a:prstGeom>
        <a:solidFill>
          <a:srgbClr val="FFC78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Assist</a:t>
          </a:r>
        </a:p>
      </dsp:txBody>
      <dsp:txXfrm>
        <a:off x="523143" y="932961"/>
        <a:ext cx="640698" cy="640698"/>
      </dsp:txXfrm>
    </dsp:sp>
    <dsp:sp modelId="{1805847E-A0BB-4147-81AF-2C8E9FBC5977}">
      <dsp:nvSpPr>
        <dsp:cNvPr id="0" name=""/>
        <dsp:cNvSpPr/>
      </dsp:nvSpPr>
      <dsp:spPr>
        <a:xfrm rot="19440000">
          <a:off x="1267725" y="704947"/>
          <a:ext cx="240145" cy="305803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1274604" y="787281"/>
        <a:ext cx="168102" cy="18348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DE6FFA-32C0-4918-93ED-FFA17038F961}">
      <dsp:nvSpPr>
        <dsp:cNvPr id="0" name=""/>
        <dsp:cNvSpPr/>
      </dsp:nvSpPr>
      <dsp:spPr>
        <a:xfrm>
          <a:off x="2114548" y="0"/>
          <a:ext cx="3657603" cy="3397176"/>
        </a:xfrm>
        <a:prstGeom prst="ellipse">
          <a:avLst/>
        </a:prstGeom>
        <a:solidFill>
          <a:srgbClr val="FFAB5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Bariatric surgery</a:t>
          </a:r>
        </a:p>
      </dsp:txBody>
      <dsp:txXfrm>
        <a:off x="3304183" y="169858"/>
        <a:ext cx="1278332" cy="509576"/>
      </dsp:txXfrm>
    </dsp:sp>
    <dsp:sp modelId="{F8546ACE-55FE-46E9-89AD-3D0A7FF5A414}">
      <dsp:nvSpPr>
        <dsp:cNvPr id="0" name=""/>
        <dsp:cNvSpPr/>
      </dsp:nvSpPr>
      <dsp:spPr>
        <a:xfrm>
          <a:off x="2541174" y="849293"/>
          <a:ext cx="2804351" cy="2547882"/>
        </a:xfrm>
        <a:prstGeom prst="ellipse">
          <a:avLst/>
        </a:prstGeom>
        <a:solidFill>
          <a:srgbClr val="FF860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Anti-obesity medication</a:t>
          </a:r>
        </a:p>
      </dsp:txBody>
      <dsp:txXfrm>
        <a:off x="3289936" y="1008536"/>
        <a:ext cx="1306827" cy="477727"/>
      </dsp:txXfrm>
    </dsp:sp>
    <dsp:sp modelId="{0A26A122-28BA-44A8-9B25-A0514061B7A5}">
      <dsp:nvSpPr>
        <dsp:cNvPr id="0" name=""/>
        <dsp:cNvSpPr/>
      </dsp:nvSpPr>
      <dsp:spPr>
        <a:xfrm>
          <a:off x="2968700" y="1698588"/>
          <a:ext cx="1949299" cy="1698588"/>
        </a:xfrm>
        <a:prstGeom prst="ellipse">
          <a:avLst/>
        </a:prstGeom>
        <a:solidFill>
          <a:srgbClr val="DA6D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Diet, activity, and behavior modification</a:t>
          </a:r>
        </a:p>
      </dsp:txBody>
      <dsp:txXfrm>
        <a:off x="3254168" y="2123235"/>
        <a:ext cx="1378362" cy="8492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DA5F2-EC74-4446-AFFB-DEB290E6BDA1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AA4876-BC11-485F-BEEF-03326AD30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94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 </a:t>
            </a:r>
            <a:r>
              <a:rPr lang="en-US" dirty="0" err="1"/>
              <a:t>Apovian</a:t>
            </a:r>
            <a:r>
              <a:rPr lang="en-US" dirty="0"/>
              <a:t> – red 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A4876-BC11-485F-BEEF-03326AD30F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37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 Kushner – yellow 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A4876-BC11-485F-BEEF-03326AD30FC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577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Obesity is an independent risk factor for T2DM.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A4876-BC11-485F-BEEF-03326AD30FC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152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Prevalence of pre-DM and T2DM increases as BMI increases.</a:t>
            </a:r>
          </a:p>
          <a:p>
            <a:endParaRPr lang="en-US" dirty="0"/>
          </a:p>
          <a:p>
            <a:r>
              <a:rPr lang="en-US" dirty="0"/>
              <a:t>Target adipose tissue</a:t>
            </a:r>
            <a:r>
              <a:rPr lang="en-US" baseline="0" dirty="0"/>
              <a:t> as a driver of T2DM disease process.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A4876-BC11-485F-BEEF-03326AD30FC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739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Obesity is an independent risk factor for dyslipidemia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A4876-BC11-485F-BEEF-03326AD30FC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0252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Obesity is an independent risk factor for HTN via several</a:t>
            </a:r>
            <a:r>
              <a:rPr lang="en-US" baseline="0" dirty="0"/>
              <a:t> different mechanisms.</a:t>
            </a:r>
          </a:p>
          <a:p>
            <a:endParaRPr lang="en-US" baseline="0" dirty="0"/>
          </a:p>
          <a:p>
            <a:r>
              <a:rPr lang="en-US" baseline="0" dirty="0"/>
              <a:t>Similar to the approach with T2DM, targeting adipose tissue targets the comorbidity as well.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A4876-BC11-485F-BEEF-03326AD30FC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898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Obesity is an independent risk factor for CVD. The</a:t>
            </a:r>
            <a:r>
              <a:rPr lang="en-US" baseline="0" dirty="0"/>
              <a:t> connection between obesity and T2DM, dyslipidemia, and HTN has an additive effect of increasing risk.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A4876-BC11-485F-BEEF-03326AD30FC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773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Obesity puts</a:t>
            </a:r>
            <a:r>
              <a:rPr lang="en-US" baseline="0" dirty="0"/>
              <a:t> the body in a state of chronic, low-grade systemic inflammation. This is due to inflammatory marker changes, which are secreted by adipose tissue. Changes to these inflammatory markers have been associated with a wide variety of complications.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A4876-BC11-485F-BEEF-03326AD30FC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58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Selected medications approved for long-term weight loss have been shown to reduce cardiovascular risk.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A4876-BC11-485F-BEEF-03326AD30FC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31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Metabolic disorders</a:t>
            </a:r>
            <a:r>
              <a:rPr lang="en-US" baseline="0" dirty="0"/>
              <a:t> can be greatly improved by moderate weight loss.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A4876-BC11-485F-BEEF-03326AD30FC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420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Emphasis point that even a</a:t>
            </a:r>
            <a:r>
              <a:rPr lang="en-US" baseline="0" dirty="0"/>
              <a:t> relatively small </a:t>
            </a:r>
            <a:r>
              <a:rPr lang="en-US" dirty="0"/>
              <a:t>weight loss changes can have big effects on different disease states.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A4876-BC11-485F-BEEF-03326AD30FC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76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2002 SSA guidelines meant that obesity could be a valid diagnosis when assessing for “disability”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A4876-BC11-485F-BEEF-03326AD30F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2442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 </a:t>
            </a:r>
            <a:r>
              <a:rPr lang="en-US" dirty="0" err="1"/>
              <a:t>Apovian</a:t>
            </a:r>
            <a:r>
              <a:rPr lang="en-US" dirty="0"/>
              <a:t> – green 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A4876-BC11-485F-BEEF-03326AD30FC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6773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Weight loss of 5% to 10% is associated with health benefits</a:t>
            </a:r>
          </a:p>
          <a:p>
            <a:endParaRPr lang="en-US" dirty="0"/>
          </a:p>
          <a:p>
            <a:r>
              <a:rPr lang="en-US" dirty="0"/>
              <a:t>Obesity</a:t>
            </a:r>
            <a:r>
              <a:rPr lang="en-US" baseline="0" dirty="0"/>
              <a:t> heterogeneity means weight loss may require trial and error.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A4876-BC11-485F-BEEF-03326AD30FC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028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Bariatric surgery is an effective treatment option for selected patients with obesity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A4876-BC11-485F-BEEF-03326AD30FC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766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Bariatric surgery is an effective treatment option for selected patients with obesity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A4876-BC11-485F-BEEF-03326AD30FC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834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Several medications in combination with lifestyle intervention have been shown to result in long-term weight loss of 5% to 10% in the majority of patients with obesity.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Differences among approved medications for long-term use enable treatment individualization.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note – pregnancy contraindication for bupropion/naltrexone was removed Aug 2020, it is just a warning.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A4876-BC11-485F-BEEF-03326AD30FC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850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 Kushner – blue 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A4876-BC11-485F-BEEF-03326AD30FC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5720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Selected GLP-1 receptor agonists and SGLT-2 inhibitors have been shown to reduce cardiovascular risk in persons with T2DM</a:t>
            </a:r>
          </a:p>
          <a:p>
            <a:endParaRPr lang="en-US" dirty="0"/>
          </a:p>
          <a:p>
            <a:r>
              <a:rPr lang="en-US" dirty="0"/>
              <a:t>3-point</a:t>
            </a:r>
            <a:r>
              <a:rPr lang="en-US" baseline="0" dirty="0"/>
              <a:t> MACE risk comparable between groups, but GLP-1 RAs lead to much greater weight loss and other benefits associated with that.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A4876-BC11-485F-BEEF-03326AD30FC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227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Patients with obesity require long-term multi-modal treatment. Via receptors in the hypothalamus, GLP-1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RAs affect satiety and hunger,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lower preference for energy-dense foods, alter food reward pathways, and decrease in food cravings, resulting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improvement in eating control.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A4876-BC11-485F-BEEF-03326AD30FC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790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the first half of 2022, </a:t>
            </a:r>
            <a:r>
              <a:rPr lang="en-US" dirty="0" err="1"/>
              <a:t>semaglutide</a:t>
            </a:r>
            <a:r>
              <a:rPr lang="en-US" dirty="0"/>
              <a:t> in the US will be for the continuation of existing patients, not new starts. This is due to a supply shortage.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A4876-BC11-485F-BEEF-03326AD30FC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048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Difference is statistically significant for all points on the slide – </a:t>
            </a:r>
            <a:r>
              <a:rPr lang="en-US" dirty="0" err="1"/>
              <a:t>sema</a:t>
            </a:r>
            <a:r>
              <a:rPr lang="en-US" dirty="0"/>
              <a:t> vs lira total % body weight lost, and for the % of participants who lost ≥10%, ≥15%, and ≥20% body weight.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A4876-BC11-485F-BEEF-03326AD30FC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13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Obesity is a disruption of energy regulation, and the defense of a higher body weight set point. It is an interplay of hunger, satiety, hormones, external cues, and genetics. All those factors mean that there is a lot of heterogeneity in obesity</a:t>
            </a:r>
            <a:r>
              <a:rPr lang="en-US" baseline="0" dirty="0"/>
              <a:t> and that is noticeable when trying to find a treatment plan that works for a specific patient.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A4876-BC11-485F-BEEF-03326AD30F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42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Results really emphasize that obesity is a chronic disease that requires long-term treatment.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A4876-BC11-485F-BEEF-03326AD30FC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830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Oral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semaglutide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combination with lifestyle intervention results in an average 12% weight loss over 68 weeks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A4876-BC11-485F-BEEF-03326AD30FC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811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Led by Dr </a:t>
            </a:r>
            <a:r>
              <a:rPr lang="en-US" dirty="0" err="1"/>
              <a:t>Apovian</a:t>
            </a:r>
            <a:r>
              <a:rPr lang="en-US" dirty="0"/>
              <a:t>, lots of discussion together – orange 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A4876-BC11-485F-BEEF-03326AD30FC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126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Obesity is a chronic</a:t>
            </a:r>
            <a:r>
              <a:rPr lang="en-US" baseline="0" dirty="0"/>
              <a:t> disease requiring long-term treatment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A4876-BC11-485F-BEEF-03326AD30FC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686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Obesity is a chronic</a:t>
            </a:r>
            <a:r>
              <a:rPr lang="en-US" baseline="0" dirty="0"/>
              <a:t> disease requiring long-term treatment</a:t>
            </a:r>
            <a:endParaRPr lang="en-US" dirty="0"/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Individualizing treatment and providing interprofessional care are effective to help patients overcome barriers for successful long-term treatment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A4876-BC11-485F-BEEF-03326AD30FC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751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A4876-BC11-485F-BEEF-03326AD30FC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736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Individualizing treatment and providing interprofessional care are effective to help patients overcome barriers for successful long-term treatment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A4876-BC11-485F-BEEF-03326AD30FC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812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Individualizing treatment and providing interprofessional care are effective to help patients overcome barriers for successful long-term treatment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A4876-BC11-485F-BEEF-03326AD30FC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405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Differences among approved medications for long-term use enable treatment individualization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A4876-BC11-485F-BEEF-03326AD30FC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424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 </a:t>
            </a:r>
            <a:r>
              <a:rPr lang="en-US" dirty="0" err="1"/>
              <a:t>Apovian</a:t>
            </a:r>
            <a:r>
              <a:rPr lang="en-US" dirty="0"/>
              <a:t> and Dr Kushner discussion together – gray 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A4876-BC11-485F-BEEF-03326AD30FC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367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A4876-BC11-485F-BEEF-03326AD30F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0507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Presented by Dr Kushner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A4876-BC11-485F-BEEF-03326AD30FC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7276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Presented by Dr </a:t>
            </a:r>
            <a:r>
              <a:rPr lang="en-US" dirty="0" err="1"/>
              <a:t>Apovian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A4876-BC11-485F-BEEF-03326AD30FCF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81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Adipose tissue was not previously viewed as an organ. It was regarded solely as an inert depot for energy storage. It is now known that adipose tissue secretes adipokines</a:t>
            </a:r>
            <a:r>
              <a:rPr lang="en-US" dirty="0">
                <a:cs typeface="Arial" pitchFamily="34" charset="0"/>
              </a:rPr>
              <a:t>—</a:t>
            </a:r>
            <a:r>
              <a:rPr lang="en-US" dirty="0"/>
              <a:t>bioactive peptides</a:t>
            </a:r>
            <a:r>
              <a:rPr lang="en-US" dirty="0">
                <a:cs typeface="Arial" pitchFamily="34" charset="0"/>
              </a:rPr>
              <a:t>—</a:t>
            </a:r>
            <a:r>
              <a:rPr lang="en-US" dirty="0"/>
              <a:t>that act locally and systemically. In other words, adipose tissue is an endocrine organ. It provides the metabolic communication mechanism with distant organs including the central nervous system.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>
                <a:sym typeface="Symbol" pitchFamily="18" charset="2"/>
              </a:rPr>
              <a:t>An</a:t>
            </a:r>
            <a:r>
              <a:rPr lang="en-US" baseline="0" dirty="0"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enhanced understanding of adipose tissue’s endocrine function could lead to better approaches to metabolic conditions such as obesity. 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sym typeface="Symbol" pitchFamily="18" charset="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A4876-BC11-485F-BEEF-03326AD30F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222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Obesity</a:t>
            </a:r>
            <a:r>
              <a:rPr lang="en-US" baseline="0" dirty="0"/>
              <a:t> is now more prevalent worldwide than undernutrition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A4876-BC11-485F-BEEF-03326AD30F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37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Obesity</a:t>
            </a:r>
            <a:r>
              <a:rPr lang="en-US" baseline="0" dirty="0"/>
              <a:t> disproportionately affects BIPOC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A4876-BC11-485F-BEEF-03326AD30F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92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Patients</a:t>
            </a:r>
            <a:r>
              <a:rPr lang="en-US" baseline="0" dirty="0"/>
              <a:t> with obesity experience substantial psychosocial burden, even from the medical community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A4876-BC11-485F-BEEF-03326AD30F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832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Obesity affects every organ system.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A4876-BC11-485F-BEEF-03326AD30F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36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706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087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12954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1295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028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574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951563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11135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4087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0017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0017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61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5180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7"/>
            <a:ext cx="3887391" cy="25180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22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522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4D9BBE6-64D5-F243-8338-53883DE6C5C4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06A1722-C245-3B44-B9B1-F16AA0DE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44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820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20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034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74346" y="4493419"/>
            <a:ext cx="60696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7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2D00A-503E-EE49-88DB-D72984F931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E3933D-7844-4B4F-8627-4DFA713770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47D50EE7-4F82-E44A-B4C1-E7677B28D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" y="0"/>
            <a:ext cx="91327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835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E6BC7E-5116-44A1-A42F-696BE69B2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Prevalence Disparity by Race/Ethnicity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C90AC35E-78D6-46A5-8631-E18490DBF1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2044438"/>
              </p:ext>
            </p:extLst>
          </p:nvPr>
        </p:nvGraphicFramePr>
        <p:xfrm>
          <a:off x="628650" y="1063414"/>
          <a:ext cx="7886700" cy="3340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353E859-D1B7-464E-92BF-CF5377008B1E}"/>
              </a:ext>
            </a:extLst>
          </p:cNvPr>
          <p:cNvSpPr txBox="1"/>
          <p:nvPr/>
        </p:nvSpPr>
        <p:spPr>
          <a:xfrm>
            <a:off x="3041227" y="4483946"/>
            <a:ext cx="6001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Center for Disease Control and Prevention (CDC). December 18, 2021. https://nccd.cdc.gov/dnpao_dtm/rdPage.aspx?rdReport=DNPAO_DTM.ExploreByTopic&amp;islClass=OWS&amp;islTopic=&amp;go=GO</a:t>
            </a:r>
          </a:p>
        </p:txBody>
      </p:sp>
    </p:spTree>
    <p:extLst>
      <p:ext uri="{BB962C8B-B14F-4D97-AF65-F5344CB8AC3E}">
        <p14:creationId xmlns:p14="http://schemas.microsoft.com/office/powerpoint/2010/main" val="946693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31959F-8D4F-4155-A8F0-2B49D50FF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Healthcare Hesitancy and Under-utilization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10EB09-606D-4AF6-8A2A-B548A3FEE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Patients with obesity often fear:</a:t>
            </a:r>
            <a:r>
              <a:rPr lang="en-US" baseline="30000" dirty="0"/>
              <a:t>1</a:t>
            </a:r>
          </a:p>
          <a:p>
            <a:pPr lvl="1"/>
            <a:r>
              <a:rPr lang="en-US" dirty="0"/>
              <a:t>Weight bias; assumptions</a:t>
            </a:r>
          </a:p>
          <a:p>
            <a:pPr lvl="1"/>
            <a:r>
              <a:rPr lang="en-US" dirty="0"/>
              <a:t>Lack of provider knowledge about obesity and available treatments</a:t>
            </a:r>
          </a:p>
          <a:p>
            <a:pPr lvl="1"/>
            <a:r>
              <a:rPr lang="en-US" dirty="0"/>
              <a:t>Low trust and poor communication</a:t>
            </a:r>
          </a:p>
          <a:p>
            <a:pPr lvl="1"/>
            <a:endParaRPr lang="en-US" dirty="0"/>
          </a:p>
          <a:p>
            <a:r>
              <a:rPr lang="en-US" dirty="0"/>
              <a:t>Under-utilization of treatment options</a:t>
            </a:r>
          </a:p>
          <a:p>
            <a:pPr lvl="1"/>
            <a:r>
              <a:rPr lang="en-US" dirty="0"/>
              <a:t>Estimated only 2.5% of patients with obesity on anti-obesity medications</a:t>
            </a:r>
            <a:r>
              <a:rPr lang="en-US" baseline="30000" dirty="0"/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3B2F5D-C7D5-4FA3-94E8-C2047CF71E4D}"/>
              </a:ext>
            </a:extLst>
          </p:cNvPr>
          <p:cNvSpPr txBox="1"/>
          <p:nvPr/>
        </p:nvSpPr>
        <p:spPr>
          <a:xfrm>
            <a:off x="3081867" y="4511363"/>
            <a:ext cx="5825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1. </a:t>
            </a:r>
            <a:r>
              <a:rPr lang="en-US" sz="800" dirty="0" err="1">
                <a:solidFill>
                  <a:schemeClr val="bg1"/>
                </a:solidFill>
              </a:rPr>
              <a:t>Alberga</a:t>
            </a:r>
            <a:r>
              <a:rPr lang="en-US" sz="800" dirty="0">
                <a:solidFill>
                  <a:schemeClr val="bg1"/>
                </a:solidFill>
              </a:rPr>
              <a:t> AS, et al. </a:t>
            </a:r>
            <a:r>
              <a:rPr lang="en-US" sz="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Primary Health Care Research &amp; Development</a:t>
            </a:r>
            <a:r>
              <a:rPr lang="en-US" sz="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2019;20:e116.</a:t>
            </a:r>
          </a:p>
          <a:p>
            <a:r>
              <a:rPr lang="en-US" sz="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en-US" sz="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Elangovan</a:t>
            </a:r>
            <a:r>
              <a:rPr lang="en-US" sz="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A, et al. </a:t>
            </a:r>
            <a:r>
              <a:rPr lang="en-US" sz="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Obes</a:t>
            </a:r>
            <a:r>
              <a:rPr lang="en-US" sz="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Surg</a:t>
            </a:r>
            <a:r>
              <a:rPr lang="en-US" sz="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2021;31(3):1105-1112. </a:t>
            </a:r>
          </a:p>
          <a:p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348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5DA12138-4CF8-4305-9048-07B116DA9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772" y="3227507"/>
            <a:ext cx="896190" cy="89619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E2AFFB1-ED76-4BEB-8B40-492B6E6FC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772" y="1261509"/>
            <a:ext cx="896190" cy="89619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776DE4B-F927-4D5C-B18A-8EE0C44E2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042" y="3233603"/>
            <a:ext cx="896190" cy="8961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E7D0808-3B26-4A7C-8B27-792504350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45959"/>
          </a:xfrm>
        </p:spPr>
        <p:txBody>
          <a:bodyPr>
            <a:normAutofit/>
          </a:bodyPr>
          <a:lstStyle/>
          <a:p>
            <a:r>
              <a:rPr lang="en-US" dirty="0"/>
              <a:t>Complications associated with obesity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61DB1A7-93A9-4264-A7C9-7361EBEABD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4178974"/>
              </p:ext>
            </p:extLst>
          </p:nvPr>
        </p:nvGraphicFramePr>
        <p:xfrm>
          <a:off x="1524000" y="998162"/>
          <a:ext cx="6096000" cy="3392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372E04E0-B16A-448F-BD77-4779E57B9CA3}"/>
              </a:ext>
            </a:extLst>
          </p:cNvPr>
          <p:cNvSpPr txBox="1"/>
          <p:nvPr/>
        </p:nvSpPr>
        <p:spPr>
          <a:xfrm>
            <a:off x="3283260" y="3444769"/>
            <a:ext cx="606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 Sleep Apnea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D9A8500-4F24-4DA8-A365-439FA8A634F8}"/>
              </a:ext>
            </a:extLst>
          </p:cNvPr>
          <p:cNvSpPr txBox="1"/>
          <p:nvPr/>
        </p:nvSpPr>
        <p:spPr>
          <a:xfrm>
            <a:off x="3129758" y="1525920"/>
            <a:ext cx="896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Stroke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37E0AE-3196-4D63-AD08-C63FC441A6B8}"/>
              </a:ext>
            </a:extLst>
          </p:cNvPr>
          <p:cNvSpPr txBox="1"/>
          <p:nvPr/>
        </p:nvSpPr>
        <p:spPr>
          <a:xfrm>
            <a:off x="5116392" y="3509680"/>
            <a:ext cx="1051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Osteoarthritis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A929D04F-C61C-4DDA-9EC7-0FFCDF8ED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042" y="1261509"/>
            <a:ext cx="896190" cy="89619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9A90E3E-41C5-4AF4-80FF-8A3023513476}"/>
              </a:ext>
            </a:extLst>
          </p:cNvPr>
          <p:cNvSpPr txBox="1"/>
          <p:nvPr/>
        </p:nvSpPr>
        <p:spPr>
          <a:xfrm>
            <a:off x="5159775" y="1518337"/>
            <a:ext cx="9919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CHD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62944451-FF88-4412-BE6F-93C092C8D5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8678691">
            <a:off x="4969592" y="2064840"/>
            <a:ext cx="188992" cy="30482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2F66C14-8C1B-4C1A-8820-E13B96DFE2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624036">
            <a:off x="4966225" y="3014077"/>
            <a:ext cx="188992" cy="30482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2BC68B76-AFB6-43B4-9590-762DB08AEB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3385159">
            <a:off x="4025696" y="2045658"/>
            <a:ext cx="188992" cy="30482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B9574544-7CCB-4E88-AFCD-561BBDB31F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8094427">
            <a:off x="3995592" y="2991037"/>
            <a:ext cx="188992" cy="304826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B69016F9-79E3-48E2-BF79-A69085CDB824}"/>
              </a:ext>
            </a:extLst>
          </p:cNvPr>
          <p:cNvSpPr txBox="1"/>
          <p:nvPr/>
        </p:nvSpPr>
        <p:spPr>
          <a:xfrm>
            <a:off x="3129758" y="4503680"/>
            <a:ext cx="59209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Garvey WT, et al. </a:t>
            </a:r>
            <a:r>
              <a:rPr lang="en-US" sz="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Endocr</a:t>
            </a:r>
            <a:r>
              <a:rPr lang="en-US" sz="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Pract</a:t>
            </a:r>
            <a:r>
              <a:rPr lang="en-US" sz="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2016;22(suppl 3):1-205.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10F350-FC56-47B6-A7ED-4A6240E48F88}"/>
              </a:ext>
            </a:extLst>
          </p:cNvPr>
          <p:cNvSpPr txBox="1"/>
          <p:nvPr/>
        </p:nvSpPr>
        <p:spPr>
          <a:xfrm>
            <a:off x="55691" y="4145338"/>
            <a:ext cx="4134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CHD, Coronary Heart disease; GERD, gastroesophageal reflux disease; NAFLD, Non-Alcoholic Fatty Liver disease; T2DM, Type II Diabetes Mellitus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AFC6D3-F98E-4BAC-ADAD-507BD5363A02}"/>
              </a:ext>
            </a:extLst>
          </p:cNvPr>
          <p:cNvSpPr txBox="1"/>
          <p:nvPr/>
        </p:nvSpPr>
        <p:spPr>
          <a:xfrm>
            <a:off x="6407200" y="1662544"/>
            <a:ext cx="628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T2DM</a:t>
            </a:r>
          </a:p>
        </p:txBody>
      </p:sp>
    </p:spTree>
    <p:extLst>
      <p:ext uri="{BB962C8B-B14F-4D97-AF65-F5344CB8AC3E}">
        <p14:creationId xmlns:p14="http://schemas.microsoft.com/office/powerpoint/2010/main" val="3923496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F62999-B223-47F9-B96F-E50653C4E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“Cost” of Obesity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7BD4CFC-AF0E-47FC-95FC-16C7BD5E3A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8322581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C6E70FD-24CD-425C-ACFD-15FD9E3A4661}"/>
              </a:ext>
            </a:extLst>
          </p:cNvPr>
          <p:cNvSpPr txBox="1"/>
          <p:nvPr/>
        </p:nvSpPr>
        <p:spPr>
          <a:xfrm>
            <a:off x="3075093" y="4524587"/>
            <a:ext cx="5946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1. Ward ZJ, et al. </a:t>
            </a:r>
            <a:r>
              <a:rPr lang="en-US" sz="8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PLoS</a:t>
            </a:r>
            <a:r>
              <a:rPr lang="en-US" sz="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ONE 16(3): e0247307.</a:t>
            </a:r>
          </a:p>
          <a:p>
            <a:r>
              <a:rPr lang="en-US" sz="800" dirty="0">
                <a:solidFill>
                  <a:schemeClr val="bg1"/>
                </a:solidFill>
                <a:cs typeface="Times New Roman" panose="02020603050405020304" pitchFamily="18" charset="0"/>
              </a:rPr>
              <a:t>2. World Health Organization (WHO). February 2, 2021. December 18, 2021. https://www.who.int/data/gho/data/indicators/indicator-details/GHO/gho-ghe-ncd-deaths-in-thousands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591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F2F7D7-5885-44D0-80EB-636ABCA8A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951563"/>
            <a:ext cx="7886700" cy="112514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4"/>
                </a:solidFill>
              </a:rPr>
              <a:t>Yellow 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22C1AB-041C-48F8-A7DD-10CDBE7687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2025227"/>
            <a:ext cx="7886700" cy="221127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Obesity as a Cardiometabolic Risk Factor</a:t>
            </a:r>
          </a:p>
        </p:txBody>
      </p:sp>
    </p:spTree>
    <p:extLst>
      <p:ext uri="{BB962C8B-B14F-4D97-AF65-F5344CB8AC3E}">
        <p14:creationId xmlns:p14="http://schemas.microsoft.com/office/powerpoint/2010/main" val="2013078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90239D-DF80-490A-9449-8DF4F222B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Obesity and Type II Diabetes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E460654-85E6-42B0-83A8-5E8E1C74277E}"/>
              </a:ext>
            </a:extLst>
          </p:cNvPr>
          <p:cNvSpPr/>
          <p:nvPr/>
        </p:nvSpPr>
        <p:spPr>
          <a:xfrm>
            <a:off x="640290" y="1605280"/>
            <a:ext cx="1376257" cy="1805168"/>
          </a:xfrm>
          <a:prstGeom prst="round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A9A6EE3-3AAC-4616-904A-2A2155CFE866}"/>
              </a:ext>
            </a:extLst>
          </p:cNvPr>
          <p:cNvSpPr/>
          <p:nvPr/>
        </p:nvSpPr>
        <p:spPr>
          <a:xfrm>
            <a:off x="2704676" y="2143514"/>
            <a:ext cx="1376257" cy="634577"/>
          </a:xfrm>
          <a:prstGeom prst="round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51AF667-1E15-4B7D-80E2-5AEEFDD0D7FB}"/>
              </a:ext>
            </a:extLst>
          </p:cNvPr>
          <p:cNvSpPr/>
          <p:nvPr/>
        </p:nvSpPr>
        <p:spPr>
          <a:xfrm>
            <a:off x="4797636" y="2883903"/>
            <a:ext cx="1623484" cy="923330"/>
          </a:xfrm>
          <a:prstGeom prst="round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0F9DC2C-AE78-4C4C-A0C4-00D67F026BDF}"/>
              </a:ext>
            </a:extLst>
          </p:cNvPr>
          <p:cNvSpPr/>
          <p:nvPr/>
        </p:nvSpPr>
        <p:spPr>
          <a:xfrm>
            <a:off x="4797636" y="1264666"/>
            <a:ext cx="1623484" cy="846195"/>
          </a:xfrm>
          <a:prstGeom prst="round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D3E2546-7521-4FAF-BAB0-66BAECC4DACE}"/>
              </a:ext>
            </a:extLst>
          </p:cNvPr>
          <p:cNvSpPr/>
          <p:nvPr/>
        </p:nvSpPr>
        <p:spPr>
          <a:xfrm>
            <a:off x="6998869" y="2968638"/>
            <a:ext cx="1867424" cy="753860"/>
          </a:xfrm>
          <a:prstGeom prst="round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5BCA9C6-4832-4D02-8E72-001700F9B8CA}"/>
              </a:ext>
            </a:extLst>
          </p:cNvPr>
          <p:cNvSpPr/>
          <p:nvPr/>
        </p:nvSpPr>
        <p:spPr>
          <a:xfrm>
            <a:off x="7010401" y="1268016"/>
            <a:ext cx="1855892" cy="842845"/>
          </a:xfrm>
          <a:prstGeom prst="round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4F8B686-C3BD-489C-9A12-1D599A27468D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2016547" y="2460802"/>
            <a:ext cx="688129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6D17D2C-56BB-4572-B940-936BFB49B542}"/>
              </a:ext>
            </a:extLst>
          </p:cNvPr>
          <p:cNvCxnSpPr>
            <a:cxnSpLocks/>
            <a:endCxn id="26" idx="1"/>
          </p:cNvCxnSpPr>
          <p:nvPr/>
        </p:nvCxnSpPr>
        <p:spPr>
          <a:xfrm flipV="1">
            <a:off x="4080932" y="1687764"/>
            <a:ext cx="716704" cy="7763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C5C05A2-8D90-4AB6-AB2C-A0A921D770BF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4080933" y="2460802"/>
            <a:ext cx="716703" cy="8847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EA0107A-4CCA-4A4B-B285-C0EFBEC3664D}"/>
              </a:ext>
            </a:extLst>
          </p:cNvPr>
          <p:cNvCxnSpPr>
            <a:cxnSpLocks/>
            <a:stCxn id="25" idx="3"/>
            <a:endCxn id="27" idx="1"/>
          </p:cNvCxnSpPr>
          <p:nvPr/>
        </p:nvCxnSpPr>
        <p:spPr>
          <a:xfrm>
            <a:off x="6421120" y="3345568"/>
            <a:ext cx="57774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C01A826-18CB-4027-BA1D-F8E478A1F03C}"/>
              </a:ext>
            </a:extLst>
          </p:cNvPr>
          <p:cNvCxnSpPr>
            <a:cxnSpLocks/>
            <a:stCxn id="26" idx="3"/>
            <a:endCxn id="28" idx="1"/>
          </p:cNvCxnSpPr>
          <p:nvPr/>
        </p:nvCxnSpPr>
        <p:spPr>
          <a:xfrm>
            <a:off x="6421120" y="1687764"/>
            <a:ext cx="589281" cy="16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D8F099E8-B4F3-490C-88FD-5954D7F685A4}"/>
              </a:ext>
            </a:extLst>
          </p:cNvPr>
          <p:cNvSpPr txBox="1"/>
          <p:nvPr/>
        </p:nvSpPr>
        <p:spPr>
          <a:xfrm>
            <a:off x="692253" y="1656121"/>
            <a:ext cx="12837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Adipose tissue releases cytokines, hormones, and NEFAs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4B0B7A2-96A6-4CFA-85D2-439EA4DDD8F4}"/>
              </a:ext>
            </a:extLst>
          </p:cNvPr>
          <p:cNvSpPr txBox="1"/>
          <p:nvPr/>
        </p:nvSpPr>
        <p:spPr>
          <a:xfrm>
            <a:off x="2806168" y="2131760"/>
            <a:ext cx="1197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Insulin</a:t>
            </a:r>
          </a:p>
          <a:p>
            <a:r>
              <a:rPr lang="en-US" dirty="0"/>
              <a:t>resistance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A3E2AE1-50F3-4BF6-9C2D-746E76B59D52}"/>
              </a:ext>
            </a:extLst>
          </p:cNvPr>
          <p:cNvSpPr txBox="1"/>
          <p:nvPr/>
        </p:nvSpPr>
        <p:spPr>
          <a:xfrm>
            <a:off x="4955117" y="1195600"/>
            <a:ext cx="1376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Pancreatic </a:t>
            </a:r>
            <a:r>
              <a:rPr lang="el-GR" dirty="0"/>
              <a:t>β-</a:t>
            </a:r>
            <a:r>
              <a:rPr lang="en-US" dirty="0"/>
              <a:t>cells compensate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3F997DE-E9B3-4305-ADBB-1FFF943F34EB}"/>
              </a:ext>
            </a:extLst>
          </p:cNvPr>
          <p:cNvSpPr txBox="1"/>
          <p:nvPr/>
        </p:nvSpPr>
        <p:spPr>
          <a:xfrm>
            <a:off x="6998869" y="1185078"/>
            <a:ext cx="1957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Increased insulin production;</a:t>
            </a:r>
          </a:p>
          <a:p>
            <a:r>
              <a:rPr lang="en-US" dirty="0"/>
              <a:t>‘hyperinsulinemia’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06FABF5-498A-434C-BABE-0B42B1C2FBDB}"/>
              </a:ext>
            </a:extLst>
          </p:cNvPr>
          <p:cNvSpPr txBox="1"/>
          <p:nvPr/>
        </p:nvSpPr>
        <p:spPr>
          <a:xfrm>
            <a:off x="4878704" y="2898746"/>
            <a:ext cx="14613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Pancreatic </a:t>
            </a:r>
            <a:r>
              <a:rPr lang="el-GR" dirty="0"/>
              <a:t>β-</a:t>
            </a:r>
            <a:r>
              <a:rPr lang="en-US" dirty="0"/>
              <a:t>cells can’t</a:t>
            </a:r>
          </a:p>
          <a:p>
            <a:r>
              <a:rPr lang="en-US" dirty="0"/>
              <a:t>compensate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4A8597B-EAC9-431A-BBFF-93EAB15089A7}"/>
              </a:ext>
            </a:extLst>
          </p:cNvPr>
          <p:cNvSpPr txBox="1"/>
          <p:nvPr/>
        </p:nvSpPr>
        <p:spPr>
          <a:xfrm>
            <a:off x="7079938" y="3022402"/>
            <a:ext cx="1601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Hyperglycemia</a:t>
            </a:r>
          </a:p>
          <a:p>
            <a:r>
              <a:rPr lang="en-US" dirty="0"/>
              <a:t>and T2DM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C294EB2-57F6-43E7-91BF-F9D079B73ACB}"/>
              </a:ext>
            </a:extLst>
          </p:cNvPr>
          <p:cNvSpPr txBox="1"/>
          <p:nvPr/>
        </p:nvSpPr>
        <p:spPr>
          <a:xfrm>
            <a:off x="548640" y="4218953"/>
            <a:ext cx="41839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NEFA, Non-esterified fatty acid; T2DM, Type II Diabetes Mellitus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C8A3DE2-E10F-4C8E-BB20-E138049323CD}"/>
              </a:ext>
            </a:extLst>
          </p:cNvPr>
          <p:cNvSpPr txBox="1"/>
          <p:nvPr/>
        </p:nvSpPr>
        <p:spPr>
          <a:xfrm>
            <a:off x="3075093" y="4508669"/>
            <a:ext cx="5791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Kahn S, et al. </a:t>
            </a:r>
            <a:r>
              <a:rPr lang="en-US" sz="800" i="1" dirty="0">
                <a:solidFill>
                  <a:schemeClr val="bg1"/>
                </a:solidFill>
              </a:rPr>
              <a:t>Nature</a:t>
            </a:r>
            <a:r>
              <a:rPr lang="en-US" sz="800" dirty="0">
                <a:solidFill>
                  <a:schemeClr val="bg1"/>
                </a:solidFill>
              </a:rPr>
              <a:t>. </a:t>
            </a:r>
            <a:r>
              <a:rPr lang="en-US" sz="800" i="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2006; </a:t>
            </a:r>
            <a:r>
              <a:rPr lang="en-US" sz="80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444</a:t>
            </a:r>
            <a:r>
              <a:rPr lang="en-US" sz="800" i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840-846.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801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E00EB-4A19-426D-9F4E-2E2133D8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Obesity and Type II Diabetes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67D28BA-D69B-488F-A40F-DAE8D81A96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3530555"/>
              </p:ext>
            </p:extLst>
          </p:nvPr>
        </p:nvGraphicFramePr>
        <p:xfrm>
          <a:off x="0" y="1585913"/>
          <a:ext cx="3151909" cy="2721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2CFEA3BC-442F-4622-95E6-59B6B2FF66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2385157"/>
              </p:ext>
            </p:extLst>
          </p:nvPr>
        </p:nvGraphicFramePr>
        <p:xfrm>
          <a:off x="2788444" y="1592407"/>
          <a:ext cx="3151909" cy="306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DB8359BC-9971-4E45-A5A4-3608D51967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0774633"/>
              </p:ext>
            </p:extLst>
          </p:nvPr>
        </p:nvGraphicFramePr>
        <p:xfrm>
          <a:off x="5731669" y="1585912"/>
          <a:ext cx="3151909" cy="2725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468E575-1684-4390-AC8D-60486B0CD76C}"/>
              </a:ext>
            </a:extLst>
          </p:cNvPr>
          <p:cNvSpPr txBox="1"/>
          <p:nvPr/>
        </p:nvSpPr>
        <p:spPr>
          <a:xfrm>
            <a:off x="1801091" y="1216581"/>
            <a:ext cx="5430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Percentage of patients within BMI category by diagnosis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224B17-ADD4-4E2C-96F7-78054C0EA7C4}"/>
              </a:ext>
            </a:extLst>
          </p:cNvPr>
          <p:cNvSpPr txBox="1"/>
          <p:nvPr/>
        </p:nvSpPr>
        <p:spPr>
          <a:xfrm>
            <a:off x="3089564" y="4516956"/>
            <a:ext cx="46066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Pantalone K, et al. </a:t>
            </a:r>
            <a:r>
              <a:rPr lang="en-US" sz="800" b="0" i="1" dirty="0">
                <a:solidFill>
                  <a:schemeClr val="bg1"/>
                </a:solidFill>
                <a:effectLst/>
                <a:latin typeface="interfaceregular"/>
              </a:rPr>
              <a:t>BMJ Open </a:t>
            </a:r>
            <a:r>
              <a:rPr lang="en-US" sz="800" b="0" i="0" dirty="0">
                <a:solidFill>
                  <a:schemeClr val="bg1"/>
                </a:solidFill>
                <a:effectLst/>
                <a:latin typeface="interfaceregular"/>
              </a:rPr>
              <a:t>2017;</a:t>
            </a:r>
            <a:r>
              <a:rPr lang="en-US" sz="800" b="1" i="0" dirty="0">
                <a:solidFill>
                  <a:schemeClr val="bg1"/>
                </a:solidFill>
                <a:effectLst/>
                <a:latin typeface="interfaceregular"/>
              </a:rPr>
              <a:t>7:</a:t>
            </a:r>
            <a:r>
              <a:rPr lang="en-US" sz="800" b="0" i="0" dirty="0">
                <a:solidFill>
                  <a:schemeClr val="bg1"/>
                </a:solidFill>
                <a:effectLst/>
                <a:latin typeface="interfaceregular"/>
              </a:rPr>
              <a:t>e017583.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031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334C00-E70A-40F6-BD0A-2377A3674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Obesity and Dyslipidemia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2A9513-6E24-4A19-9EC7-492B56262E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18207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Obesity effects on lipids</a:t>
            </a:r>
            <a:r>
              <a:rPr lang="en-US" baseline="30000" dirty="0"/>
              <a:t>1</a:t>
            </a:r>
          </a:p>
          <a:p>
            <a:r>
              <a:rPr lang="en-US" dirty="0"/>
              <a:t>↑ free fatty acids in liver</a:t>
            </a:r>
          </a:p>
          <a:p>
            <a:r>
              <a:rPr lang="en-US" dirty="0"/>
              <a:t>↑ triglycerides</a:t>
            </a:r>
          </a:p>
          <a:p>
            <a:r>
              <a:rPr lang="en-US" dirty="0"/>
              <a:t>↑ small dense LDL</a:t>
            </a:r>
          </a:p>
          <a:p>
            <a:r>
              <a:rPr lang="en-US" dirty="0"/>
              <a:t>↓ HDL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892D071A-A76C-436A-AA13-D944C521E3D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16589801"/>
              </p:ext>
            </p:extLst>
          </p:nvPr>
        </p:nvGraphicFramePr>
        <p:xfrm>
          <a:off x="4629150" y="1071562"/>
          <a:ext cx="3886200" cy="3000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2DA3C14-09DE-4457-8392-1893001025C2}"/>
              </a:ext>
            </a:extLst>
          </p:cNvPr>
          <p:cNvSpPr txBox="1"/>
          <p:nvPr/>
        </p:nvSpPr>
        <p:spPr>
          <a:xfrm>
            <a:off x="167524" y="4243933"/>
            <a:ext cx="40066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HDL, high density lipoproteins ; LDL, low density lipoproteins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54A6C5-64F4-4DFB-A897-3B8BD276C89F}"/>
              </a:ext>
            </a:extLst>
          </p:cNvPr>
          <p:cNvSpPr txBox="1"/>
          <p:nvPr/>
        </p:nvSpPr>
        <p:spPr>
          <a:xfrm>
            <a:off x="4514850" y="4243933"/>
            <a:ext cx="42481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>
                <a:effectLst/>
                <a:latin typeface="Arial" panose="020B0604020202020204" pitchFamily="34" charset="0"/>
              </a:rPr>
              <a:t>*Non-HDL-C ≥160 mg/dL or using cholesterol-lowering drug</a:t>
            </a:r>
            <a:endParaRPr lang="en-US" sz="1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660B2B-0739-41D8-A0D1-B8DAD6B51502}"/>
              </a:ext>
            </a:extLst>
          </p:cNvPr>
          <p:cNvSpPr txBox="1"/>
          <p:nvPr/>
        </p:nvSpPr>
        <p:spPr>
          <a:xfrm>
            <a:off x="3089564" y="4497081"/>
            <a:ext cx="58396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1. </a:t>
            </a:r>
            <a:r>
              <a:rPr lang="en-US" sz="800" dirty="0" err="1">
                <a:solidFill>
                  <a:schemeClr val="bg1"/>
                </a:solidFill>
              </a:rPr>
              <a:t>Klop</a:t>
            </a:r>
            <a:r>
              <a:rPr lang="en-US" sz="800" dirty="0">
                <a:solidFill>
                  <a:schemeClr val="bg1"/>
                </a:solidFill>
              </a:rPr>
              <a:t> B, et al. </a:t>
            </a:r>
            <a:r>
              <a:rPr lang="fr-FR" sz="800" b="0" i="1" dirty="0">
                <a:solidFill>
                  <a:schemeClr val="bg1"/>
                </a:solidFill>
                <a:effectLst/>
              </a:rPr>
              <a:t>Nutrients</a:t>
            </a:r>
            <a:r>
              <a:rPr lang="fr-FR" sz="800" b="0" i="0" dirty="0">
                <a:solidFill>
                  <a:schemeClr val="bg1"/>
                </a:solidFill>
                <a:effectLst/>
              </a:rPr>
              <a:t>. 2013; 5(4): 1218–1240.</a:t>
            </a:r>
          </a:p>
          <a:p>
            <a:r>
              <a:rPr lang="fr-FR" sz="800" dirty="0">
                <a:solidFill>
                  <a:schemeClr val="bg1"/>
                </a:solidFill>
              </a:rPr>
              <a:t>2. </a:t>
            </a:r>
            <a:r>
              <a:rPr lang="en-US" sz="800" b="0" i="0" dirty="0" err="1">
                <a:solidFill>
                  <a:schemeClr val="bg1"/>
                </a:solidFill>
                <a:effectLst/>
              </a:rPr>
              <a:t>Saydah</a:t>
            </a:r>
            <a:r>
              <a:rPr lang="en-US" sz="800" b="0" i="0" dirty="0">
                <a:solidFill>
                  <a:schemeClr val="bg1"/>
                </a:solidFill>
                <a:effectLst/>
              </a:rPr>
              <a:t> S, et al. </a:t>
            </a:r>
            <a:r>
              <a:rPr lang="en-US" sz="800" b="0" i="1" dirty="0">
                <a:solidFill>
                  <a:schemeClr val="bg1"/>
                </a:solidFill>
                <a:effectLst/>
              </a:rPr>
              <a:t>Obesity (Silver Spring).</a:t>
            </a:r>
            <a:r>
              <a:rPr lang="en-US" sz="800" b="0" i="0" dirty="0">
                <a:solidFill>
                  <a:schemeClr val="bg1"/>
                </a:solidFill>
                <a:effectLst/>
              </a:rPr>
              <a:t>2014;22:1888-1895.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46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74EFAB-FF2D-4128-821C-01389D05C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Obesity and Hypertension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00DA6F-627D-4636-B631-084A7980CD5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Obesity effects</a:t>
            </a:r>
            <a:endParaRPr lang="en-US" baseline="30000" dirty="0"/>
          </a:p>
          <a:p>
            <a:r>
              <a:rPr lang="en-US" dirty="0"/>
              <a:t>↑ sympathetic nervous system activity</a:t>
            </a:r>
          </a:p>
          <a:p>
            <a:r>
              <a:rPr lang="en-US" dirty="0"/>
              <a:t>↑ renin-angiotensin-aldosterone system activity</a:t>
            </a:r>
          </a:p>
          <a:p>
            <a:r>
              <a:rPr lang="en-US" dirty="0"/>
              <a:t>↑ sodium reabsorption</a:t>
            </a:r>
          </a:p>
          <a:p>
            <a:r>
              <a:rPr lang="en-US" dirty="0"/>
              <a:t>↑ insulin resistance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CDFDE4-077E-4D58-8705-3610D64F4C25}"/>
              </a:ext>
            </a:extLst>
          </p:cNvPr>
          <p:cNvSpPr txBox="1"/>
          <p:nvPr/>
        </p:nvSpPr>
        <p:spPr>
          <a:xfrm>
            <a:off x="3092208" y="4472165"/>
            <a:ext cx="59680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Tanaka M, et al. </a:t>
            </a:r>
            <a:r>
              <a:rPr lang="sv-SE" sz="800" b="0" i="1" dirty="0">
                <a:solidFill>
                  <a:schemeClr val="bg1"/>
                </a:solidFill>
                <a:effectLst/>
              </a:rPr>
              <a:t>Curr Hypertens Rep</a:t>
            </a:r>
            <a:r>
              <a:rPr lang="sv-SE" sz="800" b="0" i="0" dirty="0">
                <a:solidFill>
                  <a:schemeClr val="bg1"/>
                </a:solidFill>
                <a:effectLst/>
              </a:rPr>
              <a:t>. 2019; 21(8): 63.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04DCA32-697D-4718-9A82-E12E3C1AD3B7}"/>
              </a:ext>
            </a:extLst>
          </p:cNvPr>
          <p:cNvSpPr/>
          <p:nvPr/>
        </p:nvSpPr>
        <p:spPr>
          <a:xfrm>
            <a:off x="4885089" y="1869584"/>
            <a:ext cx="3350473" cy="1816816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Intentional weight loss strategies are important to reduce blood pressure in individuals with obesity.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461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D9CABD-20B3-4D6C-8247-FD5593864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Obesity and Cardiovascular Disease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F575DE0-4520-4D1F-B2E0-BEB918B12DE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Independent risk factor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↑ cardiac workload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Raised atherosclerotic lesions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Systemic and vascular inflammation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Endothelial dysfunction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Visceral adiposity – waist circumference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Extent and duration of obesity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202DC20-461D-4A62-A11C-6E488F626A4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Associated risk factor</a:t>
            </a:r>
          </a:p>
          <a:p>
            <a:pPr lvl="1"/>
            <a:r>
              <a:rPr lang="en-US" dirty="0"/>
              <a:t>Type II Diabetes</a:t>
            </a:r>
          </a:p>
          <a:p>
            <a:pPr lvl="1"/>
            <a:r>
              <a:rPr lang="en-US" dirty="0"/>
              <a:t>Dyslipidemia</a:t>
            </a:r>
          </a:p>
          <a:p>
            <a:pPr lvl="1"/>
            <a:r>
              <a:rPr lang="en-US" dirty="0"/>
              <a:t>Hypertension</a:t>
            </a:r>
          </a:p>
          <a:p>
            <a:pPr lvl="1"/>
            <a:r>
              <a:rPr lang="en-US" dirty="0"/>
              <a:t>Sleep disorders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F2BC53-B1CD-4433-B564-8C30D5ED3FAE}"/>
              </a:ext>
            </a:extLst>
          </p:cNvPr>
          <p:cNvSpPr txBox="1"/>
          <p:nvPr/>
        </p:nvSpPr>
        <p:spPr>
          <a:xfrm>
            <a:off x="3108960" y="4490720"/>
            <a:ext cx="4707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Powell-Wiley TM, et al. </a:t>
            </a:r>
            <a:r>
              <a:rPr lang="en-US" sz="800" i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Circ</a:t>
            </a:r>
            <a:r>
              <a:rPr lang="en-US" sz="8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. 2021;143(21): e984-e1010. </a:t>
            </a:r>
            <a:endParaRPr lang="en-US" sz="800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660999-47F8-488F-B10D-A23DFC5DFCAE}"/>
              </a:ext>
            </a:extLst>
          </p:cNvPr>
          <p:cNvCxnSpPr/>
          <p:nvPr/>
        </p:nvCxnSpPr>
        <p:spPr>
          <a:xfrm>
            <a:off x="697653" y="1673013"/>
            <a:ext cx="2573867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4ED2405-5DC2-4172-B272-BE741EBBD0F7}"/>
              </a:ext>
            </a:extLst>
          </p:cNvPr>
          <p:cNvCxnSpPr/>
          <p:nvPr/>
        </p:nvCxnSpPr>
        <p:spPr>
          <a:xfrm>
            <a:off x="4721013" y="1673013"/>
            <a:ext cx="231648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027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098ECA-30BB-4C4B-A58F-9E895588F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Verdana" panose="020B0604030504040204" pitchFamily="34" charset="0"/>
              </a:rPr>
              <a:t>Faculty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B02959-0FFE-4C49-892A-641E6D83637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Caroline M. </a:t>
            </a:r>
            <a:r>
              <a:rPr lang="en-US" b="1" dirty="0" err="1"/>
              <a:t>Apovian</a:t>
            </a:r>
            <a:r>
              <a:rPr lang="en-US" b="1" dirty="0"/>
              <a:t>, MD, FACP, FTOS, DABOM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Co-Director, Center for Weight Management and </a:t>
            </a:r>
            <a:r>
              <a:rPr lang="en-US" sz="1800" dirty="0">
                <a:solidFill>
                  <a:srgbClr val="000000"/>
                </a:solidFill>
                <a:latin typeface="Georgia" panose="02040502050405020303" pitchFamily="18" charset="0"/>
              </a:rPr>
              <a:t>Wellness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, Brigham and Women’s Hospital, Boston, MA</a:t>
            </a:r>
          </a:p>
          <a:p>
            <a:r>
              <a:rPr lang="en-US" sz="1800" dirty="0">
                <a:solidFill>
                  <a:srgbClr val="000000"/>
                </a:solidFill>
                <a:latin typeface="Georgia" panose="02040502050405020303" pitchFamily="18" charset="0"/>
              </a:rPr>
              <a:t>Member of the Faculty, Harvard Medical School, Boston, MA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198B78-FCFA-4F40-B89C-3D0B51B2455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Robert Kushner, MD, MS, FACP, FTOS, DABOM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Professor of Medicine (Endocrinology) and Medical Education, Northwestern University Feinberg School of Medicine, Chicago, IL </a:t>
            </a:r>
          </a:p>
          <a:p>
            <a:r>
              <a:rPr lang="en-US" sz="1800" dirty="0">
                <a:solidFill>
                  <a:srgbClr val="000000"/>
                </a:solidFill>
                <a:latin typeface="Georgia" panose="02040502050405020303" pitchFamily="18" charset="0"/>
              </a:rPr>
              <a:t>Director, Center for Lifestyle Medicine, Northwestern Medicine, Chicago, IL</a:t>
            </a:r>
          </a:p>
        </p:txBody>
      </p:sp>
    </p:spTree>
    <p:extLst>
      <p:ext uri="{BB962C8B-B14F-4D97-AF65-F5344CB8AC3E}">
        <p14:creationId xmlns:p14="http://schemas.microsoft.com/office/powerpoint/2010/main" val="3833604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B0C43-C4A4-414B-8556-FC7A557A6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73844"/>
            <a:ext cx="8102839" cy="798685"/>
          </a:xfrm>
        </p:spPr>
        <p:txBody>
          <a:bodyPr>
            <a:normAutofit fontScale="90000"/>
          </a:bodyPr>
          <a:lstStyle/>
          <a:p>
            <a:r>
              <a:rPr lang="en-US" dirty="0"/>
              <a:t>Obesity: chronic, low-grade systemic inflammation</a:t>
            </a: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F8C9D982-0D3B-483D-AB19-9F98144B155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23426254"/>
              </p:ext>
            </p:extLst>
          </p:nvPr>
        </p:nvGraphicFramePr>
        <p:xfrm>
          <a:off x="721895" y="1166110"/>
          <a:ext cx="7793454" cy="28651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97818">
                  <a:extLst>
                    <a:ext uri="{9D8B030D-6E8A-4147-A177-3AD203B41FA5}">
                      <a16:colId xmlns:a16="http://schemas.microsoft.com/office/drawing/2014/main" val="3547658221"/>
                    </a:ext>
                  </a:extLst>
                </a:gridCol>
                <a:gridCol w="2597818">
                  <a:extLst>
                    <a:ext uri="{9D8B030D-6E8A-4147-A177-3AD203B41FA5}">
                      <a16:colId xmlns:a16="http://schemas.microsoft.com/office/drawing/2014/main" val="929504644"/>
                    </a:ext>
                  </a:extLst>
                </a:gridCol>
                <a:gridCol w="2597818">
                  <a:extLst>
                    <a:ext uri="{9D8B030D-6E8A-4147-A177-3AD203B41FA5}">
                      <a16:colId xmlns:a16="http://schemas.microsoft.com/office/drawing/2014/main" val="3785630143"/>
                    </a:ext>
                  </a:extLst>
                </a:gridCol>
              </a:tblGrid>
              <a:tr h="2321963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n-lt"/>
                        </a:rPr>
                        <a:t>↑ adipose tissue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sz="1400" u="sng" dirty="0">
                          <a:solidFill>
                            <a:schemeClr val="tx1"/>
                          </a:solidFill>
                          <a:latin typeface="+mn-lt"/>
                        </a:rPr>
                        <a:t>Inflammatory marker changes</a:t>
                      </a:r>
                      <a:r>
                        <a:rPr lang="en-US" sz="1400" u="sng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↓ adiponectin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↑ TNF-</a:t>
                      </a:r>
                      <a:r>
                        <a:rPr lang="el-GR" sz="14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α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l-GR" sz="14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↑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 TNF-</a:t>
                      </a:r>
                      <a:r>
                        <a:rPr lang="el-GR" sz="14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β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↑ IL-6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↑ CRP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↑ EGF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↑ Prostaglandins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↑ PAI-1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sz="1400" u="sng" dirty="0">
                          <a:solidFill>
                            <a:schemeClr val="tx1"/>
                          </a:solidFill>
                          <a:latin typeface="+mn-lt"/>
                        </a:rPr>
                        <a:t>Complications from obesity-associated inflammation</a:t>
                      </a:r>
                      <a:r>
                        <a:rPr lang="en-US" sz="1400" u="sng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2,3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Insulin resistance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Stroke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Osteoarthritis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Certain cancers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CVD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Sleep apnea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PVD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Asthma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Thrombosis</a:t>
                      </a: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327233"/>
                  </a:ext>
                </a:extLst>
              </a:tr>
            </a:tbl>
          </a:graphicData>
        </a:graphic>
      </p:graphicFrame>
      <p:sp>
        <p:nvSpPr>
          <p:cNvPr id="15" name="Arrow: Right 14">
            <a:extLst>
              <a:ext uri="{FF2B5EF4-FFF2-40B4-BE49-F238E27FC236}">
                <a16:creationId xmlns:a16="http://schemas.microsoft.com/office/drawing/2014/main" id="{F9E4C8D1-E648-4FBC-B3C4-37C005CBBFCA}"/>
              </a:ext>
            </a:extLst>
          </p:cNvPr>
          <p:cNvSpPr/>
          <p:nvPr/>
        </p:nvSpPr>
        <p:spPr>
          <a:xfrm>
            <a:off x="3114460" y="2407890"/>
            <a:ext cx="488138" cy="33043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B59D0AE1-F10B-42F6-80EE-75030521E4F1}"/>
              </a:ext>
            </a:extLst>
          </p:cNvPr>
          <p:cNvSpPr/>
          <p:nvPr/>
        </p:nvSpPr>
        <p:spPr>
          <a:xfrm>
            <a:off x="5751094" y="2406530"/>
            <a:ext cx="488138" cy="33043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A6348B-A0F2-41C8-B382-63A60A42AF60}"/>
              </a:ext>
            </a:extLst>
          </p:cNvPr>
          <p:cNvSpPr txBox="1"/>
          <p:nvPr/>
        </p:nvSpPr>
        <p:spPr>
          <a:xfrm>
            <a:off x="3114460" y="4510123"/>
            <a:ext cx="5617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1.Fantuzzi G. </a:t>
            </a:r>
            <a:r>
              <a:rPr lang="en-US" sz="800" i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J </a:t>
            </a:r>
            <a:r>
              <a:rPr lang="en-US" sz="800" i="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Allergy</a:t>
            </a:r>
            <a:r>
              <a:rPr lang="en-US" sz="800" i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 Clin </a:t>
            </a:r>
            <a:r>
              <a:rPr lang="en-US" sz="800" i="1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Immuno</a:t>
            </a:r>
            <a:r>
              <a:rPr lang="en-US" sz="800" i="1" dirty="0">
                <a:solidFill>
                  <a:schemeClr val="bg1"/>
                </a:solidFill>
                <a:effectLst/>
              </a:rPr>
              <a:t>. </a:t>
            </a:r>
            <a:r>
              <a:rPr lang="en-US" sz="8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2005;115(5): 911-919.</a:t>
            </a:r>
          </a:p>
          <a:p>
            <a:r>
              <a:rPr lang="en-US" sz="800" dirty="0">
                <a:solidFill>
                  <a:schemeClr val="bg1"/>
                </a:solidFill>
              </a:rPr>
              <a:t>2.Kershaw EE, et al. </a:t>
            </a:r>
            <a:r>
              <a:rPr lang="en-US" sz="800" i="1" dirty="0">
                <a:solidFill>
                  <a:schemeClr val="bg1"/>
                </a:solidFill>
              </a:rPr>
              <a:t>J Clin Endocrinol </a:t>
            </a:r>
            <a:r>
              <a:rPr lang="en-US" sz="800" i="1" dirty="0" err="1">
                <a:solidFill>
                  <a:schemeClr val="bg1"/>
                </a:solidFill>
              </a:rPr>
              <a:t>Metab</a:t>
            </a:r>
            <a:r>
              <a:rPr lang="en-US" sz="800" dirty="0">
                <a:solidFill>
                  <a:schemeClr val="bg1"/>
                </a:solidFill>
              </a:rPr>
              <a:t>. 2004;89:2548-2556.</a:t>
            </a:r>
          </a:p>
          <a:p>
            <a:r>
              <a:rPr lang="en-US" sz="800" dirty="0">
                <a:solidFill>
                  <a:schemeClr val="bg1"/>
                </a:solidFill>
              </a:rPr>
              <a:t>3.Hajer GR et al. </a:t>
            </a:r>
            <a:r>
              <a:rPr lang="en-US" sz="800" i="1" dirty="0">
                <a:solidFill>
                  <a:schemeClr val="bg1"/>
                </a:solidFill>
              </a:rPr>
              <a:t>European Heart Journal.</a:t>
            </a:r>
            <a:r>
              <a:rPr lang="en-US" sz="800" dirty="0">
                <a:solidFill>
                  <a:schemeClr val="bg1"/>
                </a:solidFill>
              </a:rPr>
              <a:t> 2008;29:2959–2971 .</a:t>
            </a:r>
          </a:p>
          <a:p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26590C-6AA9-400F-A0DF-8F02F46544F9}"/>
              </a:ext>
            </a:extLst>
          </p:cNvPr>
          <p:cNvSpPr txBox="1"/>
          <p:nvPr/>
        </p:nvSpPr>
        <p:spPr>
          <a:xfrm>
            <a:off x="237066" y="4121110"/>
            <a:ext cx="8219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CRP, C-reactive protein; CVD, Cardiovascular Disease; EGF, Epidermal Growth Factor; IL-6, Interleukin-6; PAI-1, plasminogen activator inhibitor-1; PVD, peripheral vascular disease; </a:t>
            </a:r>
            <a:r>
              <a:rPr lang="en-US" sz="1000" dirty="0"/>
              <a:t>TNF-</a:t>
            </a:r>
            <a:r>
              <a:rPr lang="el-GR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Tumor Necrosis Factor-</a:t>
            </a:r>
            <a:r>
              <a:rPr lang="el-GR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α</a:t>
            </a:r>
            <a:r>
              <a:rPr lang="en-US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TNF-</a:t>
            </a:r>
            <a:r>
              <a:rPr lang="el-GR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en-US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Tumor Necrosis Factor - </a:t>
            </a:r>
            <a:r>
              <a:rPr lang="el-GR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10573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0158B5-8F16-4527-AD5D-0D3AD75C2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40859"/>
          </a:xfrm>
        </p:spPr>
        <p:txBody>
          <a:bodyPr>
            <a:normAutofit fontScale="90000"/>
          </a:bodyPr>
          <a:lstStyle/>
          <a:p>
            <a:r>
              <a:rPr lang="en-US" dirty="0"/>
              <a:t>Cardiovascular Benefits of Anti-Obesity Meds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8C320C0C-6EEF-42DD-96C0-EC33655686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9691004"/>
              </p:ext>
            </p:extLst>
          </p:nvPr>
        </p:nvGraphicFramePr>
        <p:xfrm>
          <a:off x="628650" y="714703"/>
          <a:ext cx="7886700" cy="346480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320017687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85289329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047669189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589027938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40663896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4113378115"/>
                    </a:ext>
                  </a:extLst>
                </a:gridCol>
              </a:tblGrid>
              <a:tr h="30686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Medication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T2DM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Dyslipidemia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Hypertension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CVD outcomes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Notable trials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806484"/>
                  </a:ext>
                </a:extLst>
              </a:tr>
              <a:tr h="5083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Orlistat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↓BG; ↓ A1c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↓TG; ↓LDL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↓total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chol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↓SBP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↓DBP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XENDOS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113240"/>
                  </a:ext>
                </a:extLst>
              </a:tr>
              <a:tr h="5083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Phentermine/ topiramate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3,4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↓BG; ↓ annual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incid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. of T2DM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↓TG; ↓LDL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↑HDL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↓SBP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↓DBP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CONQUER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SEQUEL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343967"/>
                  </a:ext>
                </a:extLst>
              </a:tr>
              <a:tr h="71629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Bupropion/ naltrexone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5,6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↓ A1c 0.6%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↓TG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↓LDL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↑HDL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↑SBP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↑DBP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(both minimal)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COR-I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COR-II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COR-Diabetes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2087242"/>
                  </a:ext>
                </a:extLst>
              </a:tr>
              <a:tr h="68967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Liraglutide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7,8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↓ cumulative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incid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. of T2DM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↓A1c 0.3%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↓TG; ↓LDL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↑HDL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↓SBP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↓DBP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↓MACE by 13%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(1.8mg dose)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SCALE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LEADER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232292"/>
                  </a:ext>
                </a:extLst>
              </a:tr>
              <a:tr h="71629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Semaglutide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9,10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↓ A1c 1.6%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↓TG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↓SBP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↓DBP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↓MACE by 26%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(1mg dose)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STEP 1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SELECT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SUSTAIN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6704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6E81904-685E-4528-A899-CBF712B60BB7}"/>
              </a:ext>
            </a:extLst>
          </p:cNvPr>
          <p:cNvSpPr txBox="1"/>
          <p:nvPr/>
        </p:nvSpPr>
        <p:spPr>
          <a:xfrm>
            <a:off x="628650" y="4160520"/>
            <a:ext cx="7886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BG, blood glucose; CVD, Cardiovascular Disease; DBP, diastolic blood pressure; HDL, high density lipoproteins; TG, LDL, low density lipoproteins; MACE, major adverse cardiovascular event; SBP, systolic blood pressure; T2DM, Type II Diabetes Mellitus; TG, triglycerides;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FB62C0-1BA3-402B-9E2D-08DBEAC61897}"/>
              </a:ext>
            </a:extLst>
          </p:cNvPr>
          <p:cNvSpPr txBox="1"/>
          <p:nvPr/>
        </p:nvSpPr>
        <p:spPr>
          <a:xfrm>
            <a:off x="3075093" y="4435614"/>
            <a:ext cx="6001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1.Hollander PA, et al. </a:t>
            </a:r>
            <a:r>
              <a:rPr lang="en-US" sz="800" b="0" i="1" dirty="0">
                <a:solidFill>
                  <a:schemeClr val="bg1"/>
                </a:solidFill>
                <a:effectLst/>
              </a:rPr>
              <a:t>Diabetes Care</a:t>
            </a:r>
            <a:r>
              <a:rPr lang="en-US" sz="800" b="0" i="0" dirty="0">
                <a:solidFill>
                  <a:schemeClr val="bg1"/>
                </a:solidFill>
                <a:effectLst/>
              </a:rPr>
              <a:t>. 1998;21(8):1288–1294. 2.Sahebkar A, et al. </a:t>
            </a:r>
            <a:r>
              <a:rPr lang="en-US" sz="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 Am Soc </a:t>
            </a:r>
            <a:r>
              <a:rPr lang="en-US" sz="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Hypertens</a:t>
            </a:r>
            <a:r>
              <a:rPr lang="en-US" sz="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2018;12(2):80-96. </a:t>
            </a:r>
            <a:r>
              <a:rPr lang="en-US" sz="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3.</a:t>
            </a:r>
            <a:r>
              <a:rPr lang="en-US" sz="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Garvey WT, et al. </a:t>
            </a:r>
            <a:r>
              <a:rPr lang="en-US" sz="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Am J Clin </a:t>
            </a:r>
            <a:r>
              <a:rPr lang="en-US" sz="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Nutr</a:t>
            </a:r>
            <a:r>
              <a:rPr lang="en-US" sz="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en-US" sz="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2012;95(2):297-308. 4.Gadde  K, et al. </a:t>
            </a:r>
            <a:r>
              <a:rPr lang="en-US" sz="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Lancet</a:t>
            </a:r>
            <a:r>
              <a:rPr lang="en-US" sz="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2011;377(9774):1341-1352. </a:t>
            </a:r>
            <a:r>
              <a:rPr lang="en-US" sz="800" dirty="0">
                <a:solidFill>
                  <a:schemeClr val="bg1"/>
                </a:solidFill>
                <a:latin typeface="Calibri" panose="020F0502020204030204" pitchFamily="34" charset="0"/>
              </a:rPr>
              <a:t>5.Hollander P, et al. </a:t>
            </a:r>
            <a:r>
              <a:rPr lang="en-US" sz="800" i="1" dirty="0">
                <a:solidFill>
                  <a:schemeClr val="bg1"/>
                </a:solidFill>
                <a:latin typeface="Calibri" panose="020F0502020204030204" pitchFamily="34" charset="0"/>
              </a:rPr>
              <a:t>Diabetes Care</a:t>
            </a:r>
            <a:r>
              <a:rPr lang="en-US" sz="800" dirty="0">
                <a:solidFill>
                  <a:schemeClr val="bg1"/>
                </a:solidFill>
                <a:latin typeface="Calibri" panose="020F0502020204030204" pitchFamily="34" charset="0"/>
              </a:rPr>
              <a:t>. 2013;36(12):4022-4029. 6. </a:t>
            </a:r>
            <a:r>
              <a:rPr lang="en-US" sz="800" dirty="0" err="1">
                <a:solidFill>
                  <a:schemeClr val="bg1"/>
                </a:solidFill>
                <a:latin typeface="Calibri" panose="020F0502020204030204" pitchFamily="34" charset="0"/>
              </a:rPr>
              <a:t>Apovian</a:t>
            </a:r>
            <a:r>
              <a:rPr lang="en-US" sz="800" dirty="0">
                <a:solidFill>
                  <a:schemeClr val="bg1"/>
                </a:solidFill>
                <a:latin typeface="Calibri" panose="020F0502020204030204" pitchFamily="34" charset="0"/>
              </a:rPr>
              <a:t> C, et al. </a:t>
            </a:r>
            <a:r>
              <a:rPr lang="en-US" sz="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Obesity (Silver Spring)</a:t>
            </a:r>
            <a:r>
              <a:rPr lang="en-US" sz="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2013;21(5):935-943. </a:t>
            </a:r>
            <a:r>
              <a:rPr lang="en-US" sz="800" dirty="0">
                <a:solidFill>
                  <a:schemeClr val="bg1"/>
                </a:solidFill>
              </a:rPr>
              <a:t>7.Pi-Sunyer X, et al. </a:t>
            </a:r>
            <a:r>
              <a:rPr lang="en-US" sz="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 </a:t>
            </a:r>
            <a:r>
              <a:rPr lang="en-US" sz="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Engl</a:t>
            </a:r>
            <a:r>
              <a:rPr lang="en-US" sz="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J Med</a:t>
            </a:r>
            <a:r>
              <a:rPr lang="en-US" sz="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2015;373(1):11-22. 8. Victoza™ [package insert]. Novo Nordisk. 9.Wilding J, et al. </a:t>
            </a:r>
            <a:r>
              <a:rPr lang="en-US" sz="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 </a:t>
            </a:r>
            <a:r>
              <a:rPr lang="en-US" sz="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Engl</a:t>
            </a:r>
            <a:r>
              <a:rPr lang="en-US" sz="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J Med</a:t>
            </a:r>
            <a:r>
              <a:rPr lang="en-US" sz="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2021; 384:989-1002. 10.Marso SP, et al. </a:t>
            </a:r>
            <a:r>
              <a:rPr lang="en-US" sz="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 </a:t>
            </a:r>
            <a:r>
              <a:rPr lang="en-US" sz="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Engl</a:t>
            </a:r>
            <a:r>
              <a:rPr lang="en-US" sz="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J Med</a:t>
            </a:r>
            <a:r>
              <a:rPr lang="en-US" sz="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2016;375(19):1834-1844.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7165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B1C558-8777-440F-B20F-32421D1E6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Clinically Relevant Weight Loss in Pre-Diabetes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CE3F9D-31FE-40ED-AB7F-F3DCF99C756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Diabetes prevention in pre-DM</a:t>
            </a:r>
          </a:p>
          <a:p>
            <a:pPr lvl="1"/>
            <a:r>
              <a:rPr lang="en-US" dirty="0"/>
              <a:t>Weight loss (3% at 3yrs) via diet and exercise lifestyle change</a:t>
            </a:r>
          </a:p>
          <a:p>
            <a:pPr lvl="2"/>
            <a:r>
              <a:rPr lang="en-US" sz="1700" dirty="0"/>
              <a:t>58% risk reduction of T2DM diagnosis at 3 years</a:t>
            </a:r>
            <a:r>
              <a:rPr lang="en-US" sz="1700" baseline="30000" dirty="0"/>
              <a:t>2</a:t>
            </a:r>
          </a:p>
          <a:p>
            <a:pPr lvl="2"/>
            <a:r>
              <a:rPr lang="en-US" sz="1700" dirty="0"/>
              <a:t>34% risk reduction of T2DM diagnosis at 10 years</a:t>
            </a:r>
            <a:r>
              <a:rPr lang="en-US" sz="1700" baseline="30000" dirty="0"/>
              <a:t>3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6CB385-3A16-4D83-831F-D39699B2213F}"/>
              </a:ext>
            </a:extLst>
          </p:cNvPr>
          <p:cNvSpPr txBox="1"/>
          <p:nvPr/>
        </p:nvSpPr>
        <p:spPr>
          <a:xfrm>
            <a:off x="3068321" y="4500324"/>
            <a:ext cx="5825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1. Garvey WT, et al. </a:t>
            </a:r>
            <a:r>
              <a:rPr lang="en-US" sz="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Endocr</a:t>
            </a:r>
            <a:r>
              <a:rPr lang="en-US" sz="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Pract</a:t>
            </a:r>
            <a:r>
              <a:rPr lang="en-US" sz="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2016;22(suppl 3):1-205.</a:t>
            </a:r>
            <a:endParaRPr lang="en-US" sz="800" dirty="0">
              <a:solidFill>
                <a:schemeClr val="bg1"/>
              </a:solidFill>
            </a:endParaRPr>
          </a:p>
          <a:p>
            <a:r>
              <a:rPr lang="en-US" sz="800" dirty="0">
                <a:solidFill>
                  <a:schemeClr val="bg1"/>
                </a:solidFill>
              </a:rPr>
              <a:t>2. </a:t>
            </a:r>
            <a:r>
              <a:rPr lang="en-US" sz="800" dirty="0" err="1">
                <a:solidFill>
                  <a:schemeClr val="bg1"/>
                </a:solidFill>
              </a:rPr>
              <a:t>Knowler</a:t>
            </a:r>
            <a:r>
              <a:rPr lang="en-US" sz="800" dirty="0">
                <a:solidFill>
                  <a:schemeClr val="bg1"/>
                </a:solidFill>
              </a:rPr>
              <a:t> WC, et al. </a:t>
            </a:r>
            <a:r>
              <a:rPr lang="en-US" sz="800" i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N </a:t>
            </a:r>
            <a:r>
              <a:rPr lang="en-US" sz="800" i="1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Engl</a:t>
            </a:r>
            <a:r>
              <a:rPr lang="en-US" sz="800" i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J Med</a:t>
            </a:r>
            <a:r>
              <a:rPr lang="en-US" sz="8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. 2002;346:393-403</a:t>
            </a:r>
            <a:r>
              <a:rPr lang="en-US" sz="800" dirty="0">
                <a:solidFill>
                  <a:schemeClr val="bg1"/>
                </a:solidFill>
                <a:effectLst/>
              </a:rPr>
              <a:t>. </a:t>
            </a:r>
          </a:p>
          <a:p>
            <a:r>
              <a:rPr lang="en-US" sz="800" dirty="0">
                <a:solidFill>
                  <a:schemeClr val="bg1"/>
                </a:solidFill>
              </a:rPr>
              <a:t>3. </a:t>
            </a:r>
            <a:r>
              <a:rPr lang="en-US" sz="800" dirty="0" err="1">
                <a:solidFill>
                  <a:schemeClr val="bg1"/>
                </a:solidFill>
              </a:rPr>
              <a:t>Knowler</a:t>
            </a:r>
            <a:r>
              <a:rPr lang="en-US" sz="800" dirty="0">
                <a:solidFill>
                  <a:schemeClr val="bg1"/>
                </a:solidFill>
              </a:rPr>
              <a:t> WC, et al. </a:t>
            </a:r>
            <a:r>
              <a:rPr lang="en-US" sz="80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Lancet</a:t>
            </a:r>
            <a:r>
              <a:rPr lang="en-US" sz="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800" dirty="0">
                <a:solidFill>
                  <a:schemeClr val="bg1"/>
                </a:solidFill>
                <a:effectLst/>
              </a:rPr>
              <a:t>2009;374(9702):1677-1686.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DCC29E-82C2-447F-BCEB-28D14CBFFC26}"/>
              </a:ext>
            </a:extLst>
          </p:cNvPr>
          <p:cNvSpPr txBox="1"/>
          <p:nvPr/>
        </p:nvSpPr>
        <p:spPr>
          <a:xfrm>
            <a:off x="277706" y="4194175"/>
            <a:ext cx="2438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T2DM, Type II Diabetes Mellitus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0C2C7D7-092C-461B-BB7F-B1AE048371D5}"/>
              </a:ext>
            </a:extLst>
          </p:cNvPr>
          <p:cNvSpPr/>
          <p:nvPr/>
        </p:nvSpPr>
        <p:spPr>
          <a:xfrm>
            <a:off x="1085003" y="1268016"/>
            <a:ext cx="2531957" cy="69625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5-15% weight loss goal</a:t>
            </a:r>
            <a:r>
              <a:rPr lang="en-US" baseline="30000" dirty="0">
                <a:solidFill>
                  <a:schemeClr val="tx1"/>
                </a:solidFill>
              </a:rPr>
              <a:t>1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30AF7BD8-E082-4717-94DA-4DCE1A88790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19475456"/>
              </p:ext>
            </p:extLst>
          </p:nvPr>
        </p:nvGraphicFramePr>
        <p:xfrm>
          <a:off x="4572000" y="1101881"/>
          <a:ext cx="3886200" cy="1655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ontent Placeholder 9">
            <a:extLst>
              <a:ext uri="{FF2B5EF4-FFF2-40B4-BE49-F238E27FC236}">
                <a16:creationId xmlns:a16="http://schemas.microsoft.com/office/drawing/2014/main" id="{97E1375F-9A79-4FFE-A92D-A6CC909A74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6529872"/>
              </p:ext>
            </p:extLst>
          </p:nvPr>
        </p:nvGraphicFramePr>
        <p:xfrm>
          <a:off x="4572000" y="2662216"/>
          <a:ext cx="3886200" cy="1778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355326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54FE0-8AB1-4074-B12E-3039E7462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78060"/>
          </a:xfrm>
        </p:spPr>
        <p:txBody>
          <a:bodyPr/>
          <a:lstStyle/>
          <a:p>
            <a:r>
              <a:rPr lang="en-US" dirty="0"/>
              <a:t>Clinically Relevant Weight Loss Effects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29964C-EC68-43BB-92C7-B3B58C4F137F}"/>
              </a:ext>
            </a:extLst>
          </p:cNvPr>
          <p:cNvSpPr/>
          <p:nvPr/>
        </p:nvSpPr>
        <p:spPr>
          <a:xfrm>
            <a:off x="3375717" y="1057347"/>
            <a:ext cx="2392565" cy="62564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5-10% weight loss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B11C6B1-62A7-4D09-9C3D-BF9223965FCA}"/>
              </a:ext>
            </a:extLst>
          </p:cNvPr>
          <p:cNvSpPr/>
          <p:nvPr/>
        </p:nvSpPr>
        <p:spPr>
          <a:xfrm>
            <a:off x="240631" y="1851716"/>
            <a:ext cx="2392565" cy="62564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↓ Type 2 diabetes risk</a:t>
            </a:r>
            <a:r>
              <a:rPr lang="en-US" baseline="30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52C1179-0927-4579-9B25-6EC65A22C4BF}"/>
              </a:ext>
            </a:extLst>
          </p:cNvPr>
          <p:cNvSpPr/>
          <p:nvPr/>
        </p:nvSpPr>
        <p:spPr>
          <a:xfrm>
            <a:off x="843358" y="2805076"/>
            <a:ext cx="2392565" cy="62564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↓ cardiovascular mortality</a:t>
            </a:r>
            <a:r>
              <a:rPr lang="en-US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1B528CA-11A2-4618-8593-1A940B2C3633}"/>
              </a:ext>
            </a:extLst>
          </p:cNvPr>
          <p:cNvSpPr/>
          <p:nvPr/>
        </p:nvSpPr>
        <p:spPr>
          <a:xfrm>
            <a:off x="1873489" y="3758436"/>
            <a:ext cx="2392565" cy="62564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Improved lipid profile</a:t>
            </a:r>
            <a:r>
              <a:rPr lang="en-US" baseline="30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81D604E-DFD5-42E4-9C29-0631001C8304}"/>
              </a:ext>
            </a:extLst>
          </p:cNvPr>
          <p:cNvSpPr/>
          <p:nvPr/>
        </p:nvSpPr>
        <p:spPr>
          <a:xfrm>
            <a:off x="4877946" y="3773332"/>
            <a:ext cx="2392565" cy="62564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↓ Blood pressure</a:t>
            </a:r>
            <a:r>
              <a:rPr lang="en-US" baseline="30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C3CB3E9-3D18-4AA6-B21E-70BD9E6FCAEC}"/>
              </a:ext>
            </a:extLst>
          </p:cNvPr>
          <p:cNvSpPr/>
          <p:nvPr/>
        </p:nvSpPr>
        <p:spPr>
          <a:xfrm>
            <a:off x="5908078" y="2805076"/>
            <a:ext cx="2392565" cy="62564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Improved obstructive sleep apnea</a:t>
            </a:r>
            <a:r>
              <a:rPr lang="en-US" baseline="30000" dirty="0">
                <a:solidFill>
                  <a:schemeClr val="tx1"/>
                </a:solidFill>
              </a:rPr>
              <a:t>5,6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49C5AA2-02B6-420B-824E-E226CAF8C40A}"/>
              </a:ext>
            </a:extLst>
          </p:cNvPr>
          <p:cNvSpPr/>
          <p:nvPr/>
        </p:nvSpPr>
        <p:spPr>
          <a:xfrm>
            <a:off x="6510804" y="1829946"/>
            <a:ext cx="2392565" cy="62564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Improved health-related quality of life</a:t>
            </a:r>
            <a:r>
              <a:rPr lang="en-US" baseline="30000" dirty="0">
                <a:solidFill>
                  <a:schemeClr val="tx1"/>
                </a:solidFill>
              </a:rPr>
              <a:t>7,8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9560434-1B1B-4992-BF2A-CC74C2E86774}"/>
              </a:ext>
            </a:extLst>
          </p:cNvPr>
          <p:cNvCxnSpPr>
            <a:cxnSpLocks/>
          </p:cNvCxnSpPr>
          <p:nvPr/>
        </p:nvCxnSpPr>
        <p:spPr>
          <a:xfrm flipH="1">
            <a:off x="2633197" y="1629133"/>
            <a:ext cx="742520" cy="330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7ABC518-ACA0-47C9-B252-F6DB5FEF7B06}"/>
              </a:ext>
            </a:extLst>
          </p:cNvPr>
          <p:cNvCxnSpPr/>
          <p:nvPr/>
        </p:nvCxnSpPr>
        <p:spPr>
          <a:xfrm flipH="1">
            <a:off x="3169462" y="1682989"/>
            <a:ext cx="577516" cy="1122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829732F-2CE8-4349-96D8-6B6D084C3ACF}"/>
              </a:ext>
            </a:extLst>
          </p:cNvPr>
          <p:cNvCxnSpPr/>
          <p:nvPr/>
        </p:nvCxnSpPr>
        <p:spPr>
          <a:xfrm flipH="1">
            <a:off x="3843230" y="1682989"/>
            <a:ext cx="300217" cy="2075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45636E2-2B6A-4E39-9466-157E8F1733A5}"/>
              </a:ext>
            </a:extLst>
          </p:cNvPr>
          <p:cNvCxnSpPr/>
          <p:nvPr/>
        </p:nvCxnSpPr>
        <p:spPr>
          <a:xfrm>
            <a:off x="5768282" y="1622544"/>
            <a:ext cx="725763" cy="3368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9136CDF-9BA5-4B87-BBD7-B39C0CC905F7}"/>
              </a:ext>
            </a:extLst>
          </p:cNvPr>
          <p:cNvCxnSpPr/>
          <p:nvPr/>
        </p:nvCxnSpPr>
        <p:spPr>
          <a:xfrm>
            <a:off x="5397024" y="1682989"/>
            <a:ext cx="577513" cy="1122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14AEA11-4C6A-4976-9E9B-23E27E25CE14}"/>
              </a:ext>
            </a:extLst>
          </p:cNvPr>
          <p:cNvCxnSpPr/>
          <p:nvPr/>
        </p:nvCxnSpPr>
        <p:spPr>
          <a:xfrm>
            <a:off x="4877946" y="1682989"/>
            <a:ext cx="379281" cy="2075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2071E00-AABE-4670-A62F-04D7E58B51BB}"/>
              </a:ext>
            </a:extLst>
          </p:cNvPr>
          <p:cNvSpPr txBox="1"/>
          <p:nvPr/>
        </p:nvSpPr>
        <p:spPr>
          <a:xfrm>
            <a:off x="3107585" y="4516998"/>
            <a:ext cx="5981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1. </a:t>
            </a:r>
            <a:r>
              <a:rPr lang="en-US" sz="800" dirty="0" err="1">
                <a:solidFill>
                  <a:schemeClr val="bg1"/>
                </a:solidFill>
              </a:rPr>
              <a:t>Knowler</a:t>
            </a:r>
            <a:r>
              <a:rPr lang="en-US" sz="800" dirty="0">
                <a:solidFill>
                  <a:schemeClr val="bg1"/>
                </a:solidFill>
              </a:rPr>
              <a:t> et al. </a:t>
            </a:r>
            <a:r>
              <a:rPr lang="en-US" sz="800" i="1" dirty="0">
                <a:solidFill>
                  <a:schemeClr val="bg1"/>
                </a:solidFill>
              </a:rPr>
              <a:t>N </a:t>
            </a:r>
            <a:r>
              <a:rPr lang="en-US" sz="800" i="1" dirty="0" err="1">
                <a:solidFill>
                  <a:schemeClr val="bg1"/>
                </a:solidFill>
              </a:rPr>
              <a:t>Engl</a:t>
            </a:r>
            <a:r>
              <a:rPr lang="en-US" sz="800" i="1" dirty="0">
                <a:solidFill>
                  <a:schemeClr val="bg1"/>
                </a:solidFill>
              </a:rPr>
              <a:t> J Med. </a:t>
            </a:r>
            <a:r>
              <a:rPr lang="en-US" sz="800" dirty="0">
                <a:solidFill>
                  <a:schemeClr val="bg1"/>
                </a:solidFill>
              </a:rPr>
              <a:t>2002;346:393-403.  2. Li et al. </a:t>
            </a:r>
            <a:r>
              <a:rPr lang="en-US" sz="800" i="1" dirty="0">
                <a:solidFill>
                  <a:schemeClr val="bg1"/>
                </a:solidFill>
              </a:rPr>
              <a:t>Lancet Diabetes Endocrinol. </a:t>
            </a:r>
            <a:r>
              <a:rPr lang="en-US" sz="800" dirty="0">
                <a:solidFill>
                  <a:schemeClr val="bg1"/>
                </a:solidFill>
              </a:rPr>
              <a:t>2014;2:474-480. 3. </a:t>
            </a:r>
            <a:r>
              <a:rPr lang="en-US" sz="800" dirty="0" err="1">
                <a:solidFill>
                  <a:schemeClr val="bg1"/>
                </a:solidFill>
              </a:rPr>
              <a:t>Datillo</a:t>
            </a:r>
            <a:r>
              <a:rPr lang="en-US" sz="800" dirty="0">
                <a:solidFill>
                  <a:schemeClr val="bg1"/>
                </a:solidFill>
              </a:rPr>
              <a:t> et al. </a:t>
            </a:r>
            <a:r>
              <a:rPr lang="en-US" sz="800" i="1" dirty="0">
                <a:solidFill>
                  <a:schemeClr val="bg1"/>
                </a:solidFill>
              </a:rPr>
              <a:t>Am J Clin </a:t>
            </a:r>
            <a:r>
              <a:rPr lang="en-US" sz="800" i="1" dirty="0" err="1">
                <a:solidFill>
                  <a:schemeClr val="bg1"/>
                </a:solidFill>
              </a:rPr>
              <a:t>Nutr</a:t>
            </a:r>
            <a:r>
              <a:rPr lang="en-US" sz="800" i="1" dirty="0">
                <a:solidFill>
                  <a:schemeClr val="bg1"/>
                </a:solidFill>
              </a:rPr>
              <a:t>. </a:t>
            </a:r>
            <a:r>
              <a:rPr lang="en-US" sz="800" dirty="0">
                <a:solidFill>
                  <a:schemeClr val="bg1"/>
                </a:solidFill>
              </a:rPr>
              <a:t>1992;56:320-328.  4. Wing et al. </a:t>
            </a:r>
            <a:r>
              <a:rPr lang="en-US" sz="800" i="1" dirty="0">
                <a:solidFill>
                  <a:schemeClr val="bg1"/>
                </a:solidFill>
              </a:rPr>
              <a:t>Diabetes Care</a:t>
            </a:r>
            <a:r>
              <a:rPr lang="en-US" sz="800" dirty="0">
                <a:solidFill>
                  <a:schemeClr val="bg1"/>
                </a:solidFill>
              </a:rPr>
              <a:t>. 2011;34:1481-1486. 5. Foster et al. </a:t>
            </a:r>
            <a:r>
              <a:rPr lang="en-US" sz="800" i="1" dirty="0">
                <a:solidFill>
                  <a:schemeClr val="bg1"/>
                </a:solidFill>
              </a:rPr>
              <a:t>Arch Intern Med. </a:t>
            </a:r>
            <a:r>
              <a:rPr lang="en-US" sz="800" dirty="0">
                <a:solidFill>
                  <a:schemeClr val="bg1"/>
                </a:solidFill>
              </a:rPr>
              <a:t>2009;169:1619-1626.  </a:t>
            </a:r>
          </a:p>
          <a:p>
            <a:r>
              <a:rPr lang="en-US" sz="800" dirty="0">
                <a:solidFill>
                  <a:schemeClr val="bg1"/>
                </a:solidFill>
              </a:rPr>
              <a:t>6. Kuna et al. </a:t>
            </a:r>
            <a:r>
              <a:rPr lang="en-US" sz="800" i="1" dirty="0">
                <a:solidFill>
                  <a:schemeClr val="bg1"/>
                </a:solidFill>
              </a:rPr>
              <a:t>Sleep. </a:t>
            </a:r>
            <a:r>
              <a:rPr lang="en-US" sz="800" dirty="0">
                <a:solidFill>
                  <a:schemeClr val="bg1"/>
                </a:solidFill>
              </a:rPr>
              <a:t>2013;36:641-649.  7. Warkentin et al. </a:t>
            </a:r>
            <a:r>
              <a:rPr lang="en-US" sz="800" i="1" dirty="0" err="1">
                <a:solidFill>
                  <a:schemeClr val="bg1"/>
                </a:solidFill>
              </a:rPr>
              <a:t>Obes</a:t>
            </a:r>
            <a:r>
              <a:rPr lang="en-US" sz="800" i="1" dirty="0">
                <a:solidFill>
                  <a:schemeClr val="bg1"/>
                </a:solidFill>
              </a:rPr>
              <a:t> Rev. </a:t>
            </a:r>
            <a:r>
              <a:rPr lang="en-US" sz="800" dirty="0">
                <a:solidFill>
                  <a:schemeClr val="bg1"/>
                </a:solidFill>
              </a:rPr>
              <a:t>2014;15:169-182.  8. Wright et al. </a:t>
            </a:r>
            <a:r>
              <a:rPr lang="en-US" sz="800" i="1" dirty="0">
                <a:solidFill>
                  <a:schemeClr val="bg1"/>
                </a:solidFill>
              </a:rPr>
              <a:t>J Health Psychol. </a:t>
            </a:r>
            <a:r>
              <a:rPr lang="en-US" sz="800" dirty="0">
                <a:solidFill>
                  <a:schemeClr val="bg1"/>
                </a:solidFill>
              </a:rPr>
              <a:t>2013;18:574-586.</a:t>
            </a:r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9509144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F2F7D7-5885-44D0-80EB-636ABCA8A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951563"/>
            <a:ext cx="7886700" cy="112514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6"/>
                </a:solidFill>
              </a:rPr>
              <a:t>Green 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22C1AB-041C-48F8-A7DD-10CDBE7687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2025227"/>
            <a:ext cx="7886700" cy="221127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Treatment Overview: Lifestyle, Diet, Surgery, Pharmacotherapy</a:t>
            </a:r>
          </a:p>
        </p:txBody>
      </p:sp>
    </p:spTree>
    <p:extLst>
      <p:ext uri="{BB962C8B-B14F-4D97-AF65-F5344CB8AC3E}">
        <p14:creationId xmlns:p14="http://schemas.microsoft.com/office/powerpoint/2010/main" val="32844264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1E432D-DC16-4E07-9435-1D5BCE8C1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Realistic Goals of Weight Loss/Management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47DACEB-F2EE-4BA1-B3A6-16EB55CE8D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480416"/>
            <a:ext cx="3886200" cy="2293865"/>
          </a:xfrm>
        </p:spPr>
        <p:txBody>
          <a:bodyPr/>
          <a:lstStyle/>
          <a:p>
            <a:r>
              <a:rPr lang="en-US" dirty="0"/>
              <a:t>Important to discuss the benefits and limitations of each treatment option</a:t>
            </a:r>
          </a:p>
          <a:p>
            <a:r>
              <a:rPr lang="en-US" dirty="0"/>
              <a:t>Clinically significant benefits with as low as 5% weight loss</a:t>
            </a:r>
          </a:p>
          <a:p>
            <a:r>
              <a:rPr lang="en-US" dirty="0"/>
              <a:t>Set specific modification goals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40BE48E-19C9-4DBB-96A6-A6AD18193362}"/>
              </a:ext>
            </a:extLst>
          </p:cNvPr>
          <p:cNvSpPr/>
          <p:nvPr/>
        </p:nvSpPr>
        <p:spPr>
          <a:xfrm>
            <a:off x="1124374" y="1480416"/>
            <a:ext cx="2397760" cy="218266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Patients may have an unrealistic weight loss goal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8D5E26-01DC-41EA-8FCD-9427EAC0B4CE}"/>
              </a:ext>
            </a:extLst>
          </p:cNvPr>
          <p:cNvSpPr txBox="1"/>
          <p:nvPr/>
        </p:nvSpPr>
        <p:spPr>
          <a:xfrm>
            <a:off x="3081867" y="4500324"/>
            <a:ext cx="42875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Bray G. </a:t>
            </a:r>
            <a:r>
              <a:rPr lang="en-US" sz="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Obesity (Silver Spring</a:t>
            </a:r>
            <a:r>
              <a:rPr lang="en-US" sz="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). 2013;21(5):893-9. 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6183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BBC1AC-D2D9-415B-8339-E860C032A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Lifestyle Changes – Physical Activity Only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37BFCB-1839-4244-AD1B-4AC3E5457F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68017"/>
            <a:ext cx="3083952" cy="310294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Cardiometabolic advantages, independent of weight loss</a:t>
            </a:r>
            <a:r>
              <a:rPr lang="en-US" baseline="30000" dirty="0"/>
              <a:t>1</a:t>
            </a:r>
          </a:p>
          <a:p>
            <a:r>
              <a:rPr lang="en-US" dirty="0"/>
              <a:t>High amount of exercise needed in the absence of dietary changes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6CA41F-A761-4A6A-9AAE-E82E05DDA4D8}"/>
              </a:ext>
            </a:extLst>
          </p:cNvPr>
          <p:cNvSpPr txBox="1"/>
          <p:nvPr/>
        </p:nvSpPr>
        <p:spPr>
          <a:xfrm>
            <a:off x="3075709" y="4486019"/>
            <a:ext cx="5881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1.Swift D, et al. </a:t>
            </a:r>
            <a:r>
              <a:rPr lang="en-US" sz="800" b="0" i="1" dirty="0">
                <a:solidFill>
                  <a:schemeClr val="bg1"/>
                </a:solidFill>
                <a:effectLst/>
              </a:rPr>
              <a:t>Prog. Cardiovasc. Dis. </a:t>
            </a:r>
            <a:r>
              <a:rPr lang="en-US" sz="800" b="0" dirty="0">
                <a:solidFill>
                  <a:schemeClr val="bg1"/>
                </a:solidFill>
                <a:effectLst/>
              </a:rPr>
              <a:t>2018;61:206-213.</a:t>
            </a:r>
          </a:p>
          <a:p>
            <a:r>
              <a:rPr lang="en-US" sz="800" dirty="0">
                <a:solidFill>
                  <a:schemeClr val="bg1"/>
                </a:solidFill>
              </a:rPr>
              <a:t>2.Slentz C, et al. </a:t>
            </a:r>
            <a:r>
              <a:rPr lang="en-US" sz="800" i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Arch Intern Med</a:t>
            </a:r>
            <a:r>
              <a:rPr lang="en-US" sz="8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. 2004;164(1):31-39.</a:t>
            </a:r>
            <a:r>
              <a:rPr lang="en-US" sz="800" i="1" dirty="0">
                <a:solidFill>
                  <a:schemeClr val="bg1"/>
                </a:solidFill>
              </a:rPr>
              <a:t> </a:t>
            </a:r>
          </a:p>
        </p:txBody>
      </p:sp>
      <p:graphicFrame>
        <p:nvGraphicFramePr>
          <p:cNvPr id="19" name="Content Placeholder 18">
            <a:extLst>
              <a:ext uri="{FF2B5EF4-FFF2-40B4-BE49-F238E27FC236}">
                <a16:creationId xmlns:a16="http://schemas.microsoft.com/office/drawing/2014/main" id="{D68B9F86-1495-4CFD-9681-86D0AEA08F4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97551736"/>
              </p:ext>
            </p:extLst>
          </p:nvPr>
        </p:nvGraphicFramePr>
        <p:xfrm>
          <a:off x="4076986" y="1370013"/>
          <a:ext cx="4438364" cy="3000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36015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BBC1AC-D2D9-415B-8339-E860C032A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Lifestyle Changes – Diet Only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37BFCB-1839-4244-AD1B-4AC3E5457F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68017"/>
            <a:ext cx="3083952" cy="310294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Certain diets have additional cardiovascular benefits</a:t>
            </a:r>
            <a:r>
              <a:rPr lang="en-US" baseline="30000" dirty="0"/>
              <a:t>1</a:t>
            </a:r>
          </a:p>
          <a:p>
            <a:pPr lvl="1"/>
            <a:r>
              <a:rPr lang="en-US" dirty="0"/>
              <a:t>DASH</a:t>
            </a:r>
          </a:p>
          <a:p>
            <a:pPr lvl="1"/>
            <a:r>
              <a:rPr lang="en-US" dirty="0"/>
              <a:t>Mediterranean</a:t>
            </a:r>
          </a:p>
          <a:p>
            <a:r>
              <a:rPr lang="en-US" dirty="0"/>
              <a:t>Adherence matters more than macronutrients</a:t>
            </a:r>
            <a:r>
              <a:rPr lang="en-US" baseline="30000" dirty="0"/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6CA41F-A761-4A6A-9AAE-E82E05DDA4D8}"/>
              </a:ext>
            </a:extLst>
          </p:cNvPr>
          <p:cNvSpPr txBox="1"/>
          <p:nvPr/>
        </p:nvSpPr>
        <p:spPr>
          <a:xfrm>
            <a:off x="3075709" y="4486019"/>
            <a:ext cx="5881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1. Garvey WT, et al. </a:t>
            </a:r>
            <a:r>
              <a:rPr lang="en-US" sz="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Endocr</a:t>
            </a:r>
            <a:r>
              <a:rPr lang="en-US" sz="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Pract</a:t>
            </a:r>
            <a:r>
              <a:rPr lang="en-US" sz="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2016;22(suppl 3):1-205.</a:t>
            </a:r>
          </a:p>
          <a:p>
            <a:r>
              <a:rPr lang="en-US" sz="800" i="1" dirty="0">
                <a:solidFill>
                  <a:schemeClr val="bg1"/>
                </a:solidFill>
              </a:rPr>
              <a:t>2. </a:t>
            </a:r>
            <a:r>
              <a:rPr lang="en-US" sz="800" dirty="0">
                <a:solidFill>
                  <a:schemeClr val="bg1"/>
                </a:solidFill>
              </a:rPr>
              <a:t>Shai I, et al. </a:t>
            </a:r>
            <a:r>
              <a:rPr lang="en-US" sz="800" i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N </a:t>
            </a:r>
            <a:r>
              <a:rPr lang="en-US" sz="800" i="1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Engl</a:t>
            </a:r>
            <a:r>
              <a:rPr lang="en-US" sz="800" i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J Med</a:t>
            </a:r>
            <a:r>
              <a:rPr lang="en-US" sz="8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. 2008;359:229-241. </a:t>
            </a:r>
            <a:endParaRPr lang="en-US" sz="800" i="1" dirty="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74A12A7E-F374-494D-A9BD-78E2AA6141F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88691170"/>
              </p:ext>
            </p:extLst>
          </p:nvPr>
        </p:nvGraphicFramePr>
        <p:xfrm>
          <a:off x="3877606" y="1370013"/>
          <a:ext cx="4637744" cy="3000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332379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757A00-2096-4F57-8569-257D9300A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Lifestyle Changes – Diet and Physical Activity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E9A5E3-4D8B-45FD-B01E-EB9448807E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2258929" cy="3001743"/>
          </a:xfrm>
        </p:spPr>
        <p:txBody>
          <a:bodyPr/>
          <a:lstStyle/>
          <a:p>
            <a:r>
              <a:rPr lang="en-US" dirty="0"/>
              <a:t>Combining physical activity with dietary changes leads to best chance of success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E3B7D23A-8462-4275-A3F1-56DFB0F1DF6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93856178"/>
              </p:ext>
            </p:extLst>
          </p:nvPr>
        </p:nvGraphicFramePr>
        <p:xfrm>
          <a:off x="3079750" y="1370013"/>
          <a:ext cx="5435600" cy="3000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16C23FB-C851-4153-8D07-83E0E87FA7C2}"/>
              </a:ext>
            </a:extLst>
          </p:cNvPr>
          <p:cNvSpPr txBox="1"/>
          <p:nvPr/>
        </p:nvSpPr>
        <p:spPr>
          <a:xfrm>
            <a:off x="3080084" y="4523874"/>
            <a:ext cx="36025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Foster-Schubert K, et al. </a:t>
            </a:r>
            <a:r>
              <a:rPr lang="en-US" sz="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Obesity (Silver Spring</a:t>
            </a:r>
            <a:r>
              <a:rPr lang="en-US" sz="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). 2012;20(8):1628-1638.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997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E82519-34D2-45E5-A8EA-7ABD60528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Bariatric Surgery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10A0FD-CEF0-4781-A990-7B55D2900CB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BMI ≥ 40 kg/m</a:t>
            </a:r>
            <a:r>
              <a:rPr lang="en-US" sz="2200" baseline="30000" dirty="0"/>
              <a:t>2</a:t>
            </a:r>
            <a:r>
              <a:rPr lang="en-US" sz="2200" dirty="0"/>
              <a:t> without complications</a:t>
            </a:r>
          </a:p>
          <a:p>
            <a:r>
              <a:rPr lang="en-US" sz="2200" dirty="0"/>
              <a:t>BMI ≥35 kg/m</a:t>
            </a:r>
            <a:r>
              <a:rPr lang="en-US" sz="2200" baseline="30000" dirty="0"/>
              <a:t>2</a:t>
            </a:r>
            <a:r>
              <a:rPr lang="en-US" sz="2200" dirty="0"/>
              <a:t> with at least 1 major obesity-related complication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386B9E-E997-43C2-848D-0386F23604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84008" y="1369219"/>
            <a:ext cx="3886200" cy="300174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BMI ≥30 kg/m</a:t>
            </a:r>
            <a:r>
              <a:rPr lang="en-US" sz="2200" baseline="30000" dirty="0"/>
              <a:t>2</a:t>
            </a:r>
            <a:r>
              <a:rPr lang="en-US" sz="2200" dirty="0"/>
              <a:t> with T2DM or metabolic syndrome, with uncontrolled hyperglycemia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E662A2-1B08-4124-92BD-2B3083E85C6D}"/>
              </a:ext>
            </a:extLst>
          </p:cNvPr>
          <p:cNvSpPr txBox="1"/>
          <p:nvPr/>
        </p:nvSpPr>
        <p:spPr>
          <a:xfrm>
            <a:off x="4784008" y="4124741"/>
            <a:ext cx="46888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BMI, body mass index; T2DM, Type II Diabetes Mellitus;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F648A7-95F2-48FE-834B-5FD4F50B63A0}"/>
              </a:ext>
            </a:extLst>
          </p:cNvPr>
          <p:cNvSpPr txBox="1"/>
          <p:nvPr/>
        </p:nvSpPr>
        <p:spPr>
          <a:xfrm>
            <a:off x="3086959" y="4500324"/>
            <a:ext cx="51495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>
                <a:solidFill>
                  <a:schemeClr val="bg1"/>
                </a:solidFill>
              </a:rPr>
              <a:t>Mechanick</a:t>
            </a:r>
            <a:r>
              <a:rPr lang="en-US" sz="800" dirty="0">
                <a:solidFill>
                  <a:schemeClr val="bg1"/>
                </a:solidFill>
              </a:rPr>
              <a:t> J, et al. </a:t>
            </a:r>
            <a:r>
              <a:rPr lang="en-US" sz="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Endocr</a:t>
            </a:r>
            <a:r>
              <a:rPr lang="en-US" sz="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Pract</a:t>
            </a:r>
            <a:r>
              <a:rPr lang="en-US" sz="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en-US" sz="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2019;25(12):1346-1359. 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D71015-87A6-45F4-BE1D-A3DDA35B0944}"/>
              </a:ext>
            </a:extLst>
          </p:cNvPr>
          <p:cNvSpPr/>
          <p:nvPr/>
        </p:nvSpPr>
        <p:spPr>
          <a:xfrm>
            <a:off x="712800" y="1397378"/>
            <a:ext cx="2901600" cy="66182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Indicated for: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4A23F86-B64B-495E-BBD0-AC9C298E1301}"/>
              </a:ext>
            </a:extLst>
          </p:cNvPr>
          <p:cNvSpPr/>
          <p:nvPr/>
        </p:nvSpPr>
        <p:spPr>
          <a:xfrm>
            <a:off x="4784008" y="1397378"/>
            <a:ext cx="2901600" cy="66182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Recommended for:</a:t>
            </a:r>
          </a:p>
        </p:txBody>
      </p:sp>
    </p:spTree>
    <p:extLst>
      <p:ext uri="{BB962C8B-B14F-4D97-AF65-F5344CB8AC3E}">
        <p14:creationId xmlns:p14="http://schemas.microsoft.com/office/powerpoint/2010/main" val="64817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F2F7D7-5885-44D0-80EB-636ABCA8A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951563"/>
            <a:ext cx="7886700" cy="112514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Red 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22C1AB-041C-48F8-A7DD-10CDBE7687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2025227"/>
            <a:ext cx="7886700" cy="221127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Introduction to the Disease of Obesity</a:t>
            </a:r>
            <a:endParaRPr lang="en-US" sz="4400" strike="sngStrik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3966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E82519-34D2-45E5-A8EA-7ABD60528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Bariatric Surgery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C20B59E7-0055-4A2E-AFC6-DE9C06AA47F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67641850"/>
              </p:ext>
            </p:extLst>
          </p:nvPr>
        </p:nvGraphicFramePr>
        <p:xfrm>
          <a:off x="892800" y="1051200"/>
          <a:ext cx="7023394" cy="29073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21419">
                  <a:extLst>
                    <a:ext uri="{9D8B030D-6E8A-4147-A177-3AD203B41FA5}">
                      <a16:colId xmlns:a16="http://schemas.microsoft.com/office/drawing/2014/main" val="1614138788"/>
                    </a:ext>
                  </a:extLst>
                </a:gridCol>
                <a:gridCol w="2321419">
                  <a:extLst>
                    <a:ext uri="{9D8B030D-6E8A-4147-A177-3AD203B41FA5}">
                      <a16:colId xmlns:a16="http://schemas.microsoft.com/office/drawing/2014/main" val="1481717873"/>
                    </a:ext>
                  </a:extLst>
                </a:gridCol>
                <a:gridCol w="2380556">
                  <a:extLst>
                    <a:ext uri="{9D8B030D-6E8A-4147-A177-3AD203B41FA5}">
                      <a16:colId xmlns:a16="http://schemas.microsoft.com/office/drawing/2014/main" val="4157541484"/>
                    </a:ext>
                  </a:extLst>
                </a:gridCol>
              </a:tblGrid>
              <a:tr h="590895">
                <a:tc>
                  <a:txBody>
                    <a:bodyPr/>
                    <a:lstStyle/>
                    <a:p>
                      <a:r>
                        <a:rPr lang="en-US" sz="1600" dirty="0"/>
                        <a:t>Surgery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Target weight loss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% of performed procedures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694814"/>
                  </a:ext>
                </a:extLst>
              </a:tr>
              <a:tr h="511317">
                <a:tc>
                  <a:txBody>
                    <a:bodyPr/>
                    <a:lstStyle/>
                    <a:p>
                      <a:r>
                        <a:rPr lang="en-US" sz="1600" dirty="0"/>
                        <a:t>LAGB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20-25%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3%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354207"/>
                  </a:ext>
                </a:extLst>
              </a:tr>
              <a:tr h="511317">
                <a:tc>
                  <a:txBody>
                    <a:bodyPr/>
                    <a:lstStyle/>
                    <a:p>
                      <a:r>
                        <a:rPr lang="en-US" sz="1600" dirty="0"/>
                        <a:t>LSG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25-30%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70%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86086"/>
                  </a:ext>
                </a:extLst>
              </a:tr>
              <a:tr h="511317">
                <a:tc>
                  <a:txBody>
                    <a:bodyPr/>
                    <a:lstStyle/>
                    <a:p>
                      <a:r>
                        <a:rPr lang="en-US" sz="1600" dirty="0"/>
                        <a:t>RYGB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30-35%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25%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032015"/>
                  </a:ext>
                </a:extLst>
              </a:tr>
              <a:tr h="511317">
                <a:tc>
                  <a:txBody>
                    <a:bodyPr/>
                    <a:lstStyle/>
                    <a:p>
                      <a:r>
                        <a:rPr lang="en-US" sz="1600" dirty="0"/>
                        <a:t>BPD-DS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35-45%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2%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62280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FE662A2-1B08-4124-92BD-2B3083E85C6D}"/>
              </a:ext>
            </a:extLst>
          </p:cNvPr>
          <p:cNvSpPr txBox="1"/>
          <p:nvPr/>
        </p:nvSpPr>
        <p:spPr>
          <a:xfrm>
            <a:off x="684000" y="4013099"/>
            <a:ext cx="8301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BPD-DS, Biliopancreatic diversion with duodenal switch; LAGB, laparoscopic adjustable gastric band; LSG, laparoscopic sleeve gastrectomy; RYGB, Roux-en-Y gastric bypass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F648A7-95F2-48FE-834B-5FD4F50B63A0}"/>
              </a:ext>
            </a:extLst>
          </p:cNvPr>
          <p:cNvSpPr txBox="1"/>
          <p:nvPr/>
        </p:nvSpPr>
        <p:spPr>
          <a:xfrm>
            <a:off x="3086959" y="4500324"/>
            <a:ext cx="51495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>
                <a:solidFill>
                  <a:schemeClr val="bg1"/>
                </a:solidFill>
              </a:rPr>
              <a:t>Mechanick</a:t>
            </a:r>
            <a:r>
              <a:rPr lang="en-US" sz="800" dirty="0">
                <a:solidFill>
                  <a:schemeClr val="bg1"/>
                </a:solidFill>
              </a:rPr>
              <a:t> J, et al. </a:t>
            </a:r>
            <a:r>
              <a:rPr lang="en-US" sz="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Endocr</a:t>
            </a:r>
            <a:r>
              <a:rPr lang="en-US" sz="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Pract</a:t>
            </a:r>
            <a:r>
              <a:rPr lang="en-US" sz="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en-US" sz="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2019;25(12):1346-1359. 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5690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B57EB-1D32-437F-81E9-557ED3E11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3"/>
            <a:ext cx="7886700" cy="853687"/>
          </a:xfrm>
        </p:spPr>
        <p:txBody>
          <a:bodyPr/>
          <a:lstStyle/>
          <a:p>
            <a:r>
              <a:rPr lang="en-US" dirty="0"/>
              <a:t>Why Anti-Obesity Medications?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BC4EB-37D6-4902-985D-B90F215F1B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001744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“The rationale for use of medications is to help patients adhere to a lower calorie diet more consistently in order to achieve more sufficient weight loss and health improvements when combined with increased physical activity.”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5D9428-9D3F-46FE-9E95-9B13306DDC93}"/>
              </a:ext>
            </a:extLst>
          </p:cNvPr>
          <p:cNvSpPr txBox="1"/>
          <p:nvPr/>
        </p:nvSpPr>
        <p:spPr>
          <a:xfrm>
            <a:off x="3086959" y="4489498"/>
            <a:ext cx="5912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Jensen MD, et al. </a:t>
            </a:r>
            <a:r>
              <a:rPr lang="en-US" sz="800" i="1" dirty="0">
                <a:solidFill>
                  <a:schemeClr val="bg1"/>
                </a:solidFill>
              </a:rPr>
              <a:t>Circulation</a:t>
            </a:r>
            <a:r>
              <a:rPr lang="en-US" sz="800" dirty="0">
                <a:solidFill>
                  <a:schemeClr val="bg1"/>
                </a:solidFill>
              </a:rPr>
              <a:t>. 2014;129(25 Suppl 2):S102-38.</a:t>
            </a:r>
            <a:endParaRPr lang="en-US" sz="800" dirty="0">
              <a:solidFill>
                <a:schemeClr val="bg1"/>
              </a:solidFill>
              <a:cs typeface="Arial" pitchFamily="34" charset="0"/>
            </a:endParaRPr>
          </a:p>
          <a:p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6C5D5A-83AC-45CC-BD2A-3DB85D9D2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759" y="1089500"/>
            <a:ext cx="3038833" cy="1657937"/>
          </a:xfrm>
          <a:prstGeom prst="rect">
            <a:avLst/>
          </a:prstGeom>
        </p:spPr>
      </p:pic>
      <p:pic>
        <p:nvPicPr>
          <p:cNvPr id="1026" name="Picture 2" descr="Insulin pen fill with needle.">
            <a:extLst>
              <a:ext uri="{FF2B5EF4-FFF2-40B4-BE49-F238E27FC236}">
                <a16:creationId xmlns:a16="http://schemas.microsoft.com/office/drawing/2014/main" id="{DF002675-66DA-45EB-A216-61452CDAE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759" y="2767085"/>
            <a:ext cx="3038833" cy="165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0723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0D8D93-70E9-45BA-9E6C-B97425C03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8187"/>
            <a:ext cx="7886700" cy="311313"/>
          </a:xfrm>
        </p:spPr>
        <p:txBody>
          <a:bodyPr>
            <a:normAutofit fontScale="90000"/>
          </a:bodyPr>
          <a:lstStyle/>
          <a:p>
            <a:r>
              <a:rPr lang="en-US" dirty="0"/>
              <a:t>Long-term Anti-Obesity Medications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00AC4C3B-4760-4C29-8288-7359522254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2385677"/>
              </p:ext>
            </p:extLst>
          </p:nvPr>
        </p:nvGraphicFramePr>
        <p:xfrm>
          <a:off x="288759" y="429500"/>
          <a:ext cx="8653926" cy="3840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8660">
                  <a:extLst>
                    <a:ext uri="{9D8B030D-6E8A-4147-A177-3AD203B41FA5}">
                      <a16:colId xmlns:a16="http://schemas.microsoft.com/office/drawing/2014/main" val="3654328786"/>
                    </a:ext>
                  </a:extLst>
                </a:gridCol>
                <a:gridCol w="1075778">
                  <a:extLst>
                    <a:ext uri="{9D8B030D-6E8A-4147-A177-3AD203B41FA5}">
                      <a16:colId xmlns:a16="http://schemas.microsoft.com/office/drawing/2014/main" val="1602125615"/>
                    </a:ext>
                  </a:extLst>
                </a:gridCol>
                <a:gridCol w="1417410">
                  <a:extLst>
                    <a:ext uri="{9D8B030D-6E8A-4147-A177-3AD203B41FA5}">
                      <a16:colId xmlns:a16="http://schemas.microsoft.com/office/drawing/2014/main" val="4239081186"/>
                    </a:ext>
                  </a:extLst>
                </a:gridCol>
                <a:gridCol w="3081959">
                  <a:extLst>
                    <a:ext uri="{9D8B030D-6E8A-4147-A177-3AD203B41FA5}">
                      <a16:colId xmlns:a16="http://schemas.microsoft.com/office/drawing/2014/main" val="1295628195"/>
                    </a:ext>
                  </a:extLst>
                </a:gridCol>
                <a:gridCol w="1870119">
                  <a:extLst>
                    <a:ext uri="{9D8B030D-6E8A-4147-A177-3AD203B41FA5}">
                      <a16:colId xmlns:a16="http://schemas.microsoft.com/office/drawing/2014/main" val="2537961527"/>
                    </a:ext>
                  </a:extLst>
                </a:gridCol>
              </a:tblGrid>
              <a:tr h="696922">
                <a:tc>
                  <a:txBody>
                    <a:bodyPr/>
                    <a:lstStyle/>
                    <a:p>
                      <a:r>
                        <a:rPr lang="en-US" dirty="0"/>
                        <a:t>Medication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weight loss (placebo subtracted)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Indication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Contraindications/ warnings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Adverse drug events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280417"/>
                  </a:ext>
                </a:extLst>
              </a:tr>
              <a:tr h="466837">
                <a:tc>
                  <a:txBody>
                    <a:bodyPr/>
                    <a:lstStyle/>
                    <a:p>
                      <a:r>
                        <a:rPr lang="en-US" dirty="0"/>
                        <a:t>Orlistat</a:t>
                      </a:r>
                      <a:r>
                        <a:rPr lang="en-US" baseline="30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3.8%</a:t>
                      </a: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r>
                        <a:rPr lang="en-US" sz="1400" dirty="0"/>
                        <a:t>BMI ≥ 30 kg/m</a:t>
                      </a:r>
                      <a:r>
                        <a:rPr lang="en-US" sz="1400" baseline="30000" dirty="0"/>
                        <a:t>2</a:t>
                      </a:r>
                      <a:r>
                        <a:rPr lang="en-US" sz="1400" dirty="0"/>
                        <a:t> </a:t>
                      </a:r>
                    </a:p>
                    <a:p>
                      <a:r>
                        <a:rPr lang="en-US" sz="1400" dirty="0"/>
                        <a:t>or</a:t>
                      </a:r>
                    </a:p>
                    <a:p>
                      <a:r>
                        <a:rPr lang="en-US" sz="1400" dirty="0"/>
                        <a:t>BMI ≥ 27 kg/m</a:t>
                      </a:r>
                      <a:r>
                        <a:rPr lang="en-US" sz="1400" baseline="30000" dirty="0"/>
                        <a:t>2</a:t>
                      </a:r>
                      <a:r>
                        <a:rPr lang="en-US" sz="1400" dirty="0"/>
                        <a:t> with at least 1 obesity-related complication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Pg, Chronic malabsorption syndrome</a:t>
                      </a:r>
                    </a:p>
                    <a:p>
                      <a:r>
                        <a:rPr lang="en-US" dirty="0"/>
                        <a:t>Patients need to take MVI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Fatty/oily stool</a:t>
                      </a:r>
                    </a:p>
                    <a:p>
                      <a:r>
                        <a:rPr lang="en-US" dirty="0"/>
                        <a:t>Fecal urgency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082278"/>
                  </a:ext>
                </a:extLst>
              </a:tr>
              <a:tr h="65781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Phentermine/ topiramate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8.6%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Pg – required REMS</a:t>
                      </a:r>
                    </a:p>
                    <a:p>
                      <a:r>
                        <a:rPr lang="en-US" dirty="0"/>
                        <a:t>hyperthyroidism, glaucoma</a:t>
                      </a:r>
                    </a:p>
                    <a:p>
                      <a:r>
                        <a:rPr lang="en-US" dirty="0"/>
                        <a:t>↑HR, monitor electrolytes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Dizziness, dry mouth, insomnia, constipation, dysgeusia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798504"/>
                  </a:ext>
                </a:extLst>
              </a:tr>
              <a:tr h="65781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Bupropion/ naltrexone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4.8%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Pg, Uncontrolled HTN, hx of </a:t>
                      </a:r>
                      <a:r>
                        <a:rPr lang="en-US" dirty="0" err="1"/>
                        <a:t>sz</a:t>
                      </a:r>
                      <a:r>
                        <a:rPr lang="en-US" dirty="0"/>
                        <a:t> disorder, opiates for pain control</a:t>
                      </a:r>
                    </a:p>
                    <a:p>
                      <a:r>
                        <a:rPr lang="en-US" dirty="0"/>
                        <a:t>May ↑ suicidal ideation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Nausea, vomiting, constipation, headache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202061"/>
                  </a:ext>
                </a:extLst>
              </a:tr>
              <a:tr h="46683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Liraglutide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5.4%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/>
                        <a:t>Pg, personal or family hx of medullary thyroid carcinoma or MEN2</a:t>
                      </a:r>
                    </a:p>
                    <a:p>
                      <a:r>
                        <a:rPr lang="en-US" dirty="0"/>
                        <a:t>Thyroid T-cell tumors, acute pancreatitis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Nausea, vomiting, abdominal pain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381566"/>
                  </a:ext>
                </a:extLst>
              </a:tr>
              <a:tr h="466837">
                <a:tc>
                  <a:txBody>
                    <a:bodyPr/>
                    <a:lstStyle/>
                    <a:p>
                      <a:r>
                        <a:rPr lang="en-US" dirty="0"/>
                        <a:t>Semaglutide</a:t>
                      </a:r>
                      <a:r>
                        <a:rPr lang="en-US" baseline="30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12.4%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Nausea, vomiting, diarrhea, constipation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15091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AFC030D-345A-4BC9-BB52-9B6F51C22EE4}"/>
              </a:ext>
            </a:extLst>
          </p:cNvPr>
          <p:cNvSpPr txBox="1"/>
          <p:nvPr/>
        </p:nvSpPr>
        <p:spPr>
          <a:xfrm>
            <a:off x="201315" y="4158233"/>
            <a:ext cx="8463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BMI, body mass index; HR, heart rate; HTN, hypertension; hx, history; MEN2, Multiple Endocrine Neoplasia Syndrome Type 2; MVI, multivitamin; Pg, pregnancy; REMS, Risk Evaluation and Mitigation Strategy; </a:t>
            </a:r>
            <a:r>
              <a:rPr lang="en-US" sz="1000" dirty="0" err="1"/>
              <a:t>sz</a:t>
            </a:r>
            <a:r>
              <a:rPr lang="en-US" sz="1000" dirty="0"/>
              <a:t>, seizure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7F7AC5-6026-4C77-8D2B-42C012AB9CF3}"/>
              </a:ext>
            </a:extLst>
          </p:cNvPr>
          <p:cNvSpPr txBox="1"/>
          <p:nvPr/>
        </p:nvSpPr>
        <p:spPr>
          <a:xfrm>
            <a:off x="3045708" y="4461158"/>
            <a:ext cx="59882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1.Xenical [package insert]. </a:t>
            </a:r>
            <a:r>
              <a:rPr lang="en-US" sz="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CHEPLAPHARM </a:t>
            </a:r>
            <a:r>
              <a:rPr lang="en-US" sz="8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Arzneimittel</a:t>
            </a:r>
            <a:r>
              <a:rPr lang="en-US" sz="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GmbH. 2.</a:t>
            </a:r>
            <a:r>
              <a:rPr lang="en-US" sz="8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Qsymia [package insert]. </a:t>
            </a:r>
            <a:r>
              <a:rPr lang="en-US" sz="8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Vivus</a:t>
            </a:r>
            <a:r>
              <a:rPr lang="en-US" sz="8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Inc. 3. </a:t>
            </a:r>
            <a:r>
              <a:rPr lang="en-US" sz="8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Contrave</a:t>
            </a:r>
            <a:r>
              <a:rPr lang="en-US" sz="8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[package insert].</a:t>
            </a:r>
            <a:r>
              <a:rPr lang="en-US" sz="8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Nalpropion</a:t>
            </a:r>
            <a:r>
              <a:rPr lang="en-US" sz="8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Pharmaceuticals LLC</a:t>
            </a:r>
            <a:r>
              <a:rPr lang="en-US" sz="8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4.</a:t>
            </a:r>
            <a:r>
              <a:rPr lang="en-US" sz="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Saxenda [package insert]. Novo Nordisk. 5.Wegovy [package insert]. Novo Nordisk.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9574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F2F7D7-5885-44D0-80EB-636ABCA8A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951563"/>
            <a:ext cx="7886700" cy="112514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Blue 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22C1AB-041C-48F8-A7DD-10CDBE7687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2025227"/>
            <a:ext cx="7886700" cy="221127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Incretin-based Pharmacologic Options for Long-term Weight Loss and Management</a:t>
            </a:r>
          </a:p>
        </p:txBody>
      </p:sp>
    </p:spTree>
    <p:extLst>
      <p:ext uri="{BB962C8B-B14F-4D97-AF65-F5344CB8AC3E}">
        <p14:creationId xmlns:p14="http://schemas.microsoft.com/office/powerpoint/2010/main" val="4706139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47093D14-9F50-4BF4-A82B-AE2FF882E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74932"/>
          </a:xfrm>
        </p:spPr>
        <p:txBody>
          <a:bodyPr/>
          <a:lstStyle/>
          <a:p>
            <a:r>
              <a:rPr lang="en-US" dirty="0"/>
              <a:t>Treatment in Patients with T2DM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D0FB1D9A-D3C4-4F70-9B19-796B393E8D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9729416"/>
              </p:ext>
            </p:extLst>
          </p:nvPr>
        </p:nvGraphicFramePr>
        <p:xfrm>
          <a:off x="628650" y="948776"/>
          <a:ext cx="7886700" cy="3002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69563078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37666327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5391066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SGLT2 Inhibitors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GLP-1 Receptor Agonists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5368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Weight loss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↓ 1-3% body weight</a:t>
                      </a:r>
                      <a:r>
                        <a:rPr lang="en-US" sz="1600" baseline="30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↓ 5-13% body weight</a:t>
                      </a:r>
                      <a:r>
                        <a:rPr lang="en-US" sz="1600" baseline="30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07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3-point MACE risk in CVD pts</a:t>
                      </a:r>
                      <a:r>
                        <a:rPr lang="en-US" sz="1600" baseline="30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↓ 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↓13%*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6426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Heart failure hospitalization risk</a:t>
                      </a:r>
                      <a:r>
                        <a:rPr lang="en-US" sz="1600" baseline="30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↓ 31%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↓7% (not statistically significant)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720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Applicable trials</a:t>
                      </a:r>
                      <a:r>
                        <a:rPr lang="en-US" sz="1600" baseline="30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EMPA-REG</a:t>
                      </a:r>
                    </a:p>
                    <a:p>
                      <a:r>
                        <a:rPr lang="en-US" sz="1600" dirty="0"/>
                        <a:t>CANVAS</a:t>
                      </a:r>
                    </a:p>
                    <a:p>
                      <a:r>
                        <a:rPr lang="en-US" sz="1600" dirty="0"/>
                        <a:t>DECLARE-TIMI 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PIONEER-6</a:t>
                      </a:r>
                    </a:p>
                    <a:p>
                      <a:r>
                        <a:rPr lang="en-US" sz="1600" dirty="0"/>
                        <a:t>LEADER</a:t>
                      </a:r>
                    </a:p>
                    <a:p>
                      <a:r>
                        <a:rPr lang="en-US" sz="1600" dirty="0"/>
                        <a:t>SUSTAIN-6</a:t>
                      </a:r>
                    </a:p>
                    <a:p>
                      <a:r>
                        <a:rPr lang="en-US" sz="1600" dirty="0"/>
                        <a:t>EXSCEL</a:t>
                      </a:r>
                    </a:p>
                    <a:p>
                      <a:r>
                        <a:rPr lang="en-US" sz="1600" dirty="0"/>
                        <a:t>REWIND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02979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6A17BEF-3D6A-4A13-81E2-6EF15F48BD36}"/>
              </a:ext>
            </a:extLst>
          </p:cNvPr>
          <p:cNvSpPr txBox="1"/>
          <p:nvPr/>
        </p:nvSpPr>
        <p:spPr>
          <a:xfrm>
            <a:off x="628650" y="3917725"/>
            <a:ext cx="70440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*Excludes ELIXA trial in post-ACS only patients</a:t>
            </a:r>
          </a:p>
          <a:p>
            <a:r>
              <a:rPr lang="en-US" sz="1000" dirty="0"/>
              <a:t>ACS, acute coronary syndrome; CVD, Cardiovascular Disease; GLP-1, glucagon-like peptide-1; MACE, major adverse cardiovascular event; SGLT2, sodium-glucose cotransporter-2; T2DM, Type II Diabetes Mellitus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97A657-EE10-4233-8BAE-854E170D1997}"/>
              </a:ext>
            </a:extLst>
          </p:cNvPr>
          <p:cNvSpPr txBox="1"/>
          <p:nvPr/>
        </p:nvSpPr>
        <p:spPr>
          <a:xfrm>
            <a:off x="3086959" y="4523740"/>
            <a:ext cx="5630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1.Ribola F, et al. </a:t>
            </a:r>
            <a:r>
              <a:rPr lang="en-US" sz="800" b="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Eur Rev Med </a:t>
            </a:r>
            <a:r>
              <a:rPr lang="en-US" sz="800" b="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Pharmacol</a:t>
            </a:r>
            <a:r>
              <a:rPr lang="en-US" sz="800" b="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Sci</a:t>
            </a:r>
            <a:r>
              <a:rPr lang="en-US" sz="800" b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2017;21(1): 199-211.</a:t>
            </a:r>
          </a:p>
          <a:p>
            <a:r>
              <a:rPr lang="en-US" sz="800" dirty="0">
                <a:solidFill>
                  <a:schemeClr val="bg1"/>
                </a:solidFill>
                <a:latin typeface="Calibri" panose="020F0502020204030204" pitchFamily="34" charset="0"/>
              </a:rPr>
              <a:t>2.Lehmann E, et al. </a:t>
            </a:r>
            <a:r>
              <a:rPr lang="en-US" sz="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Cardiovasc. Res</a:t>
            </a:r>
            <a:r>
              <a:rPr lang="en-US" sz="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2021;117(10): e120-122. </a:t>
            </a:r>
          </a:p>
          <a:p>
            <a:r>
              <a:rPr lang="en-US" sz="800" dirty="0">
                <a:solidFill>
                  <a:schemeClr val="bg1"/>
                </a:solidFill>
                <a:latin typeface="Calibri" panose="020F0502020204030204" pitchFamily="34" charset="0"/>
              </a:rPr>
              <a:t>3.Zelniker T, et al. </a:t>
            </a:r>
            <a:r>
              <a:rPr lang="en-US" sz="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Circ</a:t>
            </a:r>
            <a:r>
              <a:rPr lang="en-US" sz="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2019;139: 2022-2031. </a:t>
            </a:r>
          </a:p>
          <a:p>
            <a:r>
              <a:rPr lang="en-US" sz="800" dirty="0">
                <a:solidFill>
                  <a:schemeClr val="bg1"/>
                </a:solidFill>
                <a:latin typeface="Calibri" panose="020F0502020204030204" pitchFamily="34" charset="0"/>
              </a:rPr>
              <a:t>4.American Diabetes Association. </a:t>
            </a:r>
            <a:r>
              <a:rPr lang="en-US" sz="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Diabetes Care.</a:t>
            </a:r>
            <a:r>
              <a:rPr lang="en-US" sz="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2021;44(Suppl.1):S125–S150. 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3128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28B2A8-1626-41EF-9CA2-DE0BEBE3D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Reduced Energy Intake with GLP-1 RAs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5DBBB6-12D7-4D0B-8990-D99E20C37F2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Hypothalamus</a:t>
            </a:r>
          </a:p>
          <a:p>
            <a:r>
              <a:rPr lang="en-US" dirty="0"/>
              <a:t>NTS (hindbrain)</a:t>
            </a:r>
          </a:p>
          <a:p>
            <a:r>
              <a:rPr lang="en-US" dirty="0"/>
              <a:t>Hedonic reward centers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0AA93F-1204-4506-836E-2716006FA4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001743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↑ satiety and ↓ hunger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↓ food cravings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↑ food control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Changes in food preferences</a:t>
            </a:r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F0941CB-5C1C-4A29-AA44-6685A0A12BAC}"/>
              </a:ext>
            </a:extLst>
          </p:cNvPr>
          <p:cNvSpPr/>
          <p:nvPr/>
        </p:nvSpPr>
        <p:spPr>
          <a:xfrm>
            <a:off x="728770" y="1369219"/>
            <a:ext cx="3162586" cy="7964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GLP-1 receptors in the brain</a:t>
            </a:r>
            <a:r>
              <a:rPr lang="en-US" baseline="30000" dirty="0"/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F0393F-9D51-4F1A-A5F8-A7ED9B30D055}"/>
              </a:ext>
            </a:extLst>
          </p:cNvPr>
          <p:cNvSpPr txBox="1"/>
          <p:nvPr/>
        </p:nvSpPr>
        <p:spPr>
          <a:xfrm>
            <a:off x="3086959" y="4537623"/>
            <a:ext cx="59470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1.Knudsen LB, et al. </a:t>
            </a:r>
            <a:r>
              <a:rPr lang="en-US" sz="80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Front. Endocrinol</a:t>
            </a:r>
            <a:r>
              <a:rPr lang="en-US" sz="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2019;10:155.</a:t>
            </a:r>
          </a:p>
          <a:p>
            <a:r>
              <a:rPr lang="en-US" sz="800" dirty="0">
                <a:solidFill>
                  <a:schemeClr val="bg1"/>
                </a:solidFill>
              </a:rPr>
              <a:t>2.Ard J, et al. </a:t>
            </a:r>
            <a:r>
              <a:rPr lang="en-US" sz="800" i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Adv </a:t>
            </a:r>
            <a:r>
              <a:rPr lang="en-US" sz="800" i="1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Ther</a:t>
            </a:r>
            <a:r>
              <a:rPr lang="en-US" sz="800" i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. 2021;</a:t>
            </a:r>
            <a:r>
              <a:rPr lang="en-US" sz="800" b="1" i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38: </a:t>
            </a:r>
            <a:r>
              <a:rPr lang="en-US" sz="800" i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2821–2839. 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AFA0C34-E29F-47E2-9633-5764DC167CEC}"/>
              </a:ext>
            </a:extLst>
          </p:cNvPr>
          <p:cNvSpPr/>
          <p:nvPr/>
        </p:nvSpPr>
        <p:spPr>
          <a:xfrm>
            <a:off x="4730129" y="1369218"/>
            <a:ext cx="3162586" cy="7964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Receptor activation effects</a:t>
            </a:r>
            <a:r>
              <a:rPr lang="en-US" baseline="30000" dirty="0"/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560342-0781-4F3F-A067-387459628BE8}"/>
              </a:ext>
            </a:extLst>
          </p:cNvPr>
          <p:cNvSpPr txBox="1"/>
          <p:nvPr/>
        </p:nvSpPr>
        <p:spPr>
          <a:xfrm>
            <a:off x="96252" y="4252159"/>
            <a:ext cx="47277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GLP-1 RAs, glucagon-like peptide-1 receptor agonists; NTS, nucleus tractus </a:t>
            </a:r>
            <a:r>
              <a:rPr lang="en-US" sz="1000" dirty="0" err="1"/>
              <a:t>solitarus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985089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E027521-84E0-4982-8556-10008CC5E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GLP-1 RAs in Patients Without T2DM</a:t>
            </a:r>
          </a:p>
        </p:txBody>
      </p: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9C613B92-4305-4BEA-9560-D861B45BB5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4531228"/>
              </p:ext>
            </p:extLst>
          </p:nvPr>
        </p:nvGraphicFramePr>
        <p:xfrm>
          <a:off x="628650" y="1250950"/>
          <a:ext cx="7886700" cy="264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2691">
                  <a:extLst>
                    <a:ext uri="{9D8B030D-6E8A-4147-A177-3AD203B41FA5}">
                      <a16:colId xmlns:a16="http://schemas.microsoft.com/office/drawing/2014/main" val="266425522"/>
                    </a:ext>
                  </a:extLst>
                </a:gridCol>
                <a:gridCol w="2545109">
                  <a:extLst>
                    <a:ext uri="{9D8B030D-6E8A-4147-A177-3AD203B41FA5}">
                      <a16:colId xmlns:a16="http://schemas.microsoft.com/office/drawing/2014/main" val="399000863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9093264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Liraglutide</a:t>
                      </a:r>
                      <a:r>
                        <a:rPr lang="en-US" sz="1600" baseline="30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Semaglutide</a:t>
                      </a:r>
                      <a:r>
                        <a:rPr lang="en-US" sz="1600" baseline="30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3865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Route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Subcutaneous injection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Subcutaneous injection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924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Daily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Weekly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2340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Average weight loss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4-6 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15 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3530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% of patients with ≥ 5% weight loss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46-76%*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973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% of patients with ≥ 10% weight loss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22-37%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7649421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9B31E111-DDCE-4CCE-9183-3003E2D4C19E}"/>
              </a:ext>
            </a:extLst>
          </p:cNvPr>
          <p:cNvSpPr txBox="1"/>
          <p:nvPr/>
        </p:nvSpPr>
        <p:spPr>
          <a:xfrm>
            <a:off x="628650" y="4063911"/>
            <a:ext cx="7133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*Range data obtained from multiple trials</a:t>
            </a:r>
          </a:p>
          <a:p>
            <a:r>
              <a:rPr lang="en-US" sz="1000" dirty="0"/>
              <a:t>GLP-1 RAs, Glucagon-like peptide-1 receptor agonists; T2DM, Type II Diabetes Mellitus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BE5E7D-09B3-4CA5-BD37-1379EDE417B6}"/>
              </a:ext>
            </a:extLst>
          </p:cNvPr>
          <p:cNvSpPr txBox="1"/>
          <p:nvPr/>
        </p:nvSpPr>
        <p:spPr>
          <a:xfrm>
            <a:off x="3080084" y="4544498"/>
            <a:ext cx="5527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chemeClr val="bg1"/>
                </a:solidFill>
              </a:rPr>
              <a:t>1.Mehta A, et al. </a:t>
            </a:r>
            <a:r>
              <a:rPr lang="fr-FR" sz="800" i="1" dirty="0" err="1">
                <a:solidFill>
                  <a:schemeClr val="bg1"/>
                </a:solidFill>
              </a:rPr>
              <a:t>Obes</a:t>
            </a:r>
            <a:r>
              <a:rPr lang="fr-FR" sz="800" i="1" dirty="0">
                <a:solidFill>
                  <a:schemeClr val="bg1"/>
                </a:solidFill>
              </a:rPr>
              <a:t> </a:t>
            </a:r>
            <a:r>
              <a:rPr lang="fr-FR" sz="800" i="1" dirty="0" err="1">
                <a:solidFill>
                  <a:schemeClr val="bg1"/>
                </a:solidFill>
              </a:rPr>
              <a:t>Sci</a:t>
            </a:r>
            <a:r>
              <a:rPr lang="fr-FR" sz="800" i="1" dirty="0">
                <a:solidFill>
                  <a:schemeClr val="bg1"/>
                </a:solidFill>
              </a:rPr>
              <a:t> </a:t>
            </a:r>
            <a:r>
              <a:rPr lang="fr-FR" sz="800" i="1" dirty="0" err="1">
                <a:solidFill>
                  <a:schemeClr val="bg1"/>
                </a:solidFill>
              </a:rPr>
              <a:t>Pract</a:t>
            </a:r>
            <a:r>
              <a:rPr lang="fr-FR" sz="800" dirty="0">
                <a:solidFill>
                  <a:schemeClr val="bg1"/>
                </a:solidFill>
              </a:rPr>
              <a:t>. 2017;3:3-14.  </a:t>
            </a:r>
          </a:p>
          <a:p>
            <a:r>
              <a:rPr lang="fr-FR" sz="800" dirty="0">
                <a:solidFill>
                  <a:schemeClr val="bg1"/>
                </a:solidFill>
              </a:rPr>
              <a:t>2.</a:t>
            </a:r>
            <a:r>
              <a:rPr lang="da-DK" sz="800" dirty="0">
                <a:solidFill>
                  <a:schemeClr val="bg1"/>
                </a:solidFill>
              </a:rPr>
              <a:t>Wilding JPH, et al. </a:t>
            </a:r>
            <a:r>
              <a:rPr lang="da-DK" sz="800" i="1" dirty="0">
                <a:solidFill>
                  <a:schemeClr val="bg1"/>
                </a:solidFill>
              </a:rPr>
              <a:t>N Engl J Med</a:t>
            </a:r>
            <a:r>
              <a:rPr lang="da-DK" sz="800" dirty="0">
                <a:solidFill>
                  <a:schemeClr val="bg1"/>
                </a:solidFill>
              </a:rPr>
              <a:t>. 2021;384:989-1002.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7471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3E955-5B54-4870-8755-5C973413A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8 Trial: Liraglutide vs </a:t>
            </a:r>
            <a:r>
              <a:rPr lang="en-US" dirty="0" err="1"/>
              <a:t>Semaglutide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78D1D9-0A21-413A-B389-F855D0550DCE}"/>
              </a:ext>
            </a:extLst>
          </p:cNvPr>
          <p:cNvSpPr txBox="1"/>
          <p:nvPr/>
        </p:nvSpPr>
        <p:spPr>
          <a:xfrm>
            <a:off x="3081600" y="4536000"/>
            <a:ext cx="54337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Rubino</a:t>
            </a:r>
            <a:r>
              <a:rPr lang="en-US" sz="8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D, et al. </a:t>
            </a:r>
            <a:r>
              <a:rPr lang="en-US" sz="800" i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JAMA</a:t>
            </a:r>
            <a:r>
              <a:rPr lang="en-US" sz="8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.</a:t>
            </a:r>
            <a:r>
              <a:rPr lang="en-US" sz="800" dirty="0">
                <a:solidFill>
                  <a:schemeClr val="bg1"/>
                </a:solidFill>
                <a:ea typeface="Calibri" panose="020F0502020204030204" pitchFamily="34" charset="0"/>
              </a:rPr>
              <a:t> 2022</a:t>
            </a:r>
            <a:r>
              <a:rPr lang="en-US" sz="800" b="0" i="0" dirty="0">
                <a:solidFill>
                  <a:schemeClr val="bg1"/>
                </a:solidFill>
                <a:effectLst/>
              </a:rPr>
              <a:t>;327(2):138-150.</a:t>
            </a:r>
            <a:endParaRPr lang="en-US" sz="800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2C6622-420D-4E0F-9FD0-5CE3FEF3D8AC}"/>
              </a:ext>
            </a:extLst>
          </p:cNvPr>
          <p:cNvSpPr txBox="1"/>
          <p:nvPr/>
        </p:nvSpPr>
        <p:spPr>
          <a:xfrm>
            <a:off x="628650" y="1268016"/>
            <a:ext cx="226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% body weight change over 68 weeks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964F9C3-E7B8-4341-B49D-CA6E91DABAA2}"/>
              </a:ext>
            </a:extLst>
          </p:cNvPr>
          <p:cNvSpPr/>
          <p:nvPr/>
        </p:nvSpPr>
        <p:spPr>
          <a:xfrm>
            <a:off x="628650" y="2025809"/>
            <a:ext cx="2265750" cy="882709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Semaglutide</a:t>
            </a:r>
            <a:r>
              <a:rPr lang="en-US" dirty="0"/>
              <a:t> (n=126)</a:t>
            </a:r>
          </a:p>
          <a:p>
            <a:pPr algn="ctr"/>
            <a:r>
              <a:rPr lang="en-US" dirty="0"/>
              <a:t>-15.8%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D18AD10-03F8-4ECA-85E2-D4D9C5DEEF59}"/>
              </a:ext>
            </a:extLst>
          </p:cNvPr>
          <p:cNvSpPr/>
          <p:nvPr/>
        </p:nvSpPr>
        <p:spPr>
          <a:xfrm>
            <a:off x="628650" y="3239232"/>
            <a:ext cx="2265750" cy="88270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Liraglutide (n=127)</a:t>
            </a:r>
          </a:p>
          <a:p>
            <a:pPr algn="ctr"/>
            <a:r>
              <a:rPr lang="en-US" dirty="0"/>
              <a:t>-6.4%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DB395AFD-D830-4178-8A25-7F2C2D95CB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4967866"/>
              </p:ext>
            </p:extLst>
          </p:nvPr>
        </p:nvGraphicFramePr>
        <p:xfrm>
          <a:off x="3661750" y="1019450"/>
          <a:ext cx="5056800" cy="3516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288913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DAE70-178D-497A-9CFD-14828914B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530553"/>
          </a:xfrm>
        </p:spPr>
        <p:txBody>
          <a:bodyPr>
            <a:normAutofit fontScale="90000"/>
          </a:bodyPr>
          <a:lstStyle/>
          <a:p>
            <a:r>
              <a:rPr lang="en-US" dirty="0"/>
              <a:t>STEP 4: </a:t>
            </a:r>
            <a:r>
              <a:rPr lang="en-US" dirty="0" err="1"/>
              <a:t>Semaglutide</a:t>
            </a:r>
            <a:r>
              <a:rPr lang="en-US" dirty="0"/>
              <a:t> 2.4 mg weekly </a:t>
            </a:r>
            <a:r>
              <a:rPr lang="en-US" dirty="0" err="1"/>
              <a:t>sc</a:t>
            </a:r>
            <a:r>
              <a:rPr lang="en-US" dirty="0"/>
              <a:t> injection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E99AA5-F5F4-42C3-872A-2F7253FD4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925" y="1407394"/>
            <a:ext cx="4004445" cy="24980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8CB488-19A0-4C7D-8E2E-EE2169138F97}"/>
              </a:ext>
            </a:extLst>
          </p:cNvPr>
          <p:cNvSpPr txBox="1"/>
          <p:nvPr/>
        </p:nvSpPr>
        <p:spPr>
          <a:xfrm>
            <a:off x="845933" y="962308"/>
            <a:ext cx="3467542" cy="2757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Apis" panose="020B0504010101010104" pitchFamily="34" charset="0"/>
                <a:cs typeface="Calibri" panose="020F0502020204030204" pitchFamily="34" charset="0"/>
              </a:rPr>
              <a:t>Observed body weight change over time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037FC4-2282-4093-BDEB-E5A4A03F1D7F}"/>
              </a:ext>
            </a:extLst>
          </p:cNvPr>
          <p:cNvSpPr txBox="1"/>
          <p:nvPr/>
        </p:nvSpPr>
        <p:spPr>
          <a:xfrm>
            <a:off x="845933" y="1238025"/>
            <a:ext cx="907240" cy="449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Apis" panose="020B0504010101010104" pitchFamily="34" charset="0"/>
                <a:cs typeface="Calibri" panose="020F0502020204030204" pitchFamily="34" charset="0"/>
              </a:rPr>
              <a:t>Mean at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Apis" panose="020B0504010101010104" pitchFamily="34" charset="0"/>
                <a:cs typeface="Calibri" panose="020F0502020204030204" pitchFamily="34" charset="0"/>
              </a:rPr>
              <a:t>wk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Apis" panose="020B0504010101010104" pitchFamily="34" charset="0"/>
                <a:cs typeface="Calibri" panose="020F0502020204030204" pitchFamily="34" charset="0"/>
              </a:rPr>
              <a:t> 0 =235 lbs.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5DC721-883E-48C1-ABE9-30F224B3088B}"/>
              </a:ext>
            </a:extLst>
          </p:cNvPr>
          <p:cNvSpPr txBox="1"/>
          <p:nvPr/>
        </p:nvSpPr>
        <p:spPr>
          <a:xfrm>
            <a:off x="1564093" y="1748367"/>
            <a:ext cx="983152" cy="449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Apis" panose="020B0504010101010104" pitchFamily="34" charset="0"/>
                <a:cs typeface="Calibri" panose="020F0502020204030204" pitchFamily="34" charset="0"/>
              </a:rPr>
              <a:t>Mean at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Apis" panose="020B0504010101010104" pitchFamily="34" charset="0"/>
                <a:cs typeface="Calibri" panose="020F0502020204030204" pitchFamily="34" charset="0"/>
              </a:rPr>
              <a:t>wk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Apis" panose="020B0504010101010104" pitchFamily="34" charset="0"/>
                <a:cs typeface="Calibri" panose="020F0502020204030204" pitchFamily="34" charset="0"/>
              </a:rPr>
              <a:t> 20 =211.8 lbs.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A2E34F2-EBBC-4B66-80AE-3C079B492176}"/>
              </a:ext>
            </a:extLst>
          </p:cNvPr>
          <p:cNvCxnSpPr>
            <a:cxnSpLocks/>
          </p:cNvCxnSpPr>
          <p:nvPr/>
        </p:nvCxnSpPr>
        <p:spPr>
          <a:xfrm flipH="1" flipV="1">
            <a:off x="1929804" y="1238025"/>
            <a:ext cx="1" cy="2430232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0EDEC73-7BC8-4A12-B5A1-B20E634649FC}"/>
              </a:ext>
            </a:extLst>
          </p:cNvPr>
          <p:cNvGrpSpPr/>
          <p:nvPr/>
        </p:nvGrpSpPr>
        <p:grpSpPr>
          <a:xfrm>
            <a:off x="984134" y="2753899"/>
            <a:ext cx="964228" cy="707117"/>
            <a:chOff x="1387401" y="4926215"/>
            <a:chExt cx="1359353" cy="398984"/>
          </a:xfrm>
          <a:solidFill>
            <a:srgbClr val="0070C0"/>
          </a:solidFill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8785487C-1F14-4734-98CD-847010D92AFE}"/>
                </a:ext>
              </a:extLst>
            </p:cNvPr>
            <p:cNvSpPr/>
            <p:nvPr/>
          </p:nvSpPr>
          <p:spPr>
            <a:xfrm>
              <a:off x="1387401" y="4926215"/>
              <a:ext cx="1333190" cy="398984"/>
            </a:xfrm>
            <a:prstGeom prst="rightArrow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Run-in period</a:t>
              </a: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76C7463-3688-421D-9916-7EFA87EFDBCD}"/>
                </a:ext>
              </a:extLst>
            </p:cNvPr>
            <p:cNvCxnSpPr>
              <a:cxnSpLocks/>
            </p:cNvCxnSpPr>
            <p:nvPr/>
          </p:nvCxnSpPr>
          <p:spPr>
            <a:xfrm>
              <a:off x="2746754" y="4934247"/>
              <a:ext cx="0" cy="382920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6812ED48-0605-49CB-A42C-E1D2228BE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194" y="3827060"/>
            <a:ext cx="1529746" cy="4186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E0BF50-8A25-490F-98DF-B0E0065F56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4621" y="2131847"/>
            <a:ext cx="627482" cy="4526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65AC0B5-F52E-420B-90D3-9FB590B8DE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7705" y="1100166"/>
            <a:ext cx="1674286" cy="287867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4156DE3-C4DD-4E86-8266-FE9A76F1A2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2497" y="3770539"/>
            <a:ext cx="1416044" cy="41111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8D66B51-ECB6-4AF1-A2E1-6A905D8D44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5492" y="1075987"/>
            <a:ext cx="1771663" cy="275430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67B4047-DC34-4F8C-B49E-15FB37A9B3D8}"/>
              </a:ext>
            </a:extLst>
          </p:cNvPr>
          <p:cNvSpPr txBox="1"/>
          <p:nvPr/>
        </p:nvSpPr>
        <p:spPr>
          <a:xfrm>
            <a:off x="4961155" y="961852"/>
            <a:ext cx="3739193" cy="2745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Apis" panose="020B0504010101010104" pitchFamily="34" charset="0"/>
                <a:cs typeface="Calibri" panose="020F0502020204030204" pitchFamily="34" charset="0"/>
              </a:rPr>
              <a:t>Estimated change from week 20 to week 68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DDF6828-F58D-4216-A509-5ECC69AD8CAC}"/>
              </a:ext>
            </a:extLst>
          </p:cNvPr>
          <p:cNvCxnSpPr/>
          <p:nvPr/>
        </p:nvCxnSpPr>
        <p:spPr>
          <a:xfrm>
            <a:off x="5644529" y="3038833"/>
            <a:ext cx="0" cy="1718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EF79828-962C-405B-B4A7-1568A1704685}"/>
              </a:ext>
            </a:extLst>
          </p:cNvPr>
          <p:cNvCxnSpPr>
            <a:cxnSpLocks/>
          </p:cNvCxnSpPr>
          <p:nvPr/>
        </p:nvCxnSpPr>
        <p:spPr>
          <a:xfrm>
            <a:off x="5644529" y="3210713"/>
            <a:ext cx="7142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E749325-0C6F-4630-85A7-25EC4DD01A12}"/>
              </a:ext>
            </a:extLst>
          </p:cNvPr>
          <p:cNvCxnSpPr>
            <a:cxnSpLocks/>
          </p:cNvCxnSpPr>
          <p:nvPr/>
        </p:nvCxnSpPr>
        <p:spPr>
          <a:xfrm flipV="1">
            <a:off x="6358760" y="2358189"/>
            <a:ext cx="0" cy="8525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5BC6A5E-3E5C-417C-BD45-AA6EBBB96CD1}"/>
              </a:ext>
            </a:extLst>
          </p:cNvPr>
          <p:cNvCxnSpPr/>
          <p:nvPr/>
        </p:nvCxnSpPr>
        <p:spPr>
          <a:xfrm>
            <a:off x="7419474" y="3163732"/>
            <a:ext cx="0" cy="1718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5FB79B1-E1D0-46C8-94F3-3EA58A0370E0}"/>
              </a:ext>
            </a:extLst>
          </p:cNvPr>
          <p:cNvCxnSpPr>
            <a:cxnSpLocks/>
          </p:cNvCxnSpPr>
          <p:nvPr/>
        </p:nvCxnSpPr>
        <p:spPr>
          <a:xfrm>
            <a:off x="7419474" y="3335612"/>
            <a:ext cx="7142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29B1A56-D9F1-43A8-9ED2-3AF7DE41704F}"/>
              </a:ext>
            </a:extLst>
          </p:cNvPr>
          <p:cNvCxnSpPr>
            <a:cxnSpLocks/>
          </p:cNvCxnSpPr>
          <p:nvPr/>
        </p:nvCxnSpPr>
        <p:spPr>
          <a:xfrm flipV="1">
            <a:off x="8127187" y="2358189"/>
            <a:ext cx="0" cy="9774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2AA6BC87-F409-4717-B274-657B75F2B68D}"/>
              </a:ext>
            </a:extLst>
          </p:cNvPr>
          <p:cNvSpPr txBox="1"/>
          <p:nvPr/>
        </p:nvSpPr>
        <p:spPr>
          <a:xfrm>
            <a:off x="5385214" y="3386832"/>
            <a:ext cx="1482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ETD: -14.8%</a:t>
            </a:r>
          </a:p>
          <a:p>
            <a:r>
              <a:rPr lang="en-US" sz="800" dirty="0"/>
              <a:t>[95% CI: -16.0; -13.5]; p&lt;0.0001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7BCD09A-A44F-460C-B563-2995CC636064}"/>
              </a:ext>
            </a:extLst>
          </p:cNvPr>
          <p:cNvSpPr txBox="1"/>
          <p:nvPr/>
        </p:nvSpPr>
        <p:spPr>
          <a:xfrm>
            <a:off x="7059500" y="3386832"/>
            <a:ext cx="1482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ETD: -15.3%</a:t>
            </a:r>
          </a:p>
          <a:p>
            <a:r>
              <a:rPr lang="en-US" sz="800" dirty="0"/>
              <a:t>[95% CI: -16.5; -14.1]; p&lt;0.0001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89F3B14-DE90-4990-9671-92A9445FAAFD}"/>
              </a:ext>
            </a:extLst>
          </p:cNvPr>
          <p:cNvSpPr txBox="1"/>
          <p:nvPr/>
        </p:nvSpPr>
        <p:spPr>
          <a:xfrm>
            <a:off x="4386371" y="4125113"/>
            <a:ext cx="4516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Data for the in-trial observation period. Error bars are ± standard error of the mean.</a:t>
            </a:r>
            <a:br>
              <a:rPr lang="en-US" sz="1000" dirty="0"/>
            </a:br>
            <a:r>
              <a:rPr lang="en-US" sz="1000" dirty="0"/>
              <a:t>CI, confidence interval; ETD, estimated treatment difference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3C6B71D-DB36-4620-BAD6-C46421BA038C}"/>
              </a:ext>
            </a:extLst>
          </p:cNvPr>
          <p:cNvSpPr txBox="1"/>
          <p:nvPr/>
        </p:nvSpPr>
        <p:spPr>
          <a:xfrm>
            <a:off x="5452024" y="1316440"/>
            <a:ext cx="1090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Treatment policy </a:t>
            </a:r>
            <a:r>
              <a:rPr lang="en-US" sz="1000" dirty="0" err="1"/>
              <a:t>estimand</a:t>
            </a:r>
            <a:endParaRPr lang="en-US" sz="10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872A360-FEB5-4D1E-B1B9-D85BE8432197}"/>
              </a:ext>
            </a:extLst>
          </p:cNvPr>
          <p:cNvSpPr txBox="1"/>
          <p:nvPr/>
        </p:nvSpPr>
        <p:spPr>
          <a:xfrm>
            <a:off x="7226361" y="1327836"/>
            <a:ext cx="1090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Trial product </a:t>
            </a:r>
            <a:r>
              <a:rPr lang="en-US" sz="1000" dirty="0" err="1"/>
              <a:t>estimand</a:t>
            </a:r>
            <a:endParaRPr lang="en-US" sz="1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F5DF6EF-1644-4EA0-871F-DBC5512216E6}"/>
              </a:ext>
            </a:extLst>
          </p:cNvPr>
          <p:cNvSpPr txBox="1"/>
          <p:nvPr/>
        </p:nvSpPr>
        <p:spPr>
          <a:xfrm>
            <a:off x="3093835" y="4525223"/>
            <a:ext cx="41325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>
                <a:solidFill>
                  <a:schemeClr val="bg1"/>
                </a:solidFill>
              </a:rPr>
              <a:t>Rubino</a:t>
            </a:r>
            <a:r>
              <a:rPr lang="en-US" sz="800" dirty="0">
                <a:solidFill>
                  <a:schemeClr val="bg1"/>
                </a:solidFill>
              </a:rPr>
              <a:t> D, et al. </a:t>
            </a:r>
            <a:r>
              <a:rPr lang="en-US" sz="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JAMA. </a:t>
            </a:r>
            <a:r>
              <a:rPr lang="en-US" sz="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2021;325(14):1414-1425. 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47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96F30B-5E3F-424B-868B-68927BDEF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676855"/>
          </a:xfrm>
        </p:spPr>
        <p:txBody>
          <a:bodyPr>
            <a:normAutofit/>
          </a:bodyPr>
          <a:lstStyle/>
          <a:p>
            <a:r>
              <a:rPr lang="en-US" dirty="0"/>
              <a:t>Oral </a:t>
            </a:r>
            <a:r>
              <a:rPr lang="en-US" dirty="0" err="1"/>
              <a:t>Semaglutide</a:t>
            </a:r>
            <a:r>
              <a:rPr lang="en-US" dirty="0"/>
              <a:t>*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3ACB567-8676-47B2-A56E-D26620E1F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6511" y="963409"/>
            <a:ext cx="3868340" cy="617934"/>
          </a:xfrm>
        </p:spPr>
        <p:txBody>
          <a:bodyPr>
            <a:normAutofit/>
          </a:bodyPr>
          <a:lstStyle/>
          <a:p>
            <a:r>
              <a:rPr lang="en-US" sz="2000" u="sng" dirty="0">
                <a:solidFill>
                  <a:schemeClr val="accent1"/>
                </a:solidFill>
              </a:rPr>
              <a:t>Patients with Type II Diabetes</a:t>
            </a:r>
            <a:r>
              <a:rPr lang="en-US" sz="2000" u="sng" baseline="30000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25B090C-5901-457A-AA2E-3E68395D9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027" y="1632585"/>
            <a:ext cx="3999308" cy="251809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Average 3-5kg loss at 26 and 52 weeks</a:t>
            </a:r>
          </a:p>
          <a:p>
            <a:r>
              <a:rPr lang="en-US" dirty="0"/>
              <a:t>7mg dose: 19-27% of patients with ≥ 5% total body weight loss**</a:t>
            </a:r>
          </a:p>
          <a:p>
            <a:r>
              <a:rPr lang="en-US" dirty="0"/>
              <a:t>14mg dose: 30-44% of patients with ≥ 5% total body weight loss**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AB9B913-0EEE-4437-8708-B5C2161737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962678"/>
            <a:ext cx="3887391" cy="617934"/>
          </a:xfrm>
        </p:spPr>
        <p:txBody>
          <a:bodyPr>
            <a:normAutofit/>
          </a:bodyPr>
          <a:lstStyle/>
          <a:p>
            <a:r>
              <a:rPr lang="en-US" sz="2000" u="sng" dirty="0">
                <a:solidFill>
                  <a:schemeClr val="accent1"/>
                </a:solidFill>
              </a:rPr>
              <a:t>Patients without Type II Diabetes</a:t>
            </a:r>
            <a:r>
              <a:rPr lang="en-US" sz="2000" u="sng" baseline="300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3CE523C-50F3-49C1-906D-CA3FCFEA46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27944" y="1628457"/>
            <a:ext cx="3788597" cy="2518096"/>
          </a:xfrm>
        </p:spPr>
        <p:txBody>
          <a:bodyPr>
            <a:normAutofit/>
          </a:bodyPr>
          <a:lstStyle/>
          <a:p>
            <a:r>
              <a:rPr lang="en-US" dirty="0"/>
              <a:t>OASIS-1 Phase III trial</a:t>
            </a:r>
            <a:endParaRPr lang="en-US" baseline="30000" dirty="0"/>
          </a:p>
          <a:p>
            <a:pPr lvl="1"/>
            <a:r>
              <a:rPr lang="en-US" sz="2000" dirty="0"/>
              <a:t>50mg daily dose</a:t>
            </a:r>
          </a:p>
          <a:p>
            <a:pPr lvl="1"/>
            <a:r>
              <a:rPr lang="en-US" sz="2000" dirty="0"/>
              <a:t>Estimated study completion May 2023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CC51D1-144A-49E4-876B-7FB0CCE4AAAD}"/>
              </a:ext>
            </a:extLst>
          </p:cNvPr>
          <p:cNvSpPr txBox="1"/>
          <p:nvPr/>
        </p:nvSpPr>
        <p:spPr>
          <a:xfrm>
            <a:off x="3090530" y="4536558"/>
            <a:ext cx="5947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1.Rodbard H, et al. </a:t>
            </a:r>
            <a:r>
              <a:rPr lang="en-US" sz="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Am. J. </a:t>
            </a:r>
            <a:r>
              <a:rPr lang="en-US" sz="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Manag</a:t>
            </a:r>
            <a:r>
              <a:rPr lang="en-US" sz="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Care</a:t>
            </a:r>
            <a:r>
              <a:rPr lang="en-US" sz="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2020;26: S335-343.</a:t>
            </a:r>
          </a:p>
          <a:p>
            <a:r>
              <a:rPr lang="en-US" sz="800" dirty="0">
                <a:solidFill>
                  <a:schemeClr val="bg1"/>
                </a:solidFill>
                <a:latin typeface="Calibri" panose="020F0502020204030204" pitchFamily="34" charset="0"/>
              </a:rPr>
              <a:t>2.ClinicalTrials.gov. Updated December 10, 2021. Accessed December 26, 2021. </a:t>
            </a:r>
            <a:r>
              <a:rPr lang="en-US" sz="8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https://clinicaltrials.gov/ct2/show/NCT05035095?term=semaglutide&amp;draw=6&amp;rank=43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3A3B46-9532-476A-BD9E-602B1DB9F6B0}"/>
              </a:ext>
            </a:extLst>
          </p:cNvPr>
          <p:cNvSpPr txBox="1"/>
          <p:nvPr/>
        </p:nvSpPr>
        <p:spPr>
          <a:xfrm>
            <a:off x="191385" y="4020454"/>
            <a:ext cx="8700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*Oral </a:t>
            </a:r>
            <a:r>
              <a:rPr lang="en-US" sz="1000" dirty="0" err="1"/>
              <a:t>semaglutide</a:t>
            </a:r>
            <a:r>
              <a:rPr lang="en-US" sz="1000" dirty="0"/>
              <a:t> is currently only approved for treatment of Type II Diabetes. Use for weight loss in any patient population is currently off label.</a:t>
            </a:r>
          </a:p>
          <a:p>
            <a:r>
              <a:rPr lang="en-US" sz="1000" dirty="0"/>
              <a:t>**Ranged data obtained from multiple studies</a:t>
            </a:r>
          </a:p>
        </p:txBody>
      </p:sp>
    </p:spTree>
    <p:extLst>
      <p:ext uri="{BB962C8B-B14F-4D97-AF65-F5344CB8AC3E}">
        <p14:creationId xmlns:p14="http://schemas.microsoft.com/office/powerpoint/2010/main" val="2872535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5B1DA1-F855-4A6F-BCCC-2CF125201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Obesity Recognized as a Chronic Disease</a:t>
            </a:r>
          </a:p>
        </p:txBody>
      </p:sp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0E8CFA53-A01C-49F2-84F8-3E89B28F1AA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92736546"/>
              </p:ext>
            </p:extLst>
          </p:nvPr>
        </p:nvGraphicFramePr>
        <p:xfrm>
          <a:off x="628649" y="1370013"/>
          <a:ext cx="7567083" cy="3000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123CB158-296C-4056-A93C-DDF96DF435CF}"/>
              </a:ext>
            </a:extLst>
          </p:cNvPr>
          <p:cNvSpPr txBox="1"/>
          <p:nvPr/>
        </p:nvSpPr>
        <p:spPr>
          <a:xfrm>
            <a:off x="3118248" y="1378654"/>
            <a:ext cx="15073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2004 CMS removes “not a disease” verbiage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E8B7E0-6AC9-40BE-B7B1-9537FD6AE974}"/>
              </a:ext>
            </a:extLst>
          </p:cNvPr>
          <p:cNvSpPr txBox="1"/>
          <p:nvPr/>
        </p:nvSpPr>
        <p:spPr>
          <a:xfrm>
            <a:off x="4207669" y="3164681"/>
            <a:ext cx="1114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2008 The Obesity Society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1F82B7-7353-49DC-B416-6945D497B78C}"/>
              </a:ext>
            </a:extLst>
          </p:cNvPr>
          <p:cNvSpPr txBox="1"/>
          <p:nvPr/>
        </p:nvSpPr>
        <p:spPr>
          <a:xfrm>
            <a:off x="5007768" y="1399996"/>
            <a:ext cx="1785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2012 American Association of Clinical Endocrinology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F44762-ADB5-45AB-AA68-10C224DA50FD}"/>
              </a:ext>
            </a:extLst>
          </p:cNvPr>
          <p:cNvSpPr txBox="1"/>
          <p:nvPr/>
        </p:nvSpPr>
        <p:spPr>
          <a:xfrm>
            <a:off x="6507956" y="3164681"/>
            <a:ext cx="1285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2013 American Medical Association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D9FFEA-4FFE-47DD-A10A-0F168A6073CC}"/>
              </a:ext>
            </a:extLst>
          </p:cNvPr>
          <p:cNvSpPr txBox="1"/>
          <p:nvPr/>
        </p:nvSpPr>
        <p:spPr>
          <a:xfrm>
            <a:off x="3009874" y="4462436"/>
            <a:ext cx="59376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Kyle T et al. </a:t>
            </a:r>
            <a:r>
              <a:rPr lang="en-US" sz="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Endocrinol </a:t>
            </a:r>
            <a:r>
              <a:rPr lang="en-US" sz="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Metab</a:t>
            </a:r>
            <a:r>
              <a:rPr lang="en-US" sz="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Clin North Am</a:t>
            </a:r>
            <a:r>
              <a:rPr lang="en-US" sz="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2016; 45(3): 511-520. 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3546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F2F7D7-5885-44D0-80EB-636ABCA8A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951563"/>
            <a:ext cx="7886700" cy="112514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Orange 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22C1AB-041C-48F8-A7DD-10CDBE7687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2025227"/>
            <a:ext cx="7886700" cy="221127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Strategies to Optimize Weight Loss and Maintenance</a:t>
            </a:r>
          </a:p>
        </p:txBody>
      </p:sp>
    </p:spTree>
    <p:extLst>
      <p:ext uri="{BB962C8B-B14F-4D97-AF65-F5344CB8AC3E}">
        <p14:creationId xmlns:p14="http://schemas.microsoft.com/office/powerpoint/2010/main" val="16679926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6AD439-8064-49E4-9849-6FB033C66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831942"/>
          </a:xfrm>
        </p:spPr>
        <p:txBody>
          <a:bodyPr/>
          <a:lstStyle/>
          <a:p>
            <a:r>
              <a:rPr lang="en-US" dirty="0"/>
              <a:t>Obesity: Persistent Hormonal Adaptations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1F97E2-2E66-4D09-A81F-A7FEAB1C8BC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↓ leptin</a:t>
            </a:r>
          </a:p>
          <a:p>
            <a:pPr lvl="1"/>
            <a:r>
              <a:rPr lang="en-US" dirty="0"/>
              <a:t>↑ food intake</a:t>
            </a:r>
          </a:p>
          <a:p>
            <a:pPr lvl="1"/>
            <a:r>
              <a:rPr lang="en-US" dirty="0"/>
              <a:t>↓ energy expenditure</a:t>
            </a:r>
          </a:p>
          <a:p>
            <a:r>
              <a:rPr lang="en-US" dirty="0"/>
              <a:t>↑ ghrelin</a:t>
            </a:r>
          </a:p>
          <a:p>
            <a:pPr lvl="1"/>
            <a:r>
              <a:rPr lang="en-US" dirty="0"/>
              <a:t>↑ hunger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7793F6-95F2-4D88-8D83-0ADD25F13B9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↓ gut and pancreatic hormones that inhibit intake</a:t>
            </a:r>
          </a:p>
          <a:p>
            <a:pPr lvl="1"/>
            <a:r>
              <a:rPr lang="en-US" dirty="0"/>
              <a:t>PYY, CCK, GLP-1, Insulin, Amylin, Pancreatic Polypeptide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E9AAFC2-B679-4274-B5C0-6620CE163E53}"/>
              </a:ext>
            </a:extLst>
          </p:cNvPr>
          <p:cNvSpPr/>
          <p:nvPr/>
        </p:nvSpPr>
        <p:spPr>
          <a:xfrm>
            <a:off x="749152" y="1219200"/>
            <a:ext cx="3312485" cy="119084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Biological adaptation following weight loss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DC0C145-217B-4145-8D9F-379B9BC85AAD}"/>
              </a:ext>
            </a:extLst>
          </p:cNvPr>
          <p:cNvSpPr/>
          <p:nvPr/>
        </p:nvSpPr>
        <p:spPr>
          <a:xfrm>
            <a:off x="4627821" y="2782186"/>
            <a:ext cx="3886200" cy="153463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Hormone changes noted over 1 year post weight-loss even if the patient regained the weight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D8D27C-0CC6-4037-BBEB-22F2BD32BB34}"/>
              </a:ext>
            </a:extLst>
          </p:cNvPr>
          <p:cNvSpPr txBox="1"/>
          <p:nvPr/>
        </p:nvSpPr>
        <p:spPr>
          <a:xfrm>
            <a:off x="3080084" y="4503248"/>
            <a:ext cx="60089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>
                <a:solidFill>
                  <a:schemeClr val="bg1"/>
                </a:solidFill>
              </a:rPr>
              <a:t>Sumithran</a:t>
            </a:r>
            <a:r>
              <a:rPr lang="en-US" sz="800" dirty="0">
                <a:solidFill>
                  <a:schemeClr val="bg1"/>
                </a:solidFill>
              </a:rPr>
              <a:t> P, et al. </a:t>
            </a:r>
            <a:r>
              <a:rPr lang="en-US" sz="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 </a:t>
            </a:r>
            <a:r>
              <a:rPr lang="en-US" sz="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Engl</a:t>
            </a:r>
            <a:r>
              <a:rPr lang="en-US" sz="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J Med</a:t>
            </a:r>
            <a:r>
              <a:rPr lang="en-US" sz="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2011;365: 1597-1604.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5E28CE-1029-4E0E-B463-5CB934FF0323}"/>
              </a:ext>
            </a:extLst>
          </p:cNvPr>
          <p:cNvSpPr txBox="1"/>
          <p:nvPr/>
        </p:nvSpPr>
        <p:spPr>
          <a:xfrm>
            <a:off x="55002" y="4286923"/>
            <a:ext cx="47095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CCK, cholecystokinin; GLP-1, glucagon-like peptide 1; PYY, Peptide YY</a:t>
            </a:r>
          </a:p>
        </p:txBody>
      </p:sp>
    </p:spTree>
    <p:extLst>
      <p:ext uri="{BB962C8B-B14F-4D97-AF65-F5344CB8AC3E}">
        <p14:creationId xmlns:p14="http://schemas.microsoft.com/office/powerpoint/2010/main" val="21298490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886964-F58E-47ED-A95C-E9D26A122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Obesity as a Relapsing, Chronic Disease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1124C74-5967-40DE-AB0F-B312B25765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2652305"/>
              </p:ext>
            </p:extLst>
          </p:nvPr>
        </p:nvGraphicFramePr>
        <p:xfrm>
          <a:off x="628650" y="1243497"/>
          <a:ext cx="7886700" cy="3033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2D201CF-859C-4D8B-9B14-C1DDC7389E7E}"/>
              </a:ext>
            </a:extLst>
          </p:cNvPr>
          <p:cNvSpPr txBox="1"/>
          <p:nvPr/>
        </p:nvSpPr>
        <p:spPr>
          <a:xfrm>
            <a:off x="3086959" y="4496373"/>
            <a:ext cx="59607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Kushner, R. </a:t>
            </a:r>
            <a:r>
              <a:rPr lang="en-US" sz="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Circ</a:t>
            </a:r>
            <a:r>
              <a:rPr lang="en-US" sz="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2012;126: 2870-2877. 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2228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53D92-2D45-4ACB-82D9-6E979641F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874312"/>
          </a:xfrm>
        </p:spPr>
        <p:txBody>
          <a:bodyPr/>
          <a:lstStyle/>
          <a:p>
            <a:r>
              <a:rPr lang="en-US" dirty="0"/>
              <a:t>Obesity Management in Primary Care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756DEE06-EE3A-4D4A-AE15-E319061D079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80907823"/>
              </p:ext>
            </p:extLst>
          </p:nvPr>
        </p:nvGraphicFramePr>
        <p:xfrm>
          <a:off x="628651" y="1148157"/>
          <a:ext cx="3886200" cy="3000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CD43C83-564D-459D-80D7-5D8ED011D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148157"/>
            <a:ext cx="3886200" cy="3222806"/>
          </a:xfrm>
        </p:spPr>
        <p:txBody>
          <a:bodyPr/>
          <a:lstStyle/>
          <a:p>
            <a:r>
              <a:rPr lang="en-US" dirty="0"/>
              <a:t>Ask permission to discuss weight</a:t>
            </a:r>
          </a:p>
          <a:p>
            <a:r>
              <a:rPr lang="en-US" dirty="0"/>
              <a:t>Assess BMI and weight-related complications</a:t>
            </a:r>
          </a:p>
          <a:p>
            <a:r>
              <a:rPr lang="en-US" dirty="0"/>
              <a:t>Advise on health risks and possible options</a:t>
            </a:r>
          </a:p>
          <a:p>
            <a:r>
              <a:rPr lang="en-US" dirty="0"/>
              <a:t>Agree on a reasonable goal and plan specifics</a:t>
            </a:r>
          </a:p>
          <a:p>
            <a:r>
              <a:rPr lang="en-US" dirty="0"/>
              <a:t>Assist with barriers, resources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3D321A-9D2F-4695-AF1E-7CC8EF936064}"/>
              </a:ext>
            </a:extLst>
          </p:cNvPr>
          <p:cNvSpPr txBox="1"/>
          <p:nvPr/>
        </p:nvSpPr>
        <p:spPr>
          <a:xfrm>
            <a:off x="3093835" y="4510123"/>
            <a:ext cx="59607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>
                <a:solidFill>
                  <a:schemeClr val="bg1"/>
                </a:solidFill>
              </a:rPr>
              <a:t>Vallis</a:t>
            </a:r>
            <a:r>
              <a:rPr lang="en-US" sz="800" dirty="0">
                <a:solidFill>
                  <a:schemeClr val="bg1"/>
                </a:solidFill>
              </a:rPr>
              <a:t> M, et al. </a:t>
            </a:r>
            <a:r>
              <a:rPr lang="en-US" sz="800" i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Can Fam Physician</a:t>
            </a:r>
            <a:r>
              <a:rPr lang="en-US" sz="8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. 2013;59(1):27-31.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2077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708A4F-6D3D-477E-AF4A-A81CA70DB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Efficacy in Primary Care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8D4A36A-3305-4A0E-AE79-D0F50A54D92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Patient is more likely to be counseled about diet and exercise and to be referred to a  dietician</a:t>
            </a:r>
            <a:r>
              <a:rPr lang="en-US" baseline="30000" dirty="0"/>
              <a:t>1</a:t>
            </a:r>
          </a:p>
          <a:p>
            <a:endParaRPr lang="en-US" baseline="30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6F4044-9B2F-47B2-A1E3-3DFDE7AF4E6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Patient is 4x more likely to attempt weight loss</a:t>
            </a:r>
            <a:r>
              <a:rPr lang="en-US" baseline="30000" dirty="0"/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6B5A77-D547-4C52-89DF-21105F36AD79}"/>
              </a:ext>
            </a:extLst>
          </p:cNvPr>
          <p:cNvSpPr txBox="1"/>
          <p:nvPr/>
        </p:nvSpPr>
        <p:spPr>
          <a:xfrm>
            <a:off x="3073209" y="4503248"/>
            <a:ext cx="5919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1.Waring M, et al. </a:t>
            </a:r>
            <a:r>
              <a:rPr lang="en-US" sz="800" i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J Am Board Fam Med</a:t>
            </a:r>
            <a:r>
              <a:rPr lang="en-US" sz="8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. 2009;22(5): 544-552. </a:t>
            </a:r>
            <a:endParaRPr lang="en-US" sz="800" dirty="0">
              <a:solidFill>
                <a:schemeClr val="bg1"/>
              </a:solidFill>
            </a:endParaRPr>
          </a:p>
          <a:p>
            <a:r>
              <a:rPr lang="en-US" sz="800" dirty="0">
                <a:solidFill>
                  <a:schemeClr val="bg1"/>
                </a:solidFill>
              </a:rPr>
              <a:t>2.Rose S, et al. </a:t>
            </a:r>
            <a:r>
              <a:rPr lang="en-US" sz="800" i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. Int J </a:t>
            </a:r>
            <a:r>
              <a:rPr lang="en-US" sz="800" i="1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Obes</a:t>
            </a:r>
            <a:r>
              <a:rPr lang="en-US" sz="800" i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(</a:t>
            </a:r>
            <a:r>
              <a:rPr lang="en-US" sz="800" i="1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Lond</a:t>
            </a:r>
            <a:r>
              <a:rPr lang="en-US" sz="800" i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).</a:t>
            </a:r>
            <a:r>
              <a:rPr lang="en-US" sz="8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 2013;37: 118-128.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020AADD-2FDE-4E87-8470-0775E44FF1A0}"/>
              </a:ext>
            </a:extLst>
          </p:cNvPr>
          <p:cNvSpPr/>
          <p:nvPr/>
        </p:nvSpPr>
        <p:spPr>
          <a:xfrm>
            <a:off x="804397" y="1498791"/>
            <a:ext cx="3492595" cy="82502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Documented obesity diagnosis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624C5CC-9D8D-40D1-9A06-C03FF4713839}"/>
              </a:ext>
            </a:extLst>
          </p:cNvPr>
          <p:cNvSpPr/>
          <p:nvPr/>
        </p:nvSpPr>
        <p:spPr>
          <a:xfrm>
            <a:off x="4625139" y="1498790"/>
            <a:ext cx="3492595" cy="82502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Weight-related counseling</a:t>
            </a:r>
          </a:p>
        </p:txBody>
      </p:sp>
    </p:spTree>
    <p:extLst>
      <p:ext uri="{BB962C8B-B14F-4D97-AF65-F5344CB8AC3E}">
        <p14:creationId xmlns:p14="http://schemas.microsoft.com/office/powerpoint/2010/main" val="994226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C02AD8-5C1E-41EC-9EA7-9C9C92B5E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32705"/>
          </a:xfrm>
        </p:spPr>
        <p:txBody>
          <a:bodyPr/>
          <a:lstStyle/>
          <a:p>
            <a:r>
              <a:rPr lang="en-US" dirty="0"/>
              <a:t>Escalation from Lifestyle Intervention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6955AA7-65DF-42FC-B7CC-2E03D3CFF4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7009094"/>
              </p:ext>
            </p:extLst>
          </p:nvPr>
        </p:nvGraphicFramePr>
        <p:xfrm>
          <a:off x="628650" y="1006549"/>
          <a:ext cx="7886700" cy="3397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63871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7EB2F74-D269-4A08-B3DB-F7B8A6F70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1094318"/>
          </a:xfrm>
        </p:spPr>
        <p:txBody>
          <a:bodyPr/>
          <a:lstStyle/>
          <a:p>
            <a:r>
              <a:rPr lang="en-US" dirty="0"/>
              <a:t>Individualizing Treatment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D97A8F3-1506-4E7E-A247-B1C32160BF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574756"/>
            <a:ext cx="3886200" cy="2370883"/>
          </a:xfrm>
        </p:spPr>
        <p:txBody>
          <a:bodyPr>
            <a:normAutofit/>
          </a:bodyPr>
          <a:lstStyle/>
          <a:p>
            <a:r>
              <a:rPr lang="en-US" dirty="0"/>
              <a:t>Body mass index</a:t>
            </a:r>
          </a:p>
          <a:p>
            <a:r>
              <a:rPr lang="en-US" dirty="0"/>
              <a:t>Waist circumference</a:t>
            </a:r>
          </a:p>
          <a:p>
            <a:r>
              <a:rPr lang="en-US" dirty="0"/>
              <a:t>Comorbidities</a:t>
            </a:r>
          </a:p>
          <a:p>
            <a:r>
              <a:rPr lang="en-US" dirty="0"/>
              <a:t>Previous weight loss attempts</a:t>
            </a:r>
          </a:p>
          <a:p>
            <a:r>
              <a:rPr lang="en-US" dirty="0"/>
              <a:t>Patient concerns, needs, and expectations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DDFC380-95C6-4B76-B7CF-A607461314EF}"/>
              </a:ext>
            </a:extLst>
          </p:cNvPr>
          <p:cNvSpPr/>
          <p:nvPr/>
        </p:nvSpPr>
        <p:spPr>
          <a:xfrm>
            <a:off x="948776" y="1876926"/>
            <a:ext cx="3141961" cy="16225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Patient-specific factors to consider</a:t>
            </a:r>
          </a:p>
        </p:txBody>
      </p:sp>
    </p:spTree>
    <p:extLst>
      <p:ext uri="{BB962C8B-B14F-4D97-AF65-F5344CB8AC3E}">
        <p14:creationId xmlns:p14="http://schemas.microsoft.com/office/powerpoint/2010/main" val="3206767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31809C5-BCA6-42FC-B5E3-0CC1C49A2C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6779952"/>
              </p:ext>
            </p:extLst>
          </p:nvPr>
        </p:nvGraphicFramePr>
        <p:xfrm>
          <a:off x="385408" y="345671"/>
          <a:ext cx="8358069" cy="384765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77896">
                  <a:extLst>
                    <a:ext uri="{9D8B030D-6E8A-4147-A177-3AD203B41FA5}">
                      <a16:colId xmlns:a16="http://schemas.microsoft.com/office/drawing/2014/main" val="3632926961"/>
                    </a:ext>
                  </a:extLst>
                </a:gridCol>
                <a:gridCol w="976337">
                  <a:extLst>
                    <a:ext uri="{9D8B030D-6E8A-4147-A177-3AD203B41FA5}">
                      <a16:colId xmlns:a16="http://schemas.microsoft.com/office/drawing/2014/main" val="2719123634"/>
                    </a:ext>
                  </a:extLst>
                </a:gridCol>
                <a:gridCol w="1602942">
                  <a:extLst>
                    <a:ext uri="{9D8B030D-6E8A-4147-A177-3AD203B41FA5}">
                      <a16:colId xmlns:a16="http://schemas.microsoft.com/office/drawing/2014/main" val="689525472"/>
                    </a:ext>
                  </a:extLst>
                </a:gridCol>
                <a:gridCol w="1588370">
                  <a:extLst>
                    <a:ext uri="{9D8B030D-6E8A-4147-A177-3AD203B41FA5}">
                      <a16:colId xmlns:a16="http://schemas.microsoft.com/office/drawing/2014/main" val="990281299"/>
                    </a:ext>
                  </a:extLst>
                </a:gridCol>
                <a:gridCol w="1377074">
                  <a:extLst>
                    <a:ext uri="{9D8B030D-6E8A-4147-A177-3AD203B41FA5}">
                      <a16:colId xmlns:a16="http://schemas.microsoft.com/office/drawing/2014/main" val="1594382015"/>
                    </a:ext>
                  </a:extLst>
                </a:gridCol>
                <a:gridCol w="1235450">
                  <a:extLst>
                    <a:ext uri="{9D8B030D-6E8A-4147-A177-3AD203B41FA5}">
                      <a16:colId xmlns:a16="http://schemas.microsoft.com/office/drawing/2014/main" val="548970697"/>
                    </a:ext>
                  </a:extLst>
                </a:gridCol>
              </a:tblGrid>
              <a:tr h="516397">
                <a:tc>
                  <a:txBody>
                    <a:bodyPr/>
                    <a:lstStyle/>
                    <a:p>
                      <a:r>
                        <a:rPr lang="en-US" dirty="0"/>
                        <a:t>Comorbidity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Orlistat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Phentermine/ Topiramate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Bupropion/ Naltrexone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Liraglutide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Semaglutide</a:t>
                      </a:r>
                      <a:endParaRPr lang="en-US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9790557"/>
                  </a:ext>
                </a:extLst>
              </a:tr>
              <a:tr h="380778">
                <a:tc>
                  <a:txBody>
                    <a:bodyPr/>
                    <a:lstStyle/>
                    <a:p>
                      <a:r>
                        <a:rPr lang="en-US" sz="1250" dirty="0"/>
                        <a:t>T2DM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872819"/>
                  </a:ext>
                </a:extLst>
              </a:tr>
              <a:tr h="363825">
                <a:tc>
                  <a:txBody>
                    <a:bodyPr/>
                    <a:lstStyle/>
                    <a:p>
                      <a:r>
                        <a:rPr lang="en-US" sz="1250" dirty="0"/>
                        <a:t>HTN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sz="125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1250" dirty="0"/>
                        <a:t>Monitor 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50"/>
                        <a:t>Monitor HR</a:t>
                      </a:r>
                      <a:endParaRPr lang="en-US" sz="125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1250" dirty="0"/>
                        <a:t>Monitor HR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250" dirty="0"/>
                        <a:t>Monitor HR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064351"/>
                  </a:ext>
                </a:extLst>
              </a:tr>
              <a:tr h="363825">
                <a:tc>
                  <a:txBody>
                    <a:bodyPr/>
                    <a:lstStyle/>
                    <a:p>
                      <a:r>
                        <a:rPr lang="en-US" sz="1250" dirty="0"/>
                        <a:t>Uncontrolled HTN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5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354217"/>
                  </a:ext>
                </a:extLst>
              </a:tr>
              <a:tr h="380778">
                <a:tc>
                  <a:txBody>
                    <a:bodyPr/>
                    <a:lstStyle/>
                    <a:p>
                      <a:r>
                        <a:rPr lang="en-US" sz="1250" dirty="0"/>
                        <a:t>CAD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5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50" dirty="0"/>
                        <a:t>Monitor HR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50" dirty="0"/>
                        <a:t>Monitor HR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50" dirty="0"/>
                        <a:t>Monitor HR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50" dirty="0"/>
                        <a:t>Monitor HR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98666545"/>
                  </a:ext>
                </a:extLst>
              </a:tr>
              <a:tr h="380778">
                <a:tc>
                  <a:txBody>
                    <a:bodyPr/>
                    <a:lstStyle/>
                    <a:p>
                      <a:r>
                        <a:rPr lang="en-US" sz="1250" dirty="0"/>
                        <a:t>CHF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50" dirty="0"/>
                        <a:t>Insufficient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Insufficient data</a:t>
                      </a:r>
                      <a:endParaRPr lang="en-US" sz="125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Insufficient data</a:t>
                      </a:r>
                      <a:endParaRPr lang="en-US" sz="125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Insufficient data</a:t>
                      </a:r>
                      <a:endParaRPr lang="en-US" sz="125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Insufficient data</a:t>
                      </a:r>
                      <a:endParaRPr lang="en-US" sz="125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63989110"/>
                  </a:ext>
                </a:extLst>
              </a:tr>
              <a:tr h="516397">
                <a:tc>
                  <a:txBody>
                    <a:bodyPr/>
                    <a:lstStyle/>
                    <a:p>
                      <a:r>
                        <a:rPr lang="en-US" sz="1250" dirty="0"/>
                        <a:t>CKD with </a:t>
                      </a:r>
                      <a:r>
                        <a:rPr lang="en-US" sz="1250" dirty="0" err="1"/>
                        <a:t>CrCl</a:t>
                      </a:r>
                      <a:r>
                        <a:rPr lang="en-US" sz="1250" dirty="0"/>
                        <a:t> ≥30 mL/min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50" dirty="0"/>
                        <a:t>Dose adjust for </a:t>
                      </a:r>
                      <a:r>
                        <a:rPr lang="en-US" sz="1250" dirty="0" err="1"/>
                        <a:t>CrCl</a:t>
                      </a:r>
                      <a:r>
                        <a:rPr lang="en-US" sz="1250" dirty="0"/>
                        <a:t> 30-50 mL/min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50" dirty="0"/>
                        <a:t>Dose adjust for </a:t>
                      </a:r>
                      <a:r>
                        <a:rPr lang="en-US" sz="1250" dirty="0" err="1"/>
                        <a:t>CrCl</a:t>
                      </a:r>
                      <a:r>
                        <a:rPr lang="en-US" sz="1250" dirty="0"/>
                        <a:t> 30-50 mL/min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5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5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40534999"/>
                  </a:ext>
                </a:extLst>
              </a:tr>
              <a:tr h="380778">
                <a:tc>
                  <a:txBody>
                    <a:bodyPr/>
                    <a:lstStyle/>
                    <a:p>
                      <a:r>
                        <a:rPr lang="en-US" sz="1250" dirty="0"/>
                        <a:t>Opioid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4955345"/>
                  </a:ext>
                </a:extLst>
              </a:tr>
              <a:tr h="380778">
                <a:tc>
                  <a:txBody>
                    <a:bodyPr/>
                    <a:lstStyle/>
                    <a:p>
                      <a:r>
                        <a:rPr lang="en-US" sz="1250" dirty="0"/>
                        <a:t>Seizure disorder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50" dirty="0"/>
                    </a:p>
                    <a:p>
                      <a:r>
                        <a:rPr lang="en-US" sz="1250" dirty="0"/>
                        <a:t>Taper off slowly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852498"/>
                  </a:ext>
                </a:extLst>
              </a:tr>
            </a:tbl>
          </a:graphicData>
        </a:graphic>
      </p:graphicFrame>
      <p:pic>
        <p:nvPicPr>
          <p:cNvPr id="8" name="Graphic 7" descr="Checkmark">
            <a:extLst>
              <a:ext uri="{FF2B5EF4-FFF2-40B4-BE49-F238E27FC236}">
                <a16:creationId xmlns:a16="http://schemas.microsoft.com/office/drawing/2014/main" id="{865351E1-40E6-4B64-81DF-32AA90539C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97190" y="884307"/>
            <a:ext cx="284891" cy="284891"/>
          </a:xfrm>
          <a:prstGeom prst="rect">
            <a:avLst/>
          </a:prstGeom>
        </p:spPr>
      </p:pic>
      <p:pic>
        <p:nvPicPr>
          <p:cNvPr id="9" name="Graphic 8" descr="Checkmark">
            <a:extLst>
              <a:ext uri="{FF2B5EF4-FFF2-40B4-BE49-F238E27FC236}">
                <a16:creationId xmlns:a16="http://schemas.microsoft.com/office/drawing/2014/main" id="{2DE37215-7E3D-4F9C-8445-5E91786423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9905" y="884307"/>
            <a:ext cx="284891" cy="284891"/>
          </a:xfrm>
          <a:prstGeom prst="rect">
            <a:avLst/>
          </a:prstGeom>
        </p:spPr>
      </p:pic>
      <p:pic>
        <p:nvPicPr>
          <p:cNvPr id="10" name="Graphic 9" descr="Checkmark">
            <a:extLst>
              <a:ext uri="{FF2B5EF4-FFF2-40B4-BE49-F238E27FC236}">
                <a16:creationId xmlns:a16="http://schemas.microsoft.com/office/drawing/2014/main" id="{81D2512E-0117-4030-B46B-E01DC35A4D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13586" y="884305"/>
            <a:ext cx="284891" cy="284891"/>
          </a:xfrm>
          <a:prstGeom prst="rect">
            <a:avLst/>
          </a:prstGeom>
        </p:spPr>
      </p:pic>
      <p:pic>
        <p:nvPicPr>
          <p:cNvPr id="11" name="Graphic 10" descr="Checkmark">
            <a:extLst>
              <a:ext uri="{FF2B5EF4-FFF2-40B4-BE49-F238E27FC236}">
                <a16:creationId xmlns:a16="http://schemas.microsoft.com/office/drawing/2014/main" id="{0FF6E923-D4A9-4886-9235-87E185C870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47959" y="891651"/>
            <a:ext cx="284891" cy="284891"/>
          </a:xfrm>
          <a:prstGeom prst="rect">
            <a:avLst/>
          </a:prstGeom>
        </p:spPr>
      </p:pic>
      <p:pic>
        <p:nvPicPr>
          <p:cNvPr id="12" name="Graphic 11" descr="Checkmark">
            <a:extLst>
              <a:ext uri="{FF2B5EF4-FFF2-40B4-BE49-F238E27FC236}">
                <a16:creationId xmlns:a16="http://schemas.microsoft.com/office/drawing/2014/main" id="{D95227B3-1E5C-4217-AE0C-4D05C096AC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82004" y="876491"/>
            <a:ext cx="284891" cy="284891"/>
          </a:xfrm>
          <a:prstGeom prst="rect">
            <a:avLst/>
          </a:prstGeom>
        </p:spPr>
      </p:pic>
      <p:pic>
        <p:nvPicPr>
          <p:cNvPr id="13" name="Graphic 12" descr="Checkmark">
            <a:extLst>
              <a:ext uri="{FF2B5EF4-FFF2-40B4-BE49-F238E27FC236}">
                <a16:creationId xmlns:a16="http://schemas.microsoft.com/office/drawing/2014/main" id="{D6978B88-2C87-4742-B500-8A94B05CA0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97190" y="1298502"/>
            <a:ext cx="284891" cy="284891"/>
          </a:xfrm>
          <a:prstGeom prst="rect">
            <a:avLst/>
          </a:prstGeom>
        </p:spPr>
      </p:pic>
      <p:pic>
        <p:nvPicPr>
          <p:cNvPr id="14" name="Graphic 13" descr="Checkmark">
            <a:extLst>
              <a:ext uri="{FF2B5EF4-FFF2-40B4-BE49-F238E27FC236}">
                <a16:creationId xmlns:a16="http://schemas.microsoft.com/office/drawing/2014/main" id="{3B158755-5F05-4496-9D39-EAD1D1D5C3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02326" y="2925093"/>
            <a:ext cx="284891" cy="284891"/>
          </a:xfrm>
          <a:prstGeom prst="rect">
            <a:avLst/>
          </a:prstGeom>
        </p:spPr>
      </p:pic>
      <p:pic>
        <p:nvPicPr>
          <p:cNvPr id="18" name="Graphic 17" descr="Checkmark">
            <a:extLst>
              <a:ext uri="{FF2B5EF4-FFF2-40B4-BE49-F238E27FC236}">
                <a16:creationId xmlns:a16="http://schemas.microsoft.com/office/drawing/2014/main" id="{D5073661-A33A-4A56-92DA-544F3CD87F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49545" y="2866504"/>
            <a:ext cx="284891" cy="284891"/>
          </a:xfrm>
          <a:prstGeom prst="rect">
            <a:avLst/>
          </a:prstGeom>
        </p:spPr>
      </p:pic>
      <p:pic>
        <p:nvPicPr>
          <p:cNvPr id="20" name="Graphic 19" descr="Checkmark">
            <a:extLst>
              <a:ext uri="{FF2B5EF4-FFF2-40B4-BE49-F238E27FC236}">
                <a16:creationId xmlns:a16="http://schemas.microsoft.com/office/drawing/2014/main" id="{CD453417-D565-45AE-9C11-691C3CA8F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92765" y="3356561"/>
            <a:ext cx="284891" cy="284891"/>
          </a:xfrm>
          <a:prstGeom prst="rect">
            <a:avLst/>
          </a:prstGeom>
        </p:spPr>
      </p:pic>
      <p:pic>
        <p:nvPicPr>
          <p:cNvPr id="21" name="Graphic 20" descr="Checkmark">
            <a:extLst>
              <a:ext uri="{FF2B5EF4-FFF2-40B4-BE49-F238E27FC236}">
                <a16:creationId xmlns:a16="http://schemas.microsoft.com/office/drawing/2014/main" id="{386760E0-8205-43F0-919D-A084CC12E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92764" y="2001668"/>
            <a:ext cx="284891" cy="284891"/>
          </a:xfrm>
          <a:prstGeom prst="rect">
            <a:avLst/>
          </a:prstGeom>
        </p:spPr>
      </p:pic>
      <p:pic>
        <p:nvPicPr>
          <p:cNvPr id="22" name="Graphic 21" descr="Checkmark">
            <a:extLst>
              <a:ext uri="{FF2B5EF4-FFF2-40B4-BE49-F238E27FC236}">
                <a16:creationId xmlns:a16="http://schemas.microsoft.com/office/drawing/2014/main" id="{56627E6F-276F-4097-A556-A1D11C7411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02326" y="3773706"/>
            <a:ext cx="284891" cy="284891"/>
          </a:xfrm>
          <a:prstGeom prst="rect">
            <a:avLst/>
          </a:prstGeom>
        </p:spPr>
      </p:pic>
      <p:pic>
        <p:nvPicPr>
          <p:cNvPr id="23" name="Graphic 22" descr="Checkmark">
            <a:extLst>
              <a:ext uri="{FF2B5EF4-FFF2-40B4-BE49-F238E27FC236}">
                <a16:creationId xmlns:a16="http://schemas.microsoft.com/office/drawing/2014/main" id="{BFD2B412-1479-4A10-BEDC-4FCB785F4A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00872" y="3341493"/>
            <a:ext cx="284891" cy="284891"/>
          </a:xfrm>
          <a:prstGeom prst="rect">
            <a:avLst/>
          </a:prstGeom>
        </p:spPr>
      </p:pic>
      <p:pic>
        <p:nvPicPr>
          <p:cNvPr id="24" name="Graphic 23" descr="Checkmark">
            <a:extLst>
              <a:ext uri="{FF2B5EF4-FFF2-40B4-BE49-F238E27FC236}">
                <a16:creationId xmlns:a16="http://schemas.microsoft.com/office/drawing/2014/main" id="{BD849522-6F33-4C02-8177-3FAB64099F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56155" y="3356560"/>
            <a:ext cx="284891" cy="284891"/>
          </a:xfrm>
          <a:prstGeom prst="rect">
            <a:avLst/>
          </a:prstGeom>
        </p:spPr>
      </p:pic>
      <p:pic>
        <p:nvPicPr>
          <p:cNvPr id="25" name="Graphic 24" descr="Checkmark">
            <a:extLst>
              <a:ext uri="{FF2B5EF4-FFF2-40B4-BE49-F238E27FC236}">
                <a16:creationId xmlns:a16="http://schemas.microsoft.com/office/drawing/2014/main" id="{F74850A1-C7FD-40F2-8068-57A2A28A18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1758" y="3356561"/>
            <a:ext cx="284891" cy="284891"/>
          </a:xfrm>
          <a:prstGeom prst="rect">
            <a:avLst/>
          </a:prstGeom>
        </p:spPr>
      </p:pic>
      <p:pic>
        <p:nvPicPr>
          <p:cNvPr id="26" name="Graphic 25" descr="Checkmark">
            <a:extLst>
              <a:ext uri="{FF2B5EF4-FFF2-40B4-BE49-F238E27FC236}">
                <a16:creationId xmlns:a16="http://schemas.microsoft.com/office/drawing/2014/main" id="{1A7C7EF7-583E-4F40-AABA-658B68BC9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7907" y="3681465"/>
            <a:ext cx="284891" cy="284891"/>
          </a:xfrm>
          <a:prstGeom prst="rect">
            <a:avLst/>
          </a:prstGeom>
        </p:spPr>
      </p:pic>
      <p:pic>
        <p:nvPicPr>
          <p:cNvPr id="27" name="Graphic 26" descr="Checkmark">
            <a:extLst>
              <a:ext uri="{FF2B5EF4-FFF2-40B4-BE49-F238E27FC236}">
                <a16:creationId xmlns:a16="http://schemas.microsoft.com/office/drawing/2014/main" id="{24121499-1396-422B-AD22-6C25311F09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55638" y="3770574"/>
            <a:ext cx="284891" cy="284891"/>
          </a:xfrm>
          <a:prstGeom prst="rect">
            <a:avLst/>
          </a:prstGeom>
        </p:spPr>
      </p:pic>
      <p:pic>
        <p:nvPicPr>
          <p:cNvPr id="28" name="Graphic 27" descr="Checkmark">
            <a:extLst>
              <a:ext uri="{FF2B5EF4-FFF2-40B4-BE49-F238E27FC236}">
                <a16:creationId xmlns:a16="http://schemas.microsoft.com/office/drawing/2014/main" id="{E5F87D9B-070A-4F74-BEE7-B789DC4AB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11464" y="3759233"/>
            <a:ext cx="284891" cy="284891"/>
          </a:xfrm>
          <a:prstGeom prst="rect">
            <a:avLst/>
          </a:prstGeom>
        </p:spPr>
      </p:pic>
      <p:pic>
        <p:nvPicPr>
          <p:cNvPr id="30" name="Graphic 29" descr="Irritant">
            <a:extLst>
              <a:ext uri="{FF2B5EF4-FFF2-40B4-BE49-F238E27FC236}">
                <a16:creationId xmlns:a16="http://schemas.microsoft.com/office/drawing/2014/main" id="{15B772B6-7434-44DF-9D7E-FE28D9D2A0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25015" y="1576576"/>
            <a:ext cx="378898" cy="378898"/>
          </a:xfrm>
          <a:prstGeom prst="rect">
            <a:avLst/>
          </a:prstGeom>
        </p:spPr>
      </p:pic>
      <p:pic>
        <p:nvPicPr>
          <p:cNvPr id="31" name="Graphic 30" descr="Irritant">
            <a:extLst>
              <a:ext uri="{FF2B5EF4-FFF2-40B4-BE49-F238E27FC236}">
                <a16:creationId xmlns:a16="http://schemas.microsoft.com/office/drawing/2014/main" id="{1797744E-567E-4462-BEA6-54F47DCA56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13586" y="3295482"/>
            <a:ext cx="378898" cy="378898"/>
          </a:xfrm>
          <a:prstGeom prst="rect">
            <a:avLst/>
          </a:prstGeom>
        </p:spPr>
      </p:pic>
      <p:pic>
        <p:nvPicPr>
          <p:cNvPr id="32" name="Graphic 31" descr="Irritant">
            <a:extLst>
              <a:ext uri="{FF2B5EF4-FFF2-40B4-BE49-F238E27FC236}">
                <a16:creationId xmlns:a16="http://schemas.microsoft.com/office/drawing/2014/main" id="{2F113AD1-360A-4377-9086-4E97E0519D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25015" y="3723570"/>
            <a:ext cx="378898" cy="378898"/>
          </a:xfrm>
          <a:prstGeom prst="rect">
            <a:avLst/>
          </a:prstGeom>
        </p:spPr>
      </p:pic>
      <p:pic>
        <p:nvPicPr>
          <p:cNvPr id="34" name="Graphic 33" descr="Checkmark">
            <a:extLst>
              <a:ext uri="{FF2B5EF4-FFF2-40B4-BE49-F238E27FC236}">
                <a16:creationId xmlns:a16="http://schemas.microsoft.com/office/drawing/2014/main" id="{B06EA097-678F-40EC-B03E-1B6EAC80DD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90416" y="2855163"/>
            <a:ext cx="284891" cy="284891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8B3FB56A-2E51-40BA-8CE8-318FD7C348C9}"/>
              </a:ext>
            </a:extLst>
          </p:cNvPr>
          <p:cNvSpPr txBox="1"/>
          <p:nvPr/>
        </p:nvSpPr>
        <p:spPr>
          <a:xfrm>
            <a:off x="103126" y="4095478"/>
            <a:ext cx="6558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CAD, coronary artery disease; CHF, congestive heart failure; CKD, chronic kidney disease; </a:t>
            </a:r>
            <a:r>
              <a:rPr lang="en-US" sz="1000" dirty="0" err="1"/>
              <a:t>CrCl</a:t>
            </a:r>
            <a:r>
              <a:rPr lang="en-US" sz="1000" dirty="0"/>
              <a:t>, creatinine clearance; HR, heart rate; HTN, hypertension; T2DM, Type II Diabetes Mellitus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5A12B09-A23B-407D-B7D1-78D6B21B997A}"/>
              </a:ext>
            </a:extLst>
          </p:cNvPr>
          <p:cNvSpPr txBox="1"/>
          <p:nvPr/>
        </p:nvSpPr>
        <p:spPr>
          <a:xfrm>
            <a:off x="6882734" y="4110978"/>
            <a:ext cx="1666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Preferred therapy – </a:t>
            </a:r>
          </a:p>
          <a:p>
            <a:r>
              <a:rPr lang="en-US" sz="1000" dirty="0"/>
              <a:t>Avoid therapy - </a:t>
            </a:r>
          </a:p>
        </p:txBody>
      </p:sp>
      <p:pic>
        <p:nvPicPr>
          <p:cNvPr id="42" name="Graphic 41" descr="Checkmark">
            <a:extLst>
              <a:ext uri="{FF2B5EF4-FFF2-40B4-BE49-F238E27FC236}">
                <a16:creationId xmlns:a16="http://schemas.microsoft.com/office/drawing/2014/main" id="{2290B506-D55A-4A75-8E4E-AE649113B5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06394" y="4154296"/>
            <a:ext cx="213864" cy="213864"/>
          </a:xfrm>
          <a:prstGeom prst="rect">
            <a:avLst/>
          </a:prstGeom>
        </p:spPr>
      </p:pic>
      <p:pic>
        <p:nvPicPr>
          <p:cNvPr id="43" name="Graphic 42" descr="Irritant">
            <a:extLst>
              <a:ext uri="{FF2B5EF4-FFF2-40B4-BE49-F238E27FC236}">
                <a16:creationId xmlns:a16="http://schemas.microsoft.com/office/drawing/2014/main" id="{C608C48D-63A0-4BE4-9BB9-6A77BA92D8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46766" y="4257890"/>
            <a:ext cx="266497" cy="266497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89993869-3AC3-4FA3-BEA8-8E38E7A2E2B4}"/>
              </a:ext>
            </a:extLst>
          </p:cNvPr>
          <p:cNvSpPr txBox="1"/>
          <p:nvPr/>
        </p:nvSpPr>
        <p:spPr>
          <a:xfrm>
            <a:off x="3093835" y="4518567"/>
            <a:ext cx="59951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American Association of Clinical Endocrinology. Updated 2020. Accessed December 29. 2021.</a:t>
            </a:r>
          </a:p>
          <a:p>
            <a:r>
              <a:rPr lang="en-US" sz="800" dirty="0">
                <a:solidFill>
                  <a:schemeClr val="bg1"/>
                </a:solidFill>
              </a:rPr>
              <a:t>https://pro.aace.com/disease-state-resources/nutrition-and-obesity/slide-library/individualizing-weight-loss-therapy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7B8B68-1B00-467D-8BDC-04C0D817A7D1}"/>
              </a:ext>
            </a:extLst>
          </p:cNvPr>
          <p:cNvSpPr txBox="1"/>
          <p:nvPr/>
        </p:nvSpPr>
        <p:spPr>
          <a:xfrm>
            <a:off x="316800" y="34966"/>
            <a:ext cx="655819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/>
              <a:t>Individualizing Treatment Based on Comorbidities</a:t>
            </a:r>
          </a:p>
        </p:txBody>
      </p:sp>
    </p:spTree>
    <p:extLst>
      <p:ext uri="{BB962C8B-B14F-4D97-AF65-F5344CB8AC3E}">
        <p14:creationId xmlns:p14="http://schemas.microsoft.com/office/powerpoint/2010/main" val="13193085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F2F7D7-5885-44D0-80EB-636ABCA8A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951563"/>
            <a:ext cx="7886700" cy="112514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3">
                    <a:lumMod val="75000"/>
                  </a:schemeClr>
                </a:solidFill>
              </a:rPr>
              <a:t>Gray 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22C1AB-041C-48F8-A7DD-10CDBE7687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2025227"/>
            <a:ext cx="7886700" cy="221127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Putting it All Together</a:t>
            </a:r>
          </a:p>
        </p:txBody>
      </p:sp>
    </p:spTree>
    <p:extLst>
      <p:ext uri="{BB962C8B-B14F-4D97-AF65-F5344CB8AC3E}">
        <p14:creationId xmlns:p14="http://schemas.microsoft.com/office/powerpoint/2010/main" val="5643494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DDBCD7-1100-4D63-A078-ABD0DBC6E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0771"/>
            <a:ext cx="7886700" cy="681807"/>
          </a:xfrm>
        </p:spPr>
        <p:txBody>
          <a:bodyPr/>
          <a:lstStyle/>
          <a:p>
            <a:r>
              <a:rPr lang="en-US" dirty="0"/>
              <a:t>Case Study 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8AEE8A-1DE2-456C-8614-07EE041904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079405"/>
            <a:ext cx="4458989" cy="329155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Jeanne is a 55-year-old woman who was diagnosed with Type 2 Diabetes 12 years ago.</a:t>
            </a:r>
          </a:p>
          <a:p>
            <a:pPr lvl="1"/>
            <a:r>
              <a:rPr lang="en-US" dirty="0"/>
              <a:t>Currently on metformin and sitagliptin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Jeanne wants to lose weight but has gradually noticed an increase in fatigue and shortness of breath, impacting her physical activity levels.</a:t>
            </a:r>
          </a:p>
        </p:txBody>
      </p:sp>
      <p:pic>
        <p:nvPicPr>
          <p:cNvPr id="2058" name="Picture 10" descr="African senior woman smiling on camera outdoor in city park - Focus on face">
            <a:extLst>
              <a:ext uri="{FF2B5EF4-FFF2-40B4-BE49-F238E27FC236}">
                <a16:creationId xmlns:a16="http://schemas.microsoft.com/office/drawing/2014/main" id="{767DC3E0-2C49-4457-9165-2056A85884E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392" y="1244409"/>
            <a:ext cx="3221896" cy="264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917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F034969-17D8-44BD-9542-CD928D0FB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64309"/>
          </a:xfrm>
        </p:spPr>
        <p:txBody>
          <a:bodyPr/>
          <a:lstStyle/>
          <a:p>
            <a:r>
              <a:rPr lang="en-US" dirty="0"/>
              <a:t>Complex System Interplay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BF76E9-970C-403F-9A5D-D6C839EABF6D}"/>
              </a:ext>
            </a:extLst>
          </p:cNvPr>
          <p:cNvSpPr txBox="1"/>
          <p:nvPr/>
        </p:nvSpPr>
        <p:spPr>
          <a:xfrm>
            <a:off x="3086959" y="4503248"/>
            <a:ext cx="34307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dirty="0">
                <a:solidFill>
                  <a:schemeClr val="bg1"/>
                </a:solidFill>
              </a:rPr>
              <a:t>Berthoud HR, et al</a:t>
            </a:r>
            <a:r>
              <a:rPr lang="nl-NL" sz="800" i="1" dirty="0">
                <a:solidFill>
                  <a:schemeClr val="bg1"/>
                </a:solidFill>
              </a:rPr>
              <a:t>. Gastroenterology</a:t>
            </a:r>
            <a:r>
              <a:rPr lang="nl-NL" sz="800" dirty="0">
                <a:solidFill>
                  <a:schemeClr val="bg1"/>
                </a:solidFill>
              </a:rPr>
              <a:t>. 2017;152(7):1728-1738.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27F3ABC-E48A-4178-98B8-9F1490FD3CD4}"/>
              </a:ext>
            </a:extLst>
          </p:cNvPr>
          <p:cNvSpPr/>
          <p:nvPr/>
        </p:nvSpPr>
        <p:spPr>
          <a:xfrm>
            <a:off x="3386030" y="1121712"/>
            <a:ext cx="2371940" cy="1050847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Energy dysregulation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965CB07-E931-4C33-9BA1-0CA0F7FF1545}"/>
              </a:ext>
            </a:extLst>
          </p:cNvPr>
          <p:cNvSpPr/>
          <p:nvPr/>
        </p:nvSpPr>
        <p:spPr>
          <a:xfrm>
            <a:off x="5757970" y="2843418"/>
            <a:ext cx="2371940" cy="1050847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External influences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256CE84-10BA-4EAF-B2C6-005FB4B6F8D0}"/>
              </a:ext>
            </a:extLst>
          </p:cNvPr>
          <p:cNvSpPr/>
          <p:nvPr/>
        </p:nvSpPr>
        <p:spPr>
          <a:xfrm>
            <a:off x="1014090" y="2843418"/>
            <a:ext cx="2371940" cy="1050847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Hormones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BD2385-911B-415A-8E8D-F9E7C76DDD48}"/>
              </a:ext>
            </a:extLst>
          </p:cNvPr>
          <p:cNvCxnSpPr>
            <a:endCxn id="20" idx="0"/>
          </p:cNvCxnSpPr>
          <p:nvPr/>
        </p:nvCxnSpPr>
        <p:spPr>
          <a:xfrm flipH="1">
            <a:off x="2200060" y="2110683"/>
            <a:ext cx="1185970" cy="73273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DDCD5EA-B859-4A54-9D35-27C42D604AB5}"/>
              </a:ext>
            </a:extLst>
          </p:cNvPr>
          <p:cNvCxnSpPr>
            <a:cxnSpLocks/>
            <a:stCxn id="19" idx="0"/>
          </p:cNvCxnSpPr>
          <p:nvPr/>
        </p:nvCxnSpPr>
        <p:spPr>
          <a:xfrm flipH="1" flipV="1">
            <a:off x="5757972" y="2110684"/>
            <a:ext cx="1185968" cy="73273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37420E5-69A1-41FB-A1E1-854E9DB8D260}"/>
              </a:ext>
            </a:extLst>
          </p:cNvPr>
          <p:cNvCxnSpPr>
            <a:cxnSpLocks/>
            <a:stCxn id="19" idx="1"/>
            <a:endCxn id="20" idx="3"/>
          </p:cNvCxnSpPr>
          <p:nvPr/>
        </p:nvCxnSpPr>
        <p:spPr>
          <a:xfrm flipH="1">
            <a:off x="3386030" y="3368842"/>
            <a:ext cx="23719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74974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DDBCD7-1100-4D63-A078-ABD0DBC6E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81807"/>
          </a:xfrm>
        </p:spPr>
        <p:txBody>
          <a:bodyPr/>
          <a:lstStyle/>
          <a:p>
            <a:r>
              <a:rPr lang="en-US" dirty="0"/>
              <a:t>Case Study 1: Laboratory Markers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8AEE8A-1DE2-456C-8614-07EE041904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1244409"/>
            <a:ext cx="4458989" cy="312655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BMI: 34 kg/m</a:t>
            </a:r>
            <a:r>
              <a:rPr lang="en-US" baseline="30000" dirty="0"/>
              <a:t>2</a:t>
            </a:r>
          </a:p>
          <a:p>
            <a:pPr marL="0" indent="0">
              <a:buNone/>
            </a:pPr>
            <a:r>
              <a:rPr lang="en-US" dirty="0"/>
              <a:t>Waist circumference: 38 in.</a:t>
            </a:r>
          </a:p>
          <a:p>
            <a:pPr marL="0" indent="0">
              <a:buNone/>
            </a:pPr>
            <a:r>
              <a:rPr lang="en-US" dirty="0"/>
              <a:t>Blood pressure: 137/82 mmHg</a:t>
            </a:r>
          </a:p>
          <a:p>
            <a:pPr marL="0" indent="0">
              <a:buNone/>
            </a:pPr>
            <a:r>
              <a:rPr lang="en-US" dirty="0" err="1"/>
              <a:t>CrCl</a:t>
            </a:r>
            <a:r>
              <a:rPr lang="en-US" dirty="0"/>
              <a:t>: 67 ml/min</a:t>
            </a:r>
          </a:p>
          <a:p>
            <a:pPr marL="0" indent="0">
              <a:buNone/>
            </a:pPr>
            <a:r>
              <a:rPr lang="en-US" dirty="0"/>
              <a:t>A1c: 7.8%</a:t>
            </a:r>
          </a:p>
          <a:p>
            <a:pPr marL="0" indent="0">
              <a:buNone/>
            </a:pPr>
            <a:r>
              <a:rPr lang="en-US" dirty="0"/>
              <a:t>No lipid panel since 2017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8" name="Picture 10" descr="African senior woman smiling on camera outdoor in city park - Focus on face">
            <a:extLst>
              <a:ext uri="{FF2B5EF4-FFF2-40B4-BE49-F238E27FC236}">
                <a16:creationId xmlns:a16="http://schemas.microsoft.com/office/drawing/2014/main" id="{767DC3E0-2C49-4457-9165-2056A85884E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392" y="1244409"/>
            <a:ext cx="3221896" cy="264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3805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DDBCD7-1100-4D63-A078-ABD0DBC6E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81807"/>
          </a:xfrm>
        </p:spPr>
        <p:txBody>
          <a:bodyPr/>
          <a:lstStyle/>
          <a:p>
            <a:r>
              <a:rPr lang="en-US" dirty="0"/>
              <a:t>Case Study 1: Clinical History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8AEE8A-1DE2-456C-8614-07EE041904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1079405"/>
            <a:ext cx="4458989" cy="329155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Jeanne has had many unsuccessful attempts to lose weight.</a:t>
            </a:r>
          </a:p>
          <a:p>
            <a:pPr lvl="1"/>
            <a:r>
              <a:rPr lang="en-US" dirty="0"/>
              <a:t>Atkins diet - too difficult</a:t>
            </a:r>
          </a:p>
          <a:p>
            <a:pPr lvl="1"/>
            <a:r>
              <a:rPr lang="en-US" dirty="0"/>
              <a:t>HCG diet – lost but regained</a:t>
            </a:r>
          </a:p>
          <a:p>
            <a:pPr lvl="1"/>
            <a:r>
              <a:rPr lang="en-US" dirty="0"/>
              <a:t>OTC orlistat – hated the side effects</a:t>
            </a:r>
          </a:p>
          <a:p>
            <a:pPr marL="3429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Goal</a:t>
            </a:r>
            <a:r>
              <a:rPr lang="en-US" dirty="0"/>
              <a:t>: Discuss an individualized weight-loss plan for Jeanne based on her history, comorbidities, and current concerns.</a:t>
            </a:r>
          </a:p>
        </p:txBody>
      </p:sp>
      <p:pic>
        <p:nvPicPr>
          <p:cNvPr id="2058" name="Picture 10" descr="African senior woman smiling on camera outdoor in city park - Focus on face">
            <a:extLst>
              <a:ext uri="{FF2B5EF4-FFF2-40B4-BE49-F238E27FC236}">
                <a16:creationId xmlns:a16="http://schemas.microsoft.com/office/drawing/2014/main" id="{767DC3E0-2C49-4457-9165-2056A85884E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392" y="1244409"/>
            <a:ext cx="3221896" cy="264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0988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DDBCD7-1100-4D63-A078-ABD0DBC6E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681807"/>
          </a:xfrm>
        </p:spPr>
        <p:txBody>
          <a:bodyPr/>
          <a:lstStyle/>
          <a:p>
            <a:r>
              <a:rPr lang="en-US" dirty="0"/>
              <a:t>Case Study 1: Treatment Approach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8AEE8A-1DE2-456C-8614-07EE041904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1065655"/>
            <a:ext cx="4458989" cy="3305308"/>
          </a:xfrm>
        </p:spPr>
        <p:txBody>
          <a:bodyPr/>
          <a:lstStyle/>
          <a:p>
            <a:r>
              <a:rPr lang="en-US" dirty="0"/>
              <a:t>Order a lipid panel to further assess CV risk</a:t>
            </a:r>
            <a:endParaRPr lang="en-US" strike="sngStrike" dirty="0"/>
          </a:p>
          <a:p>
            <a:r>
              <a:rPr lang="en-US" dirty="0"/>
              <a:t>Discuss different diet plans that Jeanne thinks she can adhere to</a:t>
            </a:r>
          </a:p>
          <a:p>
            <a:r>
              <a:rPr lang="en-US" dirty="0"/>
              <a:t>Avoid orlistat</a:t>
            </a:r>
          </a:p>
          <a:p>
            <a:r>
              <a:rPr lang="en-US" dirty="0"/>
              <a:t>Consider liraglutide or </a:t>
            </a:r>
            <a:r>
              <a:rPr lang="en-US" dirty="0" err="1"/>
              <a:t>semaglutide</a:t>
            </a:r>
            <a:endParaRPr lang="en-US" dirty="0"/>
          </a:p>
          <a:p>
            <a:pPr lvl="1"/>
            <a:r>
              <a:rPr lang="en-US" dirty="0"/>
              <a:t>In addition to current meds for diabetes or in place of?</a:t>
            </a:r>
          </a:p>
        </p:txBody>
      </p:sp>
      <p:pic>
        <p:nvPicPr>
          <p:cNvPr id="2058" name="Picture 10" descr="African senior woman smiling on camera outdoor in city park - Focus on face">
            <a:extLst>
              <a:ext uri="{FF2B5EF4-FFF2-40B4-BE49-F238E27FC236}">
                <a16:creationId xmlns:a16="http://schemas.microsoft.com/office/drawing/2014/main" id="{767DC3E0-2C49-4457-9165-2056A85884E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392" y="1244409"/>
            <a:ext cx="3221896" cy="264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2495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A75E38-E022-40F5-B213-573F469E9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805561"/>
          </a:xfrm>
        </p:spPr>
        <p:txBody>
          <a:bodyPr/>
          <a:lstStyle/>
          <a:p>
            <a:r>
              <a:rPr lang="en-US" dirty="0"/>
              <a:t>Case Study 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4866993-EE82-4C44-BB4B-CD3D99A6EB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402538"/>
            <a:ext cx="4369612" cy="296842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Michael is a 40-year-old male diagnosed with hypertension and dyslipidemia, for which he is currently on medication.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Michael is at the office for his annual physical.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3F9872E3-A2A6-484D-9532-1139C1B56C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14824" y="498813"/>
            <a:ext cx="2362775" cy="354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726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A75E38-E022-40F5-B213-573F469E9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98685"/>
          </a:xfrm>
        </p:spPr>
        <p:txBody>
          <a:bodyPr/>
          <a:lstStyle/>
          <a:p>
            <a:r>
              <a:rPr lang="en-US" dirty="0"/>
              <a:t>Case Study 2: Laboratory Markers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4866993-EE82-4C44-BB4B-CD3D99A6EB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402538"/>
            <a:ext cx="4369612" cy="296842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BMI: 38 kg/m</a:t>
            </a:r>
            <a:r>
              <a:rPr lang="en-US" baseline="30000" dirty="0"/>
              <a:t>2</a:t>
            </a:r>
          </a:p>
          <a:p>
            <a:pPr marL="0" indent="0">
              <a:buNone/>
            </a:pPr>
            <a:r>
              <a:rPr lang="en-US" dirty="0"/>
              <a:t>Blood pressure: 144/96 mmHg</a:t>
            </a:r>
          </a:p>
          <a:p>
            <a:pPr marL="0" indent="0">
              <a:buNone/>
            </a:pPr>
            <a:r>
              <a:rPr lang="en-US" dirty="0" err="1"/>
              <a:t>CrCl</a:t>
            </a:r>
            <a:r>
              <a:rPr lang="en-US" dirty="0"/>
              <a:t>: 87 ml/min</a:t>
            </a:r>
          </a:p>
          <a:p>
            <a:pPr marL="0" indent="0">
              <a:buNone/>
            </a:pPr>
            <a:r>
              <a:rPr lang="en-US" dirty="0"/>
              <a:t>LDL: 127 mg/dl</a:t>
            </a:r>
          </a:p>
          <a:p>
            <a:pPr marL="0" indent="0">
              <a:buNone/>
            </a:pPr>
            <a:r>
              <a:rPr lang="en-US" dirty="0"/>
              <a:t>HDL: 52 mg/dl</a:t>
            </a:r>
          </a:p>
          <a:p>
            <a:pPr marL="0" indent="0">
              <a:buNone/>
            </a:pPr>
            <a:r>
              <a:rPr lang="en-US" dirty="0"/>
              <a:t>TGs: 167 mg/dl</a:t>
            </a:r>
          </a:p>
        </p:txBody>
      </p:sp>
      <p:pic>
        <p:nvPicPr>
          <p:cNvPr id="6" name="Content Placeholder 2">
            <a:extLst>
              <a:ext uri="{FF2B5EF4-FFF2-40B4-BE49-F238E27FC236}">
                <a16:creationId xmlns:a16="http://schemas.microsoft.com/office/drawing/2014/main" id="{D6C01EA0-FEF1-4D9F-8A73-5DE60148CC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85225" y="1072529"/>
            <a:ext cx="200125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4969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A75E38-E022-40F5-B213-573F469E9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16183"/>
          </a:xfrm>
        </p:spPr>
        <p:txBody>
          <a:bodyPr/>
          <a:lstStyle/>
          <a:p>
            <a:r>
              <a:rPr lang="en-US" dirty="0"/>
              <a:t>Case Study 2: Medications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4866993-EE82-4C44-BB4B-CD3D99A6EB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402538"/>
            <a:ext cx="4369612" cy="296842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Rosuvastatin 10mg daily</a:t>
            </a:r>
          </a:p>
          <a:p>
            <a:pPr marL="0" indent="0">
              <a:buNone/>
            </a:pPr>
            <a:r>
              <a:rPr lang="en-US" dirty="0"/>
              <a:t>Atenolol 100mg daily</a:t>
            </a:r>
          </a:p>
          <a:p>
            <a:pPr marL="0" indent="0">
              <a:buNone/>
            </a:pPr>
            <a:r>
              <a:rPr lang="en-US" dirty="0"/>
              <a:t>Amitriptyline 25mg at bedtime</a:t>
            </a:r>
          </a:p>
          <a:p>
            <a:pPr marL="0" indent="0">
              <a:buNone/>
            </a:pPr>
            <a:r>
              <a:rPr lang="en-US" dirty="0"/>
              <a:t>Men’s multivitamin daily</a:t>
            </a:r>
          </a:p>
          <a:p>
            <a:pPr marL="0" indent="0">
              <a:buNone/>
            </a:pPr>
            <a:r>
              <a:rPr lang="en-US" dirty="0"/>
              <a:t>Acetaminophen as needed for body aches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2">
            <a:extLst>
              <a:ext uri="{FF2B5EF4-FFF2-40B4-BE49-F238E27FC236}">
                <a16:creationId xmlns:a16="http://schemas.microsoft.com/office/drawing/2014/main" id="{F3A1A9AD-75BE-4AC4-A3E7-566767B564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71625" y="1071562"/>
            <a:ext cx="200125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600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A75E38-E022-40F5-B213-573F469E9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16183"/>
          </a:xfrm>
        </p:spPr>
        <p:txBody>
          <a:bodyPr/>
          <a:lstStyle/>
          <a:p>
            <a:r>
              <a:rPr lang="en-US" dirty="0"/>
              <a:t>Case Study 2: Discussion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4866993-EE82-4C44-BB4B-CD3D99A6EB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045029"/>
            <a:ext cx="4369612" cy="3325933"/>
          </a:xfrm>
        </p:spPr>
        <p:txBody>
          <a:bodyPr/>
          <a:lstStyle/>
          <a:p>
            <a:r>
              <a:rPr lang="en-US" dirty="0"/>
              <a:t>How to approach the subject of weight loss and management?</a:t>
            </a:r>
          </a:p>
          <a:p>
            <a:r>
              <a:rPr lang="en-US" dirty="0"/>
              <a:t>Discuss the impact of weight/obesity on his comorbidities</a:t>
            </a:r>
          </a:p>
          <a:p>
            <a:r>
              <a:rPr lang="en-US" dirty="0"/>
              <a:t>Need additional information:</a:t>
            </a:r>
          </a:p>
          <a:p>
            <a:pPr lvl="1"/>
            <a:r>
              <a:rPr lang="en-US" dirty="0"/>
              <a:t>Does Michael want to lose weight?</a:t>
            </a:r>
          </a:p>
          <a:p>
            <a:pPr lvl="1"/>
            <a:r>
              <a:rPr lang="en-US" dirty="0"/>
              <a:t>If yes, what has he tried?</a:t>
            </a:r>
          </a:p>
          <a:p>
            <a:pPr lvl="2"/>
            <a:r>
              <a:rPr lang="en-US" dirty="0"/>
              <a:t>What has worked or failed? Why?</a:t>
            </a:r>
          </a:p>
          <a:p>
            <a:pPr lvl="1"/>
            <a:r>
              <a:rPr lang="en-US" dirty="0"/>
              <a:t>What is Michael’s weight loss goal?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2">
            <a:extLst>
              <a:ext uri="{FF2B5EF4-FFF2-40B4-BE49-F238E27FC236}">
                <a16:creationId xmlns:a16="http://schemas.microsoft.com/office/drawing/2014/main" id="{C40E9B66-E7F3-4DE5-A911-C52720667F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79625" y="1071562"/>
            <a:ext cx="200125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3401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A75E38-E022-40F5-B213-573F469E9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716183"/>
          </a:xfrm>
        </p:spPr>
        <p:txBody>
          <a:bodyPr/>
          <a:lstStyle/>
          <a:p>
            <a:r>
              <a:rPr lang="en-US" dirty="0"/>
              <a:t>Case Study 2: Treatment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4866993-EE82-4C44-BB4B-CD3D99A6EB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402538"/>
            <a:ext cx="4369612" cy="2968424"/>
          </a:xfrm>
        </p:spPr>
        <p:txBody>
          <a:bodyPr/>
          <a:lstStyle/>
          <a:p>
            <a:r>
              <a:rPr lang="en-US" dirty="0"/>
              <a:t>Assess existing medications that may be causing weight gain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Lifestyle modification only or add pharmacotherapy?</a:t>
            </a:r>
          </a:p>
          <a:p>
            <a:pPr lvl="1"/>
            <a:r>
              <a:rPr lang="en-US" dirty="0"/>
              <a:t>Which treatment option?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2">
            <a:extLst>
              <a:ext uri="{FF2B5EF4-FFF2-40B4-BE49-F238E27FC236}">
                <a16:creationId xmlns:a16="http://schemas.microsoft.com/office/drawing/2014/main" id="{68E43BAD-442A-4DEC-AEF4-3ABD746B52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44425" y="1071562"/>
            <a:ext cx="200125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511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8F6236-52D1-41E1-BF9A-AF9D64249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Regulation Hormones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074912B-2165-4B3E-879E-12BBC2EA7A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0691420"/>
              </p:ext>
            </p:extLst>
          </p:nvPr>
        </p:nvGraphicFramePr>
        <p:xfrm>
          <a:off x="1524000" y="1268016"/>
          <a:ext cx="6096000" cy="3012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96F8B9C-AA51-49E4-9CEC-C6C2305B416C}"/>
              </a:ext>
            </a:extLst>
          </p:cNvPr>
          <p:cNvSpPr txBox="1"/>
          <p:nvPr/>
        </p:nvSpPr>
        <p:spPr>
          <a:xfrm>
            <a:off x="3054773" y="4477173"/>
            <a:ext cx="26077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Greenway F. </a:t>
            </a:r>
            <a:r>
              <a:rPr lang="en-US" sz="800" i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Int J </a:t>
            </a:r>
            <a:r>
              <a:rPr lang="en-US" sz="800" i="1" dirty="0" err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Obes</a:t>
            </a:r>
            <a:r>
              <a:rPr lang="en-US" sz="800" i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. 2015;</a:t>
            </a:r>
            <a:r>
              <a:rPr lang="en-US" sz="800" dirty="0">
                <a:solidFill>
                  <a:schemeClr val="bg1"/>
                </a:solidFill>
                <a:effectLst/>
              </a:rPr>
              <a:t>39:</a:t>
            </a:r>
            <a:r>
              <a:rPr lang="en-US" sz="800" b="1" dirty="0">
                <a:solidFill>
                  <a:schemeClr val="bg1"/>
                </a:solidFill>
                <a:effectLst/>
              </a:rPr>
              <a:t> </a:t>
            </a:r>
            <a:r>
              <a:rPr lang="en-US" sz="800" dirty="0">
                <a:solidFill>
                  <a:schemeClr val="bg1"/>
                </a:solidFill>
                <a:effectLst/>
              </a:rPr>
              <a:t>1188–1196</a:t>
            </a:r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873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05BFAA-AE64-4AB8-8E3E-E07EF0FEC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21910"/>
          </a:xfrm>
        </p:spPr>
        <p:txBody>
          <a:bodyPr/>
          <a:lstStyle/>
          <a:p>
            <a:r>
              <a:rPr lang="en-US" dirty="0"/>
              <a:t>Endocrine Functions of Adipose Tissue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08FA19-0128-467A-80A2-BE05803F59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59698"/>
            <a:ext cx="3886200" cy="31112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6BB7EC-E5B9-4C99-8C1A-81C23DC3F4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2536" y="1259698"/>
            <a:ext cx="3008324" cy="3111264"/>
          </a:xfrm>
        </p:spPr>
        <p:txBody>
          <a:bodyPr>
            <a:normAutofit/>
          </a:bodyPr>
          <a:lstStyle/>
          <a:p>
            <a:r>
              <a:rPr lang="en-US" dirty="0"/>
              <a:t>Not just fat storage</a:t>
            </a:r>
          </a:p>
          <a:p>
            <a:r>
              <a:rPr lang="en-US" dirty="0"/>
              <a:t>Secretory endocrine organ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31D503-FA85-46C3-BB00-2881C4957943}"/>
              </a:ext>
            </a:extLst>
          </p:cNvPr>
          <p:cNvSpPr txBox="1"/>
          <p:nvPr/>
        </p:nvSpPr>
        <p:spPr>
          <a:xfrm>
            <a:off x="3080084" y="4475747"/>
            <a:ext cx="59882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Kershaw E, et al. </a:t>
            </a:r>
            <a:r>
              <a:rPr lang="en-US" sz="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J. Clin. Endocrinol. </a:t>
            </a:r>
            <a:r>
              <a:rPr lang="en-US" sz="800" i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Metab</a:t>
            </a:r>
            <a:r>
              <a:rPr lang="en-US" sz="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US" sz="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2004;89(6): 2548-2556.</a:t>
            </a:r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048C59A9-0519-4692-A790-E1D2ED82C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316" y="1154417"/>
            <a:ext cx="4954620" cy="2834666"/>
          </a:xfrm>
          <a:prstGeom prst="rect">
            <a:avLst/>
          </a:prstGeom>
          <a:noFill/>
          <a:ln w="9525">
            <a:solidFill>
              <a:srgbClr val="AECCEA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C5B210-4635-40F6-A3F8-A12BCD4E63E2}"/>
              </a:ext>
            </a:extLst>
          </p:cNvPr>
          <p:cNvSpPr txBox="1"/>
          <p:nvPr/>
        </p:nvSpPr>
        <p:spPr>
          <a:xfrm>
            <a:off x="0" y="4221342"/>
            <a:ext cx="48169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4585A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PAI-1, Plasminogen Activator Inhibitor-1; TNF-</a:t>
            </a:r>
            <a:r>
              <a:rPr kumimoji="0" lang="el-GR" sz="1000" b="0" i="0" u="none" strike="noStrike" kern="1200" cap="none" spc="0" normalizeH="0" baseline="0" noProof="0" dirty="0">
                <a:ln>
                  <a:noFill/>
                </a:ln>
                <a:solidFill>
                  <a:srgbClr val="54585A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α</a:t>
            </a:r>
            <a:r>
              <a:rPr lang="en-US" sz="1000" dirty="0">
                <a:solidFill>
                  <a:srgbClr val="54585A"/>
                </a:solidFill>
                <a:latin typeface="Calibri"/>
                <a:cs typeface="Arial" pitchFamily="34" charset="0"/>
              </a:rPr>
              <a:t>,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4585A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Tumor Necrosis Factor </a:t>
            </a:r>
          </a:p>
        </p:txBody>
      </p:sp>
    </p:spTree>
    <p:extLst>
      <p:ext uri="{BB962C8B-B14F-4D97-AF65-F5344CB8AC3E}">
        <p14:creationId xmlns:p14="http://schemas.microsoft.com/office/powerpoint/2010/main" val="3453989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442682-C757-487F-8FA2-F42122C5C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Increasing Prevalence Worldwide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74F61622-0E7C-46D2-AF7F-7B013EB462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9750749"/>
              </p:ext>
            </p:extLst>
          </p:nvPr>
        </p:nvGraphicFramePr>
        <p:xfrm>
          <a:off x="628650" y="1370013"/>
          <a:ext cx="7886700" cy="3033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F5B94F9-EA30-4AA5-BBF4-BC7A2BA1C91D}"/>
              </a:ext>
            </a:extLst>
          </p:cNvPr>
          <p:cNvSpPr txBox="1"/>
          <p:nvPr/>
        </p:nvSpPr>
        <p:spPr>
          <a:xfrm>
            <a:off x="3075093" y="4524587"/>
            <a:ext cx="58386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World Obesity Federation. 2019. December 18, 2021. https://www.worldobesity.org/about/about-obesity/prevalence-of-obesity</a:t>
            </a:r>
          </a:p>
        </p:txBody>
      </p:sp>
    </p:spTree>
    <p:extLst>
      <p:ext uri="{BB962C8B-B14F-4D97-AF65-F5344CB8AC3E}">
        <p14:creationId xmlns:p14="http://schemas.microsoft.com/office/powerpoint/2010/main" val="2683880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AC7EC1F-9039-4027-AD59-1971C9A5A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Increasing Prevalence in the United States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B9BDC9-1FC5-44CE-B34F-041273ECF0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088667"/>
            <a:ext cx="3886200" cy="328229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2011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F2EA1F-1E8D-428A-9688-E6D801974C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088667"/>
            <a:ext cx="3886200" cy="328229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2020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9BAB86-C6BC-4750-A098-903192CBC0E7}"/>
              </a:ext>
            </a:extLst>
          </p:cNvPr>
          <p:cNvSpPr txBox="1"/>
          <p:nvPr/>
        </p:nvSpPr>
        <p:spPr>
          <a:xfrm>
            <a:off x="3041227" y="4477173"/>
            <a:ext cx="5750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Center for Disease Control and Prevention (CDC). February 27, 2020. Accessed January 5, 2022.</a:t>
            </a:r>
          </a:p>
          <a:p>
            <a:r>
              <a:rPr lang="en-US" sz="800" b="0" i="0" dirty="0">
                <a:solidFill>
                  <a:schemeClr val="bg1"/>
                </a:solidFill>
                <a:effectLst/>
              </a:rPr>
              <a:t>https://www.cdc.gov/nccdphp/dnpao/data-trends-maps/index.html.</a:t>
            </a:r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13" name="Picture 12" descr="Prevalence¶ of Self-Reported Obesity Among U.S. Adults by State and Territory, BRFSS, 2011. Map details on slide 11.">
            <a:hlinkClick r:id="" action="ppaction://noaction"/>
            <a:extLst>
              <a:ext uri="{FF2B5EF4-FFF2-40B4-BE49-F238E27FC236}">
                <a16:creationId xmlns:a16="http://schemas.microsoft.com/office/drawing/2014/main" id="{AC2FF3AD-8523-44B8-AA29-BE917865E0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51" b="17338"/>
          <a:stretch/>
        </p:blipFill>
        <p:spPr>
          <a:xfrm>
            <a:off x="249611" y="1374226"/>
            <a:ext cx="4265239" cy="2540333"/>
          </a:xfrm>
          <a:prstGeom prst="rect">
            <a:avLst/>
          </a:prstGeom>
        </p:spPr>
      </p:pic>
      <p:pic>
        <p:nvPicPr>
          <p:cNvPr id="14" name="Picture 13" descr="Prevalence¶ of Self-Reported Obesity Among U.S. Adults by State and Territory, BRFSS, 2020">
            <a:extLst>
              <a:ext uri="{FF2B5EF4-FFF2-40B4-BE49-F238E27FC236}">
                <a16:creationId xmlns:a16="http://schemas.microsoft.com/office/drawing/2014/main" id="{0FC12701-DAAD-4E66-B9B4-E3F0222FC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150" y="1374226"/>
            <a:ext cx="4343400" cy="25369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81BC04-60A6-4E33-AD9C-29F7A57FFC79}"/>
              </a:ext>
            </a:extLst>
          </p:cNvPr>
          <p:cNvSpPr txBox="1"/>
          <p:nvPr/>
        </p:nvSpPr>
        <p:spPr>
          <a:xfrm>
            <a:off x="179614" y="4188279"/>
            <a:ext cx="49965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Data based on self-reported obesity</a:t>
            </a:r>
          </a:p>
        </p:txBody>
      </p:sp>
    </p:spTree>
    <p:extLst>
      <p:ext uri="{BB962C8B-B14F-4D97-AF65-F5344CB8AC3E}">
        <p14:creationId xmlns:p14="http://schemas.microsoft.com/office/powerpoint/2010/main" val="4290327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41708</TotalTime>
  <Words>4670</Words>
  <Application>Microsoft Office PowerPoint</Application>
  <PresentationFormat>On-screen Show (16:9)</PresentationFormat>
  <Paragraphs>705</Paragraphs>
  <Slides>57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4" baseType="lpstr">
      <vt:lpstr>Apis For Office</vt:lpstr>
      <vt:lpstr>Arial</vt:lpstr>
      <vt:lpstr>Calibri</vt:lpstr>
      <vt:lpstr>Calibri Light</vt:lpstr>
      <vt:lpstr>Georgia</vt:lpstr>
      <vt:lpstr>interfaceregular</vt:lpstr>
      <vt:lpstr>Office Theme</vt:lpstr>
      <vt:lpstr>PowerPoint Presentation</vt:lpstr>
      <vt:lpstr>Faculty</vt:lpstr>
      <vt:lpstr>Red Line</vt:lpstr>
      <vt:lpstr>Obesity Recognized as a Chronic Disease</vt:lpstr>
      <vt:lpstr>Complex System Interplay</vt:lpstr>
      <vt:lpstr>Food Regulation Hormones</vt:lpstr>
      <vt:lpstr>Endocrine Functions of Adipose Tissue</vt:lpstr>
      <vt:lpstr>Increasing Prevalence Worldwide</vt:lpstr>
      <vt:lpstr>Increasing Prevalence in the United States</vt:lpstr>
      <vt:lpstr>U.S. Prevalence Disparity by Race/Ethnicity</vt:lpstr>
      <vt:lpstr>Healthcare Hesitancy and Under-utilization</vt:lpstr>
      <vt:lpstr>Complications associated with obesity</vt:lpstr>
      <vt:lpstr>The “Cost” of Obesity</vt:lpstr>
      <vt:lpstr>Yellow Line</vt:lpstr>
      <vt:lpstr>Obesity and Type II Diabetes</vt:lpstr>
      <vt:lpstr>Obesity and Type II Diabetes</vt:lpstr>
      <vt:lpstr>Obesity and Dyslipidemia</vt:lpstr>
      <vt:lpstr>Obesity and Hypertension</vt:lpstr>
      <vt:lpstr>Obesity and Cardiovascular Disease</vt:lpstr>
      <vt:lpstr>Obesity: chronic, low-grade systemic inflammation</vt:lpstr>
      <vt:lpstr>Cardiovascular Benefits of Anti-Obesity Meds</vt:lpstr>
      <vt:lpstr>Clinically Relevant Weight Loss in Pre-Diabetes</vt:lpstr>
      <vt:lpstr>Clinically Relevant Weight Loss Effects</vt:lpstr>
      <vt:lpstr>Green Line</vt:lpstr>
      <vt:lpstr>Realistic Goals of Weight Loss/Management</vt:lpstr>
      <vt:lpstr>Lifestyle Changes – Physical Activity Only</vt:lpstr>
      <vt:lpstr>Lifestyle Changes – Diet Only</vt:lpstr>
      <vt:lpstr>Lifestyle Changes – Diet and Physical Activity</vt:lpstr>
      <vt:lpstr>Bariatric Surgery</vt:lpstr>
      <vt:lpstr>Bariatric Surgery</vt:lpstr>
      <vt:lpstr>Why Anti-Obesity Medications?</vt:lpstr>
      <vt:lpstr>Long-term Anti-Obesity Medications</vt:lpstr>
      <vt:lpstr>Blue Line</vt:lpstr>
      <vt:lpstr>Treatment in Patients with T2DM</vt:lpstr>
      <vt:lpstr>Reduced Energy Intake with GLP-1 RAs </vt:lpstr>
      <vt:lpstr>GLP-1 RAs in Patients Without T2DM</vt:lpstr>
      <vt:lpstr>STEP 8 Trial: Liraglutide vs Semaglutide</vt:lpstr>
      <vt:lpstr>STEP 4: Semaglutide 2.4 mg weekly sc injection</vt:lpstr>
      <vt:lpstr>Oral Semaglutide*</vt:lpstr>
      <vt:lpstr>Orange Line</vt:lpstr>
      <vt:lpstr>Obesity: Persistent Hormonal Adaptations</vt:lpstr>
      <vt:lpstr>Obesity as a Relapsing, Chronic Disease</vt:lpstr>
      <vt:lpstr>Obesity Management in Primary Care</vt:lpstr>
      <vt:lpstr>Efficacy in Primary Care</vt:lpstr>
      <vt:lpstr>Escalation from Lifestyle Intervention</vt:lpstr>
      <vt:lpstr>Individualizing Treatment</vt:lpstr>
      <vt:lpstr>PowerPoint Presentation</vt:lpstr>
      <vt:lpstr>Gray Line</vt:lpstr>
      <vt:lpstr>Case Study 1</vt:lpstr>
      <vt:lpstr>Case Study 1: Laboratory Markers</vt:lpstr>
      <vt:lpstr>Case Study 1: Clinical History</vt:lpstr>
      <vt:lpstr>Case Study 1: Treatment Approach</vt:lpstr>
      <vt:lpstr>Case Study 2</vt:lpstr>
      <vt:lpstr>Case Study 2: Laboratory Markers</vt:lpstr>
      <vt:lpstr>Case Study 2: Medications</vt:lpstr>
      <vt:lpstr>Case Study 2: Discussion</vt:lpstr>
      <vt:lpstr>Case Study 2: Treatment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Brett Mutschler</cp:lastModifiedBy>
  <cp:revision>358</cp:revision>
  <dcterms:created xsi:type="dcterms:W3CDTF">2021-11-19T02:48:21Z</dcterms:created>
  <dcterms:modified xsi:type="dcterms:W3CDTF">2022-04-01T17:31:29Z</dcterms:modified>
</cp:coreProperties>
</file>