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77" r:id="rId6"/>
    <p:sldId id="260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75" r:id="rId15"/>
    <p:sldId id="268" r:id="rId16"/>
    <p:sldId id="269" r:id="rId17"/>
    <p:sldId id="270" r:id="rId18"/>
    <p:sldId id="271" r:id="rId19"/>
    <p:sldId id="276" r:id="rId20"/>
    <p:sldId id="278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D75F-68BE-464F-8486-1B52EE32E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D8C95-3A81-4DAF-8B58-567203B6A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86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9F06-F8CA-4A99-88A4-894FC3DB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5C37C-4B4B-4F8D-8B24-ABA3F8DF0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5D800-B9C8-4FB7-BC65-D470FD6A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E4262-1457-4E6B-B901-71BE2FC2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50CA-65A8-4C72-8445-150609A8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BF170-BE22-4F4E-8809-F5BDBD869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F13F9-BC82-4047-B7EB-EC45C89AF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92A9-B965-469A-9874-8A90E09DD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D3390-2973-41C4-A3AC-4DEDFBB6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35D75-1A9A-4882-878E-E27099CD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4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D75F-68BE-464F-8486-1B52EE32E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D8C95-3A81-4DAF-8B58-567203B6A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22AD2-0EAF-456E-A3DE-7C3BD8AB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E1E7-1A0C-4332-A1DE-D3DB21FA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ADB6E-AE11-4374-9087-642E6B71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1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5136-FEF8-4023-A264-23427D28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8DC1-40CB-4E06-9B01-E6A1073D1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07B07-11CD-4B36-B29B-68705919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68BA7-21A0-4FD5-94D7-C27E07B3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CE813-FE88-42DA-AD85-88946E0B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E5CB-5A69-49A7-8A64-61B30E0C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3BBC-0D58-47A7-BBB3-5E14B28EC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8C523-2805-495E-A9C8-8E0EA003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2E27B-1231-4406-AC10-0C0893D1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F5F6-376E-4EAB-B393-07CDC044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7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58F8-6B30-4568-97CC-AC2E9C7F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7BA4-D8D1-47C6-B8DA-3CEF5110C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42BB8-0B6E-42D0-B689-72481A3D6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A74E7-5FE7-43E0-8E71-51151B3C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B7B3D-B89A-426F-9C65-9F4A4034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CE78A-2347-47E7-8B39-C1DBF7E5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90AD-171A-4882-B2BE-E0692502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B3587-54E0-463D-B8BE-940AF1C37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F5009-1889-48C4-AD88-5849F3C1E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3EF87-FB61-450B-A8F1-9E87F608A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20023-D54A-40BD-BD52-BBD1B01C4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9CEC2-B950-48B3-AE89-8C158302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94096-B55E-422B-A5B3-847E138E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EA58B-BF44-4D77-A3A0-B1338A8B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8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C989-96C1-41B6-8D6E-DCBB6D29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7BEF2-070D-4715-82F4-53570268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CE520-BFB8-426A-B8F0-F0481654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F11A6-B3F0-491D-8721-22668F9E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1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D6935-4746-4B7D-ABD7-4E9D0027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7B613-5379-46EE-8FC4-B0E16E92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57220-5904-46A1-8F5C-CD1D8B1C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8F30-19C1-4B2E-87C7-39A97F8C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E60E3-A5F6-49D1-9B40-B4C2D22B9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C44F4-9CFE-44B6-A33D-F4746A039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5C49F-C429-4BB6-906B-0C62989F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23A13-2026-430A-B53C-A231E67C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0D1D0-DC00-4514-858B-430C39E0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5136-FEF8-4023-A264-23427D28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8DC1-40CB-4E06-9B01-E6A1073D1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438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BF3D-7997-4E9E-8BA1-DA1C5A8B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D583C-A436-4EA7-A439-E78F986E6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97EC-D70D-4FE6-B13A-1FDF0C873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F87A4-CBC6-477B-A823-91B2DB6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2B85-F166-47A2-8F09-70084559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8C120-7AF6-4160-AB89-53178C94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00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9F06-F8CA-4A99-88A4-894FC3DB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5C37C-4B4B-4F8D-8B24-ABA3F8DF0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5D800-B9C8-4FB7-BC65-D470FD6A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E4262-1457-4E6B-B901-71BE2FC2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50CA-65A8-4C72-8445-150609A8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81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BF170-BE22-4F4E-8809-F5BDBD869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F13F9-BC82-4047-B7EB-EC45C89AF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92A9-B965-469A-9874-8A90E09DD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D3390-2973-41C4-A3AC-4DEDFBB6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35D75-1A9A-4882-878E-E27099CD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E5CB-5A69-49A7-8A64-61B30E0C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3BBC-0D58-47A7-BBB3-5E14B28EC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8C523-2805-495E-A9C8-8E0EA003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2E27B-1231-4406-AC10-0C0893D1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F5F6-376E-4EAB-B393-07CDC044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58F8-6B30-4568-97CC-AC2E9C7F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7BA4-D8D1-47C6-B8DA-3CEF5110C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42BB8-0B6E-42D0-B689-72481A3D6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A74E7-5FE7-43E0-8E71-51151B3C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B7B3D-B89A-426F-9C65-9F4A4034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CE78A-2347-47E7-8B39-C1DBF7E5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6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90AD-171A-4882-B2BE-E0692502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B3587-54E0-463D-B8BE-940AF1C37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F5009-1889-48C4-AD88-5849F3C1E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3EF87-FB61-450B-A8F1-9E87F608A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20023-D54A-40BD-BD52-BBD1B01C4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9CEC2-B950-48B3-AE89-8C158302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94096-B55E-422B-A5B3-847E138E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EA58B-BF44-4D77-A3A0-B1338A8B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C989-96C1-41B6-8D6E-DCBB6D29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7BEF2-070D-4715-82F4-53570268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CE520-BFB8-426A-B8F0-F0481654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F11A6-B3F0-491D-8721-22668F9E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6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D6935-4746-4B7D-ABD7-4E9D0027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7B613-5379-46EE-8FC4-B0E16E92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57220-5904-46A1-8F5C-CD1D8B1C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8F30-19C1-4B2E-87C7-39A97F8C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E60E3-A5F6-49D1-9B40-B4C2D22B9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C44F4-9CFE-44B6-A33D-F4746A039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5C49F-C429-4BB6-906B-0C62989F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23A13-2026-430A-B53C-A231E67C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0D1D0-DC00-4514-858B-430C39E0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BF3D-7997-4E9E-8BA1-DA1C5A8B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D583C-A436-4EA7-A439-E78F986E6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97EC-D70D-4FE6-B13A-1FDF0C873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F87A4-CBC6-477B-A823-91B2DB6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2B85-F166-47A2-8F09-70084559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8C120-7AF6-4160-AB89-53178C94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52029F-C838-4D7E-B89A-285710AD8F7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A9737-9A4A-41FC-AD81-4521293A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9C98A-4F33-4FEC-ACC4-6999B2DF2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64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A9737-9A4A-41FC-AD81-4521293A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9C98A-4F33-4FEC-ACC4-6999B2DF2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5358A-E46E-499D-B755-05BE0CCA1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0F99-94E7-4F1C-A944-59D1C02D2C9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BC926-947B-4FD2-96FD-389CCB7EF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4F705-631F-408B-A52A-5EC30D34E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03755-4965-4F8D-BC14-9718836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3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4CFBCC7-9A54-0949-A15F-76E957E3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5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Results Summary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B6DD26-9159-4E06-9A04-BC079BA37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454 patients continued onto the extension phase</a:t>
            </a:r>
          </a:p>
          <a:p>
            <a:pPr lvl="1"/>
            <a:r>
              <a:rPr lang="en-US" dirty="0"/>
              <a:t>Treatment in TARGET:</a:t>
            </a:r>
          </a:p>
          <a:p>
            <a:pPr lvl="2"/>
            <a:r>
              <a:rPr lang="en-US" dirty="0"/>
              <a:t>156 placebo q2wks</a:t>
            </a:r>
          </a:p>
          <a:p>
            <a:pPr lvl="2"/>
            <a:r>
              <a:rPr lang="en-US" dirty="0"/>
              <a:t>145 sarilumab 150 mg q2wks</a:t>
            </a:r>
          </a:p>
          <a:p>
            <a:pPr lvl="2"/>
            <a:r>
              <a:rPr lang="en-US" dirty="0"/>
              <a:t>153 sarilumab 200 mg q2wks</a:t>
            </a:r>
          </a:p>
          <a:p>
            <a:pPr lvl="1"/>
            <a:r>
              <a:rPr lang="en-US" dirty="0"/>
              <a:t>Mean age 53 y</a:t>
            </a:r>
          </a:p>
          <a:p>
            <a:pPr lvl="1"/>
            <a:r>
              <a:rPr lang="en-US" dirty="0"/>
              <a:t>81% women</a:t>
            </a:r>
          </a:p>
          <a:p>
            <a:pPr lvl="1"/>
            <a:r>
              <a:rPr lang="en-US" dirty="0"/>
              <a:t>Mean RA duration 12 y</a:t>
            </a:r>
          </a:p>
          <a:p>
            <a:r>
              <a:rPr lang="en-US" dirty="0"/>
              <a:t>1655 patient-years of sarilumab exposure</a:t>
            </a:r>
          </a:p>
          <a:p>
            <a:pPr lvl="1"/>
            <a:r>
              <a:rPr lang="en-US" dirty="0"/>
              <a:t>51% had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≥4 y of exposure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5A52C-F7FB-430B-A7F7-C0174BB79D4B}"/>
              </a:ext>
            </a:extLst>
          </p:cNvPr>
          <p:cNvSpPr txBox="1"/>
          <p:nvPr/>
        </p:nvSpPr>
        <p:spPr>
          <a:xfrm>
            <a:off x="0" y="6194425"/>
            <a:ext cx="1976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LDA, low disease activity</a:t>
            </a:r>
          </a:p>
        </p:txBody>
      </p:sp>
    </p:spTree>
    <p:extLst>
      <p:ext uri="{BB962C8B-B14F-4D97-AF65-F5344CB8AC3E}">
        <p14:creationId xmlns:p14="http://schemas.microsoft.com/office/powerpoint/2010/main" val="34316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Results Summary</a:t>
            </a:r>
            <a:r>
              <a:rPr lang="en-US" sz="1800" b="1" dirty="0">
                <a:solidFill>
                  <a:srgbClr val="990033"/>
                </a:solidFill>
              </a:rPr>
              <a:t> (continued)</a:t>
            </a:r>
            <a:endParaRPr lang="en-US" b="1" dirty="0">
              <a:solidFill>
                <a:srgbClr val="990033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B6DD26-9159-4E06-9A04-BC079BA37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199 of the 546 originally randomized discontinued treatment over the 5 y</a:t>
            </a:r>
          </a:p>
          <a:p>
            <a:pPr lvl="1"/>
            <a:r>
              <a:rPr lang="en-US" dirty="0"/>
              <a:t>100 (18%) due to TEAE</a:t>
            </a:r>
          </a:p>
          <a:p>
            <a:pPr lvl="1"/>
            <a:r>
              <a:rPr lang="en-US" dirty="0"/>
              <a:t>27 (5%) due to lack of efficacy</a:t>
            </a:r>
          </a:p>
          <a:p>
            <a:pPr lvl="1"/>
            <a:r>
              <a:rPr lang="en-US" dirty="0"/>
              <a:t>68 (13%) for other reasons</a:t>
            </a:r>
          </a:p>
          <a:p>
            <a:r>
              <a:rPr lang="en-US" dirty="0"/>
              <a:t>Incidence rates of TEAEs</a:t>
            </a:r>
          </a:p>
          <a:p>
            <a:pPr lvl="1"/>
            <a:r>
              <a:rPr lang="en-US" dirty="0"/>
              <a:t>Overall: 160/100 patient-years</a:t>
            </a:r>
          </a:p>
          <a:p>
            <a:pPr lvl="1"/>
            <a:r>
              <a:rPr lang="en-US" dirty="0"/>
              <a:t>Serious: 10/100 patient-years</a:t>
            </a:r>
          </a:p>
          <a:p>
            <a:pPr lvl="1"/>
            <a:r>
              <a:rPr lang="en-US" dirty="0"/>
              <a:t>Led to treatment discontinuation: 8/100 patient-years</a:t>
            </a:r>
          </a:p>
          <a:p>
            <a:pPr lvl="1"/>
            <a:r>
              <a:rPr lang="en-US" dirty="0"/>
              <a:t>Led to death: 0.3/100 patient-years</a:t>
            </a:r>
          </a:p>
          <a:p>
            <a:pPr lvl="2"/>
            <a:r>
              <a:rPr lang="en-US" dirty="0"/>
              <a:t>Causes of death: septic shock, acute pulmonary edema, myocardial infarction, pneumonia, metastatic gallbladder cancer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5A52C-F7FB-430B-A7F7-C0174BB79D4B}"/>
              </a:ext>
            </a:extLst>
          </p:cNvPr>
          <p:cNvSpPr txBox="1"/>
          <p:nvPr/>
        </p:nvSpPr>
        <p:spPr>
          <a:xfrm>
            <a:off x="0" y="6186586"/>
            <a:ext cx="3206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TEAE, treatment-emergent adverse event</a:t>
            </a:r>
          </a:p>
        </p:txBody>
      </p:sp>
    </p:spTree>
    <p:extLst>
      <p:ext uri="{BB962C8B-B14F-4D97-AF65-F5344CB8AC3E}">
        <p14:creationId xmlns:p14="http://schemas.microsoft.com/office/powerpoint/2010/main" val="345133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Results Summary</a:t>
            </a:r>
            <a:r>
              <a:rPr lang="en-US" sz="1800" b="1" dirty="0">
                <a:solidFill>
                  <a:srgbClr val="990033"/>
                </a:solidFill>
              </a:rPr>
              <a:t> (continued)</a:t>
            </a:r>
            <a:endParaRPr lang="en-US" b="1" dirty="0">
              <a:solidFill>
                <a:srgbClr val="990033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5E8FA-6634-420C-8EE8-A126F5484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Most common AEs</a:t>
            </a:r>
          </a:p>
          <a:p>
            <a:pPr lvl="1"/>
            <a:r>
              <a:rPr lang="en-US" dirty="0"/>
              <a:t>Infection: 58 events/100 patient-years</a:t>
            </a:r>
          </a:p>
          <a:p>
            <a:pPr lvl="1"/>
            <a:r>
              <a:rPr lang="en-US" dirty="0"/>
              <a:t>Injection site reaction: 22 events/100 patient-years</a:t>
            </a:r>
          </a:p>
          <a:p>
            <a:pPr lvl="1"/>
            <a:r>
              <a:rPr lang="en-US" dirty="0"/>
              <a:t>Leukopenia: 18 events/100 patient-years</a:t>
            </a:r>
          </a:p>
          <a:p>
            <a:pPr lvl="1"/>
            <a:r>
              <a:rPr lang="en-US" dirty="0"/>
              <a:t>Neutropenia: 15 events/100 patient-years</a:t>
            </a:r>
          </a:p>
          <a:p>
            <a:pPr lvl="2"/>
            <a:r>
              <a:rPr lang="en-US" dirty="0"/>
              <a:t>Grade 3/4: 74 patients (14%); normalized on treatment in 65%</a:t>
            </a:r>
          </a:p>
          <a:p>
            <a:pPr lvl="0"/>
            <a:r>
              <a:rPr lang="en-US" dirty="0"/>
              <a:t>Efficacy maintained over the 5 y</a:t>
            </a: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dirty="0"/>
              <a:t>CDAI score from TARGET baseline: -31</a:t>
            </a:r>
            <a:r>
              <a:rPr lang="en-US" dirty="0">
                <a:sym typeface="Symbol" panose="05050102010706020507" pitchFamily="18" charset="2"/>
              </a:rPr>
              <a:t>15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Faculty Commentary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5E8FA-6634-420C-8EE8-A126F5484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Patients who initially do well with sarilumab without significant toxicity are likely to maintain benefit long-term</a:t>
            </a:r>
          </a:p>
        </p:txBody>
      </p:sp>
    </p:spTree>
    <p:extLst>
      <p:ext uri="{BB962C8B-B14F-4D97-AF65-F5344CB8AC3E}">
        <p14:creationId xmlns:p14="http://schemas.microsoft.com/office/powerpoint/2010/main" val="406632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Implications for Clinical Practice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5E8FA-6634-420C-8EE8-A126F5484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If a patient is treated-to-target with sarilumab, switching to a different medication may not be necessary over the long term</a:t>
            </a:r>
          </a:p>
          <a:p>
            <a:pPr lvl="0"/>
            <a:r>
              <a:rPr lang="en-US" dirty="0"/>
              <a:t>If a patient develops toxicity to sarilumab, lowering the dose may maintain efficacy and resolve toxicity</a:t>
            </a:r>
          </a:p>
          <a:p>
            <a:pPr lvl="0"/>
            <a:r>
              <a:rPr lang="en-US" dirty="0"/>
              <a:t>Study findings provide an understanding of the long-term benefits and risks of sarilumab</a:t>
            </a:r>
          </a:p>
          <a:p>
            <a:pPr lvl="0"/>
            <a:r>
              <a:rPr lang="en-US" dirty="0"/>
              <a:t>Unanswered questions:</a:t>
            </a:r>
          </a:p>
          <a:p>
            <a:pPr lvl="1"/>
            <a:r>
              <a:rPr lang="en-US" dirty="0"/>
              <a:t>Why do some patients lose efficacy or develop safety issues over time?</a:t>
            </a:r>
          </a:p>
          <a:p>
            <a:pPr lvl="1"/>
            <a:r>
              <a:rPr lang="en-US" dirty="0"/>
              <a:t>How can we predict who will lose efficacy and who will develop toxicity?</a:t>
            </a:r>
          </a:p>
        </p:txBody>
      </p:sp>
    </p:spTree>
    <p:extLst>
      <p:ext uri="{BB962C8B-B14F-4D97-AF65-F5344CB8AC3E}">
        <p14:creationId xmlns:p14="http://schemas.microsoft.com/office/powerpoint/2010/main" val="280377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FBA77-0A6A-49CD-8A20-5E866EFE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239303"/>
            <a:ext cx="7886700" cy="237939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Profile of Baricitinib for the Treatment of Rheumatoid Arthritis up to 8.4 years: An Updated Integrated Safety Analysis</a:t>
            </a:r>
            <a:br>
              <a:rPr lang="en-US" sz="3600" b="1" dirty="0">
                <a:solidFill>
                  <a:srgbClr val="990033"/>
                </a:solidFill>
              </a:rPr>
            </a:br>
            <a:r>
              <a:rPr lang="en-US" sz="2400" b="1" dirty="0">
                <a:solidFill>
                  <a:srgbClr val="990033"/>
                </a:solidFill>
              </a:rPr>
              <a:t>Winthrop K, et al.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56BF2-3582-4207-9B8E-B20D4CA3F488}"/>
              </a:ext>
            </a:extLst>
          </p:cNvPr>
          <p:cNvSpPr txBox="1"/>
          <p:nvPr/>
        </p:nvSpPr>
        <p:spPr>
          <a:xfrm>
            <a:off x="0" y="619480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https://acrabstracts.org/abstract/safety-profile-of-baricitinib-for-the-treatment-of-rheumatoid-arthritis-up-to-8-4-years-an-updated-integrated-safety-analysis/</a:t>
            </a:r>
          </a:p>
        </p:txBody>
      </p:sp>
    </p:spTree>
    <p:extLst>
      <p:ext uri="{BB962C8B-B14F-4D97-AF65-F5344CB8AC3E}">
        <p14:creationId xmlns:p14="http://schemas.microsoft.com/office/powerpoint/2010/main" val="225446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Study Design and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5E8FA-6634-420C-8EE8-A126F5484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46028"/>
            <a:ext cx="7886700" cy="48697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Objective: Update the safety profile of the Janus kinase inhibitor baricitinib with data up to 8.4 y of treatment</a:t>
            </a:r>
          </a:p>
          <a:p>
            <a:pPr lvl="0"/>
            <a:r>
              <a:rPr lang="en-US" dirty="0"/>
              <a:t>Database included</a:t>
            </a:r>
          </a:p>
          <a:p>
            <a:pPr lvl="1"/>
            <a:r>
              <a:rPr lang="en-US" dirty="0"/>
              <a:t>1 phase 1b trial</a:t>
            </a:r>
          </a:p>
          <a:p>
            <a:pPr lvl="1"/>
            <a:r>
              <a:rPr lang="en-US" dirty="0"/>
              <a:t>3 phase 2 trials</a:t>
            </a:r>
          </a:p>
          <a:p>
            <a:pPr lvl="1"/>
            <a:r>
              <a:rPr lang="en-US" dirty="0"/>
              <a:t>5 phase 3 trials</a:t>
            </a:r>
          </a:p>
          <a:p>
            <a:pPr lvl="1"/>
            <a:r>
              <a:rPr lang="en-US" dirty="0"/>
              <a:t>1 ongoing long-term extension trial</a:t>
            </a:r>
          </a:p>
          <a:p>
            <a:pPr lvl="0"/>
            <a:r>
              <a:rPr lang="en-US" dirty="0"/>
              <a:t>All patients who received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≥1 dose of baricitinib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7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Results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F6E8-C0BE-4651-BFBB-4D450622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3770 patients received baricitinib totaling 13,148 patient-years of exposure</a:t>
            </a:r>
          </a:p>
          <a:p>
            <a:r>
              <a:rPr lang="en-US" dirty="0"/>
              <a:t>Time of exposure:</a:t>
            </a:r>
          </a:p>
          <a:p>
            <a:pPr lvl="1"/>
            <a:r>
              <a:rPr lang="en-US" dirty="0"/>
              <a:t>Median 4.2 y</a:t>
            </a:r>
          </a:p>
          <a:p>
            <a:pPr lvl="1"/>
            <a:r>
              <a:rPr lang="en-US" dirty="0"/>
              <a:t>Maximum: 8.4 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9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E5448F3-44A5-4CE1-89FA-C0EEC7E63F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443299"/>
              </p:ext>
            </p:extLst>
          </p:nvPr>
        </p:nvGraphicFramePr>
        <p:xfrm>
          <a:off x="3296770" y="1092220"/>
          <a:ext cx="5598460" cy="502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230">
                  <a:extLst>
                    <a:ext uri="{9D8B030D-6E8A-4147-A177-3AD203B41FA5}">
                      <a16:colId xmlns:a16="http://schemas.microsoft.com/office/drawing/2014/main" val="2173243368"/>
                    </a:ext>
                  </a:extLst>
                </a:gridCol>
                <a:gridCol w="2799230">
                  <a:extLst>
                    <a:ext uri="{9D8B030D-6E8A-4147-A177-3AD203B41FA5}">
                      <a16:colId xmlns:a16="http://schemas.microsoft.com/office/drawing/2014/main" val="1558668765"/>
                    </a:ext>
                  </a:extLst>
                </a:gridCol>
              </a:tblGrid>
              <a:tr h="389504">
                <a:tc>
                  <a:txBody>
                    <a:bodyPr/>
                    <a:lstStyle/>
                    <a:p>
                      <a:r>
                        <a:rPr lang="en-US" sz="1600" dirty="0"/>
                        <a:t>Adverse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Events/100 patient-years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82481"/>
                  </a:ext>
                </a:extLst>
              </a:tr>
              <a:tr h="333009">
                <a:tc>
                  <a:txBody>
                    <a:bodyPr/>
                    <a:lstStyle/>
                    <a:p>
                      <a:r>
                        <a:rPr lang="en-US" sz="1600" dirty="0"/>
                        <a:t>Treatment-emergent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239689"/>
                  </a:ext>
                </a:extLst>
              </a:tr>
              <a:tr h="333009">
                <a:tc>
                  <a:txBody>
                    <a:bodyPr/>
                    <a:lstStyle/>
                    <a:p>
                      <a:r>
                        <a:rPr lang="en-US" sz="1600" dirty="0"/>
                        <a:t>Serious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841871"/>
                  </a:ext>
                </a:extLst>
              </a:tr>
              <a:tr h="333009">
                <a:tc>
                  <a:txBody>
                    <a:bodyPr/>
                    <a:lstStyle/>
                    <a:p>
                      <a:r>
                        <a:rPr lang="en-US" sz="1600" dirty="0"/>
                        <a:t>Permanent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1530"/>
                  </a:ext>
                </a:extLst>
              </a:tr>
              <a:tr h="333009">
                <a:tc>
                  <a:txBody>
                    <a:bodyPr/>
                    <a:lstStyle/>
                    <a:p>
                      <a:r>
                        <a:rPr lang="en-US" sz="1600" dirty="0"/>
                        <a:t>Herpes zoster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40917"/>
                  </a:ext>
                </a:extLst>
              </a:tr>
              <a:tr h="777022">
                <a:tc>
                  <a:txBody>
                    <a:bodyPr/>
                    <a:lstStyle/>
                    <a:p>
                      <a:r>
                        <a:rPr lang="en-US" sz="1600" dirty="0"/>
                        <a:t>Serious infection</a:t>
                      </a:r>
                    </a:p>
                    <a:p>
                      <a:r>
                        <a:rPr lang="en-US" sz="1600" dirty="0"/>
                        <a:t>   Age &lt;65 y</a:t>
                      </a:r>
                    </a:p>
                    <a:p>
                      <a:r>
                        <a:rPr lang="en-US" sz="1600" dirty="0"/>
                        <a:t>   Age 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≥65 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2.7</a:t>
                      </a:r>
                    </a:p>
                    <a:p>
                      <a:pPr algn="ctr"/>
                      <a:r>
                        <a:rPr lang="en-US" sz="1600" dirty="0"/>
                        <a:t>2.1</a:t>
                      </a:r>
                    </a:p>
                    <a:p>
                      <a:pPr algn="ctr"/>
                      <a:r>
                        <a:rPr lang="en-US" sz="1600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256178"/>
                  </a:ext>
                </a:extLst>
              </a:tr>
              <a:tr h="777022">
                <a:tc>
                  <a:txBody>
                    <a:bodyPr/>
                    <a:lstStyle/>
                    <a:p>
                      <a:r>
                        <a:rPr lang="en-US" sz="1600" dirty="0"/>
                        <a:t>DVT</a:t>
                      </a:r>
                    </a:p>
                    <a:p>
                      <a:r>
                        <a:rPr lang="en-US" sz="1600" dirty="0"/>
                        <a:t>   Baricitinib 2 mg</a:t>
                      </a:r>
                    </a:p>
                    <a:p>
                      <a:r>
                        <a:rPr lang="en-US" sz="1600" dirty="0"/>
                        <a:t>   Baricitinib 4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</a:t>
                      </a:r>
                    </a:p>
                    <a:p>
                      <a:pPr algn="ctr"/>
                      <a:r>
                        <a:rPr lang="en-US" sz="1600" dirty="0"/>
                        <a:t>0.4</a:t>
                      </a:r>
                    </a:p>
                    <a:p>
                      <a:pPr algn="ctr"/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428511"/>
                  </a:ext>
                </a:extLst>
              </a:tr>
              <a:tr h="777022">
                <a:tc>
                  <a:txBody>
                    <a:bodyPr/>
                    <a:lstStyle/>
                    <a:p>
                      <a:r>
                        <a:rPr lang="en-US" sz="1600" dirty="0"/>
                        <a:t>PE</a:t>
                      </a:r>
                    </a:p>
                    <a:p>
                      <a:r>
                        <a:rPr lang="en-US" sz="1600" dirty="0"/>
                        <a:t>   Baricitinib 2 mg</a:t>
                      </a:r>
                    </a:p>
                    <a:p>
                      <a:r>
                        <a:rPr lang="en-US" sz="1600" dirty="0"/>
                        <a:t>   Baricitinib 4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  <a:p>
                      <a:pPr algn="ctr"/>
                      <a:r>
                        <a:rPr lang="en-US" sz="1600" dirty="0"/>
                        <a:t>0.3</a:t>
                      </a:r>
                    </a:p>
                    <a:p>
                      <a:pPr algn="ctr"/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70788"/>
                  </a:ext>
                </a:extLst>
              </a:tr>
              <a:tr h="777022">
                <a:tc>
                  <a:txBody>
                    <a:bodyPr/>
                    <a:lstStyle/>
                    <a:p>
                      <a:r>
                        <a:rPr lang="en-US" sz="1600" dirty="0"/>
                        <a:t>DVT/PE</a:t>
                      </a:r>
                    </a:p>
                    <a:p>
                      <a:r>
                        <a:rPr lang="en-US" sz="1600" dirty="0"/>
                        <a:t>   Baricitinib 2 mg</a:t>
                      </a:r>
                    </a:p>
                    <a:p>
                      <a:r>
                        <a:rPr lang="en-US" sz="1600" dirty="0"/>
                        <a:t>   Baricitinib 4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  <a:p>
                      <a:pPr algn="ctr"/>
                      <a:r>
                        <a:rPr lang="en-US" sz="1600" dirty="0"/>
                        <a:t>0.5</a:t>
                      </a:r>
                    </a:p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1882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D5A52C-F7FB-430B-A7F7-C0174BB79D4B}"/>
              </a:ext>
            </a:extLst>
          </p:cNvPr>
          <p:cNvSpPr txBox="1"/>
          <p:nvPr/>
        </p:nvSpPr>
        <p:spPr>
          <a:xfrm>
            <a:off x="0" y="6191905"/>
            <a:ext cx="10242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DVT, deep vein thrombosis; MACE, major adverse cardiovascular event; NMSC, nonmelanoma skin cancer; PE, pulmonary embolism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41B5D80-CCC4-4541-9178-255EA861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Results Summary </a:t>
            </a:r>
            <a:r>
              <a:rPr lang="en-US" sz="1800" b="1" dirty="0">
                <a:solidFill>
                  <a:srgbClr val="990033"/>
                </a:solidFill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996601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Results Summary</a:t>
            </a:r>
            <a:r>
              <a:rPr lang="en-US" sz="1800" b="1" dirty="0">
                <a:solidFill>
                  <a:srgbClr val="990033"/>
                </a:solidFill>
              </a:rPr>
              <a:t> (continued)</a:t>
            </a:r>
            <a:endParaRPr lang="en-US" b="1" dirty="0">
              <a:solidFill>
                <a:srgbClr val="99003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9D5DE-C041-4A46-858D-D54A59E0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of serious infection</a:t>
            </a:r>
          </a:p>
          <a:p>
            <a:pPr lvl="1"/>
            <a:r>
              <a:rPr lang="en-US" dirty="0"/>
              <a:t>Baricitinib 4 mg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≈ placebo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Rates remained stable over time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DVT/PE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NMSC</a:t>
            </a:r>
            <a:endParaRPr lang="en-US" dirty="0"/>
          </a:p>
          <a:p>
            <a:r>
              <a:rPr lang="en-US" dirty="0"/>
              <a:t>Incidence rates of individual AEs consistent with previous analyses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5A52C-F7FB-430B-A7F7-C0174BB79D4B}"/>
              </a:ext>
            </a:extLst>
          </p:cNvPr>
          <p:cNvSpPr txBox="1"/>
          <p:nvPr/>
        </p:nvSpPr>
        <p:spPr>
          <a:xfrm>
            <a:off x="0" y="6186586"/>
            <a:ext cx="8090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DVT, deep vein thrombosis; MACE, major adverse cardiovascular event; NMSC, nonmelanoma skin cancer</a:t>
            </a:r>
          </a:p>
        </p:txBody>
      </p:sp>
    </p:spTree>
    <p:extLst>
      <p:ext uri="{BB962C8B-B14F-4D97-AF65-F5344CB8AC3E}">
        <p14:creationId xmlns:p14="http://schemas.microsoft.com/office/powerpoint/2010/main" val="308516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FBA77-0A6A-49CD-8A20-5E866EFE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2" y="1880937"/>
            <a:ext cx="9477375" cy="309612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of Targeting Remission or Low Disease Activity on 10-year Severity in Rheumatoid Arthritis: Data from ESPOIR Cohort</a:t>
            </a:r>
            <a:br>
              <a:rPr lang="en-US" sz="4000" b="1" dirty="0">
                <a:solidFill>
                  <a:srgbClr val="A50021"/>
                </a:solidFill>
              </a:rPr>
            </a:br>
            <a:r>
              <a:rPr lang="en-US" sz="2800" b="1" dirty="0">
                <a:solidFill>
                  <a:srgbClr val="A50021"/>
                </a:solidFill>
              </a:rPr>
              <a:t>Dupont J, et al.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791EF-73E2-4E83-8166-43C8D2C06737}"/>
              </a:ext>
            </a:extLst>
          </p:cNvPr>
          <p:cNvSpPr txBox="1"/>
          <p:nvPr/>
        </p:nvSpPr>
        <p:spPr>
          <a:xfrm>
            <a:off x="0" y="6188654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https://acrabstracts.org/abstract/impact-of-targeting-remission-or-low-disease-activity-on-10-year-severity-in-rheumatoid-arthritis-data-from-espoir-cohort/</a:t>
            </a:r>
          </a:p>
        </p:txBody>
      </p:sp>
    </p:spTree>
    <p:extLst>
      <p:ext uri="{BB962C8B-B14F-4D97-AF65-F5344CB8AC3E}">
        <p14:creationId xmlns:p14="http://schemas.microsoft.com/office/powerpoint/2010/main" val="403016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Faculty Commentary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5E8FA-6634-420C-8EE8-A126F5484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Similar rates of VTE in baricitinib 2 mg and 4 mg groups raise the questions:</a:t>
            </a:r>
          </a:p>
          <a:p>
            <a:pPr lvl="1"/>
            <a:r>
              <a:rPr lang="en-US" dirty="0"/>
              <a:t>If FDA did not approve 4 mg dose because of VTEs, why was the 2 mg dose approved?</a:t>
            </a:r>
          </a:p>
          <a:p>
            <a:pPr lvl="1"/>
            <a:r>
              <a:rPr lang="en-US" dirty="0"/>
              <a:t>If the 2 mg dose has an acceptable VTE risk (similar to other drugs), why isn’t the risk with the 4 mg dose acceptable?</a:t>
            </a:r>
          </a:p>
          <a:p>
            <a:pPr lvl="0"/>
            <a:r>
              <a:rPr lang="en-US" dirty="0"/>
              <a:t>More infections and serious infections occurred in patients age &gt;65 y whether treated with baricitinib or placebo</a:t>
            </a:r>
          </a:p>
          <a:p>
            <a:pPr lvl="1"/>
            <a:r>
              <a:rPr lang="en-US" dirty="0"/>
              <a:t>Need to carefully monitor for infections in patients age &gt; 65 y</a:t>
            </a:r>
          </a:p>
          <a:p>
            <a:pPr lvl="0"/>
            <a:r>
              <a:rPr lang="en-US" dirty="0"/>
              <a:t>After 8 y of follow-up, there are no new safety concerns</a:t>
            </a:r>
          </a:p>
        </p:txBody>
      </p:sp>
    </p:spTree>
    <p:extLst>
      <p:ext uri="{BB962C8B-B14F-4D97-AF65-F5344CB8AC3E}">
        <p14:creationId xmlns:p14="http://schemas.microsoft.com/office/powerpoint/2010/main" val="372016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Implications for Clinical Practice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5E8FA-6634-420C-8EE8-A126F5484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Study findings provide reassurance in the long-term safety of baricitinib</a:t>
            </a:r>
          </a:p>
          <a:p>
            <a:pPr lvl="0"/>
            <a:r>
              <a:rPr lang="en-US" dirty="0"/>
              <a:t>Unanswered questions:</a:t>
            </a:r>
          </a:p>
          <a:p>
            <a:pPr lvl="1"/>
            <a:r>
              <a:rPr lang="en-US" dirty="0"/>
              <a:t>Is there a difference between baricitinib 2 mg and 4 mg with respect to incidence rates of other safety events?</a:t>
            </a:r>
          </a:p>
          <a:p>
            <a:pPr lvl="1"/>
            <a:r>
              <a:rPr lang="en-US" dirty="0"/>
              <a:t>If the incidence rates are similar, and the 4 mg dose is somewhat more effective,</a:t>
            </a:r>
          </a:p>
          <a:p>
            <a:pPr lvl="2"/>
            <a:r>
              <a:rPr lang="en-US" dirty="0"/>
              <a:t>why is the 4 mg dose not approved?</a:t>
            </a:r>
          </a:p>
          <a:p>
            <a:pPr lvl="2"/>
            <a:r>
              <a:rPr lang="en-US" dirty="0"/>
              <a:t>why are clinicians limited to using baricitinib in the bDMARD-failure population?</a:t>
            </a:r>
          </a:p>
        </p:txBody>
      </p:sp>
    </p:spTree>
    <p:extLst>
      <p:ext uri="{BB962C8B-B14F-4D97-AF65-F5344CB8AC3E}">
        <p14:creationId xmlns:p14="http://schemas.microsoft.com/office/powerpoint/2010/main" val="47500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50021"/>
                </a:solidFill>
              </a:rPr>
              <a:t>Study Design and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5E8FA-6634-420C-8EE8-A126F5484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46028"/>
            <a:ext cx="7886700" cy="48697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Objective: Compare 10-year severity outcomes in patients with RA who have sustained remission vs patients with low disease activity</a:t>
            </a:r>
          </a:p>
          <a:p>
            <a:pPr lvl="0"/>
            <a:r>
              <a:rPr lang="en-US" dirty="0"/>
              <a:t>Patients</a:t>
            </a:r>
          </a:p>
          <a:p>
            <a:pPr lvl="1"/>
            <a:r>
              <a:rPr lang="en-US" dirty="0"/>
              <a:t>813 patients with DMARD-naïve early RA</a:t>
            </a:r>
          </a:p>
          <a:p>
            <a:pPr lv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250F3-849A-446A-8987-FA97FD9F8A74}"/>
              </a:ext>
            </a:extLst>
          </p:cNvPr>
          <p:cNvSpPr txBox="1"/>
          <p:nvPr/>
        </p:nvSpPr>
        <p:spPr>
          <a:xfrm>
            <a:off x="0" y="6191915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DMARD, disease-modifying antirheumatic drug; RA, rheumatoid arthritis</a:t>
            </a:r>
          </a:p>
        </p:txBody>
      </p:sp>
    </p:spTree>
    <p:extLst>
      <p:ext uri="{BB962C8B-B14F-4D97-AF65-F5344CB8AC3E}">
        <p14:creationId xmlns:p14="http://schemas.microsoft.com/office/powerpoint/2010/main" val="33905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50021"/>
                </a:solidFill>
              </a:rPr>
              <a:t>Study Design and Methods</a:t>
            </a:r>
            <a:r>
              <a:rPr lang="en-US" sz="1800" b="1" dirty="0">
                <a:solidFill>
                  <a:srgbClr val="A50021"/>
                </a:solidFill>
              </a:rPr>
              <a:t> (continued)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5E8FA-6634-420C-8EE8-A126F5484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46028"/>
            <a:ext cx="7886700" cy="48697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Outcomes</a:t>
            </a:r>
          </a:p>
          <a:p>
            <a:pPr lvl="1"/>
            <a:r>
              <a:rPr lang="en-US" dirty="0"/>
              <a:t>Remission: SDAI </a:t>
            </a:r>
            <a:r>
              <a:rPr lang="en-US" dirty="0">
                <a:sym typeface="Symbol" panose="05050102010706020507" pitchFamily="18" charset="2"/>
              </a:rPr>
              <a:t>3.3 or DAS28 &lt;2.6</a:t>
            </a:r>
          </a:p>
          <a:p>
            <a:pPr lvl="1"/>
            <a:r>
              <a:rPr lang="en-US" dirty="0"/>
              <a:t>Low disease activity: 3.3 &lt; SDAI </a:t>
            </a:r>
            <a:r>
              <a:rPr lang="en-US" dirty="0">
                <a:sym typeface="Symbol" panose="05050102010706020507" pitchFamily="18" charset="2"/>
              </a:rPr>
              <a:t> 11 or 2.6  DAS28 3.2</a:t>
            </a:r>
          </a:p>
          <a:p>
            <a:pPr lvl="1"/>
            <a:r>
              <a:rPr lang="en-US" dirty="0"/>
              <a:t>Radiographs centrally scored using modified Total Sharp Score</a:t>
            </a:r>
          </a:p>
          <a:p>
            <a:pPr lvl="1"/>
            <a:r>
              <a:rPr lang="en-US" dirty="0"/>
              <a:t>At each visit:</a:t>
            </a:r>
          </a:p>
          <a:p>
            <a:pPr lvl="2"/>
            <a:r>
              <a:rPr lang="en-US" dirty="0"/>
              <a:t>Health Assessment Questionnaire completed</a:t>
            </a:r>
          </a:p>
          <a:p>
            <a:pPr lvl="2"/>
            <a:r>
              <a:rPr lang="en-US" dirty="0"/>
              <a:t>RA orthopedic procedures documented</a:t>
            </a:r>
          </a:p>
          <a:p>
            <a:pPr lvl="0"/>
            <a:r>
              <a:rPr lang="en-US" dirty="0"/>
              <a:t>Patients categorized into 3 groups</a:t>
            </a:r>
          </a:p>
          <a:p>
            <a:pPr lvl="1"/>
            <a:r>
              <a:rPr lang="en-US" dirty="0"/>
              <a:t>1: SDAI remission</a:t>
            </a:r>
          </a:p>
          <a:p>
            <a:pPr lvl="1"/>
            <a:r>
              <a:rPr lang="en-US" dirty="0"/>
              <a:t>2: SDAI low disease activity</a:t>
            </a:r>
          </a:p>
          <a:p>
            <a:pPr lvl="1"/>
            <a:r>
              <a:rPr lang="en-US" dirty="0"/>
              <a:t>3: moderate or high disease activity</a:t>
            </a:r>
          </a:p>
          <a:p>
            <a:pPr lvl="0"/>
            <a:r>
              <a:rPr lang="en-US" dirty="0"/>
              <a:t>Patients with unstable disease activity over time were excluded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250F3-849A-446A-8987-FA97FD9F8A74}"/>
              </a:ext>
            </a:extLst>
          </p:cNvPr>
          <p:cNvSpPr txBox="1"/>
          <p:nvPr/>
        </p:nvSpPr>
        <p:spPr>
          <a:xfrm>
            <a:off x="0" y="6186586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DAS28, Disease Activity Score- 28 joints; SDAI, Simple Disease Activity Index</a:t>
            </a:r>
          </a:p>
        </p:txBody>
      </p:sp>
    </p:spTree>
    <p:extLst>
      <p:ext uri="{BB962C8B-B14F-4D97-AF65-F5344CB8AC3E}">
        <p14:creationId xmlns:p14="http://schemas.microsoft.com/office/powerpoint/2010/main" val="178185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7348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A50021"/>
                </a:solidFill>
              </a:rPr>
              <a:t>Results Summary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7B8B679-D7BC-454B-BF77-D52BE805215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931460" y="1271229"/>
          <a:ext cx="563740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928">
                  <a:extLst>
                    <a:ext uri="{9D8B030D-6E8A-4147-A177-3AD203B41FA5}">
                      <a16:colId xmlns:a16="http://schemas.microsoft.com/office/drawing/2014/main" val="1058501594"/>
                    </a:ext>
                  </a:extLst>
                </a:gridCol>
                <a:gridCol w="1506071">
                  <a:extLst>
                    <a:ext uri="{9D8B030D-6E8A-4147-A177-3AD203B41FA5}">
                      <a16:colId xmlns:a16="http://schemas.microsoft.com/office/drawing/2014/main" val="3763915391"/>
                    </a:ext>
                  </a:extLst>
                </a:gridCol>
                <a:gridCol w="2589407">
                  <a:extLst>
                    <a:ext uri="{9D8B030D-6E8A-4147-A177-3AD203B41FA5}">
                      <a16:colId xmlns:a16="http://schemas.microsoft.com/office/drawing/2014/main" val="1656284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 (% of total)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1</a:t>
                      </a:r>
                    </a:p>
                    <a:p>
                      <a:pPr algn="ctr"/>
                      <a:r>
                        <a:rPr lang="en-US" dirty="0"/>
                        <a:t>(Remission)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2</a:t>
                      </a:r>
                    </a:p>
                    <a:p>
                      <a:pPr algn="ctr"/>
                      <a:r>
                        <a:rPr lang="en-US" dirty="0"/>
                        <a:t>(Low disease activity)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9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SDAI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 (9.2%)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 (25.8%)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71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DAS28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 (14.9%)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 (10.1%)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358502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F6E8-C0BE-4651-BFBB-4D4506225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2650" y="2810946"/>
            <a:ext cx="7886700" cy="33660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10-y structural progression significantly lower in:</a:t>
            </a:r>
          </a:p>
          <a:p>
            <a:pPr lvl="1"/>
            <a:r>
              <a:rPr lang="en-US" dirty="0"/>
              <a:t>SDAI-remission vs SDAI-LDA</a:t>
            </a:r>
          </a:p>
          <a:p>
            <a:pPr lvl="1"/>
            <a:r>
              <a:rPr lang="en-US" dirty="0"/>
              <a:t>DAS28-remission vs DAS28-LDA</a:t>
            </a:r>
          </a:p>
          <a:p>
            <a:r>
              <a:rPr lang="en-US" dirty="0"/>
              <a:t>Mean 10-y HAQ score significantly lower in:</a:t>
            </a:r>
          </a:p>
          <a:p>
            <a:pPr lvl="1"/>
            <a:r>
              <a:rPr lang="en-US" dirty="0"/>
              <a:t>SDAI-remission vs SDAI-LDA</a:t>
            </a:r>
          </a:p>
          <a:p>
            <a:pPr lvl="1"/>
            <a:r>
              <a:rPr lang="en-US" dirty="0"/>
              <a:t>DAS28-remission vs DAS28-LDA</a:t>
            </a:r>
          </a:p>
          <a:p>
            <a:r>
              <a:rPr lang="en-US" dirty="0"/>
              <a:t>Orthopedic procedure</a:t>
            </a:r>
          </a:p>
          <a:p>
            <a:pPr lvl="1"/>
            <a:r>
              <a:rPr lang="en-US" dirty="0"/>
              <a:t>SDAI-remission: 3/48 (6.3%)</a:t>
            </a:r>
          </a:p>
          <a:p>
            <a:pPr lvl="1"/>
            <a:r>
              <a:rPr lang="en-US" dirty="0"/>
              <a:t>SDAI-LDA: 14/135 (10.4%)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5A52C-F7FB-430B-A7F7-C0174BB79D4B}"/>
              </a:ext>
            </a:extLst>
          </p:cNvPr>
          <p:cNvSpPr txBox="1"/>
          <p:nvPr/>
        </p:nvSpPr>
        <p:spPr>
          <a:xfrm>
            <a:off x="0" y="6188075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LDA, low disease activity</a:t>
            </a:r>
          </a:p>
        </p:txBody>
      </p:sp>
    </p:spTree>
    <p:extLst>
      <p:ext uri="{BB962C8B-B14F-4D97-AF65-F5344CB8AC3E}">
        <p14:creationId xmlns:p14="http://schemas.microsoft.com/office/powerpoint/2010/main" val="55070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50021"/>
                </a:solidFill>
              </a:rPr>
              <a:t>Faculty Commentary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5E8FA-6634-420C-8EE8-A126F5484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Remission is a better target than low disease activity as evidenced by significantly </a:t>
            </a:r>
            <a:r>
              <a:rPr lang="en-US"/>
              <a:t>improved 10-year </a:t>
            </a:r>
            <a:r>
              <a:rPr lang="en-US" dirty="0"/>
              <a:t>outcomes as measured by function and structural preservation</a:t>
            </a:r>
          </a:p>
          <a:p>
            <a:pPr lvl="0"/>
            <a:r>
              <a:rPr lang="en-US" dirty="0"/>
              <a:t>SDAI is superior to DAS28 for patient management</a:t>
            </a:r>
          </a:p>
        </p:txBody>
      </p:sp>
    </p:spTree>
    <p:extLst>
      <p:ext uri="{BB962C8B-B14F-4D97-AF65-F5344CB8AC3E}">
        <p14:creationId xmlns:p14="http://schemas.microsoft.com/office/powerpoint/2010/main" val="218565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50021"/>
                </a:solidFill>
              </a:rPr>
              <a:t>Implications for Clinical Practice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5E8FA-6634-420C-8EE8-A126F5484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Currently, clinicians often do not use validated metrics to assess treatment response</a:t>
            </a:r>
          </a:p>
          <a:p>
            <a:pPr lvl="1"/>
            <a:r>
              <a:rPr lang="en-US" dirty="0"/>
              <a:t>Those who do often use DAS28 or RAPID3</a:t>
            </a:r>
          </a:p>
          <a:p>
            <a:pPr lvl="0"/>
            <a:r>
              <a:rPr lang="en-US" dirty="0"/>
              <a:t>Results support ACR and EULAR recommendation for treat-to-target approach using SDAI or Boolean remission to assess treatment response</a:t>
            </a:r>
          </a:p>
          <a:p>
            <a:pPr lvl="0"/>
            <a:r>
              <a:rPr lang="en-US" dirty="0"/>
              <a:t>Implementation of study findings will result in more patients having much improved long-term outcomes</a:t>
            </a:r>
          </a:p>
          <a:p>
            <a:pPr lvl="0"/>
            <a:r>
              <a:rPr lang="en-US" dirty="0"/>
              <a:t>Unanswered question:</a:t>
            </a:r>
          </a:p>
          <a:p>
            <a:pPr lvl="1"/>
            <a:r>
              <a:rPr lang="en-US" dirty="0"/>
              <a:t>Generalizability to entire RA population is unknown but assumed</a:t>
            </a:r>
          </a:p>
        </p:txBody>
      </p:sp>
    </p:spTree>
    <p:extLst>
      <p:ext uri="{BB962C8B-B14F-4D97-AF65-F5344CB8AC3E}">
        <p14:creationId xmlns:p14="http://schemas.microsoft.com/office/powerpoint/2010/main" val="136123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FBA77-0A6A-49CD-8A20-5E866EFE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4" y="2514599"/>
            <a:ext cx="9810751" cy="210409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Safety and Efficacy of </a:t>
            </a:r>
            <a:r>
              <a:rPr lang="en-US" sz="3600" b="1" dirty="0" err="1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Sarilumab</a:t>
            </a:r>
            <a:r>
              <a:rPr lang="en-US" sz="3600" b="1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5 Years in Patients With Rheumatoid Arthritis Refractory to Tumor Necrosis Factor Inhibitors</a:t>
            </a:r>
            <a:br>
              <a:rPr lang="en-US" sz="3600" b="1" dirty="0">
                <a:solidFill>
                  <a:srgbClr val="A50021"/>
                </a:solidFill>
              </a:rPr>
            </a:br>
            <a:r>
              <a:rPr lang="en-US" sz="2400" b="1" dirty="0">
                <a:solidFill>
                  <a:srgbClr val="A50021"/>
                </a:solidFill>
              </a:rPr>
              <a:t>Fleischmann R, et al.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E6E12-14FC-4FFD-9D56-2F622925C3BD}"/>
              </a:ext>
            </a:extLst>
          </p:cNvPr>
          <p:cNvSpPr txBox="1"/>
          <p:nvPr/>
        </p:nvSpPr>
        <p:spPr>
          <a:xfrm>
            <a:off x="0" y="61948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https://acrabstracts.org/abstract/long-term-safety-and-efficacy-of-sarilumab-over-5-years-in-patients-with-rheumatoid-arthritis-refractory-to-tumor-necrosis-factor-inhibitors/</a:t>
            </a:r>
          </a:p>
        </p:txBody>
      </p:sp>
    </p:spTree>
    <p:extLst>
      <p:ext uri="{BB962C8B-B14F-4D97-AF65-F5344CB8AC3E}">
        <p14:creationId xmlns:p14="http://schemas.microsoft.com/office/powerpoint/2010/main" val="292119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CFC27-01B1-4F72-A7F1-D58A7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50021"/>
                </a:solidFill>
              </a:rPr>
              <a:t>Study Design and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5E8FA-6634-420C-8EE8-A126F5484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7284" y="1690689"/>
            <a:ext cx="8495414" cy="448627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Objective: Assess the long-term safety and efficacy of the IL-6 receptor inhibitor sarilumab in combination with conventional synthetic DMARD therapy</a:t>
            </a:r>
          </a:p>
          <a:p>
            <a:pPr lvl="0"/>
            <a:r>
              <a:rPr lang="en-US" dirty="0"/>
              <a:t>Patients</a:t>
            </a:r>
          </a:p>
          <a:p>
            <a:pPr lvl="1"/>
            <a:r>
              <a:rPr lang="en-US" dirty="0"/>
              <a:t>546 randomized to 24-wk TARGET trial</a:t>
            </a:r>
          </a:p>
          <a:p>
            <a:pPr lvl="1"/>
            <a:r>
              <a:rPr lang="en-US" dirty="0"/>
              <a:t>454 continued onto the extension phase (EXTEND)</a:t>
            </a:r>
          </a:p>
          <a:p>
            <a:pPr lvl="0"/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E2B79E2-8863-42F4-8D4D-BCAA6A6E064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888955" y="4377439"/>
          <a:ext cx="22607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748">
                  <a:extLst>
                    <a:ext uri="{9D8B030D-6E8A-4147-A177-3AD203B41FA5}">
                      <a16:colId xmlns:a16="http://schemas.microsoft.com/office/drawing/2014/main" val="1876011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(24 wks)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32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Sarilumab 150 mg q2wks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6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Sarilumab 200 mg q2wks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8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Placebo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721105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051B345-2C42-4657-B513-57569700A7EA}"/>
              </a:ext>
            </a:extLst>
          </p:cNvPr>
          <p:cNvGraphicFramePr>
            <a:graphicFrameLocks noGrp="1"/>
          </p:cNvGraphicFramePr>
          <p:nvPr/>
        </p:nvGraphicFramePr>
        <p:xfrm>
          <a:off x="6337005" y="4377439"/>
          <a:ext cx="2771554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554">
                  <a:extLst>
                    <a:ext uri="{9D8B030D-6E8A-4147-A177-3AD203B41FA5}">
                      <a16:colId xmlns:a16="http://schemas.microsoft.com/office/drawing/2014/main" val="2422443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EXTEND*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6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Sarilumab 200 mg q2wks</a:t>
                      </a:r>
                    </a:p>
                    <a:p>
                      <a:pPr algn="ctr"/>
                      <a:r>
                        <a:rPr lang="en-US" sz="1400" dirty="0"/>
                        <a:t>(or sarilumab 150 mg q2wks)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07026"/>
                  </a:ext>
                </a:extLst>
              </a:tr>
            </a:tbl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2E954075-3B8A-4810-B360-BCB7E53D2599}"/>
              </a:ext>
            </a:extLst>
          </p:cNvPr>
          <p:cNvSpPr/>
          <p:nvPr/>
        </p:nvSpPr>
        <p:spPr>
          <a:xfrm>
            <a:off x="5245396" y="4742121"/>
            <a:ext cx="191386" cy="111867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AC896E6-88E9-4945-AA71-1EED771706E0}"/>
              </a:ext>
            </a:extLst>
          </p:cNvPr>
          <p:cNvSpPr/>
          <p:nvPr/>
        </p:nvSpPr>
        <p:spPr>
          <a:xfrm>
            <a:off x="5670698" y="5141972"/>
            <a:ext cx="567513" cy="318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A31CA-8782-4891-9557-F6C473AE2542}"/>
              </a:ext>
            </a:extLst>
          </p:cNvPr>
          <p:cNvSpPr txBox="1"/>
          <p:nvPr/>
        </p:nvSpPr>
        <p:spPr>
          <a:xfrm>
            <a:off x="0" y="6188075"/>
            <a:ext cx="401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*Up to 5 years of follow-up, including TARGET</a:t>
            </a:r>
          </a:p>
        </p:txBody>
      </p:sp>
    </p:spTree>
    <p:extLst>
      <p:ext uri="{BB962C8B-B14F-4D97-AF65-F5344CB8AC3E}">
        <p14:creationId xmlns:p14="http://schemas.microsoft.com/office/powerpoint/2010/main" val="2958748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1233</Words>
  <Application>Microsoft Office PowerPoint</Application>
  <PresentationFormat>Widescreen</PresentationFormat>
  <Paragraphs>185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1_Office Theme</vt:lpstr>
      <vt:lpstr>PowerPoint Presentation</vt:lpstr>
      <vt:lpstr>Impact of Targeting Remission or Low Disease Activity on 10-year Severity in Rheumatoid Arthritis: Data from ESPOIR Cohort Dupont J, et al. </vt:lpstr>
      <vt:lpstr>Study Design and Methods</vt:lpstr>
      <vt:lpstr>Study Design and Methods (continued)</vt:lpstr>
      <vt:lpstr>Results Summary</vt:lpstr>
      <vt:lpstr>Faculty Commentary</vt:lpstr>
      <vt:lpstr>Implications for Clinical Practice</vt:lpstr>
      <vt:lpstr>Long-term Safety and Efficacy of Sarilumab Over 5 Years in Patients With Rheumatoid Arthritis Refractory to Tumor Necrosis Factor Inhibitors Fleischmann R, et al. </vt:lpstr>
      <vt:lpstr>Study Design and Methods</vt:lpstr>
      <vt:lpstr>Results Summary</vt:lpstr>
      <vt:lpstr>Results Summary (continued)</vt:lpstr>
      <vt:lpstr>Results Summary (continued)</vt:lpstr>
      <vt:lpstr>Faculty Commentary</vt:lpstr>
      <vt:lpstr>Implications for Clinical Practice</vt:lpstr>
      <vt:lpstr>Safety Profile of Baricitinib for the Treatment of Rheumatoid Arthritis up to 8.4 years: An Updated Integrated Safety Analysis Winthrop K, et al. </vt:lpstr>
      <vt:lpstr>Study Design and Methods</vt:lpstr>
      <vt:lpstr>Results Summary</vt:lpstr>
      <vt:lpstr>Results Summary (continued)</vt:lpstr>
      <vt:lpstr>Results Summary (continued)</vt:lpstr>
      <vt:lpstr>Faculty Commentary</vt:lpstr>
      <vt:lpstr>Implications for Clinical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Mutschler</dc:creator>
  <cp:lastModifiedBy>Brett Mutschler</cp:lastModifiedBy>
  <cp:revision>6</cp:revision>
  <dcterms:created xsi:type="dcterms:W3CDTF">2020-11-23T16:56:12Z</dcterms:created>
  <dcterms:modified xsi:type="dcterms:W3CDTF">2020-11-29T23:49:14Z</dcterms:modified>
</cp:coreProperties>
</file>