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5.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82"/>
  </p:notesMasterIdLst>
  <p:sldIdLst>
    <p:sldId id="4506" r:id="rId3"/>
    <p:sldId id="258" r:id="rId4"/>
    <p:sldId id="4381" r:id="rId5"/>
    <p:sldId id="4382" r:id="rId6"/>
    <p:sldId id="4383" r:id="rId7"/>
    <p:sldId id="4379" r:id="rId8"/>
    <p:sldId id="4398" r:id="rId9"/>
    <p:sldId id="475" r:id="rId10"/>
    <p:sldId id="4483" r:id="rId11"/>
    <p:sldId id="4380" r:id="rId12"/>
    <p:sldId id="4492" r:id="rId13"/>
    <p:sldId id="261" r:id="rId14"/>
    <p:sldId id="267" r:id="rId15"/>
    <p:sldId id="4500" r:id="rId16"/>
    <p:sldId id="4501" r:id="rId17"/>
    <p:sldId id="269" r:id="rId18"/>
    <p:sldId id="263" r:id="rId19"/>
    <p:sldId id="264" r:id="rId20"/>
    <p:sldId id="273" r:id="rId21"/>
    <p:sldId id="4433" r:id="rId22"/>
    <p:sldId id="4485" r:id="rId23"/>
    <p:sldId id="276" r:id="rId24"/>
    <p:sldId id="277" r:id="rId25"/>
    <p:sldId id="4390" r:id="rId26"/>
    <p:sldId id="279" r:id="rId27"/>
    <p:sldId id="300" r:id="rId28"/>
    <p:sldId id="280" r:id="rId29"/>
    <p:sldId id="363" r:id="rId30"/>
    <p:sldId id="289" r:id="rId31"/>
    <p:sldId id="292" r:id="rId32"/>
    <p:sldId id="1599" r:id="rId33"/>
    <p:sldId id="1575" r:id="rId34"/>
    <p:sldId id="4412" r:id="rId35"/>
    <p:sldId id="4461" r:id="rId36"/>
    <p:sldId id="4413" r:id="rId37"/>
    <p:sldId id="1675" r:id="rId38"/>
    <p:sldId id="620" r:id="rId39"/>
    <p:sldId id="1671" r:id="rId40"/>
    <p:sldId id="298" r:id="rId41"/>
    <p:sldId id="4479" r:id="rId42"/>
    <p:sldId id="4425" r:id="rId43"/>
    <p:sldId id="4408" r:id="rId44"/>
    <p:sldId id="4406" r:id="rId45"/>
    <p:sldId id="4435" r:id="rId46"/>
    <p:sldId id="290" r:id="rId47"/>
    <p:sldId id="4407" r:id="rId48"/>
    <p:sldId id="1215" r:id="rId49"/>
    <p:sldId id="1631" r:id="rId50"/>
    <p:sldId id="4504" r:id="rId51"/>
    <p:sldId id="4505" r:id="rId52"/>
    <p:sldId id="4480" r:id="rId53"/>
    <p:sldId id="1608" r:id="rId54"/>
    <p:sldId id="1673" r:id="rId55"/>
    <p:sldId id="4432" r:id="rId56"/>
    <p:sldId id="4503" r:id="rId57"/>
    <p:sldId id="4459" r:id="rId58"/>
    <p:sldId id="4457" r:id="rId59"/>
    <p:sldId id="4460" r:id="rId60"/>
    <p:sldId id="360" r:id="rId61"/>
    <p:sldId id="666" r:id="rId62"/>
    <p:sldId id="4464" r:id="rId63"/>
    <p:sldId id="4462" r:id="rId64"/>
    <p:sldId id="663" r:id="rId65"/>
    <p:sldId id="348" r:id="rId66"/>
    <p:sldId id="357" r:id="rId67"/>
    <p:sldId id="4495" r:id="rId68"/>
    <p:sldId id="4497" r:id="rId69"/>
    <p:sldId id="4498" r:id="rId70"/>
    <p:sldId id="4499" r:id="rId71"/>
    <p:sldId id="703" r:id="rId72"/>
    <p:sldId id="4465" r:id="rId73"/>
    <p:sldId id="4466" r:id="rId74"/>
    <p:sldId id="4470" r:id="rId75"/>
    <p:sldId id="4471" r:id="rId76"/>
    <p:sldId id="4472" r:id="rId77"/>
    <p:sldId id="4473" r:id="rId78"/>
    <p:sldId id="4502" r:id="rId79"/>
    <p:sldId id="4474" r:id="rId80"/>
    <p:sldId id="447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F1A3B7-2DE2-43DE-887D-4001E9ADF1D5}">
          <p14:sldIdLst>
            <p14:sldId id="4506"/>
            <p14:sldId id="258"/>
          </p14:sldIdLst>
        </p14:section>
        <p14:section name="Burden of Disease" id="{BA031CAC-6AAA-4CB4-A97B-DC82D2A1FD38}">
          <p14:sldIdLst>
            <p14:sldId id="4381"/>
            <p14:sldId id="4382"/>
            <p14:sldId id="4383"/>
            <p14:sldId id="4379"/>
            <p14:sldId id="4398"/>
            <p14:sldId id="475"/>
            <p14:sldId id="4483"/>
            <p14:sldId id="4380"/>
          </p14:sldIdLst>
        </p14:section>
        <p14:section name="Screening &amp; Diaganosis" id="{F995F669-FFBA-4518-9FB1-1F4029CBBAD5}">
          <p14:sldIdLst>
            <p14:sldId id="4492"/>
            <p14:sldId id="261"/>
            <p14:sldId id="267"/>
            <p14:sldId id="4500"/>
            <p14:sldId id="4501"/>
            <p14:sldId id="269"/>
            <p14:sldId id="263"/>
            <p14:sldId id="264"/>
            <p14:sldId id="273"/>
            <p14:sldId id="4433"/>
            <p14:sldId id="4485"/>
            <p14:sldId id="276"/>
            <p14:sldId id="277"/>
            <p14:sldId id="4390"/>
            <p14:sldId id="279"/>
            <p14:sldId id="300"/>
            <p14:sldId id="280"/>
            <p14:sldId id="363"/>
            <p14:sldId id="289"/>
            <p14:sldId id="292"/>
          </p14:sldIdLst>
        </p14:section>
        <p14:section name="Acute Treatment of Migraine" id="{57F96A1E-B01F-4073-8D32-A5E11F093F07}">
          <p14:sldIdLst>
            <p14:sldId id="1599"/>
            <p14:sldId id="1575"/>
            <p14:sldId id="4412"/>
            <p14:sldId id="4461"/>
            <p14:sldId id="4413"/>
            <p14:sldId id="1675"/>
            <p14:sldId id="620"/>
            <p14:sldId id="1671"/>
            <p14:sldId id="298"/>
            <p14:sldId id="4479"/>
            <p14:sldId id="4425"/>
            <p14:sldId id="4408"/>
          </p14:sldIdLst>
        </p14:section>
        <p14:section name="Preventive Treatment of Migraine" id="{49782E1C-2A13-4F3D-A955-9CC47406B97E}">
          <p14:sldIdLst>
            <p14:sldId id="4406"/>
            <p14:sldId id="4435"/>
            <p14:sldId id="290"/>
            <p14:sldId id="4407"/>
            <p14:sldId id="1215"/>
            <p14:sldId id="1631"/>
            <p14:sldId id="4504"/>
            <p14:sldId id="4505"/>
            <p14:sldId id="4480"/>
            <p14:sldId id="1608"/>
            <p14:sldId id="1673"/>
            <p14:sldId id="4432"/>
            <p14:sldId id="4503"/>
            <p14:sldId id="4459"/>
            <p14:sldId id="4457"/>
            <p14:sldId id="4460"/>
          </p14:sldIdLst>
        </p14:section>
        <p14:section name="Treatment of Cluster" id="{DFFB476F-3AA7-4520-8851-7EEA3B8BC70D}">
          <p14:sldIdLst>
            <p14:sldId id="360"/>
            <p14:sldId id="666"/>
            <p14:sldId id="4464"/>
            <p14:sldId id="4462"/>
            <p14:sldId id="663"/>
            <p14:sldId id="348"/>
            <p14:sldId id="357"/>
            <p14:sldId id="4495"/>
            <p14:sldId id="4497"/>
            <p14:sldId id="4498"/>
            <p14:sldId id="4499"/>
            <p14:sldId id="703"/>
          </p14:sldIdLst>
        </p14:section>
        <p14:section name="Management Strategies" id="{3BDF5798-D62A-4B8E-BF8A-114C1D671FF3}">
          <p14:sldIdLst>
            <p14:sldId id="4465"/>
            <p14:sldId id="4466"/>
            <p14:sldId id="4470"/>
            <p14:sldId id="4471"/>
            <p14:sldId id="4472"/>
            <p14:sldId id="4473"/>
            <p14:sldId id="4502"/>
            <p14:sldId id="4474"/>
            <p14:sldId id="44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ne Joukovsky" initials="JJ" lastIdx="20" clrIdx="6">
    <p:extLst>
      <p:ext uri="{19B8F6BF-5375-455C-9EA6-DF929625EA0E}">
        <p15:presenceInfo xmlns:p15="http://schemas.microsoft.com/office/powerpoint/2012/main" userId="Jane Joukovsky" providerId="None"/>
      </p:ext>
    </p:extLst>
  </p:cmAuthor>
  <p:cmAuthor id="1" name="Gregory Scott" initials="GS" lastIdx="21" clrIdx="0">
    <p:extLst>
      <p:ext uri="{19B8F6BF-5375-455C-9EA6-DF929625EA0E}">
        <p15:presenceInfo xmlns:p15="http://schemas.microsoft.com/office/powerpoint/2012/main" userId="4946b59411aec69d" providerId="Windows Live"/>
      </p:ext>
    </p:extLst>
  </p:cmAuthor>
  <p:cmAuthor id="2" name="Deborah Tepper" initials="DT" lastIdx="54" clrIdx="1">
    <p:extLst>
      <p:ext uri="{19B8F6BF-5375-455C-9EA6-DF929625EA0E}">
        <p15:presenceInfo xmlns:p15="http://schemas.microsoft.com/office/powerpoint/2012/main" userId="cc600c9cec2924c7" providerId="Windows Live"/>
      </p:ext>
    </p:extLst>
  </p:cmAuthor>
  <p:cmAuthor id="3" name="Ailani, Jessica" initials="AJ" lastIdx="1" clrIdx="2">
    <p:extLst>
      <p:ext uri="{19B8F6BF-5375-455C-9EA6-DF929625EA0E}">
        <p15:presenceInfo xmlns:p15="http://schemas.microsoft.com/office/powerpoint/2012/main" userId="S::Jessica.X.Ailani@gunet.georgetown.edu::598fd6ca-aeba-4832-baa8-ea628ee1d010" providerId="AD"/>
      </p:ext>
    </p:extLst>
  </p:cmAuthor>
  <p:cmAuthor id="4" name="Stewart J. Tepper" initials="SJT" lastIdx="5" clrIdx="3">
    <p:extLst>
      <p:ext uri="{19B8F6BF-5375-455C-9EA6-DF929625EA0E}">
        <p15:presenceInfo xmlns:p15="http://schemas.microsoft.com/office/powerpoint/2012/main" userId="Stewart J. Tepper" providerId="None"/>
      </p:ext>
    </p:extLst>
  </p:cmAuthor>
  <p:cmAuthor id="5" name="jessica Ailani" initials="jA" lastIdx="49" clrIdx="4">
    <p:extLst>
      <p:ext uri="{19B8F6BF-5375-455C-9EA6-DF929625EA0E}">
        <p15:presenceInfo xmlns:p15="http://schemas.microsoft.com/office/powerpoint/2012/main" userId="9a6682f682e33f76" providerId="Windows Live"/>
      </p:ext>
    </p:extLst>
  </p:cmAuthor>
  <p:cmAuthor id="6" name="Microsoft Office User" initials="MOU" lastIdx="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F9F"/>
    <a:srgbClr val="FF3B3B"/>
    <a:srgbClr val="CCCC00"/>
    <a:srgbClr val="FF2929"/>
    <a:srgbClr val="CFD5EA"/>
    <a:srgbClr val="0CA487"/>
    <a:srgbClr val="6B82A1"/>
    <a:srgbClr val="B4B000"/>
    <a:srgbClr val="566B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26" autoAdjust="0"/>
    <p:restoredTop sz="96087" autoAdjust="0"/>
  </p:normalViewPr>
  <p:slideViewPr>
    <p:cSldViewPr snapToGrid="0" snapToObjects="1">
      <p:cViewPr varScale="1">
        <p:scale>
          <a:sx n="62" d="100"/>
          <a:sy n="62" d="100"/>
        </p:scale>
        <p:origin x="284" y="56"/>
      </p:cViewPr>
      <p:guideLst/>
    </p:cSldViewPr>
  </p:slideViewPr>
  <p:outlineViewPr>
    <p:cViewPr>
      <p:scale>
        <a:sx n="33" d="100"/>
        <a:sy n="33" d="100"/>
      </p:scale>
      <p:origin x="0" y="-73672"/>
    </p:cViewPr>
  </p:outlineViewPr>
  <p:notesTextViewPr>
    <p:cViewPr>
      <p:scale>
        <a:sx n="3" d="2"/>
        <a:sy n="3" d="2"/>
      </p:scale>
      <p:origin x="0" y="0"/>
    </p:cViewPr>
  </p:notesTextViewPr>
  <p:sorterViewPr>
    <p:cViewPr>
      <p:scale>
        <a:sx n="91" d="100"/>
        <a:sy n="91" d="100"/>
      </p:scale>
      <p:origin x="0" y="-1380"/>
    </p:cViewPr>
  </p:sorter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82966651227419"/>
          <c:y val="0.12931057067963922"/>
          <c:w val="0.83220954917400036"/>
          <c:h val="0.7132525673712315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Maximum</c:v>
                </c:pt>
                <c:pt idx="1">
                  <c:v>Moderate</c:v>
                </c:pt>
                <c:pt idx="2">
                  <c:v>Poor</c:v>
                </c:pt>
                <c:pt idx="3">
                  <c:v>Very poor</c:v>
                </c:pt>
              </c:strCache>
            </c:strRef>
          </c:cat>
          <c:val>
            <c:numRef>
              <c:f>Sheet1!$B$2:$B$5</c:f>
              <c:numCache>
                <c:formatCode>0.0%</c:formatCode>
                <c:ptCount val="4"/>
                <c:pt idx="0">
                  <c:v>1.9E-2</c:v>
                </c:pt>
                <c:pt idx="1">
                  <c:v>2.7E-2</c:v>
                </c:pt>
                <c:pt idx="2">
                  <c:v>4.3999999999999997E-2</c:v>
                </c:pt>
                <c:pt idx="3">
                  <c:v>6.8000000000000005E-2</c:v>
                </c:pt>
              </c:numCache>
            </c:numRef>
          </c:val>
          <c:extLst>
            <c:ext xmlns:c16="http://schemas.microsoft.com/office/drawing/2014/chart" uri="{C3380CC4-5D6E-409C-BE32-E72D297353CC}">
              <c16:uniqueId val="{00000000-C079-4703-865D-AA1E56B70A8A}"/>
            </c:ext>
          </c:extLst>
        </c:ser>
        <c:dLbls>
          <c:dLblPos val="outEnd"/>
          <c:showLegendKey val="0"/>
          <c:showVal val="1"/>
          <c:showCatName val="0"/>
          <c:showSerName val="0"/>
          <c:showPercent val="0"/>
          <c:showBubbleSize val="0"/>
        </c:dLbls>
        <c:gapWidth val="219"/>
        <c:overlap val="-27"/>
        <c:axId val="366486688"/>
        <c:axId val="366479632"/>
      </c:barChart>
      <c:catAx>
        <c:axId val="3664866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Treatment Efficacy</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6479632"/>
        <c:crosses val="autoZero"/>
        <c:auto val="1"/>
        <c:lblAlgn val="ctr"/>
        <c:lblOffset val="100"/>
        <c:noMultiLvlLbl val="0"/>
      </c:catAx>
      <c:valAx>
        <c:axId val="36647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Progressed</a:t>
                </a:r>
                <a:r>
                  <a:rPr lang="en-US" baseline="0" dirty="0"/>
                  <a:t> to Chronic Migraine (%)</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648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effectLst/>
              </a:rPr>
              <a:t>Galcanezumab REGAIN</a:t>
            </a:r>
            <a:r>
              <a:rPr lang="en-US" sz="1800" b="1" baseline="30000" dirty="0">
                <a:effectLst/>
              </a:rPr>
              <a:t>2</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56354425457385"/>
          <c:y val="0.37628092101145821"/>
          <c:w val="0.85069887102972042"/>
          <c:h val="0.49281276104802874"/>
        </c:manualLayout>
      </c:layout>
      <c:barChart>
        <c:barDir val="col"/>
        <c:grouping val="clustered"/>
        <c:varyColors val="0"/>
        <c:ser>
          <c:idx val="0"/>
          <c:order val="0"/>
          <c:tx>
            <c:strRef>
              <c:f>Sheet1!$B$1</c:f>
              <c:strCache>
                <c:ptCount val="1"/>
                <c:pt idx="0">
                  <c:v>Galcanezumab 120 mg</c:v>
                </c:pt>
              </c:strCache>
            </c:strRef>
          </c:tx>
          <c:spPr>
            <a:solidFill>
              <a:schemeClr val="accent1"/>
            </a:solidFill>
            <a:ln>
              <a:noFill/>
            </a:ln>
            <a:effectLst/>
          </c:spPr>
          <c:invertIfNegative val="0"/>
          <c:cat>
            <c:numRef>
              <c:f>Sheet1!$A$2:$A$4</c:f>
              <c:numCache>
                <c:formatCode>General</c:formatCode>
                <c:ptCount val="3"/>
                <c:pt idx="0">
                  <c:v>1</c:v>
                </c:pt>
                <c:pt idx="1">
                  <c:v>2</c:v>
                </c:pt>
                <c:pt idx="2">
                  <c:v>3</c:v>
                </c:pt>
              </c:numCache>
            </c:numRef>
          </c:cat>
          <c:val>
            <c:numRef>
              <c:f>Sheet1!$B$2:$B$4</c:f>
              <c:numCache>
                <c:formatCode>General</c:formatCode>
                <c:ptCount val="3"/>
                <c:pt idx="0">
                  <c:v>-2.2000000000000002</c:v>
                </c:pt>
                <c:pt idx="1">
                  <c:v>-2.4</c:v>
                </c:pt>
                <c:pt idx="2">
                  <c:v>-1.9</c:v>
                </c:pt>
              </c:numCache>
            </c:numRef>
          </c:val>
          <c:extLst>
            <c:ext xmlns:c16="http://schemas.microsoft.com/office/drawing/2014/chart" uri="{C3380CC4-5D6E-409C-BE32-E72D297353CC}">
              <c16:uniqueId val="{00000000-54BF-424E-88C3-B556DF146299}"/>
            </c:ext>
          </c:extLst>
        </c:ser>
        <c:ser>
          <c:idx val="1"/>
          <c:order val="1"/>
          <c:tx>
            <c:strRef>
              <c:f>Sheet1!$C$1</c:f>
              <c:strCache>
                <c:ptCount val="1"/>
                <c:pt idx="0">
                  <c:v>Galcanezumab 240 mg</c:v>
                </c:pt>
              </c:strCache>
            </c:strRef>
          </c:tx>
          <c:spPr>
            <a:solidFill>
              <a:schemeClr val="accent2"/>
            </a:solidFill>
            <a:ln>
              <a:noFill/>
            </a:ln>
            <a:effectLst/>
          </c:spPr>
          <c:invertIfNegative val="0"/>
          <c:cat>
            <c:numRef>
              <c:f>Sheet1!$A$2:$A$4</c:f>
              <c:numCache>
                <c:formatCode>General</c:formatCode>
                <c:ptCount val="3"/>
                <c:pt idx="0">
                  <c:v>1</c:v>
                </c:pt>
                <c:pt idx="1">
                  <c:v>2</c:v>
                </c:pt>
                <c:pt idx="2">
                  <c:v>3</c:v>
                </c:pt>
              </c:numCache>
            </c:numRef>
          </c:cat>
          <c:val>
            <c:numRef>
              <c:f>Sheet1!$C$2:$C$4</c:f>
              <c:numCache>
                <c:formatCode>General</c:formatCode>
                <c:ptCount val="3"/>
                <c:pt idx="0">
                  <c:v>-2.4</c:v>
                </c:pt>
                <c:pt idx="1">
                  <c:v>-3.1</c:v>
                </c:pt>
                <c:pt idx="2">
                  <c:v>-2.1</c:v>
                </c:pt>
              </c:numCache>
            </c:numRef>
          </c:val>
          <c:extLst>
            <c:ext xmlns:c16="http://schemas.microsoft.com/office/drawing/2014/chart" uri="{C3380CC4-5D6E-409C-BE32-E72D297353CC}">
              <c16:uniqueId val="{00000001-54BF-424E-88C3-B556DF146299}"/>
            </c:ext>
          </c:extLst>
        </c:ser>
        <c:dLbls>
          <c:showLegendKey val="0"/>
          <c:showVal val="0"/>
          <c:showCatName val="0"/>
          <c:showSerName val="0"/>
          <c:showPercent val="0"/>
          <c:showBubbleSize val="0"/>
        </c:dLbls>
        <c:gapWidth val="219"/>
        <c:overlap val="-27"/>
        <c:axId val="581472840"/>
        <c:axId val="581475136"/>
      </c:barChart>
      <c:catAx>
        <c:axId val="581472840"/>
        <c:scaling>
          <c:orientation val="minMax"/>
        </c:scaling>
        <c:delete val="0"/>
        <c:axPos val="b"/>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1475136"/>
        <c:crosses val="autoZero"/>
        <c:auto val="1"/>
        <c:lblAlgn val="ctr"/>
        <c:lblOffset val="100"/>
        <c:noMultiLvlLbl val="0"/>
      </c:catAx>
      <c:valAx>
        <c:axId val="58147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1472840"/>
        <c:crosses val="autoZero"/>
        <c:crossBetween val="between"/>
        <c:majorUnit val="1"/>
      </c:valAx>
      <c:spPr>
        <a:noFill/>
        <a:ln>
          <a:noFill/>
        </a:ln>
        <a:effectLst/>
      </c:spPr>
    </c:plotArea>
    <c:legend>
      <c:legendPos val="t"/>
      <c:layout>
        <c:manualLayout>
          <c:xMode val="edge"/>
          <c:yMode val="edge"/>
          <c:x val="4.3940689882324942E-3"/>
          <c:y val="0.10788273212356704"/>
          <c:w val="0.99560593101176764"/>
          <c:h val="0.170313516131577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effectLst/>
              </a:rPr>
              <a:t>Fremanezumab HALO CM</a:t>
            </a:r>
            <a:r>
              <a:rPr lang="en-US" sz="1800" b="1" baseline="30000" dirty="0">
                <a:effectLst/>
              </a:rPr>
              <a:t>3</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159195820963272"/>
          <c:y val="0.45701082070972893"/>
          <c:w val="0.72431487250448123"/>
          <c:h val="0.47770985593551685"/>
        </c:manualLayout>
      </c:layout>
      <c:barChart>
        <c:barDir val="col"/>
        <c:grouping val="clustered"/>
        <c:varyColors val="0"/>
        <c:ser>
          <c:idx val="0"/>
          <c:order val="0"/>
          <c:tx>
            <c:strRef>
              <c:f>Sheet1!$B$1</c:f>
              <c:strCache>
                <c:ptCount val="1"/>
                <c:pt idx="0">
                  <c:v>Fremanezumab quarterly</c:v>
                </c:pt>
              </c:strCache>
            </c:strRef>
          </c:tx>
          <c:spPr>
            <a:solidFill>
              <a:schemeClr val="accent1"/>
            </a:solidFill>
            <a:ln>
              <a:noFill/>
            </a:ln>
            <a:effectLst/>
          </c:spPr>
          <c:invertIfNegative val="0"/>
          <c:cat>
            <c:numRef>
              <c:f>Sheet1!$A$2:$A$4</c:f>
              <c:numCache>
                <c:formatCode>General</c:formatCode>
                <c:ptCount val="3"/>
                <c:pt idx="0">
                  <c:v>4</c:v>
                </c:pt>
                <c:pt idx="1">
                  <c:v>8</c:v>
                </c:pt>
                <c:pt idx="2">
                  <c:v>12</c:v>
                </c:pt>
              </c:numCache>
            </c:numRef>
          </c:cat>
          <c:val>
            <c:numRef>
              <c:f>Sheet1!$B$2:$B$4</c:f>
              <c:numCache>
                <c:formatCode>General</c:formatCode>
                <c:ptCount val="3"/>
                <c:pt idx="0">
                  <c:v>-2.1</c:v>
                </c:pt>
                <c:pt idx="1">
                  <c:v>-1.6</c:v>
                </c:pt>
                <c:pt idx="2">
                  <c:v>-1.5</c:v>
                </c:pt>
              </c:numCache>
            </c:numRef>
          </c:val>
          <c:extLst>
            <c:ext xmlns:c16="http://schemas.microsoft.com/office/drawing/2014/chart" uri="{C3380CC4-5D6E-409C-BE32-E72D297353CC}">
              <c16:uniqueId val="{00000000-784B-4EE9-BE3B-63E329E5D11A}"/>
            </c:ext>
          </c:extLst>
        </c:ser>
        <c:ser>
          <c:idx val="1"/>
          <c:order val="1"/>
          <c:tx>
            <c:strRef>
              <c:f>Sheet1!$C$1</c:f>
              <c:strCache>
                <c:ptCount val="1"/>
                <c:pt idx="0">
                  <c:v>Fremanezumab monthly</c:v>
                </c:pt>
              </c:strCache>
            </c:strRef>
          </c:tx>
          <c:spPr>
            <a:solidFill>
              <a:schemeClr val="accent2"/>
            </a:solidFill>
            <a:ln>
              <a:noFill/>
            </a:ln>
            <a:effectLst/>
          </c:spPr>
          <c:invertIfNegative val="0"/>
          <c:cat>
            <c:numRef>
              <c:f>Sheet1!$A$2:$A$4</c:f>
              <c:numCache>
                <c:formatCode>General</c:formatCode>
                <c:ptCount val="3"/>
                <c:pt idx="0">
                  <c:v>4</c:v>
                </c:pt>
                <c:pt idx="1">
                  <c:v>8</c:v>
                </c:pt>
                <c:pt idx="2">
                  <c:v>12</c:v>
                </c:pt>
              </c:numCache>
            </c:numRef>
          </c:cat>
          <c:val>
            <c:numRef>
              <c:f>Sheet1!$C$2:$C$4</c:f>
              <c:numCache>
                <c:formatCode>General</c:formatCode>
                <c:ptCount val="3"/>
                <c:pt idx="0">
                  <c:v>-2</c:v>
                </c:pt>
                <c:pt idx="1">
                  <c:v>-1.9</c:v>
                </c:pt>
                <c:pt idx="2">
                  <c:v>-1.7</c:v>
                </c:pt>
              </c:numCache>
            </c:numRef>
          </c:val>
          <c:extLst>
            <c:ext xmlns:c16="http://schemas.microsoft.com/office/drawing/2014/chart" uri="{C3380CC4-5D6E-409C-BE32-E72D297353CC}">
              <c16:uniqueId val="{00000001-784B-4EE9-BE3B-63E329E5D11A}"/>
            </c:ext>
          </c:extLst>
        </c:ser>
        <c:dLbls>
          <c:showLegendKey val="0"/>
          <c:showVal val="0"/>
          <c:showCatName val="0"/>
          <c:showSerName val="0"/>
          <c:showPercent val="0"/>
          <c:showBubbleSize val="0"/>
        </c:dLbls>
        <c:gapWidth val="219"/>
        <c:overlap val="-27"/>
        <c:axId val="578240920"/>
        <c:axId val="578235344"/>
      </c:barChart>
      <c:catAx>
        <c:axId val="578240920"/>
        <c:scaling>
          <c:orientation val="minMax"/>
        </c:scaling>
        <c:delete val="0"/>
        <c:axPos val="b"/>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235344"/>
        <c:crosses val="autoZero"/>
        <c:auto val="1"/>
        <c:lblAlgn val="ctr"/>
        <c:lblOffset val="100"/>
        <c:noMultiLvlLbl val="0"/>
      </c:catAx>
      <c:valAx>
        <c:axId val="578235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dirty="0"/>
                  <a:t>LS Mean Change from Baseline in Average Number of Migraine Days per Month (placebo-subtracted)</a:t>
                </a:r>
              </a:p>
            </c:rich>
          </c:tx>
          <c:layout>
            <c:manualLayout>
              <c:xMode val="edge"/>
              <c:yMode val="edge"/>
              <c:x val="4.9590064415834169E-2"/>
              <c:y val="0.2305979141092887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8240920"/>
        <c:crosses val="autoZero"/>
        <c:crossBetween val="between"/>
        <c:majorUnit val="1"/>
      </c:valAx>
      <c:spPr>
        <a:noFill/>
        <a:ln>
          <a:noFill/>
        </a:ln>
        <a:effectLst/>
      </c:spPr>
    </c:plotArea>
    <c:legend>
      <c:legendPos val="t"/>
      <c:layout>
        <c:manualLayout>
          <c:xMode val="edge"/>
          <c:yMode val="edge"/>
          <c:x val="5.0000061011398145E-2"/>
          <c:y val="0.15387031229348141"/>
          <c:w val="0.89999987797720382"/>
          <c:h val="0.108562997717558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effectLst/>
              </a:rPr>
              <a:t>Eptinezumab PROMISE-2</a:t>
            </a:r>
            <a:r>
              <a:rPr lang="en-US" sz="1800" b="1" baseline="30000" dirty="0">
                <a:effectLst/>
              </a:rPr>
              <a:t>4</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547661516177408"/>
          <c:y val="0.40070580094197772"/>
          <c:w val="0.75952326015128857"/>
          <c:h val="0.56205581382653769"/>
        </c:manualLayout>
      </c:layout>
      <c:barChart>
        <c:barDir val="col"/>
        <c:grouping val="clustered"/>
        <c:varyColors val="0"/>
        <c:ser>
          <c:idx val="0"/>
          <c:order val="0"/>
          <c:tx>
            <c:strRef>
              <c:f>Sheet1!$B$1</c:f>
              <c:strCache>
                <c:ptCount val="1"/>
                <c:pt idx="0">
                  <c:v>Eptinezumab 100 mg</c:v>
                </c:pt>
              </c:strCache>
            </c:strRef>
          </c:tx>
          <c:spPr>
            <a:solidFill>
              <a:schemeClr val="accent1"/>
            </a:solidFill>
            <a:ln>
              <a:noFill/>
            </a:ln>
            <a:effectLst/>
          </c:spPr>
          <c:invertIfNegative val="0"/>
          <c:cat>
            <c:strRef>
              <c:f>Sheet1!$A$2</c:f>
              <c:strCache>
                <c:ptCount val="1"/>
                <c:pt idx="0">
                  <c:v> </c:v>
                </c:pt>
              </c:strCache>
            </c:strRef>
          </c:cat>
          <c:val>
            <c:numRef>
              <c:f>Sheet1!$B$2</c:f>
              <c:numCache>
                <c:formatCode>General</c:formatCode>
                <c:ptCount val="1"/>
                <c:pt idx="0">
                  <c:v>-2</c:v>
                </c:pt>
              </c:numCache>
            </c:numRef>
          </c:val>
          <c:extLst>
            <c:ext xmlns:c16="http://schemas.microsoft.com/office/drawing/2014/chart" uri="{C3380CC4-5D6E-409C-BE32-E72D297353CC}">
              <c16:uniqueId val="{00000000-53FB-4696-AFA9-E7DBEFD0AD38}"/>
            </c:ext>
          </c:extLst>
        </c:ser>
        <c:ser>
          <c:idx val="1"/>
          <c:order val="1"/>
          <c:tx>
            <c:strRef>
              <c:f>Sheet1!$C$1</c:f>
              <c:strCache>
                <c:ptCount val="1"/>
                <c:pt idx="0">
                  <c:v>Eptinezumab 300 mg</c:v>
                </c:pt>
              </c:strCache>
            </c:strRef>
          </c:tx>
          <c:spPr>
            <a:solidFill>
              <a:schemeClr val="accent2"/>
            </a:solidFill>
            <a:ln>
              <a:noFill/>
            </a:ln>
            <a:effectLst/>
          </c:spPr>
          <c:invertIfNegative val="0"/>
          <c:cat>
            <c:strRef>
              <c:f>Sheet1!$A$2</c:f>
              <c:strCache>
                <c:ptCount val="1"/>
                <c:pt idx="0">
                  <c:v> </c:v>
                </c:pt>
              </c:strCache>
            </c:strRef>
          </c:cat>
          <c:val>
            <c:numRef>
              <c:f>Sheet1!$C$2</c:f>
              <c:numCache>
                <c:formatCode>General</c:formatCode>
                <c:ptCount val="1"/>
                <c:pt idx="0">
                  <c:v>-2.6</c:v>
                </c:pt>
              </c:numCache>
            </c:numRef>
          </c:val>
          <c:extLst>
            <c:ext xmlns:c16="http://schemas.microsoft.com/office/drawing/2014/chart" uri="{C3380CC4-5D6E-409C-BE32-E72D297353CC}">
              <c16:uniqueId val="{00000001-53FB-4696-AFA9-E7DBEFD0AD38}"/>
            </c:ext>
          </c:extLst>
        </c:ser>
        <c:dLbls>
          <c:showLegendKey val="0"/>
          <c:showVal val="0"/>
          <c:showCatName val="0"/>
          <c:showSerName val="0"/>
          <c:showPercent val="0"/>
          <c:showBubbleSize val="0"/>
        </c:dLbls>
        <c:gapWidth val="219"/>
        <c:overlap val="-27"/>
        <c:axId val="576622680"/>
        <c:axId val="576623336"/>
      </c:barChart>
      <c:catAx>
        <c:axId val="576622680"/>
        <c:scaling>
          <c:orientation val="minMax"/>
        </c:scaling>
        <c:delete val="0"/>
        <c:axPos val="b"/>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6623336"/>
        <c:crosses val="autoZero"/>
        <c:auto val="1"/>
        <c:lblAlgn val="ctr"/>
        <c:lblOffset val="100"/>
        <c:noMultiLvlLbl val="0"/>
      </c:catAx>
      <c:valAx>
        <c:axId val="576623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dirty="0"/>
                  <a:t>Mean Change</a:t>
                </a:r>
                <a:r>
                  <a:rPr lang="en-US" sz="1000" baseline="0" dirty="0"/>
                  <a:t> from Baseline in Monthly Migraine Days (placebo-subtracted)</a:t>
                </a:r>
                <a:endParaRPr lang="en-US" sz="1000" dirty="0"/>
              </a:p>
            </c:rich>
          </c:tx>
          <c:layout>
            <c:manualLayout>
              <c:xMode val="edge"/>
              <c:yMode val="edge"/>
              <c:x val="8.4254735901208334E-3"/>
              <c:y val="0.2324840227442587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6622680"/>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Weekly frequency of cluster headache attacks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Galcanezumab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Week 0</c:v>
                </c:pt>
                <c:pt idx="1">
                  <c:v>Weeks 1-3</c:v>
                </c:pt>
              </c:strCache>
            </c:strRef>
          </c:cat>
          <c:val>
            <c:numRef>
              <c:f>Sheet1!$B$2:$B$3</c:f>
              <c:numCache>
                <c:formatCode>General</c:formatCode>
                <c:ptCount val="2"/>
                <c:pt idx="0">
                  <c:v>17.8</c:v>
                </c:pt>
                <c:pt idx="1">
                  <c:v>9.1</c:v>
                </c:pt>
              </c:numCache>
            </c:numRef>
          </c:val>
          <c:extLst>
            <c:ext xmlns:c16="http://schemas.microsoft.com/office/drawing/2014/chart" uri="{C3380CC4-5D6E-409C-BE32-E72D297353CC}">
              <c16:uniqueId val="{00000000-F685-4079-82B1-890FF0E244AC}"/>
            </c:ext>
          </c:extLst>
        </c:ser>
        <c:ser>
          <c:idx val="1"/>
          <c:order val="1"/>
          <c:tx>
            <c:strRef>
              <c:f>Sheet1!$C$1</c:f>
              <c:strCache>
                <c:ptCount val="1"/>
                <c:pt idx="0">
                  <c:v>Placebo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Week 0</c:v>
                </c:pt>
                <c:pt idx="1">
                  <c:v>Weeks 1-3</c:v>
                </c:pt>
              </c:strCache>
            </c:strRef>
          </c:cat>
          <c:val>
            <c:numRef>
              <c:f>Sheet1!$C$2:$C$3</c:f>
              <c:numCache>
                <c:formatCode>General</c:formatCode>
                <c:ptCount val="2"/>
                <c:pt idx="0">
                  <c:v>17.3</c:v>
                </c:pt>
                <c:pt idx="1">
                  <c:v>12.1</c:v>
                </c:pt>
              </c:numCache>
            </c:numRef>
          </c:val>
          <c:extLst>
            <c:ext xmlns:c16="http://schemas.microsoft.com/office/drawing/2014/chart" uri="{C3380CC4-5D6E-409C-BE32-E72D297353CC}">
              <c16:uniqueId val="{00000001-F685-4079-82B1-890FF0E244AC}"/>
            </c:ext>
          </c:extLst>
        </c:ser>
        <c:dLbls>
          <c:dLblPos val="outEnd"/>
          <c:showLegendKey val="0"/>
          <c:showVal val="1"/>
          <c:showCatName val="0"/>
          <c:showSerName val="0"/>
          <c:showPercent val="0"/>
          <c:showBubbleSize val="0"/>
        </c:dLbls>
        <c:gapWidth val="219"/>
        <c:overlap val="-27"/>
        <c:axId val="460324528"/>
        <c:axId val="460322176"/>
      </c:barChart>
      <c:catAx>
        <c:axId val="4603245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322176"/>
        <c:crosses val="autoZero"/>
        <c:auto val="1"/>
        <c:lblAlgn val="ctr"/>
        <c:lblOffset val="100"/>
        <c:noMultiLvlLbl val="0"/>
      </c:catAx>
      <c:valAx>
        <c:axId val="46032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32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Patients who had </a:t>
            </a:r>
            <a:r>
              <a:rPr lang="en-US" dirty="0">
                <a:latin typeface="Calibri" panose="020F0502020204030204" pitchFamily="34" charset="0"/>
                <a:cs typeface="Calibri" panose="020F0502020204030204" pitchFamily="34" charset="0"/>
              </a:rPr>
              <a:t>≥50% reduction in headache frequency at week 3</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Galcanezumab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0.71</c:v>
                </c:pt>
              </c:numCache>
            </c:numRef>
          </c:val>
          <c:extLst>
            <c:ext xmlns:c16="http://schemas.microsoft.com/office/drawing/2014/chart" uri="{C3380CC4-5D6E-409C-BE32-E72D297353CC}">
              <c16:uniqueId val="{00000000-1347-40F0-8E97-DEF15A9AD0F9}"/>
            </c:ext>
          </c:extLst>
        </c:ser>
        <c:ser>
          <c:idx val="1"/>
          <c:order val="1"/>
          <c:tx>
            <c:strRef>
              <c:f>Sheet1!$C$1</c:f>
              <c:strCache>
                <c:ptCount val="1"/>
                <c:pt idx="0">
                  <c:v>Placebo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0.53</c:v>
                </c:pt>
              </c:numCache>
            </c:numRef>
          </c:val>
          <c:extLst>
            <c:ext xmlns:c16="http://schemas.microsoft.com/office/drawing/2014/chart" uri="{C3380CC4-5D6E-409C-BE32-E72D297353CC}">
              <c16:uniqueId val="{00000001-1347-40F0-8E97-DEF15A9AD0F9}"/>
            </c:ext>
          </c:extLst>
        </c:ser>
        <c:dLbls>
          <c:dLblPos val="outEnd"/>
          <c:showLegendKey val="0"/>
          <c:showVal val="1"/>
          <c:showCatName val="0"/>
          <c:showSerName val="0"/>
          <c:showPercent val="0"/>
          <c:showBubbleSize val="0"/>
        </c:dLbls>
        <c:gapWidth val="219"/>
        <c:overlap val="-27"/>
        <c:axId val="460323352"/>
        <c:axId val="460322568"/>
      </c:barChart>
      <c:catAx>
        <c:axId val="4603233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322568"/>
        <c:crosses val="autoZero"/>
        <c:auto val="1"/>
        <c:lblAlgn val="ctr"/>
        <c:lblOffset val="100"/>
        <c:noMultiLvlLbl val="0"/>
      </c:catAx>
      <c:valAx>
        <c:axId val="460322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03233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Route of administration</c:v>
                </c:pt>
                <c:pt idx="1">
                  <c:v>Relief of associated symptoms</c:v>
                </c:pt>
                <c:pt idx="2">
                  <c:v>No side effects</c:v>
                </c:pt>
                <c:pt idx="3">
                  <c:v>Rapid onset</c:v>
                </c:pt>
                <c:pt idx="4">
                  <c:v>No recurrence</c:v>
                </c:pt>
                <c:pt idx="5">
                  <c:v>Complete pain relief</c:v>
                </c:pt>
              </c:strCache>
            </c:strRef>
          </c:cat>
          <c:val>
            <c:numRef>
              <c:f>Sheet1!$B$2:$B$7</c:f>
              <c:numCache>
                <c:formatCode>0%</c:formatCode>
                <c:ptCount val="6"/>
                <c:pt idx="0">
                  <c:v>0.56000000000000005</c:v>
                </c:pt>
                <c:pt idx="1">
                  <c:v>0.76</c:v>
                </c:pt>
                <c:pt idx="2">
                  <c:v>0.79</c:v>
                </c:pt>
                <c:pt idx="3">
                  <c:v>0.83</c:v>
                </c:pt>
                <c:pt idx="4">
                  <c:v>0.86</c:v>
                </c:pt>
                <c:pt idx="5">
                  <c:v>0.87</c:v>
                </c:pt>
              </c:numCache>
            </c:numRef>
          </c:val>
          <c:extLst>
            <c:ext xmlns:c16="http://schemas.microsoft.com/office/drawing/2014/chart" uri="{C3380CC4-5D6E-409C-BE32-E72D297353CC}">
              <c16:uniqueId val="{00000000-C65E-461F-8FCC-79C1C2FC7FB5}"/>
            </c:ext>
          </c:extLst>
        </c:ser>
        <c:dLbls>
          <c:dLblPos val="outEnd"/>
          <c:showLegendKey val="0"/>
          <c:showVal val="1"/>
          <c:showCatName val="0"/>
          <c:showSerName val="0"/>
          <c:showPercent val="0"/>
          <c:showBubbleSize val="0"/>
        </c:dLbls>
        <c:gapWidth val="182"/>
        <c:axId val="371502856"/>
        <c:axId val="367199752"/>
      </c:barChart>
      <c:catAx>
        <c:axId val="371502856"/>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67199752"/>
        <c:crosses val="autoZero"/>
        <c:auto val="1"/>
        <c:lblAlgn val="ctr"/>
        <c:lblOffset val="100"/>
        <c:noMultiLvlLbl val="0"/>
      </c:catAx>
      <c:valAx>
        <c:axId val="367199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of People</a:t>
                </a:r>
                <a:r>
                  <a:rPr lang="en-US" baseline="0" dirty="0"/>
                  <a:t> with Migraine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15028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4236311464946"/>
          <c:y val="0.2023085933329147"/>
          <c:w val="0.84305762404407758"/>
          <c:h val="0.65958435569940432"/>
        </c:manualLayout>
      </c:layout>
      <c:barChart>
        <c:barDir val="col"/>
        <c:grouping val="clustered"/>
        <c:varyColors val="0"/>
        <c:ser>
          <c:idx val="0"/>
          <c:order val="0"/>
          <c:tx>
            <c:strRef>
              <c:f>Sheet1!$B$1</c:f>
              <c:strCache>
                <c:ptCount val="1"/>
                <c:pt idx="0">
                  <c:v>Ubrogepant 100 mg</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Pain freedom at 2 hours</c:v>
                </c:pt>
                <c:pt idx="1">
                  <c:v>Absence of MBS at 2 hours</c:v>
                </c:pt>
              </c:strCache>
            </c:strRef>
          </c:cat>
          <c:val>
            <c:numRef>
              <c:f>Sheet1!$B$2:$B$3</c:f>
              <c:numCache>
                <c:formatCode>General</c:formatCode>
                <c:ptCount val="2"/>
                <c:pt idx="0" formatCode="0.0">
                  <c:v>21.2</c:v>
                </c:pt>
                <c:pt idx="1">
                  <c:v>37.700000000000003</c:v>
                </c:pt>
              </c:numCache>
            </c:numRef>
          </c:val>
          <c:extLst>
            <c:ext xmlns:c16="http://schemas.microsoft.com/office/drawing/2014/chart" uri="{C3380CC4-5D6E-409C-BE32-E72D297353CC}">
              <c16:uniqueId val="{00000000-7740-475B-83C1-A35A4D5A6447}"/>
            </c:ext>
          </c:extLst>
        </c:ser>
        <c:ser>
          <c:idx val="1"/>
          <c:order val="1"/>
          <c:tx>
            <c:strRef>
              <c:f>Sheet1!$C$1</c:f>
              <c:strCache>
                <c:ptCount val="1"/>
                <c:pt idx="0">
                  <c:v>Ubrogepant 50 mg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Pain freedom at 2 hours</c:v>
                </c:pt>
                <c:pt idx="1">
                  <c:v>Absence of MBS at 2 hours</c:v>
                </c:pt>
              </c:strCache>
            </c:strRef>
          </c:cat>
          <c:val>
            <c:numRef>
              <c:f>Sheet1!$C$2:$C$3</c:f>
              <c:numCache>
                <c:formatCode>General</c:formatCode>
                <c:ptCount val="2"/>
                <c:pt idx="0">
                  <c:v>19.2</c:v>
                </c:pt>
                <c:pt idx="1">
                  <c:v>38.6</c:v>
                </c:pt>
              </c:numCache>
            </c:numRef>
          </c:val>
          <c:extLst>
            <c:ext xmlns:c16="http://schemas.microsoft.com/office/drawing/2014/chart" uri="{C3380CC4-5D6E-409C-BE32-E72D297353CC}">
              <c16:uniqueId val="{00000001-7740-475B-83C1-A35A4D5A6447}"/>
            </c:ext>
          </c:extLst>
        </c:ser>
        <c:ser>
          <c:idx val="2"/>
          <c:order val="2"/>
          <c:tx>
            <c:strRef>
              <c:f>Sheet1!$D$1</c:f>
              <c:strCache>
                <c:ptCount val="1"/>
                <c:pt idx="0">
                  <c:v>Placebo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Pain freedom at 2 hours</c:v>
                </c:pt>
                <c:pt idx="1">
                  <c:v>Absence of MBS at 2 hours</c:v>
                </c:pt>
              </c:strCache>
            </c:strRef>
          </c:cat>
          <c:val>
            <c:numRef>
              <c:f>Sheet1!$D$2:$D$3</c:f>
              <c:numCache>
                <c:formatCode>General</c:formatCode>
                <c:ptCount val="2"/>
                <c:pt idx="0">
                  <c:v>11.8</c:v>
                </c:pt>
                <c:pt idx="1">
                  <c:v>27.8</c:v>
                </c:pt>
              </c:numCache>
            </c:numRef>
          </c:val>
          <c:extLst>
            <c:ext xmlns:c16="http://schemas.microsoft.com/office/drawing/2014/chart" uri="{C3380CC4-5D6E-409C-BE32-E72D297353CC}">
              <c16:uniqueId val="{00000002-7740-475B-83C1-A35A4D5A6447}"/>
            </c:ext>
          </c:extLst>
        </c:ser>
        <c:dLbls>
          <c:dLblPos val="outEnd"/>
          <c:showLegendKey val="0"/>
          <c:showVal val="1"/>
          <c:showCatName val="0"/>
          <c:showSerName val="0"/>
          <c:showPercent val="0"/>
          <c:showBubbleSize val="0"/>
        </c:dLbls>
        <c:gapWidth val="167"/>
        <c:overlap val="-3"/>
        <c:axId val="450541288"/>
        <c:axId val="450541680"/>
      </c:barChart>
      <c:catAx>
        <c:axId val="450541288"/>
        <c:scaling>
          <c:orientation val="minMax"/>
        </c:scaling>
        <c:delete val="0"/>
        <c:axPos val="b"/>
        <c:numFmt formatCode="General" sourceLinked="1"/>
        <c:majorTickMark val="none"/>
        <c:minorTickMark val="none"/>
        <c:tickLblPos val="nextTo"/>
        <c:spPr>
          <a:noFill/>
          <a:ln w="19050" cap="sq" cmpd="sng" algn="ctr">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541680"/>
        <c:crosses val="autoZero"/>
        <c:auto val="1"/>
        <c:lblAlgn val="ctr"/>
        <c:lblOffset val="100"/>
        <c:noMultiLvlLbl val="0"/>
      </c:catAx>
      <c:valAx>
        <c:axId val="45054168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dirty="0"/>
                  <a:t>Patients (%)</a:t>
                </a:r>
              </a:p>
            </c:rich>
          </c:tx>
          <c:layout>
            <c:manualLayout>
              <c:xMode val="edge"/>
              <c:yMode val="edge"/>
              <c:x val="2.9248908653257719E-2"/>
              <c:y val="0.382283474599215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General" sourceLinked="0"/>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541288"/>
        <c:crosses val="autoZero"/>
        <c:crossBetween val="between"/>
        <c:majorUnit val="5"/>
      </c:valAx>
      <c:spPr>
        <a:noFill/>
        <a:ln>
          <a:noFill/>
        </a:ln>
        <a:effectLst/>
      </c:spPr>
    </c:plotArea>
    <c:legend>
      <c:legendPos val="t"/>
      <c:layout>
        <c:manualLayout>
          <c:xMode val="edge"/>
          <c:yMode val="edge"/>
          <c:x val="0.1529365046985707"/>
          <c:y val="4.4719597044511762E-2"/>
          <c:w val="0.84706357202316207"/>
          <c:h val="0.11047698796078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4236311464946"/>
          <c:y val="0.2023085933329147"/>
          <c:w val="0.84305762404407758"/>
          <c:h val="0.65958435569940432"/>
        </c:manualLayout>
      </c:layout>
      <c:barChart>
        <c:barDir val="col"/>
        <c:grouping val="clustered"/>
        <c:varyColors val="0"/>
        <c:ser>
          <c:idx val="0"/>
          <c:order val="0"/>
          <c:tx>
            <c:strRef>
              <c:f>Sheet1!$B$1</c:f>
              <c:strCache>
                <c:ptCount val="1"/>
                <c:pt idx="0">
                  <c:v>Ubrogepant 25 mg</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Pain freedom at 2 hours</c:v>
                </c:pt>
                <c:pt idx="1">
                  <c:v>Absence of MBS at 2 hours</c:v>
                </c:pt>
              </c:strCache>
            </c:strRef>
          </c:cat>
          <c:val>
            <c:numRef>
              <c:f>Sheet1!$B$2:$B$3</c:f>
              <c:numCache>
                <c:formatCode>General</c:formatCode>
                <c:ptCount val="2"/>
                <c:pt idx="0" formatCode="0.0">
                  <c:v>20.7</c:v>
                </c:pt>
                <c:pt idx="1">
                  <c:v>34.1</c:v>
                </c:pt>
              </c:numCache>
            </c:numRef>
          </c:val>
          <c:extLst>
            <c:ext xmlns:c16="http://schemas.microsoft.com/office/drawing/2014/chart" uri="{C3380CC4-5D6E-409C-BE32-E72D297353CC}">
              <c16:uniqueId val="{00000000-0E64-4DC1-B5AD-A5B157645A3C}"/>
            </c:ext>
          </c:extLst>
        </c:ser>
        <c:ser>
          <c:idx val="1"/>
          <c:order val="1"/>
          <c:tx>
            <c:strRef>
              <c:f>Sheet1!$C$1</c:f>
              <c:strCache>
                <c:ptCount val="1"/>
                <c:pt idx="0">
                  <c:v>Ubrogepant 50 mg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Pain freedom at 2 hours</c:v>
                </c:pt>
                <c:pt idx="1">
                  <c:v>Absence of MBS at 2 hours</c:v>
                </c:pt>
              </c:strCache>
            </c:strRef>
          </c:cat>
          <c:val>
            <c:numRef>
              <c:f>Sheet1!$C$2:$C$3</c:f>
              <c:numCache>
                <c:formatCode>General</c:formatCode>
                <c:ptCount val="2"/>
                <c:pt idx="0">
                  <c:v>21.8</c:v>
                </c:pt>
                <c:pt idx="1">
                  <c:v>38.9</c:v>
                </c:pt>
              </c:numCache>
            </c:numRef>
          </c:val>
          <c:extLst>
            <c:ext xmlns:c16="http://schemas.microsoft.com/office/drawing/2014/chart" uri="{C3380CC4-5D6E-409C-BE32-E72D297353CC}">
              <c16:uniqueId val="{00000001-0E64-4DC1-B5AD-A5B157645A3C}"/>
            </c:ext>
          </c:extLst>
        </c:ser>
        <c:ser>
          <c:idx val="2"/>
          <c:order val="2"/>
          <c:tx>
            <c:strRef>
              <c:f>Sheet1!$D$1</c:f>
              <c:strCache>
                <c:ptCount val="1"/>
                <c:pt idx="0">
                  <c:v>Placebo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Pain freedom at 2 hours</c:v>
                </c:pt>
                <c:pt idx="1">
                  <c:v>Absence of MBS at 2 hours</c:v>
                </c:pt>
              </c:strCache>
            </c:strRef>
          </c:cat>
          <c:val>
            <c:numRef>
              <c:f>Sheet1!$D$2:$D$3</c:f>
              <c:numCache>
                <c:formatCode>General</c:formatCode>
                <c:ptCount val="2"/>
                <c:pt idx="0">
                  <c:v>14.3</c:v>
                </c:pt>
                <c:pt idx="1">
                  <c:v>27.4</c:v>
                </c:pt>
              </c:numCache>
            </c:numRef>
          </c:val>
          <c:extLst>
            <c:ext xmlns:c16="http://schemas.microsoft.com/office/drawing/2014/chart" uri="{C3380CC4-5D6E-409C-BE32-E72D297353CC}">
              <c16:uniqueId val="{00000002-0E64-4DC1-B5AD-A5B157645A3C}"/>
            </c:ext>
          </c:extLst>
        </c:ser>
        <c:dLbls>
          <c:dLblPos val="outEnd"/>
          <c:showLegendKey val="0"/>
          <c:showVal val="1"/>
          <c:showCatName val="0"/>
          <c:showSerName val="0"/>
          <c:showPercent val="0"/>
          <c:showBubbleSize val="0"/>
        </c:dLbls>
        <c:gapWidth val="167"/>
        <c:overlap val="-3"/>
        <c:axId val="450542856"/>
        <c:axId val="446928712"/>
      </c:barChart>
      <c:catAx>
        <c:axId val="450542856"/>
        <c:scaling>
          <c:orientation val="minMax"/>
        </c:scaling>
        <c:delete val="0"/>
        <c:axPos val="b"/>
        <c:numFmt formatCode="General" sourceLinked="1"/>
        <c:majorTickMark val="none"/>
        <c:minorTickMark val="none"/>
        <c:tickLblPos val="nextTo"/>
        <c:spPr>
          <a:noFill/>
          <a:ln w="19050" cap="sq" cmpd="sng" algn="ctr">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46928712"/>
        <c:crosses val="autoZero"/>
        <c:auto val="1"/>
        <c:lblAlgn val="ctr"/>
        <c:lblOffset val="100"/>
        <c:noMultiLvlLbl val="0"/>
      </c:catAx>
      <c:valAx>
        <c:axId val="44692871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dirty="0"/>
                  <a:t>Patients (%)</a:t>
                </a:r>
              </a:p>
            </c:rich>
          </c:tx>
          <c:layout>
            <c:manualLayout>
              <c:xMode val="edge"/>
              <c:yMode val="edge"/>
              <c:x val="2.9248908653257719E-2"/>
              <c:y val="0.382283474599215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General" sourceLinked="0"/>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0542856"/>
        <c:crosses val="autoZero"/>
        <c:crossBetween val="between"/>
        <c:majorUnit val="5"/>
      </c:valAx>
      <c:spPr>
        <a:noFill/>
        <a:ln>
          <a:noFill/>
        </a:ln>
        <a:effectLst/>
      </c:spPr>
    </c:plotArea>
    <c:legend>
      <c:legendPos val="t"/>
      <c:layout>
        <c:manualLayout>
          <c:xMode val="edge"/>
          <c:yMode val="edge"/>
          <c:x val="0.13911957896454652"/>
          <c:y val="5.820382633586773E-2"/>
          <c:w val="0.84706357202316207"/>
          <c:h val="0.11047698796078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4237595592248"/>
          <c:y val="0.11818770195040293"/>
          <c:w val="0.84305762404407758"/>
          <c:h val="0.73697556823254839"/>
        </c:manualLayout>
      </c:layout>
      <c:barChart>
        <c:barDir val="col"/>
        <c:grouping val="clustered"/>
        <c:varyColors val="0"/>
        <c:ser>
          <c:idx val="0"/>
          <c:order val="0"/>
          <c:tx>
            <c:strRef>
              <c:f>Sheet1!$B$1</c:f>
              <c:strCache>
                <c:ptCount val="1"/>
                <c:pt idx="0">
                  <c:v>Rimegepant 75 mg</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 hours pain-free</c:v>
                </c:pt>
                <c:pt idx="1">
                  <c:v>Absence of MBS at 2 hours</c:v>
                </c:pt>
              </c:strCache>
            </c:strRef>
          </c:cat>
          <c:val>
            <c:numRef>
              <c:f>Sheet1!$B$2:$B$3</c:f>
              <c:numCache>
                <c:formatCode>General</c:formatCode>
                <c:ptCount val="2"/>
                <c:pt idx="0" formatCode="0.0">
                  <c:v>19.600000000000001</c:v>
                </c:pt>
                <c:pt idx="1">
                  <c:v>37.6</c:v>
                </c:pt>
              </c:numCache>
            </c:numRef>
          </c:val>
          <c:extLst>
            <c:ext xmlns:c16="http://schemas.microsoft.com/office/drawing/2014/chart" uri="{C3380CC4-5D6E-409C-BE32-E72D297353CC}">
              <c16:uniqueId val="{00000000-9033-4F78-96CF-DEB3F8A8CB61}"/>
            </c:ext>
          </c:extLst>
        </c:ser>
        <c:ser>
          <c:idx val="1"/>
          <c:order val="1"/>
          <c:tx>
            <c:strRef>
              <c:f>Sheet1!$C$1</c:f>
              <c:strCache>
                <c:ptCount val="1"/>
                <c:pt idx="0">
                  <c:v>Placebo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 hours pain-free</c:v>
                </c:pt>
                <c:pt idx="1">
                  <c:v>Absence of MBS at 2 hours</c:v>
                </c:pt>
              </c:strCache>
            </c:strRef>
          </c:cat>
          <c:val>
            <c:numRef>
              <c:f>Sheet1!$C$2:$C$3</c:f>
              <c:numCache>
                <c:formatCode>General</c:formatCode>
                <c:ptCount val="2"/>
                <c:pt idx="0">
                  <c:v>12</c:v>
                </c:pt>
                <c:pt idx="1">
                  <c:v>25.2</c:v>
                </c:pt>
              </c:numCache>
            </c:numRef>
          </c:val>
          <c:extLst>
            <c:ext xmlns:c16="http://schemas.microsoft.com/office/drawing/2014/chart" uri="{C3380CC4-5D6E-409C-BE32-E72D297353CC}">
              <c16:uniqueId val="{00000001-9033-4F78-96CF-DEB3F8A8CB61}"/>
            </c:ext>
          </c:extLst>
        </c:ser>
        <c:dLbls>
          <c:dLblPos val="outEnd"/>
          <c:showLegendKey val="0"/>
          <c:showVal val="1"/>
          <c:showCatName val="0"/>
          <c:showSerName val="0"/>
          <c:showPercent val="0"/>
          <c:showBubbleSize val="0"/>
        </c:dLbls>
        <c:gapWidth val="167"/>
        <c:overlap val="-3"/>
        <c:axId val="451083208"/>
        <c:axId val="451084384"/>
      </c:barChart>
      <c:catAx>
        <c:axId val="451083208"/>
        <c:scaling>
          <c:orientation val="minMax"/>
        </c:scaling>
        <c:delete val="0"/>
        <c:axPos val="b"/>
        <c:numFmt formatCode="General" sourceLinked="1"/>
        <c:majorTickMark val="none"/>
        <c:minorTickMark val="none"/>
        <c:tickLblPos val="nextTo"/>
        <c:spPr>
          <a:noFill/>
          <a:ln w="19050" cap="sq" cmpd="sng" algn="ctr">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1084384"/>
        <c:crosses val="autoZero"/>
        <c:auto val="1"/>
        <c:lblAlgn val="ctr"/>
        <c:lblOffset val="100"/>
        <c:noMultiLvlLbl val="0"/>
      </c:catAx>
      <c:valAx>
        <c:axId val="45108438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dirty="0"/>
                  <a:t>Patients (%)</a:t>
                </a:r>
              </a:p>
            </c:rich>
          </c:tx>
          <c:layout>
            <c:manualLayout>
              <c:xMode val="edge"/>
              <c:yMode val="edge"/>
              <c:x val="3.1460843388417058E-2"/>
              <c:y val="0.329430656418158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General" sourceLinked="0"/>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1083208"/>
        <c:crosses val="autoZero"/>
        <c:crossBetween val="between"/>
        <c:majorUnit val="5"/>
      </c:valAx>
      <c:spPr>
        <a:noFill/>
        <a:ln>
          <a:noFill/>
        </a:ln>
        <a:effectLst/>
      </c:spPr>
    </c:plotArea>
    <c:legend>
      <c:legendPos val="t"/>
      <c:layout>
        <c:manualLayout>
          <c:xMode val="edge"/>
          <c:yMode val="edge"/>
          <c:x val="0.15293642797683793"/>
          <c:y val="3.8332326727477737E-4"/>
          <c:w val="0.40038259466271381"/>
          <c:h val="0.199170811044571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94237595592248"/>
          <c:y val="0.11818770195040293"/>
          <c:w val="0.84305762404407758"/>
          <c:h val="0.70642168083823043"/>
        </c:manualLayout>
      </c:layout>
      <c:barChart>
        <c:barDir val="col"/>
        <c:grouping val="clustered"/>
        <c:varyColors val="0"/>
        <c:ser>
          <c:idx val="0"/>
          <c:order val="0"/>
          <c:tx>
            <c:strRef>
              <c:f>Sheet1!$B$1</c:f>
              <c:strCache>
                <c:ptCount val="1"/>
                <c:pt idx="0">
                  <c:v>Rimegepant 75 mg ODT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 hours pain-free</c:v>
                </c:pt>
                <c:pt idx="1">
                  <c:v>Absence of MBS at 2 hours</c:v>
                </c:pt>
                <c:pt idx="2">
                  <c:v>Sustained freedom from MBS 2-24 h</c:v>
                </c:pt>
              </c:strCache>
            </c:strRef>
          </c:cat>
          <c:val>
            <c:numRef>
              <c:f>Sheet1!$B$2:$B$4</c:f>
              <c:numCache>
                <c:formatCode>General</c:formatCode>
                <c:ptCount val="3"/>
                <c:pt idx="0" formatCode="0.0">
                  <c:v>21.2</c:v>
                </c:pt>
                <c:pt idx="1">
                  <c:v>35.1</c:v>
                </c:pt>
                <c:pt idx="2">
                  <c:v>27.1</c:v>
                </c:pt>
              </c:numCache>
            </c:numRef>
          </c:val>
          <c:extLst>
            <c:ext xmlns:c16="http://schemas.microsoft.com/office/drawing/2014/chart" uri="{C3380CC4-5D6E-409C-BE32-E72D297353CC}">
              <c16:uniqueId val="{00000000-4D3B-46AD-8B77-E620AC22E7C7}"/>
            </c:ext>
          </c:extLst>
        </c:ser>
        <c:ser>
          <c:idx val="1"/>
          <c:order val="1"/>
          <c:tx>
            <c:strRef>
              <c:f>Sheet1!$C$1</c:f>
              <c:strCache>
                <c:ptCount val="1"/>
                <c:pt idx="0">
                  <c:v>Placebo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 hours pain-free</c:v>
                </c:pt>
                <c:pt idx="1">
                  <c:v>Absence of MBS at 2 hours</c:v>
                </c:pt>
                <c:pt idx="2">
                  <c:v>Sustained freedom from MBS 2-24 h</c:v>
                </c:pt>
              </c:strCache>
            </c:strRef>
          </c:cat>
          <c:val>
            <c:numRef>
              <c:f>Sheet1!$C$2:$C$4</c:f>
              <c:numCache>
                <c:formatCode>General</c:formatCode>
                <c:ptCount val="3"/>
                <c:pt idx="0">
                  <c:v>10.9</c:v>
                </c:pt>
                <c:pt idx="1">
                  <c:v>26.8</c:v>
                </c:pt>
                <c:pt idx="2">
                  <c:v>17.7</c:v>
                </c:pt>
              </c:numCache>
            </c:numRef>
          </c:val>
          <c:extLst>
            <c:ext xmlns:c16="http://schemas.microsoft.com/office/drawing/2014/chart" uri="{C3380CC4-5D6E-409C-BE32-E72D297353CC}">
              <c16:uniqueId val="{00000001-4D3B-46AD-8B77-E620AC22E7C7}"/>
            </c:ext>
          </c:extLst>
        </c:ser>
        <c:dLbls>
          <c:dLblPos val="outEnd"/>
          <c:showLegendKey val="0"/>
          <c:showVal val="1"/>
          <c:showCatName val="0"/>
          <c:showSerName val="0"/>
          <c:showPercent val="0"/>
          <c:showBubbleSize val="0"/>
        </c:dLbls>
        <c:gapWidth val="167"/>
        <c:overlap val="-3"/>
        <c:axId val="451742456"/>
        <c:axId val="451738928"/>
      </c:barChart>
      <c:catAx>
        <c:axId val="451742456"/>
        <c:scaling>
          <c:orientation val="minMax"/>
        </c:scaling>
        <c:delete val="0"/>
        <c:axPos val="b"/>
        <c:numFmt formatCode="General" sourceLinked="1"/>
        <c:majorTickMark val="none"/>
        <c:minorTickMark val="none"/>
        <c:tickLblPos val="nextTo"/>
        <c:spPr>
          <a:noFill/>
          <a:ln w="19050" cap="sq" cmpd="sng" algn="ctr">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1738928"/>
        <c:crosses val="autoZero"/>
        <c:auto val="1"/>
        <c:lblAlgn val="ctr"/>
        <c:lblOffset val="100"/>
        <c:noMultiLvlLbl val="0"/>
      </c:catAx>
      <c:valAx>
        <c:axId val="45173892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dirty="0"/>
                  <a:t>Patients (%)</a:t>
                </a:r>
              </a:p>
            </c:rich>
          </c:tx>
          <c:layout>
            <c:manualLayout>
              <c:xMode val="edge"/>
              <c:yMode val="edge"/>
              <c:x val="3.1460843388417058E-2"/>
              <c:y val="0.329430656418158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General" sourceLinked="0"/>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1742456"/>
        <c:crosses val="autoZero"/>
        <c:crossBetween val="between"/>
        <c:majorUnit val="5"/>
      </c:valAx>
      <c:spPr>
        <a:noFill/>
        <a:ln>
          <a:noFill/>
        </a:ln>
        <a:effectLst/>
      </c:spPr>
    </c:plotArea>
    <c:legend>
      <c:legendPos val="t"/>
      <c:layout>
        <c:manualLayout>
          <c:xMode val="edge"/>
          <c:yMode val="edge"/>
          <c:x val="0.15293642797683793"/>
          <c:y val="3.8332326727477737E-4"/>
          <c:w val="0.43953055090911552"/>
          <c:h val="0.175291673325874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5221900083963"/>
          <c:y val="0.1287425760432189"/>
          <c:w val="0.8540886102558396"/>
          <c:h val="0.73835228427771826"/>
        </c:manualLayout>
      </c:layout>
      <c:barChart>
        <c:barDir val="col"/>
        <c:grouping val="clustered"/>
        <c:varyColors val="0"/>
        <c:ser>
          <c:idx val="0"/>
          <c:order val="0"/>
          <c:tx>
            <c:strRef>
              <c:f>Sheet1!$B$1</c:f>
              <c:strCache>
                <c:ptCount val="1"/>
                <c:pt idx="0">
                  <c:v>Lasmiditan 50 mg</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28.6</c:v>
                </c:pt>
              </c:numCache>
            </c:numRef>
          </c:val>
          <c:extLst>
            <c:ext xmlns:c16="http://schemas.microsoft.com/office/drawing/2014/chart" uri="{C3380CC4-5D6E-409C-BE32-E72D297353CC}">
              <c16:uniqueId val="{00000000-2183-4DEE-8E94-BE6C15905012}"/>
            </c:ext>
          </c:extLst>
        </c:ser>
        <c:ser>
          <c:idx val="1"/>
          <c:order val="1"/>
          <c:tx>
            <c:strRef>
              <c:f>Sheet1!$C$1</c:f>
              <c:strCache>
                <c:ptCount val="1"/>
                <c:pt idx="0">
                  <c:v>Lasmiditan 100 mg</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2-2183-4DEE-8E94-BE6C1590501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29.9</c:v>
                </c:pt>
              </c:numCache>
            </c:numRef>
          </c:val>
          <c:extLst>
            <c:ext xmlns:c16="http://schemas.microsoft.com/office/drawing/2014/chart" uri="{C3380CC4-5D6E-409C-BE32-E72D297353CC}">
              <c16:uniqueId val="{00000003-2183-4DEE-8E94-BE6C15905012}"/>
            </c:ext>
          </c:extLst>
        </c:ser>
        <c:ser>
          <c:idx val="2"/>
          <c:order val="2"/>
          <c:tx>
            <c:strRef>
              <c:f>Sheet1!$D$1</c:f>
              <c:strCache>
                <c:ptCount val="1"/>
                <c:pt idx="0">
                  <c:v>Lasmiditan 200 mg</c:v>
                </c:pt>
              </c:strCache>
            </c:strRef>
          </c:tx>
          <c:spPr>
            <a:solidFill>
              <a:schemeClr val="accent5">
                <a:lumMod val="75000"/>
              </a:schemeClr>
            </a:solidFill>
            <a:ln>
              <a:noFill/>
            </a:ln>
            <a:effectLst/>
          </c:spPr>
          <c:invertIfNegative val="0"/>
          <c:dLbls>
            <c:dLbl>
              <c:idx val="0"/>
              <c:tx>
                <c:rich>
                  <a:bodyPr/>
                  <a:lstStyle/>
                  <a:p>
                    <a:fld id="{216FD584-19B7-45C6-921F-4A0FA65C6529}"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83-4DEE-8E94-BE6C15905012}"/>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35.6</c:v>
                </c:pt>
              </c:numCache>
            </c:numRef>
          </c:val>
          <c:extLst>
            <c:ext xmlns:c16="http://schemas.microsoft.com/office/drawing/2014/chart" uri="{C3380CC4-5D6E-409C-BE32-E72D297353CC}">
              <c16:uniqueId val="{00000005-2183-4DEE-8E94-BE6C15905012}"/>
            </c:ext>
          </c:extLst>
        </c:ser>
        <c:ser>
          <c:idx val="3"/>
          <c:order val="3"/>
          <c:tx>
            <c:strRef>
              <c:f>Sheet1!$E$1</c:f>
              <c:strCache>
                <c:ptCount val="1"/>
                <c:pt idx="0">
                  <c:v>Placebo</c:v>
                </c:pt>
              </c:strCache>
            </c:strRef>
          </c:tx>
          <c:spPr>
            <a:solidFill>
              <a:schemeClr val="accent4"/>
            </a:solidFill>
            <a:ln>
              <a:noFill/>
            </a:ln>
            <a:effectLst/>
          </c:spPr>
          <c:invertIfNegative val="0"/>
          <c:dLbls>
            <c:dLbl>
              <c:idx val="0"/>
              <c:tx>
                <c:rich>
                  <a:bodyPr/>
                  <a:lstStyle/>
                  <a:p>
                    <a:fld id="{2132F845-28DE-455F-A4CF-02ADA8198004}"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183-4DEE-8E94-BE6C15905012}"/>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18.3</c:v>
                </c:pt>
              </c:numCache>
            </c:numRef>
          </c:val>
          <c:extLst>
            <c:ext xmlns:c16="http://schemas.microsoft.com/office/drawing/2014/chart" uri="{C3380CC4-5D6E-409C-BE32-E72D297353CC}">
              <c16:uniqueId val="{00000007-2183-4DEE-8E94-BE6C15905012}"/>
            </c:ext>
          </c:extLst>
        </c:ser>
        <c:dLbls>
          <c:dLblPos val="outEnd"/>
          <c:showLegendKey val="0"/>
          <c:showVal val="1"/>
          <c:showCatName val="0"/>
          <c:showSerName val="0"/>
          <c:showPercent val="0"/>
          <c:showBubbleSize val="0"/>
        </c:dLbls>
        <c:gapWidth val="130"/>
        <c:overlap val="-27"/>
        <c:axId val="451741672"/>
        <c:axId val="451742064"/>
      </c:barChart>
      <c:catAx>
        <c:axId val="451741672"/>
        <c:scaling>
          <c:orientation val="minMax"/>
        </c:scaling>
        <c:delete val="0"/>
        <c:axPos val="b"/>
        <c:numFmt formatCode="General" sourceLinked="1"/>
        <c:majorTickMark val="none"/>
        <c:minorTickMark val="none"/>
        <c:tickLblPos val="nextTo"/>
        <c:spPr>
          <a:noFill/>
          <a:ln w="19050" cap="sq" cmpd="sng" algn="ctr">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1742064"/>
        <c:crosses val="autoZero"/>
        <c:auto val="1"/>
        <c:lblAlgn val="ctr"/>
        <c:lblOffset val="100"/>
        <c:noMultiLvlLbl val="0"/>
      </c:catAx>
      <c:valAx>
        <c:axId val="451742064"/>
        <c:scaling>
          <c:orientation val="minMax"/>
          <c:max val="40"/>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dirty="0"/>
                  <a:t>Patients (%)</a:t>
                </a:r>
              </a:p>
            </c:rich>
          </c:tx>
          <c:layout>
            <c:manualLayout>
              <c:xMode val="edge"/>
              <c:yMode val="edge"/>
              <c:x val="2.0174844713325792E-2"/>
              <c:y val="0.3565107674793662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19050" cap="sq">
            <a:solidFill>
              <a:schemeClr val="tx2"/>
            </a:solidFill>
            <a:miter lim="800000"/>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1741672"/>
        <c:crosses val="autoZero"/>
        <c:crossBetween val="between"/>
        <c:majorUnit val="10"/>
      </c:valAx>
      <c:spPr>
        <a:noFill/>
        <a:ln>
          <a:noFill/>
        </a:ln>
        <a:effectLst/>
      </c:spPr>
    </c:plotArea>
    <c:legend>
      <c:legendPos val="t"/>
      <c:layout>
        <c:manualLayout>
          <c:xMode val="edge"/>
          <c:yMode val="edge"/>
          <c:x val="6.5356639804188695E-4"/>
          <c:y val="0"/>
          <c:w val="0.99853381670399699"/>
          <c:h val="8.050984590781573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31722354353804E-2"/>
          <c:y val="0.19430265301438193"/>
          <c:w val="0.90356182603274293"/>
          <c:h val="0.70878511539806865"/>
        </c:manualLayout>
      </c:layout>
      <c:barChart>
        <c:barDir val="col"/>
        <c:grouping val="clustered"/>
        <c:varyColors val="0"/>
        <c:ser>
          <c:idx val="0"/>
          <c:order val="0"/>
          <c:tx>
            <c:strRef>
              <c:f>Sheet1!$B$1</c:f>
              <c:strCache>
                <c:ptCount val="1"/>
                <c:pt idx="0">
                  <c:v>Lasmiditan 50 mg</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40.799999999999997</c:v>
                </c:pt>
              </c:numCache>
            </c:numRef>
          </c:val>
          <c:extLst>
            <c:ext xmlns:c16="http://schemas.microsoft.com/office/drawing/2014/chart" uri="{C3380CC4-5D6E-409C-BE32-E72D297353CC}">
              <c16:uniqueId val="{00000000-31C6-4206-AC0C-20694660403E}"/>
            </c:ext>
          </c:extLst>
        </c:ser>
        <c:ser>
          <c:idx val="1"/>
          <c:order val="1"/>
          <c:tx>
            <c:strRef>
              <c:f>Sheet1!$C$1</c:f>
              <c:strCache>
                <c:ptCount val="1"/>
                <c:pt idx="0">
                  <c:v>Lasmiditan 100 mg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42.6</c:v>
                </c:pt>
              </c:numCache>
            </c:numRef>
          </c:val>
          <c:extLst>
            <c:ext xmlns:c16="http://schemas.microsoft.com/office/drawing/2014/chart" uri="{C3380CC4-5D6E-409C-BE32-E72D297353CC}">
              <c16:uniqueId val="{00000001-31C6-4206-AC0C-20694660403E}"/>
            </c:ext>
          </c:extLst>
        </c:ser>
        <c:ser>
          <c:idx val="2"/>
          <c:order val="2"/>
          <c:tx>
            <c:strRef>
              <c:f>Sheet1!$D$1</c:f>
              <c:strCache>
                <c:ptCount val="1"/>
                <c:pt idx="0">
                  <c:v>Lasmiditan 200 mg</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44.7</c:v>
                </c:pt>
              </c:numCache>
            </c:numRef>
          </c:val>
          <c:extLst>
            <c:ext xmlns:c16="http://schemas.microsoft.com/office/drawing/2014/chart" uri="{C3380CC4-5D6E-409C-BE32-E72D297353CC}">
              <c16:uniqueId val="{00000002-31C6-4206-AC0C-20694660403E}"/>
            </c:ext>
          </c:extLst>
        </c:ser>
        <c:ser>
          <c:idx val="3"/>
          <c:order val="3"/>
          <c:tx>
            <c:strRef>
              <c:f>Sheet1!$E$1</c:f>
              <c:strCache>
                <c:ptCount val="1"/>
                <c:pt idx="0">
                  <c:v>Placebo</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31C6-4206-AC0C-20694660403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31.5</c:v>
                </c:pt>
              </c:numCache>
            </c:numRef>
          </c:val>
          <c:extLst>
            <c:ext xmlns:c16="http://schemas.microsoft.com/office/drawing/2014/chart" uri="{C3380CC4-5D6E-409C-BE32-E72D297353CC}">
              <c16:uniqueId val="{00000005-31C6-4206-AC0C-20694660403E}"/>
            </c:ext>
          </c:extLst>
        </c:ser>
        <c:dLbls>
          <c:showLegendKey val="0"/>
          <c:showVal val="0"/>
          <c:showCatName val="0"/>
          <c:showSerName val="0"/>
          <c:showPercent val="0"/>
          <c:showBubbleSize val="0"/>
        </c:dLbls>
        <c:gapWidth val="219"/>
        <c:overlap val="-27"/>
        <c:axId val="451740496"/>
        <c:axId val="451738536"/>
      </c:barChart>
      <c:catAx>
        <c:axId val="451740496"/>
        <c:scaling>
          <c:orientation val="minMax"/>
        </c:scaling>
        <c:delete val="0"/>
        <c:axPos val="b"/>
        <c:numFmt formatCode="General" sourceLinked="1"/>
        <c:majorTickMark val="none"/>
        <c:minorTickMark val="none"/>
        <c:tickLblPos val="nextTo"/>
        <c:spPr>
          <a:noFill/>
          <a:ln w="19050" cap="flat" cmpd="sng" algn="ctr">
            <a:solidFill>
              <a:schemeClr val="tx2"/>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1738536"/>
        <c:crosses val="autoZero"/>
        <c:auto val="1"/>
        <c:lblAlgn val="ctr"/>
        <c:lblOffset val="100"/>
        <c:noMultiLvlLbl val="0"/>
      </c:catAx>
      <c:valAx>
        <c:axId val="451738536"/>
        <c:scaling>
          <c:orientation val="minMax"/>
          <c:max val="50"/>
        </c:scaling>
        <c:delete val="0"/>
        <c:axPos val="l"/>
        <c:numFmt formatCode="General" sourceLinked="1"/>
        <c:majorTickMark val="out"/>
        <c:minorTickMark val="none"/>
        <c:tickLblPos val="nextTo"/>
        <c:spPr>
          <a:noFill/>
          <a:ln w="15875">
            <a:solidFill>
              <a:schemeClr val="tx2"/>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51740496"/>
        <c:crosses val="autoZero"/>
        <c:crossBetween val="between"/>
      </c:valAx>
      <c:spPr>
        <a:noFill/>
        <a:ln>
          <a:noFill/>
        </a:ln>
        <a:effectLst/>
      </c:spPr>
    </c:plotArea>
    <c:legend>
      <c:legendPos val="t"/>
      <c:layout>
        <c:manualLayout>
          <c:xMode val="edge"/>
          <c:yMode val="edge"/>
          <c:x val="0"/>
          <c:y val="0"/>
          <c:w val="0.98134232341191951"/>
          <c:h val="0.127272825836529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effectLst/>
              </a:rPr>
              <a:t>Erenumab</a:t>
            </a:r>
            <a:r>
              <a:rPr lang="en-US" sz="1800" b="1" baseline="30000" dirty="0">
                <a:effectLst/>
              </a:rPr>
              <a:t>1</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35188561468968"/>
          <c:y val="0.42812878484009509"/>
          <c:w val="0.85365304497320227"/>
          <c:h val="0.53556649089681752"/>
        </c:manualLayout>
      </c:layout>
      <c:barChart>
        <c:barDir val="col"/>
        <c:grouping val="clustered"/>
        <c:varyColors val="0"/>
        <c:ser>
          <c:idx val="0"/>
          <c:order val="0"/>
          <c:tx>
            <c:strRef>
              <c:f>Sheet1!$B$1</c:f>
              <c:strCache>
                <c:ptCount val="1"/>
                <c:pt idx="0">
                  <c:v>Erenumab 70 mg</c:v>
                </c:pt>
              </c:strCache>
            </c:strRef>
          </c:tx>
          <c:spPr>
            <a:solidFill>
              <a:schemeClr val="accent1"/>
            </a:solidFill>
            <a:ln>
              <a:noFill/>
            </a:ln>
            <a:effectLst/>
          </c:spPr>
          <c:invertIfNegative val="0"/>
          <c:cat>
            <c:numRef>
              <c:f>Sheet1!$A$2:$A$4</c:f>
              <c:numCache>
                <c:formatCode>General</c:formatCode>
                <c:ptCount val="3"/>
                <c:pt idx="0">
                  <c:v>4</c:v>
                </c:pt>
                <c:pt idx="1">
                  <c:v>8</c:v>
                </c:pt>
                <c:pt idx="2">
                  <c:v>12</c:v>
                </c:pt>
              </c:numCache>
            </c:numRef>
          </c:cat>
          <c:val>
            <c:numRef>
              <c:f>Sheet1!$B$2:$B$4</c:f>
              <c:numCache>
                <c:formatCode>General</c:formatCode>
                <c:ptCount val="3"/>
                <c:pt idx="0">
                  <c:v>-2.2999999999999998</c:v>
                </c:pt>
                <c:pt idx="1">
                  <c:v>-2.6</c:v>
                </c:pt>
                <c:pt idx="2">
                  <c:v>-2.4</c:v>
                </c:pt>
              </c:numCache>
            </c:numRef>
          </c:val>
          <c:extLst>
            <c:ext xmlns:c16="http://schemas.microsoft.com/office/drawing/2014/chart" uri="{C3380CC4-5D6E-409C-BE32-E72D297353CC}">
              <c16:uniqueId val="{00000000-F610-416D-92A5-3D1B3C799B57}"/>
            </c:ext>
          </c:extLst>
        </c:ser>
        <c:ser>
          <c:idx val="1"/>
          <c:order val="1"/>
          <c:tx>
            <c:strRef>
              <c:f>Sheet1!$C$1</c:f>
              <c:strCache>
                <c:ptCount val="1"/>
                <c:pt idx="0">
                  <c:v>Erenumab 140 mg</c:v>
                </c:pt>
              </c:strCache>
            </c:strRef>
          </c:tx>
          <c:spPr>
            <a:solidFill>
              <a:schemeClr val="accent2"/>
            </a:solidFill>
            <a:ln>
              <a:noFill/>
            </a:ln>
            <a:effectLst/>
          </c:spPr>
          <c:invertIfNegative val="0"/>
          <c:cat>
            <c:numRef>
              <c:f>Sheet1!$A$2:$A$4</c:f>
              <c:numCache>
                <c:formatCode>General</c:formatCode>
                <c:ptCount val="3"/>
                <c:pt idx="0">
                  <c:v>4</c:v>
                </c:pt>
                <c:pt idx="1">
                  <c:v>8</c:v>
                </c:pt>
                <c:pt idx="2">
                  <c:v>12</c:v>
                </c:pt>
              </c:numCache>
            </c:numRef>
          </c:cat>
          <c:val>
            <c:numRef>
              <c:f>Sheet1!$C$2:$C$4</c:f>
              <c:numCache>
                <c:formatCode>General</c:formatCode>
                <c:ptCount val="3"/>
                <c:pt idx="0">
                  <c:v>-2.4</c:v>
                </c:pt>
                <c:pt idx="1">
                  <c:v>-2.9</c:v>
                </c:pt>
                <c:pt idx="2">
                  <c:v>-2.4</c:v>
                </c:pt>
              </c:numCache>
            </c:numRef>
          </c:val>
          <c:extLst>
            <c:ext xmlns:c16="http://schemas.microsoft.com/office/drawing/2014/chart" uri="{C3380CC4-5D6E-409C-BE32-E72D297353CC}">
              <c16:uniqueId val="{00000001-F610-416D-92A5-3D1B3C799B57}"/>
            </c:ext>
          </c:extLst>
        </c:ser>
        <c:dLbls>
          <c:showLegendKey val="0"/>
          <c:showVal val="0"/>
          <c:showCatName val="0"/>
          <c:showSerName val="0"/>
          <c:showPercent val="0"/>
          <c:showBubbleSize val="0"/>
        </c:dLbls>
        <c:gapWidth val="219"/>
        <c:overlap val="-27"/>
        <c:axId val="306342616"/>
        <c:axId val="306344584"/>
      </c:barChart>
      <c:catAx>
        <c:axId val="3063426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t>Week</a:t>
                </a:r>
              </a:p>
            </c:rich>
          </c:tx>
          <c:layout>
            <c:manualLayout>
              <c:xMode val="edge"/>
              <c:yMode val="edge"/>
              <c:x val="0.44775130982831923"/>
              <c:y val="0.2334797538569905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44584"/>
        <c:crosses val="autoZero"/>
        <c:auto val="1"/>
        <c:lblAlgn val="ctr"/>
        <c:lblOffset val="100"/>
        <c:noMultiLvlLbl val="0"/>
      </c:catAx>
      <c:valAx>
        <c:axId val="306344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42616"/>
        <c:crosses val="autoZero"/>
        <c:crossBetween val="between"/>
      </c:valAx>
      <c:spPr>
        <a:noFill/>
        <a:ln>
          <a:noFill/>
        </a:ln>
        <a:effectLst/>
      </c:spPr>
    </c:plotArea>
    <c:legend>
      <c:legendPos val="t"/>
      <c:layout>
        <c:manualLayout>
          <c:xMode val="edge"/>
          <c:yMode val="edge"/>
          <c:x val="4.9999984969552824E-2"/>
          <c:y val="0.13406106616316268"/>
          <c:w val="0.89999972945195084"/>
          <c:h val="0.101702065214201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1413A-2555-4324-A48B-FA45750CA1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C67BC31-78E5-4B34-9E96-19835B925932}">
      <dgm:prSet phldrT="[Text]" custT="1"/>
      <dgm:spPr>
        <a:solidFill>
          <a:srgbClr val="FF69D8"/>
        </a:solidFill>
      </dgm:spPr>
      <dgm:t>
        <a:bodyPr/>
        <a:lstStyle/>
        <a:p>
          <a:r>
            <a:rPr lang="en-US" sz="2800" dirty="0">
              <a:solidFill>
                <a:schemeClr val="tx1"/>
              </a:solidFill>
            </a:rPr>
            <a:t>1</a:t>
          </a:r>
        </a:p>
      </dgm:t>
    </dgm:pt>
    <dgm:pt modelId="{3505F68C-E580-4867-8812-31B35319B875}" type="parTrans" cxnId="{F53E8A68-A252-40FA-ADDB-0D77CC26DC5F}">
      <dgm:prSet/>
      <dgm:spPr/>
      <dgm:t>
        <a:bodyPr/>
        <a:lstStyle/>
        <a:p>
          <a:endParaRPr lang="en-US" sz="2300"/>
        </a:p>
      </dgm:t>
    </dgm:pt>
    <dgm:pt modelId="{18799A28-0D71-4E91-A6E1-7374A91D5EE5}" type="sibTrans" cxnId="{F53E8A68-A252-40FA-ADDB-0D77CC26DC5F}">
      <dgm:prSet/>
      <dgm:spPr/>
      <dgm:t>
        <a:bodyPr/>
        <a:lstStyle/>
        <a:p>
          <a:endParaRPr lang="en-US" sz="2300"/>
        </a:p>
      </dgm:t>
    </dgm:pt>
    <dgm:pt modelId="{CA2B9F8D-CCF6-460D-A8FD-C230C3E7A110}">
      <dgm:prSet phldrT="[Text]" custT="1"/>
      <dgm:spPr/>
      <dgm:t>
        <a:bodyPr/>
        <a:lstStyle/>
        <a:p>
          <a:r>
            <a:rPr lang="en-US" sz="3200" dirty="0"/>
            <a:t>Low back pain</a:t>
          </a:r>
        </a:p>
      </dgm:t>
    </dgm:pt>
    <dgm:pt modelId="{B658563D-FF88-4C1B-A513-5B63FF65DC89}" type="parTrans" cxnId="{EC941B57-C489-407C-9151-00661A0C248A}">
      <dgm:prSet/>
      <dgm:spPr/>
      <dgm:t>
        <a:bodyPr/>
        <a:lstStyle/>
        <a:p>
          <a:endParaRPr lang="en-US" sz="2300"/>
        </a:p>
      </dgm:t>
    </dgm:pt>
    <dgm:pt modelId="{8E00340B-F929-4FE8-AB79-51965640108D}" type="sibTrans" cxnId="{EC941B57-C489-407C-9151-00661A0C248A}">
      <dgm:prSet/>
      <dgm:spPr/>
      <dgm:t>
        <a:bodyPr/>
        <a:lstStyle/>
        <a:p>
          <a:endParaRPr lang="en-US" sz="2300"/>
        </a:p>
      </dgm:t>
    </dgm:pt>
    <dgm:pt modelId="{75C08E15-8805-49B3-A0CA-64A8B07B9E85}">
      <dgm:prSet phldrT="[Text]" custT="1"/>
      <dgm:spPr>
        <a:solidFill>
          <a:srgbClr val="FF69D8"/>
        </a:solidFill>
      </dgm:spPr>
      <dgm:t>
        <a:bodyPr/>
        <a:lstStyle/>
        <a:p>
          <a:r>
            <a:rPr lang="en-US" sz="2800" dirty="0">
              <a:solidFill>
                <a:schemeClr val="tx1"/>
              </a:solidFill>
            </a:rPr>
            <a:t>2</a:t>
          </a:r>
        </a:p>
      </dgm:t>
    </dgm:pt>
    <dgm:pt modelId="{A93D9815-6896-48A0-81DE-3C26E83D2B0C}" type="parTrans" cxnId="{E6C6C879-D1D4-422C-8D82-18FF0C3C0FCE}">
      <dgm:prSet/>
      <dgm:spPr/>
      <dgm:t>
        <a:bodyPr/>
        <a:lstStyle/>
        <a:p>
          <a:endParaRPr lang="en-US" sz="2300"/>
        </a:p>
      </dgm:t>
    </dgm:pt>
    <dgm:pt modelId="{9ACD491B-CF02-43C4-9062-A659313816EA}" type="sibTrans" cxnId="{E6C6C879-D1D4-422C-8D82-18FF0C3C0FCE}">
      <dgm:prSet/>
      <dgm:spPr/>
      <dgm:t>
        <a:bodyPr/>
        <a:lstStyle/>
        <a:p>
          <a:endParaRPr lang="en-US" sz="2300"/>
        </a:p>
      </dgm:t>
    </dgm:pt>
    <dgm:pt modelId="{A9810184-EE1C-4880-B86B-844EBCFB8797}">
      <dgm:prSet phldrT="[Text]" custT="1"/>
      <dgm:spPr>
        <a:ln w="50800">
          <a:solidFill>
            <a:srgbClr val="FF0000"/>
          </a:solidFill>
        </a:ln>
      </dgm:spPr>
      <dgm:t>
        <a:bodyPr/>
        <a:lstStyle/>
        <a:p>
          <a:r>
            <a:rPr lang="en-US" sz="3200" dirty="0"/>
            <a:t>Headache disorders</a:t>
          </a:r>
        </a:p>
      </dgm:t>
    </dgm:pt>
    <dgm:pt modelId="{A37A9485-6907-4B4A-B3B5-67FF46D9CE5D}" type="parTrans" cxnId="{90919A38-6B73-4ABE-805F-6C9BE5004258}">
      <dgm:prSet/>
      <dgm:spPr/>
      <dgm:t>
        <a:bodyPr/>
        <a:lstStyle/>
        <a:p>
          <a:endParaRPr lang="en-US" sz="2300"/>
        </a:p>
      </dgm:t>
    </dgm:pt>
    <dgm:pt modelId="{F0870CA5-C9DC-4EFF-95CC-71A006F6301B}" type="sibTrans" cxnId="{90919A38-6B73-4ABE-805F-6C9BE5004258}">
      <dgm:prSet/>
      <dgm:spPr/>
      <dgm:t>
        <a:bodyPr/>
        <a:lstStyle/>
        <a:p>
          <a:endParaRPr lang="en-US" sz="2300"/>
        </a:p>
      </dgm:t>
    </dgm:pt>
    <dgm:pt modelId="{243E08F4-FF7B-43E5-9C2D-856544CA219A}">
      <dgm:prSet phldrT="[Text]" custT="1"/>
      <dgm:spPr>
        <a:solidFill>
          <a:srgbClr val="FF69D8"/>
        </a:solidFill>
      </dgm:spPr>
      <dgm:t>
        <a:bodyPr/>
        <a:lstStyle/>
        <a:p>
          <a:r>
            <a:rPr lang="en-US" sz="2800" dirty="0">
              <a:solidFill>
                <a:schemeClr val="tx1"/>
              </a:solidFill>
            </a:rPr>
            <a:t>3</a:t>
          </a:r>
        </a:p>
      </dgm:t>
    </dgm:pt>
    <dgm:pt modelId="{E0D23DA3-3FF6-46CB-A957-D70BBD785420}" type="parTrans" cxnId="{282CA174-E9D1-4C2D-804F-C491EFD6EA01}">
      <dgm:prSet/>
      <dgm:spPr/>
      <dgm:t>
        <a:bodyPr/>
        <a:lstStyle/>
        <a:p>
          <a:endParaRPr lang="en-US" sz="2300"/>
        </a:p>
      </dgm:t>
    </dgm:pt>
    <dgm:pt modelId="{3BFFAD69-4AF1-4B03-B881-2380F4A23B02}" type="sibTrans" cxnId="{282CA174-E9D1-4C2D-804F-C491EFD6EA01}">
      <dgm:prSet/>
      <dgm:spPr/>
      <dgm:t>
        <a:bodyPr/>
        <a:lstStyle/>
        <a:p>
          <a:endParaRPr lang="en-US" sz="2300"/>
        </a:p>
      </dgm:t>
    </dgm:pt>
    <dgm:pt modelId="{436727C2-F603-4559-BF45-F1DDBF960E7E}">
      <dgm:prSet phldrT="[Text]" custT="1"/>
      <dgm:spPr/>
      <dgm:t>
        <a:bodyPr/>
        <a:lstStyle/>
        <a:p>
          <a:r>
            <a:rPr lang="en-US" sz="3200" dirty="0"/>
            <a:t>Depressive disorders</a:t>
          </a:r>
        </a:p>
      </dgm:t>
    </dgm:pt>
    <dgm:pt modelId="{17F7995E-469F-421A-8331-90512933D430}" type="parTrans" cxnId="{47C5C583-F24E-4354-856F-51955A7067D7}">
      <dgm:prSet/>
      <dgm:spPr/>
      <dgm:t>
        <a:bodyPr/>
        <a:lstStyle/>
        <a:p>
          <a:endParaRPr lang="en-US" sz="2300"/>
        </a:p>
      </dgm:t>
    </dgm:pt>
    <dgm:pt modelId="{6BE73973-B4FC-420A-A51B-F977C0048984}" type="sibTrans" cxnId="{47C5C583-F24E-4354-856F-51955A7067D7}">
      <dgm:prSet/>
      <dgm:spPr/>
      <dgm:t>
        <a:bodyPr/>
        <a:lstStyle/>
        <a:p>
          <a:endParaRPr lang="en-US" sz="2300"/>
        </a:p>
      </dgm:t>
    </dgm:pt>
    <dgm:pt modelId="{CE50C003-89D1-4B85-8255-805B7F40CD41}">
      <dgm:prSet custT="1"/>
      <dgm:spPr>
        <a:solidFill>
          <a:srgbClr val="FF69D8"/>
        </a:solidFill>
      </dgm:spPr>
      <dgm:t>
        <a:bodyPr/>
        <a:lstStyle/>
        <a:p>
          <a:r>
            <a:rPr lang="en-US" sz="2800" dirty="0">
              <a:solidFill>
                <a:schemeClr val="tx1"/>
              </a:solidFill>
            </a:rPr>
            <a:t>4</a:t>
          </a:r>
        </a:p>
      </dgm:t>
    </dgm:pt>
    <dgm:pt modelId="{F1D303DF-78AF-4A54-9D58-AD08511E9FE1}" type="parTrans" cxnId="{86475851-C041-42A1-A544-1AFD38DFBACE}">
      <dgm:prSet/>
      <dgm:spPr/>
      <dgm:t>
        <a:bodyPr/>
        <a:lstStyle/>
        <a:p>
          <a:endParaRPr lang="en-US" sz="2300"/>
        </a:p>
      </dgm:t>
    </dgm:pt>
    <dgm:pt modelId="{05E44AC9-2928-47DD-B01D-98948FE1D8B8}" type="sibTrans" cxnId="{86475851-C041-42A1-A544-1AFD38DFBACE}">
      <dgm:prSet/>
      <dgm:spPr/>
      <dgm:t>
        <a:bodyPr/>
        <a:lstStyle/>
        <a:p>
          <a:endParaRPr lang="en-US" sz="2300"/>
        </a:p>
      </dgm:t>
    </dgm:pt>
    <dgm:pt modelId="{294078C6-3938-4BE4-9676-8491098A3E91}">
      <dgm:prSet custT="1"/>
      <dgm:spPr>
        <a:solidFill>
          <a:srgbClr val="FF69D8"/>
        </a:solidFill>
      </dgm:spPr>
      <dgm:t>
        <a:bodyPr/>
        <a:lstStyle/>
        <a:p>
          <a:r>
            <a:rPr lang="en-US" sz="2800" dirty="0">
              <a:solidFill>
                <a:schemeClr val="tx1"/>
              </a:solidFill>
            </a:rPr>
            <a:t>5</a:t>
          </a:r>
        </a:p>
      </dgm:t>
    </dgm:pt>
    <dgm:pt modelId="{414D3004-D754-4CAF-B8A4-2003959728E5}" type="parTrans" cxnId="{E29E65CA-671E-4FBA-A7F7-B5C46ED69D57}">
      <dgm:prSet/>
      <dgm:spPr/>
      <dgm:t>
        <a:bodyPr/>
        <a:lstStyle/>
        <a:p>
          <a:endParaRPr lang="en-US" sz="2300"/>
        </a:p>
      </dgm:t>
    </dgm:pt>
    <dgm:pt modelId="{09EACEE3-9B52-48CA-82FC-6329DB27A75F}" type="sibTrans" cxnId="{E29E65CA-671E-4FBA-A7F7-B5C46ED69D57}">
      <dgm:prSet/>
      <dgm:spPr/>
      <dgm:t>
        <a:bodyPr/>
        <a:lstStyle/>
        <a:p>
          <a:endParaRPr lang="en-US" sz="2300"/>
        </a:p>
      </dgm:t>
    </dgm:pt>
    <dgm:pt modelId="{A1B1E749-1768-4652-A07B-9211CEAE8685}">
      <dgm:prSet custT="1"/>
      <dgm:spPr/>
      <dgm:t>
        <a:bodyPr/>
        <a:lstStyle/>
        <a:p>
          <a:r>
            <a:rPr lang="en-US" sz="3200" dirty="0"/>
            <a:t>Dietary iron deficiency</a:t>
          </a:r>
        </a:p>
      </dgm:t>
    </dgm:pt>
    <dgm:pt modelId="{7A81F0E2-C994-4F81-A386-38AAA676FE5F}" type="parTrans" cxnId="{A054F3A1-79F4-414D-A3BA-48611CBE7C70}">
      <dgm:prSet/>
      <dgm:spPr/>
      <dgm:t>
        <a:bodyPr/>
        <a:lstStyle/>
        <a:p>
          <a:endParaRPr lang="en-US" sz="2300"/>
        </a:p>
      </dgm:t>
    </dgm:pt>
    <dgm:pt modelId="{08266F24-DA5D-4885-A534-AEB576CAB547}" type="sibTrans" cxnId="{A054F3A1-79F4-414D-A3BA-48611CBE7C70}">
      <dgm:prSet/>
      <dgm:spPr/>
      <dgm:t>
        <a:bodyPr/>
        <a:lstStyle/>
        <a:p>
          <a:endParaRPr lang="en-US" sz="2300"/>
        </a:p>
      </dgm:t>
    </dgm:pt>
    <dgm:pt modelId="{91E3C10E-7A49-4D0A-9649-41284E5ACCD6}">
      <dgm:prSet custT="1"/>
      <dgm:spPr/>
      <dgm:t>
        <a:bodyPr/>
        <a:lstStyle/>
        <a:p>
          <a:r>
            <a:rPr lang="en-US" sz="3200" dirty="0"/>
            <a:t>Diabetes</a:t>
          </a:r>
        </a:p>
      </dgm:t>
    </dgm:pt>
    <dgm:pt modelId="{700DDDD8-1BB4-4ECB-8D2E-214BE6675DE7}" type="parTrans" cxnId="{6362F91C-F571-4F46-9734-086CB7531A43}">
      <dgm:prSet/>
      <dgm:spPr/>
      <dgm:t>
        <a:bodyPr/>
        <a:lstStyle/>
        <a:p>
          <a:endParaRPr lang="en-US" sz="2300"/>
        </a:p>
      </dgm:t>
    </dgm:pt>
    <dgm:pt modelId="{73F095EC-10E8-45A0-A59E-0FCDC319A9DC}" type="sibTrans" cxnId="{6362F91C-F571-4F46-9734-086CB7531A43}">
      <dgm:prSet/>
      <dgm:spPr/>
      <dgm:t>
        <a:bodyPr/>
        <a:lstStyle/>
        <a:p>
          <a:endParaRPr lang="en-US" sz="2300"/>
        </a:p>
      </dgm:t>
    </dgm:pt>
    <dgm:pt modelId="{605A6FCB-51EF-497E-9F98-BEAB4E694A8E}" type="pres">
      <dgm:prSet presAssocID="{2BD1413A-2555-4324-A48B-FA45750CA14E}" presName="linearFlow" presStyleCnt="0">
        <dgm:presLayoutVars>
          <dgm:dir/>
          <dgm:animLvl val="lvl"/>
          <dgm:resizeHandles val="exact"/>
        </dgm:presLayoutVars>
      </dgm:prSet>
      <dgm:spPr/>
    </dgm:pt>
    <dgm:pt modelId="{9ADDBE95-D70E-44AF-803E-06A7C07995BC}" type="pres">
      <dgm:prSet presAssocID="{FC67BC31-78E5-4B34-9E96-19835B925932}" presName="composite" presStyleCnt="0"/>
      <dgm:spPr/>
    </dgm:pt>
    <dgm:pt modelId="{301201F5-FA40-45A2-BA51-45356E091519}" type="pres">
      <dgm:prSet presAssocID="{FC67BC31-78E5-4B34-9E96-19835B925932}" presName="parentText" presStyleLbl="alignNode1" presStyleIdx="0" presStyleCnt="5">
        <dgm:presLayoutVars>
          <dgm:chMax val="1"/>
          <dgm:bulletEnabled val="1"/>
        </dgm:presLayoutVars>
      </dgm:prSet>
      <dgm:spPr/>
    </dgm:pt>
    <dgm:pt modelId="{D184CB2C-93B8-4333-80AD-8E64964A482E}" type="pres">
      <dgm:prSet presAssocID="{FC67BC31-78E5-4B34-9E96-19835B925932}" presName="descendantText" presStyleLbl="alignAcc1" presStyleIdx="0" presStyleCnt="5">
        <dgm:presLayoutVars>
          <dgm:bulletEnabled val="1"/>
        </dgm:presLayoutVars>
      </dgm:prSet>
      <dgm:spPr/>
    </dgm:pt>
    <dgm:pt modelId="{4368E84C-5F1F-4C0F-8FFD-5682C302BD92}" type="pres">
      <dgm:prSet presAssocID="{18799A28-0D71-4E91-A6E1-7374A91D5EE5}" presName="sp" presStyleCnt="0"/>
      <dgm:spPr/>
    </dgm:pt>
    <dgm:pt modelId="{EDDDB2C1-2AA2-4AA8-A939-75B816678DBD}" type="pres">
      <dgm:prSet presAssocID="{75C08E15-8805-49B3-A0CA-64A8B07B9E85}" presName="composite" presStyleCnt="0"/>
      <dgm:spPr/>
    </dgm:pt>
    <dgm:pt modelId="{A7E96B51-D925-47BA-B2DA-8F3004EA15B9}" type="pres">
      <dgm:prSet presAssocID="{75C08E15-8805-49B3-A0CA-64A8B07B9E85}" presName="parentText" presStyleLbl="alignNode1" presStyleIdx="1" presStyleCnt="5">
        <dgm:presLayoutVars>
          <dgm:chMax val="1"/>
          <dgm:bulletEnabled val="1"/>
        </dgm:presLayoutVars>
      </dgm:prSet>
      <dgm:spPr/>
    </dgm:pt>
    <dgm:pt modelId="{2C36CFE1-0AFA-4082-BC44-6680B4320DCC}" type="pres">
      <dgm:prSet presAssocID="{75C08E15-8805-49B3-A0CA-64A8B07B9E85}" presName="descendantText" presStyleLbl="alignAcc1" presStyleIdx="1" presStyleCnt="5" custLinFactNeighborX="0" custLinFactNeighborY="0">
        <dgm:presLayoutVars>
          <dgm:bulletEnabled val="1"/>
        </dgm:presLayoutVars>
      </dgm:prSet>
      <dgm:spPr/>
    </dgm:pt>
    <dgm:pt modelId="{9C9A7C60-061D-4C96-B235-3C8A06CD17C2}" type="pres">
      <dgm:prSet presAssocID="{9ACD491B-CF02-43C4-9062-A659313816EA}" presName="sp" presStyleCnt="0"/>
      <dgm:spPr/>
    </dgm:pt>
    <dgm:pt modelId="{45440416-5CDA-471D-9572-506BDD5D64A5}" type="pres">
      <dgm:prSet presAssocID="{243E08F4-FF7B-43E5-9C2D-856544CA219A}" presName="composite" presStyleCnt="0"/>
      <dgm:spPr/>
    </dgm:pt>
    <dgm:pt modelId="{88EB9442-8187-47FD-A9C2-AF1F8AD6066F}" type="pres">
      <dgm:prSet presAssocID="{243E08F4-FF7B-43E5-9C2D-856544CA219A}" presName="parentText" presStyleLbl="alignNode1" presStyleIdx="2" presStyleCnt="5">
        <dgm:presLayoutVars>
          <dgm:chMax val="1"/>
          <dgm:bulletEnabled val="1"/>
        </dgm:presLayoutVars>
      </dgm:prSet>
      <dgm:spPr/>
    </dgm:pt>
    <dgm:pt modelId="{5F357A07-08C5-4DA5-AF0F-01453B214FB2}" type="pres">
      <dgm:prSet presAssocID="{243E08F4-FF7B-43E5-9C2D-856544CA219A}" presName="descendantText" presStyleLbl="alignAcc1" presStyleIdx="2" presStyleCnt="5">
        <dgm:presLayoutVars>
          <dgm:bulletEnabled val="1"/>
        </dgm:presLayoutVars>
      </dgm:prSet>
      <dgm:spPr/>
    </dgm:pt>
    <dgm:pt modelId="{A0BDAAD6-A698-4261-A116-F8927A6EFD0A}" type="pres">
      <dgm:prSet presAssocID="{3BFFAD69-4AF1-4B03-B881-2380F4A23B02}" presName="sp" presStyleCnt="0"/>
      <dgm:spPr/>
    </dgm:pt>
    <dgm:pt modelId="{33C3BDF8-43AA-4B99-9664-42C43372FE57}" type="pres">
      <dgm:prSet presAssocID="{CE50C003-89D1-4B85-8255-805B7F40CD41}" presName="composite" presStyleCnt="0"/>
      <dgm:spPr/>
    </dgm:pt>
    <dgm:pt modelId="{AE32DCE1-1FEE-4CA6-BF37-CEB6F9AC4430}" type="pres">
      <dgm:prSet presAssocID="{CE50C003-89D1-4B85-8255-805B7F40CD41}" presName="parentText" presStyleLbl="alignNode1" presStyleIdx="3" presStyleCnt="5">
        <dgm:presLayoutVars>
          <dgm:chMax val="1"/>
          <dgm:bulletEnabled val="1"/>
        </dgm:presLayoutVars>
      </dgm:prSet>
      <dgm:spPr/>
    </dgm:pt>
    <dgm:pt modelId="{57F0B8A2-52E8-471F-8FC1-46BA40C2F5E6}" type="pres">
      <dgm:prSet presAssocID="{CE50C003-89D1-4B85-8255-805B7F40CD41}" presName="descendantText" presStyleLbl="alignAcc1" presStyleIdx="3" presStyleCnt="5">
        <dgm:presLayoutVars>
          <dgm:bulletEnabled val="1"/>
        </dgm:presLayoutVars>
      </dgm:prSet>
      <dgm:spPr/>
    </dgm:pt>
    <dgm:pt modelId="{76444934-CB64-4975-9D47-5860438DC22C}" type="pres">
      <dgm:prSet presAssocID="{05E44AC9-2928-47DD-B01D-98948FE1D8B8}" presName="sp" presStyleCnt="0"/>
      <dgm:spPr/>
    </dgm:pt>
    <dgm:pt modelId="{893AB5F8-E3DA-4345-9369-217EF9F0508D}" type="pres">
      <dgm:prSet presAssocID="{294078C6-3938-4BE4-9676-8491098A3E91}" presName="composite" presStyleCnt="0"/>
      <dgm:spPr/>
    </dgm:pt>
    <dgm:pt modelId="{D85F91E2-0594-4C1C-92C5-DE1AB980C734}" type="pres">
      <dgm:prSet presAssocID="{294078C6-3938-4BE4-9676-8491098A3E91}" presName="parentText" presStyleLbl="alignNode1" presStyleIdx="4" presStyleCnt="5">
        <dgm:presLayoutVars>
          <dgm:chMax val="1"/>
          <dgm:bulletEnabled val="1"/>
        </dgm:presLayoutVars>
      </dgm:prSet>
      <dgm:spPr/>
    </dgm:pt>
    <dgm:pt modelId="{CF3EBD84-C390-4B50-A962-42CB2DFEC125}" type="pres">
      <dgm:prSet presAssocID="{294078C6-3938-4BE4-9676-8491098A3E91}" presName="descendantText" presStyleLbl="alignAcc1" presStyleIdx="4" presStyleCnt="5">
        <dgm:presLayoutVars>
          <dgm:bulletEnabled val="1"/>
        </dgm:presLayoutVars>
      </dgm:prSet>
      <dgm:spPr/>
    </dgm:pt>
  </dgm:ptLst>
  <dgm:cxnLst>
    <dgm:cxn modelId="{45929810-F785-42F3-AA19-AD1164F7BF13}" type="presOf" srcId="{FC67BC31-78E5-4B34-9E96-19835B925932}" destId="{301201F5-FA40-45A2-BA51-45356E091519}" srcOrd="0" destOrd="0" presId="urn:microsoft.com/office/officeart/2005/8/layout/chevron2"/>
    <dgm:cxn modelId="{D88A3115-1D63-46C4-A44B-A1EF4C87E782}" type="presOf" srcId="{75C08E15-8805-49B3-A0CA-64A8B07B9E85}" destId="{A7E96B51-D925-47BA-B2DA-8F3004EA15B9}" srcOrd="0" destOrd="0" presId="urn:microsoft.com/office/officeart/2005/8/layout/chevron2"/>
    <dgm:cxn modelId="{6362F91C-F571-4F46-9734-086CB7531A43}" srcId="{294078C6-3938-4BE4-9676-8491098A3E91}" destId="{91E3C10E-7A49-4D0A-9649-41284E5ACCD6}" srcOrd="0" destOrd="0" parTransId="{700DDDD8-1BB4-4ECB-8D2E-214BE6675DE7}" sibTransId="{73F095EC-10E8-45A0-A59E-0FCDC319A9DC}"/>
    <dgm:cxn modelId="{8268C327-8F53-43AD-A901-1B177E1FD795}" type="presOf" srcId="{A1B1E749-1768-4652-A07B-9211CEAE8685}" destId="{57F0B8A2-52E8-471F-8FC1-46BA40C2F5E6}" srcOrd="0" destOrd="0" presId="urn:microsoft.com/office/officeart/2005/8/layout/chevron2"/>
    <dgm:cxn modelId="{90919A38-6B73-4ABE-805F-6C9BE5004258}" srcId="{75C08E15-8805-49B3-A0CA-64A8B07B9E85}" destId="{A9810184-EE1C-4880-B86B-844EBCFB8797}" srcOrd="0" destOrd="0" parTransId="{A37A9485-6907-4B4A-B3B5-67FF46D9CE5D}" sibTransId="{F0870CA5-C9DC-4EFF-95CC-71A006F6301B}"/>
    <dgm:cxn modelId="{F53E8A68-A252-40FA-ADDB-0D77CC26DC5F}" srcId="{2BD1413A-2555-4324-A48B-FA45750CA14E}" destId="{FC67BC31-78E5-4B34-9E96-19835B925932}" srcOrd="0" destOrd="0" parTransId="{3505F68C-E580-4867-8812-31B35319B875}" sibTransId="{18799A28-0D71-4E91-A6E1-7374A91D5EE5}"/>
    <dgm:cxn modelId="{6F03DC4D-8D9A-4602-9E83-D41A0168DCA4}" type="presOf" srcId="{A9810184-EE1C-4880-B86B-844EBCFB8797}" destId="{2C36CFE1-0AFA-4082-BC44-6680B4320DCC}" srcOrd="0" destOrd="0" presId="urn:microsoft.com/office/officeart/2005/8/layout/chevron2"/>
    <dgm:cxn modelId="{86475851-C041-42A1-A544-1AFD38DFBACE}" srcId="{2BD1413A-2555-4324-A48B-FA45750CA14E}" destId="{CE50C003-89D1-4B85-8255-805B7F40CD41}" srcOrd="3" destOrd="0" parTransId="{F1D303DF-78AF-4A54-9D58-AD08511E9FE1}" sibTransId="{05E44AC9-2928-47DD-B01D-98948FE1D8B8}"/>
    <dgm:cxn modelId="{282CA174-E9D1-4C2D-804F-C491EFD6EA01}" srcId="{2BD1413A-2555-4324-A48B-FA45750CA14E}" destId="{243E08F4-FF7B-43E5-9C2D-856544CA219A}" srcOrd="2" destOrd="0" parTransId="{E0D23DA3-3FF6-46CB-A957-D70BBD785420}" sibTransId="{3BFFAD69-4AF1-4B03-B881-2380F4A23B02}"/>
    <dgm:cxn modelId="{677EC574-A505-4DC5-8A27-CDE793E95D16}" type="presOf" srcId="{294078C6-3938-4BE4-9676-8491098A3E91}" destId="{D85F91E2-0594-4C1C-92C5-DE1AB980C734}" srcOrd="0" destOrd="0" presId="urn:microsoft.com/office/officeart/2005/8/layout/chevron2"/>
    <dgm:cxn modelId="{EC941B57-C489-407C-9151-00661A0C248A}" srcId="{FC67BC31-78E5-4B34-9E96-19835B925932}" destId="{CA2B9F8D-CCF6-460D-A8FD-C230C3E7A110}" srcOrd="0" destOrd="0" parTransId="{B658563D-FF88-4C1B-A513-5B63FF65DC89}" sibTransId="{8E00340B-F929-4FE8-AB79-51965640108D}"/>
    <dgm:cxn modelId="{07E95E59-64F0-4099-BD9C-37B406FB1F82}" type="presOf" srcId="{436727C2-F603-4559-BF45-F1DDBF960E7E}" destId="{5F357A07-08C5-4DA5-AF0F-01453B214FB2}" srcOrd="0" destOrd="0" presId="urn:microsoft.com/office/officeart/2005/8/layout/chevron2"/>
    <dgm:cxn modelId="{E6C6C879-D1D4-422C-8D82-18FF0C3C0FCE}" srcId="{2BD1413A-2555-4324-A48B-FA45750CA14E}" destId="{75C08E15-8805-49B3-A0CA-64A8B07B9E85}" srcOrd="1" destOrd="0" parTransId="{A93D9815-6896-48A0-81DE-3C26E83D2B0C}" sibTransId="{9ACD491B-CF02-43C4-9062-A659313816EA}"/>
    <dgm:cxn modelId="{A6B27D81-46CF-49E7-A1F0-410CD9554722}" type="presOf" srcId="{CA2B9F8D-CCF6-460D-A8FD-C230C3E7A110}" destId="{D184CB2C-93B8-4333-80AD-8E64964A482E}" srcOrd="0" destOrd="0" presId="urn:microsoft.com/office/officeart/2005/8/layout/chevron2"/>
    <dgm:cxn modelId="{47C5C583-F24E-4354-856F-51955A7067D7}" srcId="{243E08F4-FF7B-43E5-9C2D-856544CA219A}" destId="{436727C2-F603-4559-BF45-F1DDBF960E7E}" srcOrd="0" destOrd="0" parTransId="{17F7995E-469F-421A-8331-90512933D430}" sibTransId="{6BE73973-B4FC-420A-A51B-F977C0048984}"/>
    <dgm:cxn modelId="{0909039F-245D-4EDD-97DC-D46D6028CC47}" type="presOf" srcId="{91E3C10E-7A49-4D0A-9649-41284E5ACCD6}" destId="{CF3EBD84-C390-4B50-A962-42CB2DFEC125}" srcOrd="0" destOrd="0" presId="urn:microsoft.com/office/officeart/2005/8/layout/chevron2"/>
    <dgm:cxn modelId="{A054F3A1-79F4-414D-A3BA-48611CBE7C70}" srcId="{CE50C003-89D1-4B85-8255-805B7F40CD41}" destId="{A1B1E749-1768-4652-A07B-9211CEAE8685}" srcOrd="0" destOrd="0" parTransId="{7A81F0E2-C994-4F81-A386-38AAA676FE5F}" sibTransId="{08266F24-DA5D-4885-A534-AEB576CAB547}"/>
    <dgm:cxn modelId="{4E8751B7-D328-4F52-B3B3-2F2D6C247F42}" type="presOf" srcId="{2BD1413A-2555-4324-A48B-FA45750CA14E}" destId="{605A6FCB-51EF-497E-9F98-BEAB4E694A8E}" srcOrd="0" destOrd="0" presId="urn:microsoft.com/office/officeart/2005/8/layout/chevron2"/>
    <dgm:cxn modelId="{5E270EC3-9D91-4D4E-AE77-C2891867FECD}" type="presOf" srcId="{CE50C003-89D1-4B85-8255-805B7F40CD41}" destId="{AE32DCE1-1FEE-4CA6-BF37-CEB6F9AC4430}" srcOrd="0" destOrd="0" presId="urn:microsoft.com/office/officeart/2005/8/layout/chevron2"/>
    <dgm:cxn modelId="{E29E65CA-671E-4FBA-A7F7-B5C46ED69D57}" srcId="{2BD1413A-2555-4324-A48B-FA45750CA14E}" destId="{294078C6-3938-4BE4-9676-8491098A3E91}" srcOrd="4" destOrd="0" parTransId="{414D3004-D754-4CAF-B8A4-2003959728E5}" sibTransId="{09EACEE3-9B52-48CA-82FC-6329DB27A75F}"/>
    <dgm:cxn modelId="{18D366DC-D870-47A2-BDCB-3696DF33B3F6}" type="presOf" srcId="{243E08F4-FF7B-43E5-9C2D-856544CA219A}" destId="{88EB9442-8187-47FD-A9C2-AF1F8AD6066F}" srcOrd="0" destOrd="0" presId="urn:microsoft.com/office/officeart/2005/8/layout/chevron2"/>
    <dgm:cxn modelId="{3BC825D0-EE72-4445-BAA4-1CE9361A654F}" type="presParOf" srcId="{605A6FCB-51EF-497E-9F98-BEAB4E694A8E}" destId="{9ADDBE95-D70E-44AF-803E-06A7C07995BC}" srcOrd="0" destOrd="0" presId="urn:microsoft.com/office/officeart/2005/8/layout/chevron2"/>
    <dgm:cxn modelId="{E00126CB-7709-4E49-93D0-1397C37D9319}" type="presParOf" srcId="{9ADDBE95-D70E-44AF-803E-06A7C07995BC}" destId="{301201F5-FA40-45A2-BA51-45356E091519}" srcOrd="0" destOrd="0" presId="urn:microsoft.com/office/officeart/2005/8/layout/chevron2"/>
    <dgm:cxn modelId="{AED54084-E19A-40AD-A362-29739570CC97}" type="presParOf" srcId="{9ADDBE95-D70E-44AF-803E-06A7C07995BC}" destId="{D184CB2C-93B8-4333-80AD-8E64964A482E}" srcOrd="1" destOrd="0" presId="urn:microsoft.com/office/officeart/2005/8/layout/chevron2"/>
    <dgm:cxn modelId="{DD0868E1-FF3C-4AD0-9B8F-61CFFCD323E8}" type="presParOf" srcId="{605A6FCB-51EF-497E-9F98-BEAB4E694A8E}" destId="{4368E84C-5F1F-4C0F-8FFD-5682C302BD92}" srcOrd="1" destOrd="0" presId="urn:microsoft.com/office/officeart/2005/8/layout/chevron2"/>
    <dgm:cxn modelId="{D1FDE442-6E72-43AE-8A82-DB31E44740B3}" type="presParOf" srcId="{605A6FCB-51EF-497E-9F98-BEAB4E694A8E}" destId="{EDDDB2C1-2AA2-4AA8-A939-75B816678DBD}" srcOrd="2" destOrd="0" presId="urn:microsoft.com/office/officeart/2005/8/layout/chevron2"/>
    <dgm:cxn modelId="{C4B306B5-78C7-4930-B1C5-59D8630605DA}" type="presParOf" srcId="{EDDDB2C1-2AA2-4AA8-A939-75B816678DBD}" destId="{A7E96B51-D925-47BA-B2DA-8F3004EA15B9}" srcOrd="0" destOrd="0" presId="urn:microsoft.com/office/officeart/2005/8/layout/chevron2"/>
    <dgm:cxn modelId="{49693C5A-5A2C-46EB-8034-17DEF5A41666}" type="presParOf" srcId="{EDDDB2C1-2AA2-4AA8-A939-75B816678DBD}" destId="{2C36CFE1-0AFA-4082-BC44-6680B4320DCC}" srcOrd="1" destOrd="0" presId="urn:microsoft.com/office/officeart/2005/8/layout/chevron2"/>
    <dgm:cxn modelId="{8E2C9D59-D6C9-4D71-8DA6-F807023E671B}" type="presParOf" srcId="{605A6FCB-51EF-497E-9F98-BEAB4E694A8E}" destId="{9C9A7C60-061D-4C96-B235-3C8A06CD17C2}" srcOrd="3" destOrd="0" presId="urn:microsoft.com/office/officeart/2005/8/layout/chevron2"/>
    <dgm:cxn modelId="{1D121D6A-3942-427F-B033-7B6A6C24F685}" type="presParOf" srcId="{605A6FCB-51EF-497E-9F98-BEAB4E694A8E}" destId="{45440416-5CDA-471D-9572-506BDD5D64A5}" srcOrd="4" destOrd="0" presId="urn:microsoft.com/office/officeart/2005/8/layout/chevron2"/>
    <dgm:cxn modelId="{1B3AC3D8-70F8-4DF3-9887-B353B798E9EA}" type="presParOf" srcId="{45440416-5CDA-471D-9572-506BDD5D64A5}" destId="{88EB9442-8187-47FD-A9C2-AF1F8AD6066F}" srcOrd="0" destOrd="0" presId="urn:microsoft.com/office/officeart/2005/8/layout/chevron2"/>
    <dgm:cxn modelId="{0571B9FB-C718-49C5-A307-A10B0C6B99B5}" type="presParOf" srcId="{45440416-5CDA-471D-9572-506BDD5D64A5}" destId="{5F357A07-08C5-4DA5-AF0F-01453B214FB2}" srcOrd="1" destOrd="0" presId="urn:microsoft.com/office/officeart/2005/8/layout/chevron2"/>
    <dgm:cxn modelId="{8F74EC12-1685-437C-8685-796C9FA4AB55}" type="presParOf" srcId="{605A6FCB-51EF-497E-9F98-BEAB4E694A8E}" destId="{A0BDAAD6-A698-4261-A116-F8927A6EFD0A}" srcOrd="5" destOrd="0" presId="urn:microsoft.com/office/officeart/2005/8/layout/chevron2"/>
    <dgm:cxn modelId="{65F29DAC-44DB-49E5-8E94-D093BA14710F}" type="presParOf" srcId="{605A6FCB-51EF-497E-9F98-BEAB4E694A8E}" destId="{33C3BDF8-43AA-4B99-9664-42C43372FE57}" srcOrd="6" destOrd="0" presId="urn:microsoft.com/office/officeart/2005/8/layout/chevron2"/>
    <dgm:cxn modelId="{6EB46A94-AE57-4A15-A526-2D1532CFD2EE}" type="presParOf" srcId="{33C3BDF8-43AA-4B99-9664-42C43372FE57}" destId="{AE32DCE1-1FEE-4CA6-BF37-CEB6F9AC4430}" srcOrd="0" destOrd="0" presId="urn:microsoft.com/office/officeart/2005/8/layout/chevron2"/>
    <dgm:cxn modelId="{AB5D4DDE-9346-443A-8169-B4D2236AD5A5}" type="presParOf" srcId="{33C3BDF8-43AA-4B99-9664-42C43372FE57}" destId="{57F0B8A2-52E8-471F-8FC1-46BA40C2F5E6}" srcOrd="1" destOrd="0" presId="urn:microsoft.com/office/officeart/2005/8/layout/chevron2"/>
    <dgm:cxn modelId="{221824E8-BFB7-44AE-9620-B6CDEF4CCA9F}" type="presParOf" srcId="{605A6FCB-51EF-497E-9F98-BEAB4E694A8E}" destId="{76444934-CB64-4975-9D47-5860438DC22C}" srcOrd="7" destOrd="0" presId="urn:microsoft.com/office/officeart/2005/8/layout/chevron2"/>
    <dgm:cxn modelId="{9453911B-9FD7-4E34-924B-6273BE3A2D5B}" type="presParOf" srcId="{605A6FCB-51EF-497E-9F98-BEAB4E694A8E}" destId="{893AB5F8-E3DA-4345-9369-217EF9F0508D}" srcOrd="8" destOrd="0" presId="urn:microsoft.com/office/officeart/2005/8/layout/chevron2"/>
    <dgm:cxn modelId="{8D217CB7-050C-4604-BF6D-FC523817BA4D}" type="presParOf" srcId="{893AB5F8-E3DA-4345-9369-217EF9F0508D}" destId="{D85F91E2-0594-4C1C-92C5-DE1AB980C734}" srcOrd="0" destOrd="0" presId="urn:microsoft.com/office/officeart/2005/8/layout/chevron2"/>
    <dgm:cxn modelId="{C372E69E-D9F2-4C4C-8D1E-0F0F05AAD6D6}" type="presParOf" srcId="{893AB5F8-E3DA-4345-9369-217EF9F0508D}" destId="{CF3EBD84-C390-4B50-A962-42CB2DFEC12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53848A-0144-4FA2-96D3-E2E1C0AE70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B87629-A5F2-4AB7-9C97-F20529E473E1}">
      <dgm:prSet phldrT="[Text]" custT="1"/>
      <dgm:spPr>
        <a:solidFill>
          <a:schemeClr val="accent6"/>
        </a:solidFill>
      </dgm:spPr>
      <dgm:t>
        <a:bodyPr/>
        <a:lstStyle/>
        <a:p>
          <a:r>
            <a:rPr lang="en-US" sz="2800" b="1" dirty="0"/>
            <a:t>Diet</a:t>
          </a:r>
        </a:p>
        <a:p>
          <a:r>
            <a:rPr lang="en-US" sz="2400" dirty="0"/>
            <a:t>–Trigger elimination</a:t>
          </a:r>
        </a:p>
        <a:p>
          <a:r>
            <a:rPr lang="en-US" sz="2400" dirty="0"/>
            <a:t>–Do carefully- don’t “over eliminate” </a:t>
          </a:r>
        </a:p>
      </dgm:t>
    </dgm:pt>
    <dgm:pt modelId="{1CD2FD8B-5B43-404A-85F2-2A53FAE4879A}" type="parTrans" cxnId="{4A38173E-4447-4C1F-8649-AF4B4C3B8FEA}">
      <dgm:prSet/>
      <dgm:spPr/>
      <dgm:t>
        <a:bodyPr/>
        <a:lstStyle/>
        <a:p>
          <a:endParaRPr lang="en-US"/>
        </a:p>
      </dgm:t>
    </dgm:pt>
    <dgm:pt modelId="{55BBAEDC-0547-4AF8-879D-A1D1473482C6}" type="sibTrans" cxnId="{4A38173E-4447-4C1F-8649-AF4B4C3B8FEA}">
      <dgm:prSet/>
      <dgm:spPr/>
      <dgm:t>
        <a:bodyPr/>
        <a:lstStyle/>
        <a:p>
          <a:endParaRPr lang="en-US"/>
        </a:p>
      </dgm:t>
    </dgm:pt>
    <dgm:pt modelId="{BDA3FB5E-D1AD-4D0E-AC96-06B4A0EC3F0C}">
      <dgm:prSet phldrT="[Text]" custT="1"/>
      <dgm:spPr>
        <a:solidFill>
          <a:schemeClr val="accent2"/>
        </a:solidFill>
      </dgm:spPr>
      <dgm:t>
        <a:bodyPr/>
        <a:lstStyle/>
        <a:p>
          <a:r>
            <a:rPr lang="en-US" sz="2800" b="1" dirty="0"/>
            <a:t>Exercise</a:t>
          </a:r>
        </a:p>
        <a:p>
          <a:r>
            <a:rPr lang="en-US" sz="2800" dirty="0"/>
            <a:t>–</a:t>
          </a:r>
          <a:r>
            <a:rPr lang="en-US" sz="2400" dirty="0"/>
            <a:t>Regular and moderate</a:t>
          </a:r>
        </a:p>
        <a:p>
          <a:r>
            <a:rPr lang="en-US" sz="2400" dirty="0"/>
            <a:t>–Hydration important</a:t>
          </a:r>
        </a:p>
      </dgm:t>
    </dgm:pt>
    <dgm:pt modelId="{6BCDA4CD-8AA0-43ED-940C-84D5C3EFA1C5}" type="parTrans" cxnId="{F475CFB4-4595-4B6C-8BD5-3DE101E952A3}">
      <dgm:prSet/>
      <dgm:spPr/>
      <dgm:t>
        <a:bodyPr/>
        <a:lstStyle/>
        <a:p>
          <a:endParaRPr lang="en-US"/>
        </a:p>
      </dgm:t>
    </dgm:pt>
    <dgm:pt modelId="{4A847406-31E3-4840-A6B8-15D02AD0AE2A}" type="sibTrans" cxnId="{F475CFB4-4595-4B6C-8BD5-3DE101E952A3}">
      <dgm:prSet/>
      <dgm:spPr/>
      <dgm:t>
        <a:bodyPr/>
        <a:lstStyle/>
        <a:p>
          <a:endParaRPr lang="en-US"/>
        </a:p>
      </dgm:t>
    </dgm:pt>
    <dgm:pt modelId="{5D1543FE-6A4F-449A-B5A2-BC769D32E3CE}">
      <dgm:prSet phldrT="[Text]" custT="1"/>
      <dgm:spPr>
        <a:solidFill>
          <a:schemeClr val="bg2">
            <a:lumMod val="50000"/>
          </a:schemeClr>
        </a:solidFill>
      </dgm:spPr>
      <dgm:t>
        <a:bodyPr/>
        <a:lstStyle/>
        <a:p>
          <a:r>
            <a:rPr lang="en-US" sz="2800" b="1" dirty="0"/>
            <a:t>Sleep</a:t>
          </a:r>
        </a:p>
        <a:p>
          <a:r>
            <a:rPr lang="en-US" sz="2800" dirty="0"/>
            <a:t>–</a:t>
          </a:r>
          <a:r>
            <a:rPr lang="en-US" sz="2400" dirty="0"/>
            <a:t>Regular sleep/wake times</a:t>
          </a:r>
        </a:p>
        <a:p>
          <a:r>
            <a:rPr lang="en-US" sz="2400" dirty="0"/>
            <a:t>–6-8 h/night</a:t>
          </a:r>
        </a:p>
        <a:p>
          <a:r>
            <a:rPr lang="en-US" sz="2400" dirty="0"/>
            <a:t>–Address insomnia behaviorally</a:t>
          </a:r>
        </a:p>
      </dgm:t>
    </dgm:pt>
    <dgm:pt modelId="{FD21E90B-FCB8-40A3-A946-0300D994ECE6}" type="parTrans" cxnId="{C7017895-2EC8-40A2-B93D-18D8E9C8B7B0}">
      <dgm:prSet/>
      <dgm:spPr/>
      <dgm:t>
        <a:bodyPr/>
        <a:lstStyle/>
        <a:p>
          <a:endParaRPr lang="en-US"/>
        </a:p>
      </dgm:t>
    </dgm:pt>
    <dgm:pt modelId="{23AC2C4D-823D-4832-97D3-1E2EE847BB1D}" type="sibTrans" cxnId="{C7017895-2EC8-40A2-B93D-18D8E9C8B7B0}">
      <dgm:prSet/>
      <dgm:spPr/>
      <dgm:t>
        <a:bodyPr/>
        <a:lstStyle/>
        <a:p>
          <a:endParaRPr lang="en-US"/>
        </a:p>
      </dgm:t>
    </dgm:pt>
    <dgm:pt modelId="{FB1AE578-56BA-435E-A846-F8EA6722EB43}">
      <dgm:prSet phldrT="[Text]" custT="1"/>
      <dgm:spPr/>
      <dgm:t>
        <a:bodyPr/>
        <a:lstStyle/>
        <a:p>
          <a:r>
            <a:rPr lang="en-US" sz="2800" b="1" dirty="0"/>
            <a:t>Relaxation/Meditation</a:t>
          </a:r>
        </a:p>
        <a:p>
          <a:r>
            <a:rPr lang="en-US" sz="2800" dirty="0"/>
            <a:t>–</a:t>
          </a:r>
          <a:r>
            <a:rPr lang="en-US" sz="2400" dirty="0"/>
            <a:t>Biofeedback &amp; CBT supported by good evidence</a:t>
          </a:r>
        </a:p>
        <a:p>
          <a:r>
            <a:rPr lang="en-US" sz="2400" dirty="0"/>
            <a:t>–Key is to find option to which patient will adhere</a:t>
          </a:r>
        </a:p>
      </dgm:t>
    </dgm:pt>
    <dgm:pt modelId="{597B9190-E2F1-4AC2-82DB-C01B7C45F1E3}" type="parTrans" cxnId="{57025D4D-7D77-457F-A4FC-83AD5B211C00}">
      <dgm:prSet/>
      <dgm:spPr/>
      <dgm:t>
        <a:bodyPr/>
        <a:lstStyle/>
        <a:p>
          <a:endParaRPr lang="en-US"/>
        </a:p>
      </dgm:t>
    </dgm:pt>
    <dgm:pt modelId="{B985CFC3-127E-40FB-92FC-A600DE4AEF01}" type="sibTrans" cxnId="{57025D4D-7D77-457F-A4FC-83AD5B211C00}">
      <dgm:prSet/>
      <dgm:spPr/>
      <dgm:t>
        <a:bodyPr/>
        <a:lstStyle/>
        <a:p>
          <a:endParaRPr lang="en-US"/>
        </a:p>
      </dgm:t>
    </dgm:pt>
    <dgm:pt modelId="{1DC47C20-0552-4285-9A55-AEBE6DEE3EF2}" type="pres">
      <dgm:prSet presAssocID="{C953848A-0144-4FA2-96D3-E2E1C0AE704F}" presName="diagram" presStyleCnt="0">
        <dgm:presLayoutVars>
          <dgm:dir/>
          <dgm:resizeHandles val="exact"/>
        </dgm:presLayoutVars>
      </dgm:prSet>
      <dgm:spPr/>
    </dgm:pt>
    <dgm:pt modelId="{3B6BF7AA-6FA6-4AFC-B8B1-353D7F415024}" type="pres">
      <dgm:prSet presAssocID="{1EB87629-A5F2-4AB7-9C97-F20529E473E1}" presName="node" presStyleLbl="node1" presStyleIdx="0" presStyleCnt="4" custScaleX="107298">
        <dgm:presLayoutVars>
          <dgm:bulletEnabled val="1"/>
        </dgm:presLayoutVars>
      </dgm:prSet>
      <dgm:spPr/>
    </dgm:pt>
    <dgm:pt modelId="{4BC16A08-E68D-40C5-BCD7-2BD4824AAE97}" type="pres">
      <dgm:prSet presAssocID="{55BBAEDC-0547-4AF8-879D-A1D1473482C6}" presName="sibTrans" presStyleCnt="0"/>
      <dgm:spPr/>
    </dgm:pt>
    <dgm:pt modelId="{D67925DC-4DFE-4D2A-AE0F-3C40DD903DBD}" type="pres">
      <dgm:prSet presAssocID="{BDA3FB5E-D1AD-4D0E-AC96-06B4A0EC3F0C}" presName="node" presStyleLbl="node1" presStyleIdx="1" presStyleCnt="4" custScaleX="107298">
        <dgm:presLayoutVars>
          <dgm:bulletEnabled val="1"/>
        </dgm:presLayoutVars>
      </dgm:prSet>
      <dgm:spPr/>
    </dgm:pt>
    <dgm:pt modelId="{CB00C631-E7B9-496F-AEDF-D35B39F9FAE7}" type="pres">
      <dgm:prSet presAssocID="{4A847406-31E3-4840-A6B8-15D02AD0AE2A}" presName="sibTrans" presStyleCnt="0"/>
      <dgm:spPr/>
    </dgm:pt>
    <dgm:pt modelId="{F9B9B0E2-1B6B-437A-AA43-EC6DBFDDDD37}" type="pres">
      <dgm:prSet presAssocID="{5D1543FE-6A4F-449A-B5A2-BC769D32E3CE}" presName="node" presStyleLbl="node1" presStyleIdx="2" presStyleCnt="4" custScaleX="107298">
        <dgm:presLayoutVars>
          <dgm:bulletEnabled val="1"/>
        </dgm:presLayoutVars>
      </dgm:prSet>
      <dgm:spPr/>
    </dgm:pt>
    <dgm:pt modelId="{0212BCAF-3C01-4B67-9EAD-B5140DAECDE8}" type="pres">
      <dgm:prSet presAssocID="{23AC2C4D-823D-4832-97D3-1E2EE847BB1D}" presName="sibTrans" presStyleCnt="0"/>
      <dgm:spPr/>
    </dgm:pt>
    <dgm:pt modelId="{3D42E288-C389-4411-8993-93A54A714EC8}" type="pres">
      <dgm:prSet presAssocID="{FB1AE578-56BA-435E-A846-F8EA6722EB43}" presName="node" presStyleLbl="node1" presStyleIdx="3" presStyleCnt="4" custScaleX="107298">
        <dgm:presLayoutVars>
          <dgm:bulletEnabled val="1"/>
        </dgm:presLayoutVars>
      </dgm:prSet>
      <dgm:spPr/>
    </dgm:pt>
  </dgm:ptLst>
  <dgm:cxnLst>
    <dgm:cxn modelId="{A9358F26-C010-4836-AF7C-67FD036E64E0}" type="presOf" srcId="{C953848A-0144-4FA2-96D3-E2E1C0AE704F}" destId="{1DC47C20-0552-4285-9A55-AEBE6DEE3EF2}" srcOrd="0" destOrd="0" presId="urn:microsoft.com/office/officeart/2005/8/layout/default"/>
    <dgm:cxn modelId="{9A20DE2B-6E50-427E-B1A6-A4213CDC06B6}" type="presOf" srcId="{5D1543FE-6A4F-449A-B5A2-BC769D32E3CE}" destId="{F9B9B0E2-1B6B-437A-AA43-EC6DBFDDDD37}" srcOrd="0" destOrd="0" presId="urn:microsoft.com/office/officeart/2005/8/layout/default"/>
    <dgm:cxn modelId="{4A38173E-4447-4C1F-8649-AF4B4C3B8FEA}" srcId="{C953848A-0144-4FA2-96D3-E2E1C0AE704F}" destId="{1EB87629-A5F2-4AB7-9C97-F20529E473E1}" srcOrd="0" destOrd="0" parTransId="{1CD2FD8B-5B43-404A-85F2-2A53FAE4879A}" sibTransId="{55BBAEDC-0547-4AF8-879D-A1D1473482C6}"/>
    <dgm:cxn modelId="{57025D4D-7D77-457F-A4FC-83AD5B211C00}" srcId="{C953848A-0144-4FA2-96D3-E2E1C0AE704F}" destId="{FB1AE578-56BA-435E-A846-F8EA6722EB43}" srcOrd="3" destOrd="0" parTransId="{597B9190-E2F1-4AC2-82DB-C01B7C45F1E3}" sibTransId="{B985CFC3-127E-40FB-92FC-A600DE4AEF01}"/>
    <dgm:cxn modelId="{28FFD372-4DFE-4221-ABC4-665A0111987F}" type="presOf" srcId="{FB1AE578-56BA-435E-A846-F8EA6722EB43}" destId="{3D42E288-C389-4411-8993-93A54A714EC8}" srcOrd="0" destOrd="0" presId="urn:microsoft.com/office/officeart/2005/8/layout/default"/>
    <dgm:cxn modelId="{C7017895-2EC8-40A2-B93D-18D8E9C8B7B0}" srcId="{C953848A-0144-4FA2-96D3-E2E1C0AE704F}" destId="{5D1543FE-6A4F-449A-B5A2-BC769D32E3CE}" srcOrd="2" destOrd="0" parTransId="{FD21E90B-FCB8-40A3-A946-0300D994ECE6}" sibTransId="{23AC2C4D-823D-4832-97D3-1E2EE847BB1D}"/>
    <dgm:cxn modelId="{ABE4E39F-E5C1-4878-8D48-8150A7B9492E}" type="presOf" srcId="{BDA3FB5E-D1AD-4D0E-AC96-06B4A0EC3F0C}" destId="{D67925DC-4DFE-4D2A-AE0F-3C40DD903DBD}" srcOrd="0" destOrd="0" presId="urn:microsoft.com/office/officeart/2005/8/layout/default"/>
    <dgm:cxn modelId="{D9D514A4-D4DC-4A3B-9996-F1FE87CA8FC5}" type="presOf" srcId="{1EB87629-A5F2-4AB7-9C97-F20529E473E1}" destId="{3B6BF7AA-6FA6-4AFC-B8B1-353D7F415024}" srcOrd="0" destOrd="0" presId="urn:microsoft.com/office/officeart/2005/8/layout/default"/>
    <dgm:cxn modelId="{F475CFB4-4595-4B6C-8BD5-3DE101E952A3}" srcId="{C953848A-0144-4FA2-96D3-E2E1C0AE704F}" destId="{BDA3FB5E-D1AD-4D0E-AC96-06B4A0EC3F0C}" srcOrd="1" destOrd="0" parTransId="{6BCDA4CD-8AA0-43ED-940C-84D5C3EFA1C5}" sibTransId="{4A847406-31E3-4840-A6B8-15D02AD0AE2A}"/>
    <dgm:cxn modelId="{681BBFC4-A7A6-4D25-86FE-C47043299C25}" type="presParOf" srcId="{1DC47C20-0552-4285-9A55-AEBE6DEE3EF2}" destId="{3B6BF7AA-6FA6-4AFC-B8B1-353D7F415024}" srcOrd="0" destOrd="0" presId="urn:microsoft.com/office/officeart/2005/8/layout/default"/>
    <dgm:cxn modelId="{EC5CB6DE-0D9A-4D89-9480-7A0BE53C602B}" type="presParOf" srcId="{1DC47C20-0552-4285-9A55-AEBE6DEE3EF2}" destId="{4BC16A08-E68D-40C5-BCD7-2BD4824AAE97}" srcOrd="1" destOrd="0" presId="urn:microsoft.com/office/officeart/2005/8/layout/default"/>
    <dgm:cxn modelId="{18718C1D-D15D-4913-A553-9A10C7C9DDF5}" type="presParOf" srcId="{1DC47C20-0552-4285-9A55-AEBE6DEE3EF2}" destId="{D67925DC-4DFE-4D2A-AE0F-3C40DD903DBD}" srcOrd="2" destOrd="0" presId="urn:microsoft.com/office/officeart/2005/8/layout/default"/>
    <dgm:cxn modelId="{56553A44-85DC-44E7-B46A-DE30BA946073}" type="presParOf" srcId="{1DC47C20-0552-4285-9A55-AEBE6DEE3EF2}" destId="{CB00C631-E7B9-496F-AEDF-D35B39F9FAE7}" srcOrd="3" destOrd="0" presId="urn:microsoft.com/office/officeart/2005/8/layout/default"/>
    <dgm:cxn modelId="{0ABB912F-2C64-4DE6-967A-85AF6DD96C0B}" type="presParOf" srcId="{1DC47C20-0552-4285-9A55-AEBE6DEE3EF2}" destId="{F9B9B0E2-1B6B-437A-AA43-EC6DBFDDDD37}" srcOrd="4" destOrd="0" presId="urn:microsoft.com/office/officeart/2005/8/layout/default"/>
    <dgm:cxn modelId="{23AFFFB6-B0AC-410B-9056-0610CCA159D8}" type="presParOf" srcId="{1DC47C20-0552-4285-9A55-AEBE6DEE3EF2}" destId="{0212BCAF-3C01-4B67-9EAD-B5140DAECDE8}" srcOrd="5" destOrd="0" presId="urn:microsoft.com/office/officeart/2005/8/layout/default"/>
    <dgm:cxn modelId="{AADE03D2-BEF6-4430-999F-8D9E9916DC02}" type="presParOf" srcId="{1DC47C20-0552-4285-9A55-AEBE6DEE3EF2}" destId="{3D42E288-C389-4411-8993-93A54A714EC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01653B-7DA1-4DE4-9A8F-4124D445EF3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F153D92-892E-4CD8-A8B0-C0B8202E8392}">
      <dgm:prSet phldrT="[Text]" custT="1"/>
      <dgm:spPr/>
      <dgm:t>
        <a:bodyPr/>
        <a:lstStyle/>
        <a:p>
          <a:r>
            <a:rPr lang="en-US" sz="3200" b="1" dirty="0">
              <a:solidFill>
                <a:srgbClr val="C00000"/>
              </a:solidFill>
            </a:rPr>
            <a:t>S</a:t>
          </a:r>
          <a:r>
            <a:rPr lang="en-US" sz="2200" dirty="0"/>
            <a:t>eek your patient’s participation</a:t>
          </a:r>
        </a:p>
      </dgm:t>
    </dgm:pt>
    <dgm:pt modelId="{2DDD85B1-8937-4A6A-9DF1-00DDEDE0E44E}" type="parTrans" cxnId="{5BF9DA21-5E0E-4A66-81FB-7EC522BE8BD4}">
      <dgm:prSet/>
      <dgm:spPr/>
      <dgm:t>
        <a:bodyPr/>
        <a:lstStyle/>
        <a:p>
          <a:endParaRPr lang="en-US"/>
        </a:p>
      </dgm:t>
    </dgm:pt>
    <dgm:pt modelId="{8D6DE540-69F1-4FB1-AE7D-D803436CA38C}" type="sibTrans" cxnId="{5BF9DA21-5E0E-4A66-81FB-7EC522BE8BD4}">
      <dgm:prSet/>
      <dgm:spPr/>
      <dgm:t>
        <a:bodyPr/>
        <a:lstStyle/>
        <a:p>
          <a:endParaRPr lang="en-US"/>
        </a:p>
      </dgm:t>
    </dgm:pt>
    <dgm:pt modelId="{9414484A-686D-4D69-96AC-5661B1FBDC37}">
      <dgm:prSet phldrT="[Text]" custT="1"/>
      <dgm:spPr/>
      <dgm:t>
        <a:bodyPr/>
        <a:lstStyle/>
        <a:p>
          <a:r>
            <a:rPr lang="en-US" sz="3200" b="1" dirty="0">
              <a:solidFill>
                <a:srgbClr val="C00000"/>
              </a:solidFill>
            </a:rPr>
            <a:t>H</a:t>
          </a:r>
          <a:r>
            <a:rPr lang="en-US" sz="2200" dirty="0"/>
            <a:t>elp your patient explore and compare treatment options</a:t>
          </a:r>
        </a:p>
      </dgm:t>
    </dgm:pt>
    <dgm:pt modelId="{D2C22BE9-0475-4062-9966-44BED4CD0F47}" type="parTrans" cxnId="{7C96AFB9-F242-433D-9254-8F6D8CA20E6B}">
      <dgm:prSet/>
      <dgm:spPr/>
      <dgm:t>
        <a:bodyPr/>
        <a:lstStyle/>
        <a:p>
          <a:endParaRPr lang="en-US"/>
        </a:p>
      </dgm:t>
    </dgm:pt>
    <dgm:pt modelId="{773DE428-8B9E-4B4B-A8D3-FC5BD6222427}" type="sibTrans" cxnId="{7C96AFB9-F242-433D-9254-8F6D8CA20E6B}">
      <dgm:prSet/>
      <dgm:spPr/>
      <dgm:t>
        <a:bodyPr/>
        <a:lstStyle/>
        <a:p>
          <a:endParaRPr lang="en-US"/>
        </a:p>
      </dgm:t>
    </dgm:pt>
    <dgm:pt modelId="{A2AB807C-1934-40C3-B969-6718C67A1457}">
      <dgm:prSet phldrT="[Text]" custT="1"/>
      <dgm:spPr/>
      <dgm:t>
        <a:bodyPr/>
        <a:lstStyle/>
        <a:p>
          <a:r>
            <a:rPr lang="en-US" sz="3200" b="1" dirty="0">
              <a:solidFill>
                <a:srgbClr val="C00000"/>
              </a:solidFill>
            </a:rPr>
            <a:t>R</a:t>
          </a:r>
          <a:r>
            <a:rPr lang="en-US" sz="2200" dirty="0"/>
            <a:t>each a decision with your patient</a:t>
          </a:r>
        </a:p>
      </dgm:t>
    </dgm:pt>
    <dgm:pt modelId="{0AAC4F27-7217-4372-8C8B-6219586F5C1A}" type="parTrans" cxnId="{A55AFCE4-6747-4455-9CCA-BAC1D7D5037F}">
      <dgm:prSet/>
      <dgm:spPr/>
      <dgm:t>
        <a:bodyPr/>
        <a:lstStyle/>
        <a:p>
          <a:endParaRPr lang="en-US"/>
        </a:p>
      </dgm:t>
    </dgm:pt>
    <dgm:pt modelId="{0CCF9929-1206-44E6-817D-507E6AD26310}" type="sibTrans" cxnId="{A55AFCE4-6747-4455-9CCA-BAC1D7D5037F}">
      <dgm:prSet/>
      <dgm:spPr/>
      <dgm:t>
        <a:bodyPr/>
        <a:lstStyle/>
        <a:p>
          <a:endParaRPr lang="en-US"/>
        </a:p>
      </dgm:t>
    </dgm:pt>
    <dgm:pt modelId="{D79E7FA4-BF99-4EA8-9B31-F2DE1E0A3E30}">
      <dgm:prSet/>
      <dgm:spPr/>
      <dgm:t>
        <a:bodyPr/>
        <a:lstStyle/>
        <a:p>
          <a:endParaRPr lang="en-US" dirty="0"/>
        </a:p>
      </dgm:t>
    </dgm:pt>
    <dgm:pt modelId="{5AB2443A-B036-4AD0-8341-709CBA256D14}" type="parTrans" cxnId="{F151D1AD-9CD7-4CA2-8308-41FD943C362C}">
      <dgm:prSet/>
      <dgm:spPr/>
      <dgm:t>
        <a:bodyPr/>
        <a:lstStyle/>
        <a:p>
          <a:endParaRPr lang="en-US"/>
        </a:p>
      </dgm:t>
    </dgm:pt>
    <dgm:pt modelId="{FC2CA699-F81F-41EB-969D-0C17B6EA52C2}" type="sibTrans" cxnId="{F151D1AD-9CD7-4CA2-8308-41FD943C362C}">
      <dgm:prSet/>
      <dgm:spPr/>
      <dgm:t>
        <a:bodyPr/>
        <a:lstStyle/>
        <a:p>
          <a:endParaRPr lang="en-US"/>
        </a:p>
      </dgm:t>
    </dgm:pt>
    <dgm:pt modelId="{B97E7BB6-B41F-411E-869C-8CE549F8904A}">
      <dgm:prSet/>
      <dgm:spPr/>
      <dgm:t>
        <a:bodyPr/>
        <a:lstStyle/>
        <a:p>
          <a:endParaRPr lang="en-US" dirty="0"/>
        </a:p>
      </dgm:t>
    </dgm:pt>
    <dgm:pt modelId="{0E142459-9551-43D8-B53A-17356C9C2EBB}" type="parTrans" cxnId="{60CC0310-F054-409A-BBE7-FB05F3BA5EFC}">
      <dgm:prSet/>
      <dgm:spPr/>
      <dgm:t>
        <a:bodyPr/>
        <a:lstStyle/>
        <a:p>
          <a:endParaRPr lang="en-US"/>
        </a:p>
      </dgm:t>
    </dgm:pt>
    <dgm:pt modelId="{14915C5D-00A4-40CB-B637-B80015F7CFC8}" type="sibTrans" cxnId="{60CC0310-F054-409A-BBE7-FB05F3BA5EFC}">
      <dgm:prSet/>
      <dgm:spPr/>
      <dgm:t>
        <a:bodyPr/>
        <a:lstStyle/>
        <a:p>
          <a:endParaRPr lang="en-US"/>
        </a:p>
      </dgm:t>
    </dgm:pt>
    <dgm:pt modelId="{A2E414CC-CEE6-4E5C-A656-74B7BDD19766}" type="pres">
      <dgm:prSet presAssocID="{2B01653B-7DA1-4DE4-9A8F-4124D445EF35}" presName="rootnode" presStyleCnt="0">
        <dgm:presLayoutVars>
          <dgm:chMax/>
          <dgm:chPref/>
          <dgm:dir/>
          <dgm:animLvl val="lvl"/>
        </dgm:presLayoutVars>
      </dgm:prSet>
      <dgm:spPr/>
    </dgm:pt>
    <dgm:pt modelId="{89DFCCF6-34D3-42DD-888E-C88FFEFEABBC}" type="pres">
      <dgm:prSet presAssocID="{0F153D92-892E-4CD8-A8B0-C0B8202E8392}" presName="composite" presStyleCnt="0"/>
      <dgm:spPr/>
    </dgm:pt>
    <dgm:pt modelId="{A5750CD1-EF91-4774-AF83-5A9305F4634B}" type="pres">
      <dgm:prSet presAssocID="{0F153D92-892E-4CD8-A8B0-C0B8202E8392}" presName="LShape" presStyleLbl="alignNode1" presStyleIdx="0" presStyleCnt="9"/>
      <dgm:spPr/>
    </dgm:pt>
    <dgm:pt modelId="{75F314CE-BAF6-44C5-A0A5-F050F58E31CC}" type="pres">
      <dgm:prSet presAssocID="{0F153D92-892E-4CD8-A8B0-C0B8202E8392}" presName="ParentText" presStyleLbl="revTx" presStyleIdx="0" presStyleCnt="5">
        <dgm:presLayoutVars>
          <dgm:chMax val="0"/>
          <dgm:chPref val="0"/>
          <dgm:bulletEnabled val="1"/>
        </dgm:presLayoutVars>
      </dgm:prSet>
      <dgm:spPr/>
    </dgm:pt>
    <dgm:pt modelId="{22526BB9-158D-41B6-95B4-8B28F6545873}" type="pres">
      <dgm:prSet presAssocID="{0F153D92-892E-4CD8-A8B0-C0B8202E8392}" presName="Triangle" presStyleLbl="alignNode1" presStyleIdx="1" presStyleCnt="9"/>
      <dgm:spPr/>
    </dgm:pt>
    <dgm:pt modelId="{BE739ED4-775D-462C-AD66-5F73D901C114}" type="pres">
      <dgm:prSet presAssocID="{8D6DE540-69F1-4FB1-AE7D-D803436CA38C}" presName="sibTrans" presStyleCnt="0"/>
      <dgm:spPr/>
    </dgm:pt>
    <dgm:pt modelId="{4948EF1A-50DC-423F-9A5A-7628403D0538}" type="pres">
      <dgm:prSet presAssocID="{8D6DE540-69F1-4FB1-AE7D-D803436CA38C}" presName="space" presStyleCnt="0"/>
      <dgm:spPr/>
    </dgm:pt>
    <dgm:pt modelId="{FF6D03F9-EB5F-4C8B-A4EA-49A9B20C53E8}" type="pres">
      <dgm:prSet presAssocID="{9414484A-686D-4D69-96AC-5661B1FBDC37}" presName="composite" presStyleCnt="0"/>
      <dgm:spPr/>
    </dgm:pt>
    <dgm:pt modelId="{29AA0FC0-E612-4BB7-87E6-0FDF7CD0817B}" type="pres">
      <dgm:prSet presAssocID="{9414484A-686D-4D69-96AC-5661B1FBDC37}" presName="LShape" presStyleLbl="alignNode1" presStyleIdx="2" presStyleCnt="9"/>
      <dgm:spPr/>
    </dgm:pt>
    <dgm:pt modelId="{73793B0C-4D98-4141-9D07-F8E4FAC09548}" type="pres">
      <dgm:prSet presAssocID="{9414484A-686D-4D69-96AC-5661B1FBDC37}" presName="ParentText" presStyleLbl="revTx" presStyleIdx="1" presStyleCnt="5">
        <dgm:presLayoutVars>
          <dgm:chMax val="0"/>
          <dgm:chPref val="0"/>
          <dgm:bulletEnabled val="1"/>
        </dgm:presLayoutVars>
      </dgm:prSet>
      <dgm:spPr/>
    </dgm:pt>
    <dgm:pt modelId="{39436DEF-52BA-4FA6-B51E-19469C4F2131}" type="pres">
      <dgm:prSet presAssocID="{9414484A-686D-4D69-96AC-5661B1FBDC37}" presName="Triangle" presStyleLbl="alignNode1" presStyleIdx="3" presStyleCnt="9"/>
      <dgm:spPr/>
    </dgm:pt>
    <dgm:pt modelId="{073E8E1D-0CB3-4D2E-93B5-CF73E97E4606}" type="pres">
      <dgm:prSet presAssocID="{773DE428-8B9E-4B4B-A8D3-FC5BD6222427}" presName="sibTrans" presStyleCnt="0"/>
      <dgm:spPr/>
    </dgm:pt>
    <dgm:pt modelId="{EE540BDE-9B72-4E4A-9AD8-300B2ADE87C2}" type="pres">
      <dgm:prSet presAssocID="{773DE428-8B9E-4B4B-A8D3-FC5BD6222427}" presName="space" presStyleCnt="0"/>
      <dgm:spPr/>
    </dgm:pt>
    <dgm:pt modelId="{B1CA4E1B-A7D6-436F-8DBB-19CBE0ACDDCE}" type="pres">
      <dgm:prSet presAssocID="{B97E7BB6-B41F-411E-869C-8CE549F8904A}" presName="composite" presStyleCnt="0"/>
      <dgm:spPr/>
    </dgm:pt>
    <dgm:pt modelId="{65E368D0-3E2C-45FD-A5C0-D0F86EAE549A}" type="pres">
      <dgm:prSet presAssocID="{B97E7BB6-B41F-411E-869C-8CE549F8904A}" presName="LShape" presStyleLbl="alignNode1" presStyleIdx="4" presStyleCnt="9"/>
      <dgm:spPr/>
    </dgm:pt>
    <dgm:pt modelId="{221E72B2-E656-4B37-9860-8CC5F726E5C4}" type="pres">
      <dgm:prSet presAssocID="{B97E7BB6-B41F-411E-869C-8CE549F8904A}" presName="ParentText" presStyleLbl="revTx" presStyleIdx="2" presStyleCnt="5">
        <dgm:presLayoutVars>
          <dgm:chMax val="0"/>
          <dgm:chPref val="0"/>
          <dgm:bulletEnabled val="1"/>
        </dgm:presLayoutVars>
      </dgm:prSet>
      <dgm:spPr/>
    </dgm:pt>
    <dgm:pt modelId="{821D2617-D4F1-43A5-A00D-F39F108E8C5C}" type="pres">
      <dgm:prSet presAssocID="{B97E7BB6-B41F-411E-869C-8CE549F8904A}" presName="Triangle" presStyleLbl="alignNode1" presStyleIdx="5" presStyleCnt="9"/>
      <dgm:spPr/>
    </dgm:pt>
    <dgm:pt modelId="{146CEE38-EDCF-4178-881E-5CE3860FDB32}" type="pres">
      <dgm:prSet presAssocID="{14915C5D-00A4-40CB-B637-B80015F7CFC8}" presName="sibTrans" presStyleCnt="0"/>
      <dgm:spPr/>
    </dgm:pt>
    <dgm:pt modelId="{60BBE910-B8B2-4C13-99D9-354125A9AEFE}" type="pres">
      <dgm:prSet presAssocID="{14915C5D-00A4-40CB-B637-B80015F7CFC8}" presName="space" presStyleCnt="0"/>
      <dgm:spPr/>
    </dgm:pt>
    <dgm:pt modelId="{D736D4B5-64F0-4B86-A960-A22C28A75842}" type="pres">
      <dgm:prSet presAssocID="{A2AB807C-1934-40C3-B969-6718C67A1457}" presName="composite" presStyleCnt="0"/>
      <dgm:spPr/>
    </dgm:pt>
    <dgm:pt modelId="{7E8B8293-05A1-4A5F-96E5-2D7F711D5686}" type="pres">
      <dgm:prSet presAssocID="{A2AB807C-1934-40C3-B969-6718C67A1457}" presName="LShape" presStyleLbl="alignNode1" presStyleIdx="6" presStyleCnt="9"/>
      <dgm:spPr/>
    </dgm:pt>
    <dgm:pt modelId="{2271B38F-D9C7-4804-8529-D02139DCB627}" type="pres">
      <dgm:prSet presAssocID="{A2AB807C-1934-40C3-B969-6718C67A1457}" presName="ParentText" presStyleLbl="revTx" presStyleIdx="3" presStyleCnt="5">
        <dgm:presLayoutVars>
          <dgm:chMax val="0"/>
          <dgm:chPref val="0"/>
          <dgm:bulletEnabled val="1"/>
        </dgm:presLayoutVars>
      </dgm:prSet>
      <dgm:spPr/>
    </dgm:pt>
    <dgm:pt modelId="{05871CD8-F1EC-43EA-8F29-2428914F69E4}" type="pres">
      <dgm:prSet presAssocID="{A2AB807C-1934-40C3-B969-6718C67A1457}" presName="Triangle" presStyleLbl="alignNode1" presStyleIdx="7" presStyleCnt="9"/>
      <dgm:spPr/>
    </dgm:pt>
    <dgm:pt modelId="{D47A5208-7CE9-4801-A580-AFED968A30A3}" type="pres">
      <dgm:prSet presAssocID="{0CCF9929-1206-44E6-817D-507E6AD26310}" presName="sibTrans" presStyleCnt="0"/>
      <dgm:spPr/>
    </dgm:pt>
    <dgm:pt modelId="{9CAE35A3-33E7-405D-9083-908A45B57795}" type="pres">
      <dgm:prSet presAssocID="{0CCF9929-1206-44E6-817D-507E6AD26310}" presName="space" presStyleCnt="0"/>
      <dgm:spPr/>
    </dgm:pt>
    <dgm:pt modelId="{6A9D7CDF-67BC-40D8-80D2-0C0325A1F588}" type="pres">
      <dgm:prSet presAssocID="{D79E7FA4-BF99-4EA8-9B31-F2DE1E0A3E30}" presName="composite" presStyleCnt="0"/>
      <dgm:spPr/>
    </dgm:pt>
    <dgm:pt modelId="{86135C8A-9BD3-4416-9262-095E6DD11DE1}" type="pres">
      <dgm:prSet presAssocID="{D79E7FA4-BF99-4EA8-9B31-F2DE1E0A3E30}" presName="LShape" presStyleLbl="alignNode1" presStyleIdx="8" presStyleCnt="9"/>
      <dgm:spPr/>
    </dgm:pt>
    <dgm:pt modelId="{283A2317-6DA1-4ACB-B46C-3B46183A9BE6}" type="pres">
      <dgm:prSet presAssocID="{D79E7FA4-BF99-4EA8-9B31-F2DE1E0A3E30}" presName="ParentText" presStyleLbl="revTx" presStyleIdx="4" presStyleCnt="5">
        <dgm:presLayoutVars>
          <dgm:chMax val="0"/>
          <dgm:chPref val="0"/>
          <dgm:bulletEnabled val="1"/>
        </dgm:presLayoutVars>
      </dgm:prSet>
      <dgm:spPr/>
    </dgm:pt>
  </dgm:ptLst>
  <dgm:cxnLst>
    <dgm:cxn modelId="{BE13EE02-527E-4599-87CB-2C1FA970734D}" type="presOf" srcId="{D79E7FA4-BF99-4EA8-9B31-F2DE1E0A3E30}" destId="{283A2317-6DA1-4ACB-B46C-3B46183A9BE6}" srcOrd="0" destOrd="0" presId="urn:microsoft.com/office/officeart/2009/3/layout/StepUpProcess"/>
    <dgm:cxn modelId="{60CC0310-F054-409A-BBE7-FB05F3BA5EFC}" srcId="{2B01653B-7DA1-4DE4-9A8F-4124D445EF35}" destId="{B97E7BB6-B41F-411E-869C-8CE549F8904A}" srcOrd="2" destOrd="0" parTransId="{0E142459-9551-43D8-B53A-17356C9C2EBB}" sibTransId="{14915C5D-00A4-40CB-B637-B80015F7CFC8}"/>
    <dgm:cxn modelId="{AA93B811-D5AE-4A7F-967F-3D8A02B55C1A}" type="presOf" srcId="{B97E7BB6-B41F-411E-869C-8CE549F8904A}" destId="{221E72B2-E656-4B37-9860-8CC5F726E5C4}" srcOrd="0" destOrd="0" presId="urn:microsoft.com/office/officeart/2009/3/layout/StepUpProcess"/>
    <dgm:cxn modelId="{3C55D119-5B3E-4161-AB11-4E33E740AE0D}" type="presOf" srcId="{0F153D92-892E-4CD8-A8B0-C0B8202E8392}" destId="{75F314CE-BAF6-44C5-A0A5-F050F58E31CC}" srcOrd="0" destOrd="0" presId="urn:microsoft.com/office/officeart/2009/3/layout/StepUpProcess"/>
    <dgm:cxn modelId="{5BF9DA21-5E0E-4A66-81FB-7EC522BE8BD4}" srcId="{2B01653B-7DA1-4DE4-9A8F-4124D445EF35}" destId="{0F153D92-892E-4CD8-A8B0-C0B8202E8392}" srcOrd="0" destOrd="0" parTransId="{2DDD85B1-8937-4A6A-9DF1-00DDEDE0E44E}" sibTransId="{8D6DE540-69F1-4FB1-AE7D-D803436CA38C}"/>
    <dgm:cxn modelId="{E733B58D-3072-460B-96E1-3933CF2BC986}" type="presOf" srcId="{A2AB807C-1934-40C3-B969-6718C67A1457}" destId="{2271B38F-D9C7-4804-8529-D02139DCB627}" srcOrd="0" destOrd="0" presId="urn:microsoft.com/office/officeart/2009/3/layout/StepUpProcess"/>
    <dgm:cxn modelId="{E77CFB97-6560-4E5A-B841-1422C8F32EE8}" type="presOf" srcId="{2B01653B-7DA1-4DE4-9A8F-4124D445EF35}" destId="{A2E414CC-CEE6-4E5C-A656-74B7BDD19766}" srcOrd="0" destOrd="0" presId="urn:microsoft.com/office/officeart/2009/3/layout/StepUpProcess"/>
    <dgm:cxn modelId="{F151D1AD-9CD7-4CA2-8308-41FD943C362C}" srcId="{2B01653B-7DA1-4DE4-9A8F-4124D445EF35}" destId="{D79E7FA4-BF99-4EA8-9B31-F2DE1E0A3E30}" srcOrd="4" destOrd="0" parTransId="{5AB2443A-B036-4AD0-8341-709CBA256D14}" sibTransId="{FC2CA699-F81F-41EB-969D-0C17B6EA52C2}"/>
    <dgm:cxn modelId="{7C96AFB9-F242-433D-9254-8F6D8CA20E6B}" srcId="{2B01653B-7DA1-4DE4-9A8F-4124D445EF35}" destId="{9414484A-686D-4D69-96AC-5661B1FBDC37}" srcOrd="1" destOrd="0" parTransId="{D2C22BE9-0475-4062-9966-44BED4CD0F47}" sibTransId="{773DE428-8B9E-4B4B-A8D3-FC5BD6222427}"/>
    <dgm:cxn modelId="{7FF153BC-2B36-42FC-8433-155CB39461DB}" type="presOf" srcId="{9414484A-686D-4D69-96AC-5661B1FBDC37}" destId="{73793B0C-4D98-4141-9D07-F8E4FAC09548}" srcOrd="0" destOrd="0" presId="urn:microsoft.com/office/officeart/2009/3/layout/StepUpProcess"/>
    <dgm:cxn modelId="{A55AFCE4-6747-4455-9CCA-BAC1D7D5037F}" srcId="{2B01653B-7DA1-4DE4-9A8F-4124D445EF35}" destId="{A2AB807C-1934-40C3-B969-6718C67A1457}" srcOrd="3" destOrd="0" parTransId="{0AAC4F27-7217-4372-8C8B-6219586F5C1A}" sibTransId="{0CCF9929-1206-44E6-817D-507E6AD26310}"/>
    <dgm:cxn modelId="{7B15CFC3-58CF-49A3-A7A9-2F262D7E78A2}" type="presParOf" srcId="{A2E414CC-CEE6-4E5C-A656-74B7BDD19766}" destId="{89DFCCF6-34D3-42DD-888E-C88FFEFEABBC}" srcOrd="0" destOrd="0" presId="urn:microsoft.com/office/officeart/2009/3/layout/StepUpProcess"/>
    <dgm:cxn modelId="{E1A9E23C-DE91-4FB1-A39A-05ACEF9A3A7A}" type="presParOf" srcId="{89DFCCF6-34D3-42DD-888E-C88FFEFEABBC}" destId="{A5750CD1-EF91-4774-AF83-5A9305F4634B}" srcOrd="0" destOrd="0" presId="urn:microsoft.com/office/officeart/2009/3/layout/StepUpProcess"/>
    <dgm:cxn modelId="{7CF99289-6F25-44F6-B4AF-4F4B08E5F8BF}" type="presParOf" srcId="{89DFCCF6-34D3-42DD-888E-C88FFEFEABBC}" destId="{75F314CE-BAF6-44C5-A0A5-F050F58E31CC}" srcOrd="1" destOrd="0" presId="urn:microsoft.com/office/officeart/2009/3/layout/StepUpProcess"/>
    <dgm:cxn modelId="{FE94EBF5-C2B3-4721-B6C2-70B60EB58B28}" type="presParOf" srcId="{89DFCCF6-34D3-42DD-888E-C88FFEFEABBC}" destId="{22526BB9-158D-41B6-95B4-8B28F6545873}" srcOrd="2" destOrd="0" presId="urn:microsoft.com/office/officeart/2009/3/layout/StepUpProcess"/>
    <dgm:cxn modelId="{A6E48515-937D-48CA-B4F6-E07CAFDC1C08}" type="presParOf" srcId="{A2E414CC-CEE6-4E5C-A656-74B7BDD19766}" destId="{BE739ED4-775D-462C-AD66-5F73D901C114}" srcOrd="1" destOrd="0" presId="urn:microsoft.com/office/officeart/2009/3/layout/StepUpProcess"/>
    <dgm:cxn modelId="{BA673965-0AAC-4725-A079-0A88E0F1A000}" type="presParOf" srcId="{BE739ED4-775D-462C-AD66-5F73D901C114}" destId="{4948EF1A-50DC-423F-9A5A-7628403D0538}" srcOrd="0" destOrd="0" presId="urn:microsoft.com/office/officeart/2009/3/layout/StepUpProcess"/>
    <dgm:cxn modelId="{A0C14DCC-62F1-4D9B-B608-427AF0392770}" type="presParOf" srcId="{A2E414CC-CEE6-4E5C-A656-74B7BDD19766}" destId="{FF6D03F9-EB5F-4C8B-A4EA-49A9B20C53E8}" srcOrd="2" destOrd="0" presId="urn:microsoft.com/office/officeart/2009/3/layout/StepUpProcess"/>
    <dgm:cxn modelId="{3449DEAC-4CB2-4554-BC5F-764F3FF6C179}" type="presParOf" srcId="{FF6D03F9-EB5F-4C8B-A4EA-49A9B20C53E8}" destId="{29AA0FC0-E612-4BB7-87E6-0FDF7CD0817B}" srcOrd="0" destOrd="0" presId="urn:microsoft.com/office/officeart/2009/3/layout/StepUpProcess"/>
    <dgm:cxn modelId="{016FC26A-8134-40C8-8DC3-48AAAD81ED68}" type="presParOf" srcId="{FF6D03F9-EB5F-4C8B-A4EA-49A9B20C53E8}" destId="{73793B0C-4D98-4141-9D07-F8E4FAC09548}" srcOrd="1" destOrd="0" presId="urn:microsoft.com/office/officeart/2009/3/layout/StepUpProcess"/>
    <dgm:cxn modelId="{5C4716C7-E2CC-4D96-A7C9-4E865ECEFEF2}" type="presParOf" srcId="{FF6D03F9-EB5F-4C8B-A4EA-49A9B20C53E8}" destId="{39436DEF-52BA-4FA6-B51E-19469C4F2131}" srcOrd="2" destOrd="0" presId="urn:microsoft.com/office/officeart/2009/3/layout/StepUpProcess"/>
    <dgm:cxn modelId="{1D94EFEB-DF1B-4272-B04D-109446A8C762}" type="presParOf" srcId="{A2E414CC-CEE6-4E5C-A656-74B7BDD19766}" destId="{073E8E1D-0CB3-4D2E-93B5-CF73E97E4606}" srcOrd="3" destOrd="0" presId="urn:microsoft.com/office/officeart/2009/3/layout/StepUpProcess"/>
    <dgm:cxn modelId="{A3F7AC5E-2ACA-4DC0-8C7D-6F85E3C17654}" type="presParOf" srcId="{073E8E1D-0CB3-4D2E-93B5-CF73E97E4606}" destId="{EE540BDE-9B72-4E4A-9AD8-300B2ADE87C2}" srcOrd="0" destOrd="0" presId="urn:microsoft.com/office/officeart/2009/3/layout/StepUpProcess"/>
    <dgm:cxn modelId="{24E255FC-D1C2-4C2D-AFDA-B9D939FB9187}" type="presParOf" srcId="{A2E414CC-CEE6-4E5C-A656-74B7BDD19766}" destId="{B1CA4E1B-A7D6-436F-8DBB-19CBE0ACDDCE}" srcOrd="4" destOrd="0" presId="urn:microsoft.com/office/officeart/2009/3/layout/StepUpProcess"/>
    <dgm:cxn modelId="{A7BE00B3-9965-4642-9F8A-A88B1193D06F}" type="presParOf" srcId="{B1CA4E1B-A7D6-436F-8DBB-19CBE0ACDDCE}" destId="{65E368D0-3E2C-45FD-A5C0-D0F86EAE549A}" srcOrd="0" destOrd="0" presId="urn:microsoft.com/office/officeart/2009/3/layout/StepUpProcess"/>
    <dgm:cxn modelId="{FFE84F19-BDE1-4996-B53D-1E2FDBB3CC69}" type="presParOf" srcId="{B1CA4E1B-A7D6-436F-8DBB-19CBE0ACDDCE}" destId="{221E72B2-E656-4B37-9860-8CC5F726E5C4}" srcOrd="1" destOrd="0" presId="urn:microsoft.com/office/officeart/2009/3/layout/StepUpProcess"/>
    <dgm:cxn modelId="{0A40CEAA-AC8C-4FFD-8057-F8941DF26DF3}" type="presParOf" srcId="{B1CA4E1B-A7D6-436F-8DBB-19CBE0ACDDCE}" destId="{821D2617-D4F1-43A5-A00D-F39F108E8C5C}" srcOrd="2" destOrd="0" presId="urn:microsoft.com/office/officeart/2009/3/layout/StepUpProcess"/>
    <dgm:cxn modelId="{22B095DF-6829-465C-BE1F-F5E375A93047}" type="presParOf" srcId="{A2E414CC-CEE6-4E5C-A656-74B7BDD19766}" destId="{146CEE38-EDCF-4178-881E-5CE3860FDB32}" srcOrd="5" destOrd="0" presId="urn:microsoft.com/office/officeart/2009/3/layout/StepUpProcess"/>
    <dgm:cxn modelId="{C0D6956B-A292-47F6-A37A-89780DC03826}" type="presParOf" srcId="{146CEE38-EDCF-4178-881E-5CE3860FDB32}" destId="{60BBE910-B8B2-4C13-99D9-354125A9AEFE}" srcOrd="0" destOrd="0" presId="urn:microsoft.com/office/officeart/2009/3/layout/StepUpProcess"/>
    <dgm:cxn modelId="{6AFC299C-4F17-43AB-BF20-C3306F9CFF42}" type="presParOf" srcId="{A2E414CC-CEE6-4E5C-A656-74B7BDD19766}" destId="{D736D4B5-64F0-4B86-A960-A22C28A75842}" srcOrd="6" destOrd="0" presId="urn:microsoft.com/office/officeart/2009/3/layout/StepUpProcess"/>
    <dgm:cxn modelId="{FCDBFEBE-E1F1-457E-86E2-131A3D71607F}" type="presParOf" srcId="{D736D4B5-64F0-4B86-A960-A22C28A75842}" destId="{7E8B8293-05A1-4A5F-96E5-2D7F711D5686}" srcOrd="0" destOrd="0" presId="urn:microsoft.com/office/officeart/2009/3/layout/StepUpProcess"/>
    <dgm:cxn modelId="{F6C80D4D-4279-46FD-AB63-953362C45AEA}" type="presParOf" srcId="{D736D4B5-64F0-4B86-A960-A22C28A75842}" destId="{2271B38F-D9C7-4804-8529-D02139DCB627}" srcOrd="1" destOrd="0" presId="urn:microsoft.com/office/officeart/2009/3/layout/StepUpProcess"/>
    <dgm:cxn modelId="{4F0F4AB6-75CC-4384-B3C8-2E339424C519}" type="presParOf" srcId="{D736D4B5-64F0-4B86-A960-A22C28A75842}" destId="{05871CD8-F1EC-43EA-8F29-2428914F69E4}" srcOrd="2" destOrd="0" presId="urn:microsoft.com/office/officeart/2009/3/layout/StepUpProcess"/>
    <dgm:cxn modelId="{67EEE841-8BCA-490B-84CC-276907FC7FFE}" type="presParOf" srcId="{A2E414CC-CEE6-4E5C-A656-74B7BDD19766}" destId="{D47A5208-7CE9-4801-A580-AFED968A30A3}" srcOrd="7" destOrd="0" presId="urn:microsoft.com/office/officeart/2009/3/layout/StepUpProcess"/>
    <dgm:cxn modelId="{B16D7F29-F916-4AD1-BC57-FF9180360F4E}" type="presParOf" srcId="{D47A5208-7CE9-4801-A580-AFED968A30A3}" destId="{9CAE35A3-33E7-405D-9083-908A45B57795}" srcOrd="0" destOrd="0" presId="urn:microsoft.com/office/officeart/2009/3/layout/StepUpProcess"/>
    <dgm:cxn modelId="{D94C8B3C-A765-4BF3-BDE2-F9842F26FB78}" type="presParOf" srcId="{A2E414CC-CEE6-4E5C-A656-74B7BDD19766}" destId="{6A9D7CDF-67BC-40D8-80D2-0C0325A1F588}" srcOrd="8" destOrd="0" presId="urn:microsoft.com/office/officeart/2009/3/layout/StepUpProcess"/>
    <dgm:cxn modelId="{4848359E-FCE1-49A8-A43D-CCA91248A33D}" type="presParOf" srcId="{6A9D7CDF-67BC-40D8-80D2-0C0325A1F588}" destId="{86135C8A-9BD3-4416-9262-095E6DD11DE1}" srcOrd="0" destOrd="0" presId="urn:microsoft.com/office/officeart/2009/3/layout/StepUpProcess"/>
    <dgm:cxn modelId="{A4F1166E-B6A9-4CA1-986A-72DA547F3BC7}" type="presParOf" srcId="{6A9D7CDF-67BC-40D8-80D2-0C0325A1F588}" destId="{283A2317-6DA1-4ACB-B46C-3B46183A9BE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6CF4C-6692-494D-9868-4BF5331FC73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6FFB27B-CF31-46E4-AEC9-EF482C69D3A3}">
      <dgm:prSet phldrT="[Text]" custT="1"/>
      <dgm:spPr>
        <a:solidFill>
          <a:schemeClr val="accent5">
            <a:lumMod val="60000"/>
            <a:lumOff val="40000"/>
          </a:schemeClr>
        </a:solidFill>
      </dgm:spPr>
      <dgm:t>
        <a:bodyPr/>
        <a:lstStyle/>
        <a:p>
          <a:r>
            <a:rPr lang="en-US" sz="2800" dirty="0">
              <a:solidFill>
                <a:schemeClr val="tx1"/>
              </a:solidFill>
            </a:rPr>
            <a:t>1</a:t>
          </a:r>
        </a:p>
      </dgm:t>
    </dgm:pt>
    <dgm:pt modelId="{E700F5E5-6AE9-4BDD-B1B0-024E97E96817}" type="parTrans" cxnId="{80CC5278-E8F1-4E46-8190-432069B0A168}">
      <dgm:prSet/>
      <dgm:spPr/>
      <dgm:t>
        <a:bodyPr/>
        <a:lstStyle/>
        <a:p>
          <a:endParaRPr lang="en-US"/>
        </a:p>
      </dgm:t>
    </dgm:pt>
    <dgm:pt modelId="{BF2CB42D-5092-4902-9628-FD51B1664EF2}" type="sibTrans" cxnId="{80CC5278-E8F1-4E46-8190-432069B0A168}">
      <dgm:prSet/>
      <dgm:spPr/>
      <dgm:t>
        <a:bodyPr/>
        <a:lstStyle/>
        <a:p>
          <a:endParaRPr lang="en-US"/>
        </a:p>
      </dgm:t>
    </dgm:pt>
    <dgm:pt modelId="{0A251737-D386-4C5B-8DAF-9199A3E073A5}">
      <dgm:prSet phldrT="[Text]"/>
      <dgm:spPr/>
      <dgm:t>
        <a:bodyPr/>
        <a:lstStyle/>
        <a:p>
          <a:r>
            <a:rPr lang="en-US" dirty="0"/>
            <a:t>Low back pain</a:t>
          </a:r>
        </a:p>
      </dgm:t>
    </dgm:pt>
    <dgm:pt modelId="{3E3D6B08-69A4-4FA5-A7BD-3EF32C7DA108}" type="parTrans" cxnId="{929AFA44-8048-450D-97DF-E80BEEC145EA}">
      <dgm:prSet/>
      <dgm:spPr/>
      <dgm:t>
        <a:bodyPr/>
        <a:lstStyle/>
        <a:p>
          <a:endParaRPr lang="en-US"/>
        </a:p>
      </dgm:t>
    </dgm:pt>
    <dgm:pt modelId="{A0D7B42B-D18C-4D95-8A0E-A7228B1AD07C}" type="sibTrans" cxnId="{929AFA44-8048-450D-97DF-E80BEEC145EA}">
      <dgm:prSet/>
      <dgm:spPr/>
      <dgm:t>
        <a:bodyPr/>
        <a:lstStyle/>
        <a:p>
          <a:endParaRPr lang="en-US"/>
        </a:p>
      </dgm:t>
    </dgm:pt>
    <dgm:pt modelId="{DB4721CA-8C5D-43AD-88D7-70D2B20FDF67}">
      <dgm:prSet phldrT="[Text]" custT="1"/>
      <dgm:spPr>
        <a:solidFill>
          <a:schemeClr val="accent5">
            <a:lumMod val="60000"/>
            <a:lumOff val="40000"/>
          </a:schemeClr>
        </a:solidFill>
      </dgm:spPr>
      <dgm:t>
        <a:bodyPr/>
        <a:lstStyle/>
        <a:p>
          <a:r>
            <a:rPr lang="en-US" sz="2800" dirty="0">
              <a:solidFill>
                <a:schemeClr val="tx1"/>
              </a:solidFill>
            </a:rPr>
            <a:t>2</a:t>
          </a:r>
        </a:p>
      </dgm:t>
    </dgm:pt>
    <dgm:pt modelId="{63FF9C97-2E1D-4084-BAD2-7F82249139BC}" type="parTrans" cxnId="{D84BF261-C11D-4131-BC2B-93450A35A542}">
      <dgm:prSet/>
      <dgm:spPr/>
      <dgm:t>
        <a:bodyPr/>
        <a:lstStyle/>
        <a:p>
          <a:endParaRPr lang="en-US"/>
        </a:p>
      </dgm:t>
    </dgm:pt>
    <dgm:pt modelId="{8097B08E-61D9-4265-8A44-4062F1C18629}" type="sibTrans" cxnId="{D84BF261-C11D-4131-BC2B-93450A35A542}">
      <dgm:prSet/>
      <dgm:spPr/>
      <dgm:t>
        <a:bodyPr/>
        <a:lstStyle/>
        <a:p>
          <a:endParaRPr lang="en-US"/>
        </a:p>
      </dgm:t>
    </dgm:pt>
    <dgm:pt modelId="{0937FBDE-5259-48C6-A3C1-7400BF1E3250}">
      <dgm:prSet phldrT="[Text]"/>
      <dgm:spPr>
        <a:ln w="50800">
          <a:solidFill>
            <a:srgbClr val="FF0000"/>
          </a:solidFill>
        </a:ln>
      </dgm:spPr>
      <dgm:t>
        <a:bodyPr/>
        <a:lstStyle/>
        <a:p>
          <a:r>
            <a:rPr lang="en-US" dirty="0"/>
            <a:t>Headache disorders</a:t>
          </a:r>
        </a:p>
      </dgm:t>
    </dgm:pt>
    <dgm:pt modelId="{222AEB3E-BFE0-4D1C-991F-1E4082857DDC}" type="parTrans" cxnId="{20C430CB-0258-4244-A187-A9C4A916E4AC}">
      <dgm:prSet/>
      <dgm:spPr/>
      <dgm:t>
        <a:bodyPr/>
        <a:lstStyle/>
        <a:p>
          <a:endParaRPr lang="en-US"/>
        </a:p>
      </dgm:t>
    </dgm:pt>
    <dgm:pt modelId="{187F2A90-6890-43AF-9555-02BD1CF6F3D1}" type="sibTrans" cxnId="{20C430CB-0258-4244-A187-A9C4A916E4AC}">
      <dgm:prSet/>
      <dgm:spPr/>
      <dgm:t>
        <a:bodyPr/>
        <a:lstStyle/>
        <a:p>
          <a:endParaRPr lang="en-US"/>
        </a:p>
      </dgm:t>
    </dgm:pt>
    <dgm:pt modelId="{BBC05DE3-BFDC-454B-84F8-1A10EC6A1435}">
      <dgm:prSet phldrT="[Text]" custT="1"/>
      <dgm:spPr>
        <a:solidFill>
          <a:schemeClr val="accent5">
            <a:lumMod val="60000"/>
            <a:lumOff val="40000"/>
          </a:schemeClr>
        </a:solidFill>
      </dgm:spPr>
      <dgm:t>
        <a:bodyPr/>
        <a:lstStyle/>
        <a:p>
          <a:r>
            <a:rPr lang="en-US" sz="2800" dirty="0">
              <a:solidFill>
                <a:schemeClr val="tx1"/>
              </a:solidFill>
            </a:rPr>
            <a:t>3</a:t>
          </a:r>
        </a:p>
      </dgm:t>
    </dgm:pt>
    <dgm:pt modelId="{671E9FC8-7607-45AB-AF3D-8CC08DA61966}" type="parTrans" cxnId="{E648CE37-C32E-420D-BB7A-3BC4DC6DEDF6}">
      <dgm:prSet/>
      <dgm:spPr/>
      <dgm:t>
        <a:bodyPr/>
        <a:lstStyle/>
        <a:p>
          <a:endParaRPr lang="en-US"/>
        </a:p>
      </dgm:t>
    </dgm:pt>
    <dgm:pt modelId="{C666ECE4-E504-4561-B228-0FA9DE66E74A}" type="sibTrans" cxnId="{E648CE37-C32E-420D-BB7A-3BC4DC6DEDF6}">
      <dgm:prSet/>
      <dgm:spPr/>
      <dgm:t>
        <a:bodyPr/>
        <a:lstStyle/>
        <a:p>
          <a:endParaRPr lang="en-US"/>
        </a:p>
      </dgm:t>
    </dgm:pt>
    <dgm:pt modelId="{C8BB9870-9604-451A-9DD9-BD001D3B4904}">
      <dgm:prSet phldrT="[Text]"/>
      <dgm:spPr/>
      <dgm:t>
        <a:bodyPr/>
        <a:lstStyle/>
        <a:p>
          <a:r>
            <a:rPr lang="en-US" dirty="0"/>
            <a:t>Diabetes</a:t>
          </a:r>
        </a:p>
      </dgm:t>
    </dgm:pt>
    <dgm:pt modelId="{55D4EC17-1FA8-4493-AA70-93FAE124599F}" type="parTrans" cxnId="{E8446CC9-E8AC-425D-AB95-DA7F263642D8}">
      <dgm:prSet/>
      <dgm:spPr/>
      <dgm:t>
        <a:bodyPr/>
        <a:lstStyle/>
        <a:p>
          <a:endParaRPr lang="en-US"/>
        </a:p>
      </dgm:t>
    </dgm:pt>
    <dgm:pt modelId="{F67DB771-2880-4AB8-8116-C087EB3BE82C}" type="sibTrans" cxnId="{E8446CC9-E8AC-425D-AB95-DA7F263642D8}">
      <dgm:prSet/>
      <dgm:spPr/>
      <dgm:t>
        <a:bodyPr/>
        <a:lstStyle/>
        <a:p>
          <a:endParaRPr lang="en-US"/>
        </a:p>
      </dgm:t>
    </dgm:pt>
    <dgm:pt modelId="{3CF99B85-DBFB-41B6-B73D-A02C88475B7E}">
      <dgm:prSet custT="1"/>
      <dgm:spPr>
        <a:solidFill>
          <a:schemeClr val="accent5">
            <a:lumMod val="60000"/>
            <a:lumOff val="40000"/>
          </a:schemeClr>
        </a:solidFill>
      </dgm:spPr>
      <dgm:t>
        <a:bodyPr/>
        <a:lstStyle/>
        <a:p>
          <a:r>
            <a:rPr lang="en-US" sz="2800" dirty="0">
              <a:solidFill>
                <a:schemeClr val="tx1"/>
              </a:solidFill>
            </a:rPr>
            <a:t>4</a:t>
          </a:r>
        </a:p>
      </dgm:t>
    </dgm:pt>
    <dgm:pt modelId="{9C62ACB6-0F7B-4DBE-8576-015CA8DE4A9B}" type="parTrans" cxnId="{14C8D341-F20E-49BC-AAB6-89610A79036E}">
      <dgm:prSet/>
      <dgm:spPr/>
      <dgm:t>
        <a:bodyPr/>
        <a:lstStyle/>
        <a:p>
          <a:endParaRPr lang="en-US"/>
        </a:p>
      </dgm:t>
    </dgm:pt>
    <dgm:pt modelId="{AB87DAC9-7F8D-4EC8-80E0-CCF760C64028}" type="sibTrans" cxnId="{14C8D341-F20E-49BC-AAB6-89610A79036E}">
      <dgm:prSet/>
      <dgm:spPr/>
      <dgm:t>
        <a:bodyPr/>
        <a:lstStyle/>
        <a:p>
          <a:endParaRPr lang="en-US"/>
        </a:p>
      </dgm:t>
    </dgm:pt>
    <dgm:pt modelId="{31CB1B46-118B-4586-928F-1C90526E2A6E}">
      <dgm:prSet custT="1"/>
      <dgm:spPr>
        <a:solidFill>
          <a:schemeClr val="accent5">
            <a:lumMod val="60000"/>
            <a:lumOff val="40000"/>
          </a:schemeClr>
        </a:solidFill>
      </dgm:spPr>
      <dgm:t>
        <a:bodyPr/>
        <a:lstStyle/>
        <a:p>
          <a:r>
            <a:rPr lang="en-US" sz="2800" dirty="0">
              <a:solidFill>
                <a:schemeClr val="tx1"/>
              </a:solidFill>
            </a:rPr>
            <a:t>5</a:t>
          </a:r>
        </a:p>
      </dgm:t>
    </dgm:pt>
    <dgm:pt modelId="{5007A816-340A-474F-BB2B-388104FD6976}" type="parTrans" cxnId="{20999DF7-F191-441B-8B97-FC9D3B549B1C}">
      <dgm:prSet/>
      <dgm:spPr/>
      <dgm:t>
        <a:bodyPr/>
        <a:lstStyle/>
        <a:p>
          <a:endParaRPr lang="en-US"/>
        </a:p>
      </dgm:t>
    </dgm:pt>
    <dgm:pt modelId="{A2E66897-9E79-4F90-9E8C-84852BD3A5D5}" type="sibTrans" cxnId="{20999DF7-F191-441B-8B97-FC9D3B549B1C}">
      <dgm:prSet/>
      <dgm:spPr/>
      <dgm:t>
        <a:bodyPr/>
        <a:lstStyle/>
        <a:p>
          <a:endParaRPr lang="en-US"/>
        </a:p>
      </dgm:t>
    </dgm:pt>
    <dgm:pt modelId="{456950DD-8441-49BB-BE25-17FBDFF46EAA}">
      <dgm:prSet/>
      <dgm:spPr/>
      <dgm:t>
        <a:bodyPr/>
        <a:lstStyle/>
        <a:p>
          <a:r>
            <a:rPr lang="en-US" dirty="0"/>
            <a:t>Age-related hearing loss</a:t>
          </a:r>
        </a:p>
      </dgm:t>
    </dgm:pt>
    <dgm:pt modelId="{89A49E4D-ECBB-46CE-B3FD-123D5132492B}" type="parTrans" cxnId="{9E037338-5D35-4751-AB38-2E6C1077E6B7}">
      <dgm:prSet/>
      <dgm:spPr/>
      <dgm:t>
        <a:bodyPr/>
        <a:lstStyle/>
        <a:p>
          <a:endParaRPr lang="en-US"/>
        </a:p>
      </dgm:t>
    </dgm:pt>
    <dgm:pt modelId="{986A9FCC-20A0-4858-8C3E-0650C31DBBA1}" type="sibTrans" cxnId="{9E037338-5D35-4751-AB38-2E6C1077E6B7}">
      <dgm:prSet/>
      <dgm:spPr/>
      <dgm:t>
        <a:bodyPr/>
        <a:lstStyle/>
        <a:p>
          <a:endParaRPr lang="en-US"/>
        </a:p>
      </dgm:t>
    </dgm:pt>
    <dgm:pt modelId="{17388A3D-123A-4B64-A9C8-50EFA5C9503E}">
      <dgm:prSet/>
      <dgm:spPr/>
      <dgm:t>
        <a:bodyPr/>
        <a:lstStyle/>
        <a:p>
          <a:r>
            <a:rPr lang="en-US" dirty="0"/>
            <a:t>Depressive disorders</a:t>
          </a:r>
        </a:p>
      </dgm:t>
    </dgm:pt>
    <dgm:pt modelId="{04792F28-3760-470A-9F69-505773F97078}" type="parTrans" cxnId="{A50AC11B-D7CD-4C4F-AFE7-AD020E791D24}">
      <dgm:prSet/>
      <dgm:spPr/>
      <dgm:t>
        <a:bodyPr/>
        <a:lstStyle/>
        <a:p>
          <a:endParaRPr lang="en-US"/>
        </a:p>
      </dgm:t>
    </dgm:pt>
    <dgm:pt modelId="{1334EBF9-3341-46FB-AF3C-2F592D273356}" type="sibTrans" cxnId="{A50AC11B-D7CD-4C4F-AFE7-AD020E791D24}">
      <dgm:prSet/>
      <dgm:spPr/>
      <dgm:t>
        <a:bodyPr/>
        <a:lstStyle/>
        <a:p>
          <a:endParaRPr lang="en-US"/>
        </a:p>
      </dgm:t>
    </dgm:pt>
    <dgm:pt modelId="{A1C34A0A-4E87-4D81-A9C2-A2FA15E73907}" type="pres">
      <dgm:prSet presAssocID="{2556CF4C-6692-494D-9868-4BF5331FC73B}" presName="linearFlow" presStyleCnt="0">
        <dgm:presLayoutVars>
          <dgm:dir/>
          <dgm:animLvl val="lvl"/>
          <dgm:resizeHandles val="exact"/>
        </dgm:presLayoutVars>
      </dgm:prSet>
      <dgm:spPr/>
    </dgm:pt>
    <dgm:pt modelId="{58908C3F-A4F1-4370-84AD-76046BFA5C7C}" type="pres">
      <dgm:prSet presAssocID="{D6FFB27B-CF31-46E4-AEC9-EF482C69D3A3}" presName="composite" presStyleCnt="0"/>
      <dgm:spPr/>
    </dgm:pt>
    <dgm:pt modelId="{04723EF4-764D-44EB-ACED-C81F185408A5}" type="pres">
      <dgm:prSet presAssocID="{D6FFB27B-CF31-46E4-AEC9-EF482C69D3A3}" presName="parentText" presStyleLbl="alignNode1" presStyleIdx="0" presStyleCnt="5">
        <dgm:presLayoutVars>
          <dgm:chMax val="1"/>
          <dgm:bulletEnabled val="1"/>
        </dgm:presLayoutVars>
      </dgm:prSet>
      <dgm:spPr/>
    </dgm:pt>
    <dgm:pt modelId="{8F91D081-E543-42FC-92F4-A5D9B5F5D04C}" type="pres">
      <dgm:prSet presAssocID="{D6FFB27B-CF31-46E4-AEC9-EF482C69D3A3}" presName="descendantText" presStyleLbl="alignAcc1" presStyleIdx="0" presStyleCnt="5">
        <dgm:presLayoutVars>
          <dgm:bulletEnabled val="1"/>
        </dgm:presLayoutVars>
      </dgm:prSet>
      <dgm:spPr/>
    </dgm:pt>
    <dgm:pt modelId="{714BAC6B-4BD0-4D81-83F4-8160D27F7428}" type="pres">
      <dgm:prSet presAssocID="{BF2CB42D-5092-4902-9628-FD51B1664EF2}" presName="sp" presStyleCnt="0"/>
      <dgm:spPr/>
    </dgm:pt>
    <dgm:pt modelId="{EF8EBA66-B509-440E-8D5C-194BAEB2F315}" type="pres">
      <dgm:prSet presAssocID="{DB4721CA-8C5D-43AD-88D7-70D2B20FDF67}" presName="composite" presStyleCnt="0"/>
      <dgm:spPr/>
    </dgm:pt>
    <dgm:pt modelId="{2DAF0ED4-C619-4C50-8EB7-D9E969E97CAD}" type="pres">
      <dgm:prSet presAssocID="{DB4721CA-8C5D-43AD-88D7-70D2B20FDF67}" presName="parentText" presStyleLbl="alignNode1" presStyleIdx="1" presStyleCnt="5">
        <dgm:presLayoutVars>
          <dgm:chMax val="1"/>
          <dgm:bulletEnabled val="1"/>
        </dgm:presLayoutVars>
      </dgm:prSet>
      <dgm:spPr/>
    </dgm:pt>
    <dgm:pt modelId="{CDD1A0F5-A7EE-4666-85B3-5505B7FE68FF}" type="pres">
      <dgm:prSet presAssocID="{DB4721CA-8C5D-43AD-88D7-70D2B20FDF67}" presName="descendantText" presStyleLbl="alignAcc1" presStyleIdx="1" presStyleCnt="5">
        <dgm:presLayoutVars>
          <dgm:bulletEnabled val="1"/>
        </dgm:presLayoutVars>
      </dgm:prSet>
      <dgm:spPr/>
    </dgm:pt>
    <dgm:pt modelId="{5F0217AC-C4DD-4B81-A3C7-EA6CD56F808F}" type="pres">
      <dgm:prSet presAssocID="{8097B08E-61D9-4265-8A44-4062F1C18629}" presName="sp" presStyleCnt="0"/>
      <dgm:spPr/>
    </dgm:pt>
    <dgm:pt modelId="{742CC096-8E79-4E30-BA31-28E68E915341}" type="pres">
      <dgm:prSet presAssocID="{BBC05DE3-BFDC-454B-84F8-1A10EC6A1435}" presName="composite" presStyleCnt="0"/>
      <dgm:spPr/>
    </dgm:pt>
    <dgm:pt modelId="{293582B1-91A4-4230-9094-C7EFBE3B0751}" type="pres">
      <dgm:prSet presAssocID="{BBC05DE3-BFDC-454B-84F8-1A10EC6A1435}" presName="parentText" presStyleLbl="alignNode1" presStyleIdx="2" presStyleCnt="5">
        <dgm:presLayoutVars>
          <dgm:chMax val="1"/>
          <dgm:bulletEnabled val="1"/>
        </dgm:presLayoutVars>
      </dgm:prSet>
      <dgm:spPr/>
    </dgm:pt>
    <dgm:pt modelId="{7430CF44-7ED9-420D-B929-B967CEBA0CC7}" type="pres">
      <dgm:prSet presAssocID="{BBC05DE3-BFDC-454B-84F8-1A10EC6A1435}" presName="descendantText" presStyleLbl="alignAcc1" presStyleIdx="2" presStyleCnt="5">
        <dgm:presLayoutVars>
          <dgm:bulletEnabled val="1"/>
        </dgm:presLayoutVars>
      </dgm:prSet>
      <dgm:spPr/>
    </dgm:pt>
    <dgm:pt modelId="{9B8ED845-B2B7-4215-857D-FFB34926DBBC}" type="pres">
      <dgm:prSet presAssocID="{C666ECE4-E504-4561-B228-0FA9DE66E74A}" presName="sp" presStyleCnt="0"/>
      <dgm:spPr/>
    </dgm:pt>
    <dgm:pt modelId="{1044D713-FCC1-446B-85D4-16B5BB333A50}" type="pres">
      <dgm:prSet presAssocID="{3CF99B85-DBFB-41B6-B73D-A02C88475B7E}" presName="composite" presStyleCnt="0"/>
      <dgm:spPr/>
    </dgm:pt>
    <dgm:pt modelId="{D1B13D0B-6B96-402D-B858-9D92692C83E1}" type="pres">
      <dgm:prSet presAssocID="{3CF99B85-DBFB-41B6-B73D-A02C88475B7E}" presName="parentText" presStyleLbl="alignNode1" presStyleIdx="3" presStyleCnt="5">
        <dgm:presLayoutVars>
          <dgm:chMax val="1"/>
          <dgm:bulletEnabled val="1"/>
        </dgm:presLayoutVars>
      </dgm:prSet>
      <dgm:spPr/>
    </dgm:pt>
    <dgm:pt modelId="{51E164D5-EF65-4C24-97AD-133C3947AE06}" type="pres">
      <dgm:prSet presAssocID="{3CF99B85-DBFB-41B6-B73D-A02C88475B7E}" presName="descendantText" presStyleLbl="alignAcc1" presStyleIdx="3" presStyleCnt="5">
        <dgm:presLayoutVars>
          <dgm:bulletEnabled val="1"/>
        </dgm:presLayoutVars>
      </dgm:prSet>
      <dgm:spPr/>
    </dgm:pt>
    <dgm:pt modelId="{05D7EF78-25CF-40A1-88EE-4F661DC468CB}" type="pres">
      <dgm:prSet presAssocID="{AB87DAC9-7F8D-4EC8-80E0-CCF760C64028}" presName="sp" presStyleCnt="0"/>
      <dgm:spPr/>
    </dgm:pt>
    <dgm:pt modelId="{B39F6537-8E92-4448-8847-0AC8E1EB862B}" type="pres">
      <dgm:prSet presAssocID="{31CB1B46-118B-4586-928F-1C90526E2A6E}" presName="composite" presStyleCnt="0"/>
      <dgm:spPr/>
    </dgm:pt>
    <dgm:pt modelId="{614FCBC6-0CEF-4771-8B05-374BC05B46BF}" type="pres">
      <dgm:prSet presAssocID="{31CB1B46-118B-4586-928F-1C90526E2A6E}" presName="parentText" presStyleLbl="alignNode1" presStyleIdx="4" presStyleCnt="5">
        <dgm:presLayoutVars>
          <dgm:chMax val="1"/>
          <dgm:bulletEnabled val="1"/>
        </dgm:presLayoutVars>
      </dgm:prSet>
      <dgm:spPr/>
    </dgm:pt>
    <dgm:pt modelId="{D98EB71A-ACE6-4EB2-9BC0-DBDF23210F75}" type="pres">
      <dgm:prSet presAssocID="{31CB1B46-118B-4586-928F-1C90526E2A6E}" presName="descendantText" presStyleLbl="alignAcc1" presStyleIdx="4" presStyleCnt="5">
        <dgm:presLayoutVars>
          <dgm:bulletEnabled val="1"/>
        </dgm:presLayoutVars>
      </dgm:prSet>
      <dgm:spPr/>
    </dgm:pt>
  </dgm:ptLst>
  <dgm:cxnLst>
    <dgm:cxn modelId="{10F2FD04-FC0A-4672-979C-22489BFDC7C2}" type="presOf" srcId="{3CF99B85-DBFB-41B6-B73D-A02C88475B7E}" destId="{D1B13D0B-6B96-402D-B858-9D92692C83E1}" srcOrd="0" destOrd="0" presId="urn:microsoft.com/office/officeart/2005/8/layout/chevron2"/>
    <dgm:cxn modelId="{A50AC11B-D7CD-4C4F-AFE7-AD020E791D24}" srcId="{31CB1B46-118B-4586-928F-1C90526E2A6E}" destId="{17388A3D-123A-4B64-A9C8-50EFA5C9503E}" srcOrd="0" destOrd="0" parTransId="{04792F28-3760-470A-9F69-505773F97078}" sibTransId="{1334EBF9-3341-46FB-AF3C-2F592D273356}"/>
    <dgm:cxn modelId="{40828B2D-8F2E-47BB-A525-4448895A8DC0}" type="presOf" srcId="{31CB1B46-118B-4586-928F-1C90526E2A6E}" destId="{614FCBC6-0CEF-4771-8B05-374BC05B46BF}" srcOrd="0" destOrd="0" presId="urn:microsoft.com/office/officeart/2005/8/layout/chevron2"/>
    <dgm:cxn modelId="{96304B33-41D6-462E-BD04-318C20F65CD6}" type="presOf" srcId="{DB4721CA-8C5D-43AD-88D7-70D2B20FDF67}" destId="{2DAF0ED4-C619-4C50-8EB7-D9E969E97CAD}" srcOrd="0" destOrd="0" presId="urn:microsoft.com/office/officeart/2005/8/layout/chevron2"/>
    <dgm:cxn modelId="{E648CE37-C32E-420D-BB7A-3BC4DC6DEDF6}" srcId="{2556CF4C-6692-494D-9868-4BF5331FC73B}" destId="{BBC05DE3-BFDC-454B-84F8-1A10EC6A1435}" srcOrd="2" destOrd="0" parTransId="{671E9FC8-7607-45AB-AF3D-8CC08DA61966}" sibTransId="{C666ECE4-E504-4561-B228-0FA9DE66E74A}"/>
    <dgm:cxn modelId="{9E037338-5D35-4751-AB38-2E6C1077E6B7}" srcId="{3CF99B85-DBFB-41B6-B73D-A02C88475B7E}" destId="{456950DD-8441-49BB-BE25-17FBDFF46EAA}" srcOrd="0" destOrd="0" parTransId="{89A49E4D-ECBB-46CE-B3FD-123D5132492B}" sibTransId="{986A9FCC-20A0-4858-8C3E-0650C31DBBA1}"/>
    <dgm:cxn modelId="{14C8D341-F20E-49BC-AAB6-89610A79036E}" srcId="{2556CF4C-6692-494D-9868-4BF5331FC73B}" destId="{3CF99B85-DBFB-41B6-B73D-A02C88475B7E}" srcOrd="3" destOrd="0" parTransId="{9C62ACB6-0F7B-4DBE-8576-015CA8DE4A9B}" sibTransId="{AB87DAC9-7F8D-4EC8-80E0-CCF760C64028}"/>
    <dgm:cxn modelId="{D84BF261-C11D-4131-BC2B-93450A35A542}" srcId="{2556CF4C-6692-494D-9868-4BF5331FC73B}" destId="{DB4721CA-8C5D-43AD-88D7-70D2B20FDF67}" srcOrd="1" destOrd="0" parTransId="{63FF9C97-2E1D-4084-BAD2-7F82249139BC}" sibTransId="{8097B08E-61D9-4265-8A44-4062F1C18629}"/>
    <dgm:cxn modelId="{929AFA44-8048-450D-97DF-E80BEEC145EA}" srcId="{D6FFB27B-CF31-46E4-AEC9-EF482C69D3A3}" destId="{0A251737-D386-4C5B-8DAF-9199A3E073A5}" srcOrd="0" destOrd="0" parTransId="{3E3D6B08-69A4-4FA5-A7BD-3EF32C7DA108}" sibTransId="{A0D7B42B-D18C-4D95-8A0E-A7228B1AD07C}"/>
    <dgm:cxn modelId="{041D4069-EACE-4FB6-AB63-42089C7C7724}" type="presOf" srcId="{456950DD-8441-49BB-BE25-17FBDFF46EAA}" destId="{51E164D5-EF65-4C24-97AD-133C3947AE06}" srcOrd="0" destOrd="0" presId="urn:microsoft.com/office/officeart/2005/8/layout/chevron2"/>
    <dgm:cxn modelId="{66350658-C2DC-4A63-9D03-FC5717E54F0F}" type="presOf" srcId="{D6FFB27B-CF31-46E4-AEC9-EF482C69D3A3}" destId="{04723EF4-764D-44EB-ACED-C81F185408A5}" srcOrd="0" destOrd="0" presId="urn:microsoft.com/office/officeart/2005/8/layout/chevron2"/>
    <dgm:cxn modelId="{80CC5278-E8F1-4E46-8190-432069B0A168}" srcId="{2556CF4C-6692-494D-9868-4BF5331FC73B}" destId="{D6FFB27B-CF31-46E4-AEC9-EF482C69D3A3}" srcOrd="0" destOrd="0" parTransId="{E700F5E5-6AE9-4BDD-B1B0-024E97E96817}" sibTransId="{BF2CB42D-5092-4902-9628-FD51B1664EF2}"/>
    <dgm:cxn modelId="{27342084-64EA-48AF-B868-480F388F2437}" type="presOf" srcId="{2556CF4C-6692-494D-9868-4BF5331FC73B}" destId="{A1C34A0A-4E87-4D81-A9C2-A2FA15E73907}" srcOrd="0" destOrd="0" presId="urn:microsoft.com/office/officeart/2005/8/layout/chevron2"/>
    <dgm:cxn modelId="{8CFDE78E-5493-46A8-BCA6-AB110BC14360}" type="presOf" srcId="{0937FBDE-5259-48C6-A3C1-7400BF1E3250}" destId="{CDD1A0F5-A7EE-4666-85B3-5505B7FE68FF}" srcOrd="0" destOrd="0" presId="urn:microsoft.com/office/officeart/2005/8/layout/chevron2"/>
    <dgm:cxn modelId="{F1A2C5B7-CE99-4F26-896B-A811F370E5DE}" type="presOf" srcId="{17388A3D-123A-4B64-A9C8-50EFA5C9503E}" destId="{D98EB71A-ACE6-4EB2-9BC0-DBDF23210F75}" srcOrd="0" destOrd="0" presId="urn:microsoft.com/office/officeart/2005/8/layout/chevron2"/>
    <dgm:cxn modelId="{E6939CB8-BA4D-4658-91D2-65D832FB17C5}" type="presOf" srcId="{BBC05DE3-BFDC-454B-84F8-1A10EC6A1435}" destId="{293582B1-91A4-4230-9094-C7EFBE3B0751}" srcOrd="0" destOrd="0" presId="urn:microsoft.com/office/officeart/2005/8/layout/chevron2"/>
    <dgm:cxn modelId="{231AA7C8-7EF2-40CA-8D18-C4FB946EC024}" type="presOf" srcId="{0A251737-D386-4C5B-8DAF-9199A3E073A5}" destId="{8F91D081-E543-42FC-92F4-A5D9B5F5D04C}" srcOrd="0" destOrd="0" presId="urn:microsoft.com/office/officeart/2005/8/layout/chevron2"/>
    <dgm:cxn modelId="{E8446CC9-E8AC-425D-AB95-DA7F263642D8}" srcId="{BBC05DE3-BFDC-454B-84F8-1A10EC6A1435}" destId="{C8BB9870-9604-451A-9DD9-BD001D3B4904}" srcOrd="0" destOrd="0" parTransId="{55D4EC17-1FA8-4493-AA70-93FAE124599F}" sibTransId="{F67DB771-2880-4AB8-8116-C087EB3BE82C}"/>
    <dgm:cxn modelId="{20C430CB-0258-4244-A187-A9C4A916E4AC}" srcId="{DB4721CA-8C5D-43AD-88D7-70D2B20FDF67}" destId="{0937FBDE-5259-48C6-A3C1-7400BF1E3250}" srcOrd="0" destOrd="0" parTransId="{222AEB3E-BFE0-4D1C-991F-1E4082857DDC}" sibTransId="{187F2A90-6890-43AF-9555-02BD1CF6F3D1}"/>
    <dgm:cxn modelId="{375E5FE9-678A-4561-9D81-8CF6D2F1B555}" type="presOf" srcId="{C8BB9870-9604-451A-9DD9-BD001D3B4904}" destId="{7430CF44-7ED9-420D-B929-B967CEBA0CC7}" srcOrd="0" destOrd="0" presId="urn:microsoft.com/office/officeart/2005/8/layout/chevron2"/>
    <dgm:cxn modelId="{20999DF7-F191-441B-8B97-FC9D3B549B1C}" srcId="{2556CF4C-6692-494D-9868-4BF5331FC73B}" destId="{31CB1B46-118B-4586-928F-1C90526E2A6E}" srcOrd="4" destOrd="0" parTransId="{5007A816-340A-474F-BB2B-388104FD6976}" sibTransId="{A2E66897-9E79-4F90-9E8C-84852BD3A5D5}"/>
    <dgm:cxn modelId="{DCCB4C1C-AD9B-4211-A57F-AE732D3FF98F}" type="presParOf" srcId="{A1C34A0A-4E87-4D81-A9C2-A2FA15E73907}" destId="{58908C3F-A4F1-4370-84AD-76046BFA5C7C}" srcOrd="0" destOrd="0" presId="urn:microsoft.com/office/officeart/2005/8/layout/chevron2"/>
    <dgm:cxn modelId="{18DD5BA3-1DF8-49C1-90A1-6C269FAC33C6}" type="presParOf" srcId="{58908C3F-A4F1-4370-84AD-76046BFA5C7C}" destId="{04723EF4-764D-44EB-ACED-C81F185408A5}" srcOrd="0" destOrd="0" presId="urn:microsoft.com/office/officeart/2005/8/layout/chevron2"/>
    <dgm:cxn modelId="{2E6C964E-70F2-4B26-B227-68E88C2F155F}" type="presParOf" srcId="{58908C3F-A4F1-4370-84AD-76046BFA5C7C}" destId="{8F91D081-E543-42FC-92F4-A5D9B5F5D04C}" srcOrd="1" destOrd="0" presId="urn:microsoft.com/office/officeart/2005/8/layout/chevron2"/>
    <dgm:cxn modelId="{3F4981C9-CFD5-4EEF-9DF2-A88ABFB25DE1}" type="presParOf" srcId="{A1C34A0A-4E87-4D81-A9C2-A2FA15E73907}" destId="{714BAC6B-4BD0-4D81-83F4-8160D27F7428}" srcOrd="1" destOrd="0" presId="urn:microsoft.com/office/officeart/2005/8/layout/chevron2"/>
    <dgm:cxn modelId="{7ED95256-11BF-443F-8EB6-A3F4B0E6FA66}" type="presParOf" srcId="{A1C34A0A-4E87-4D81-A9C2-A2FA15E73907}" destId="{EF8EBA66-B509-440E-8D5C-194BAEB2F315}" srcOrd="2" destOrd="0" presId="urn:microsoft.com/office/officeart/2005/8/layout/chevron2"/>
    <dgm:cxn modelId="{0906C548-A179-4174-8E37-4CC2F33232B7}" type="presParOf" srcId="{EF8EBA66-B509-440E-8D5C-194BAEB2F315}" destId="{2DAF0ED4-C619-4C50-8EB7-D9E969E97CAD}" srcOrd="0" destOrd="0" presId="urn:microsoft.com/office/officeart/2005/8/layout/chevron2"/>
    <dgm:cxn modelId="{C7A7AB70-BB65-46C9-8B72-68E5805CEBE1}" type="presParOf" srcId="{EF8EBA66-B509-440E-8D5C-194BAEB2F315}" destId="{CDD1A0F5-A7EE-4666-85B3-5505B7FE68FF}" srcOrd="1" destOrd="0" presId="urn:microsoft.com/office/officeart/2005/8/layout/chevron2"/>
    <dgm:cxn modelId="{12F9F5CA-331A-4B47-9B1C-CF22AD973B52}" type="presParOf" srcId="{A1C34A0A-4E87-4D81-A9C2-A2FA15E73907}" destId="{5F0217AC-C4DD-4B81-A3C7-EA6CD56F808F}" srcOrd="3" destOrd="0" presId="urn:microsoft.com/office/officeart/2005/8/layout/chevron2"/>
    <dgm:cxn modelId="{EBA74436-8D04-4E28-8562-61BDD3A68C7B}" type="presParOf" srcId="{A1C34A0A-4E87-4D81-A9C2-A2FA15E73907}" destId="{742CC096-8E79-4E30-BA31-28E68E915341}" srcOrd="4" destOrd="0" presId="urn:microsoft.com/office/officeart/2005/8/layout/chevron2"/>
    <dgm:cxn modelId="{76422BB8-E12C-4426-8A46-7C293BA72B25}" type="presParOf" srcId="{742CC096-8E79-4E30-BA31-28E68E915341}" destId="{293582B1-91A4-4230-9094-C7EFBE3B0751}" srcOrd="0" destOrd="0" presId="urn:microsoft.com/office/officeart/2005/8/layout/chevron2"/>
    <dgm:cxn modelId="{496AD580-EF81-49CF-8A71-2769710CC61D}" type="presParOf" srcId="{742CC096-8E79-4E30-BA31-28E68E915341}" destId="{7430CF44-7ED9-420D-B929-B967CEBA0CC7}" srcOrd="1" destOrd="0" presId="urn:microsoft.com/office/officeart/2005/8/layout/chevron2"/>
    <dgm:cxn modelId="{68464073-4351-4D83-AC68-2EFFDAF6AC1F}" type="presParOf" srcId="{A1C34A0A-4E87-4D81-A9C2-A2FA15E73907}" destId="{9B8ED845-B2B7-4215-857D-FFB34926DBBC}" srcOrd="5" destOrd="0" presId="urn:microsoft.com/office/officeart/2005/8/layout/chevron2"/>
    <dgm:cxn modelId="{9B4A2A56-DADB-4A80-81E4-1C16E30AB4C7}" type="presParOf" srcId="{A1C34A0A-4E87-4D81-A9C2-A2FA15E73907}" destId="{1044D713-FCC1-446B-85D4-16B5BB333A50}" srcOrd="6" destOrd="0" presId="urn:microsoft.com/office/officeart/2005/8/layout/chevron2"/>
    <dgm:cxn modelId="{FDDCA040-1046-4BA3-A09A-23C6DE979C9C}" type="presParOf" srcId="{1044D713-FCC1-446B-85D4-16B5BB333A50}" destId="{D1B13D0B-6B96-402D-B858-9D92692C83E1}" srcOrd="0" destOrd="0" presId="urn:microsoft.com/office/officeart/2005/8/layout/chevron2"/>
    <dgm:cxn modelId="{922D107A-C7AD-443C-9CCF-7C96DFE8631A}" type="presParOf" srcId="{1044D713-FCC1-446B-85D4-16B5BB333A50}" destId="{51E164D5-EF65-4C24-97AD-133C3947AE06}" srcOrd="1" destOrd="0" presId="urn:microsoft.com/office/officeart/2005/8/layout/chevron2"/>
    <dgm:cxn modelId="{FBBB49C8-9517-4294-9D7E-ED7ABB145C97}" type="presParOf" srcId="{A1C34A0A-4E87-4D81-A9C2-A2FA15E73907}" destId="{05D7EF78-25CF-40A1-88EE-4F661DC468CB}" srcOrd="7" destOrd="0" presId="urn:microsoft.com/office/officeart/2005/8/layout/chevron2"/>
    <dgm:cxn modelId="{7F80C927-8309-41E6-ACD2-67DFDD6DB8AB}" type="presParOf" srcId="{A1C34A0A-4E87-4D81-A9C2-A2FA15E73907}" destId="{B39F6537-8E92-4448-8847-0AC8E1EB862B}" srcOrd="8" destOrd="0" presId="urn:microsoft.com/office/officeart/2005/8/layout/chevron2"/>
    <dgm:cxn modelId="{01C12060-82A0-4601-98DA-E712B1B13F26}" type="presParOf" srcId="{B39F6537-8E92-4448-8847-0AC8E1EB862B}" destId="{614FCBC6-0CEF-4771-8B05-374BC05B46BF}" srcOrd="0" destOrd="0" presId="urn:microsoft.com/office/officeart/2005/8/layout/chevron2"/>
    <dgm:cxn modelId="{501EFE00-AFD0-4388-AE91-1C4D568B6632}" type="presParOf" srcId="{B39F6537-8E92-4448-8847-0AC8E1EB862B}" destId="{D98EB71A-ACE6-4EB2-9BC0-DBDF23210F7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F031F-CFFD-43CB-A37B-316CB8D438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D0EA071-D29B-4349-8C9F-DCC4642D9A5E}">
      <dgm:prSet phldrT="[Text]" custT="1"/>
      <dgm:spPr>
        <a:solidFill>
          <a:srgbClr val="FF0000"/>
        </a:solidFill>
      </dgm:spPr>
      <dgm:t>
        <a:bodyPr anchor="t"/>
        <a:lstStyle/>
        <a:p>
          <a:r>
            <a:rPr lang="en-US" sz="4000" dirty="0"/>
            <a:t>Episodic</a:t>
          </a:r>
        </a:p>
        <a:p>
          <a:r>
            <a:rPr lang="en-US" sz="2800" dirty="0"/>
            <a:t>Headache occurring</a:t>
          </a:r>
        </a:p>
        <a:p>
          <a:r>
            <a:rPr lang="en-US" sz="2800" dirty="0"/>
            <a:t>&lt;15 d/mo</a:t>
          </a:r>
        </a:p>
      </dgm:t>
    </dgm:pt>
    <dgm:pt modelId="{43B64F2E-7B6D-4D9F-8FF4-119C588AF3F3}" type="parTrans" cxnId="{17A7B1BF-1F12-451A-AB86-B10B9C269E3D}">
      <dgm:prSet/>
      <dgm:spPr/>
      <dgm:t>
        <a:bodyPr/>
        <a:lstStyle/>
        <a:p>
          <a:endParaRPr lang="en-US"/>
        </a:p>
      </dgm:t>
    </dgm:pt>
    <dgm:pt modelId="{87E81B61-ECC3-4E50-A2C9-1730E44A258F}" type="sibTrans" cxnId="{17A7B1BF-1F12-451A-AB86-B10B9C269E3D}">
      <dgm:prSet/>
      <dgm:spPr/>
      <dgm:t>
        <a:bodyPr/>
        <a:lstStyle/>
        <a:p>
          <a:endParaRPr lang="en-US"/>
        </a:p>
      </dgm:t>
    </dgm:pt>
    <dgm:pt modelId="{42DCD11C-05AF-4831-AAA0-C52E5EED0EE0}">
      <dgm:prSet phldrT="[Text]" custT="1"/>
      <dgm:spPr>
        <a:solidFill>
          <a:schemeClr val="accent1"/>
        </a:solidFill>
      </dgm:spPr>
      <dgm:t>
        <a:bodyPr anchor="t"/>
        <a:lstStyle/>
        <a:p>
          <a:r>
            <a:rPr lang="en-US" sz="4000" dirty="0"/>
            <a:t>Chronic</a:t>
          </a:r>
        </a:p>
        <a:p>
          <a:r>
            <a:rPr lang="en-US" sz="2800" dirty="0"/>
            <a:t>Headache occurring </a:t>
          </a:r>
          <a:r>
            <a:rPr lang="en-US" sz="2800" dirty="0">
              <a:latin typeface="Calibri" panose="020F0502020204030204" pitchFamily="34" charset="0"/>
              <a:cs typeface="Calibri" panose="020F0502020204030204" pitchFamily="34" charset="0"/>
            </a:rPr>
            <a:t>≥15 d/mo for &gt;3 mos, which, on ≥8 d/mo, has the features of migraine with/without aura or believed by the patient to be migraine at onset and relieved by triptan/ergot</a:t>
          </a:r>
          <a:endParaRPr lang="en-US" sz="2800" dirty="0"/>
        </a:p>
      </dgm:t>
    </dgm:pt>
    <dgm:pt modelId="{12114314-8AA5-4169-B4CB-E34EFA08CC3F}" type="parTrans" cxnId="{30702F4F-2630-4DDD-AC9C-D678115BAD2D}">
      <dgm:prSet/>
      <dgm:spPr/>
      <dgm:t>
        <a:bodyPr/>
        <a:lstStyle/>
        <a:p>
          <a:endParaRPr lang="en-US"/>
        </a:p>
      </dgm:t>
    </dgm:pt>
    <dgm:pt modelId="{FED95B0D-3CD1-46DE-BAB7-D1418EC516DC}" type="sibTrans" cxnId="{30702F4F-2630-4DDD-AC9C-D678115BAD2D}">
      <dgm:prSet/>
      <dgm:spPr/>
      <dgm:t>
        <a:bodyPr/>
        <a:lstStyle/>
        <a:p>
          <a:endParaRPr lang="en-US"/>
        </a:p>
      </dgm:t>
    </dgm:pt>
    <dgm:pt modelId="{B4AC0C2F-C0F8-42D4-BF9C-67BE9853526B}" type="pres">
      <dgm:prSet presAssocID="{333F031F-CFFD-43CB-A37B-316CB8D438D0}" presName="diagram" presStyleCnt="0">
        <dgm:presLayoutVars>
          <dgm:dir/>
          <dgm:resizeHandles val="exact"/>
        </dgm:presLayoutVars>
      </dgm:prSet>
      <dgm:spPr/>
    </dgm:pt>
    <dgm:pt modelId="{84260A8E-B640-4FB5-AF41-06CBEE2342D3}" type="pres">
      <dgm:prSet presAssocID="{8D0EA071-D29B-4349-8C9F-DCC4642D9A5E}" presName="node" presStyleLbl="node1" presStyleIdx="0" presStyleCnt="2" custScaleY="122277">
        <dgm:presLayoutVars>
          <dgm:bulletEnabled val="1"/>
        </dgm:presLayoutVars>
      </dgm:prSet>
      <dgm:spPr/>
    </dgm:pt>
    <dgm:pt modelId="{6E560114-7CA4-4B88-AF6B-D627C146A262}" type="pres">
      <dgm:prSet presAssocID="{87E81B61-ECC3-4E50-A2C9-1730E44A258F}" presName="sibTrans" presStyleCnt="0"/>
      <dgm:spPr/>
    </dgm:pt>
    <dgm:pt modelId="{F10FA9A8-805D-49FC-8606-BA593572F95E}" type="pres">
      <dgm:prSet presAssocID="{42DCD11C-05AF-4831-AAA0-C52E5EED0EE0}" presName="node" presStyleLbl="node1" presStyleIdx="1" presStyleCnt="2" custScaleY="122277">
        <dgm:presLayoutVars>
          <dgm:bulletEnabled val="1"/>
        </dgm:presLayoutVars>
      </dgm:prSet>
      <dgm:spPr/>
    </dgm:pt>
  </dgm:ptLst>
  <dgm:cxnLst>
    <dgm:cxn modelId="{925FE74E-7900-4C84-A141-B3157D2D2CE3}" type="presOf" srcId="{42DCD11C-05AF-4831-AAA0-C52E5EED0EE0}" destId="{F10FA9A8-805D-49FC-8606-BA593572F95E}" srcOrd="0" destOrd="0" presId="urn:microsoft.com/office/officeart/2005/8/layout/default"/>
    <dgm:cxn modelId="{30702F4F-2630-4DDD-AC9C-D678115BAD2D}" srcId="{333F031F-CFFD-43CB-A37B-316CB8D438D0}" destId="{42DCD11C-05AF-4831-AAA0-C52E5EED0EE0}" srcOrd="1" destOrd="0" parTransId="{12114314-8AA5-4169-B4CB-E34EFA08CC3F}" sibTransId="{FED95B0D-3CD1-46DE-BAB7-D1418EC516DC}"/>
    <dgm:cxn modelId="{E6BBFD55-4AFA-4A03-9DE3-5CCAFC08A72A}" type="presOf" srcId="{8D0EA071-D29B-4349-8C9F-DCC4642D9A5E}" destId="{84260A8E-B640-4FB5-AF41-06CBEE2342D3}" srcOrd="0" destOrd="0" presId="urn:microsoft.com/office/officeart/2005/8/layout/default"/>
    <dgm:cxn modelId="{E736809E-F027-47AA-B18F-F74574FE9293}" type="presOf" srcId="{333F031F-CFFD-43CB-A37B-316CB8D438D0}" destId="{B4AC0C2F-C0F8-42D4-BF9C-67BE9853526B}" srcOrd="0" destOrd="0" presId="urn:microsoft.com/office/officeart/2005/8/layout/default"/>
    <dgm:cxn modelId="{17A7B1BF-1F12-451A-AB86-B10B9C269E3D}" srcId="{333F031F-CFFD-43CB-A37B-316CB8D438D0}" destId="{8D0EA071-D29B-4349-8C9F-DCC4642D9A5E}" srcOrd="0" destOrd="0" parTransId="{43B64F2E-7B6D-4D9F-8FF4-119C588AF3F3}" sibTransId="{87E81B61-ECC3-4E50-A2C9-1730E44A258F}"/>
    <dgm:cxn modelId="{820A7F26-97EB-4BEA-8DA4-14358373A610}" type="presParOf" srcId="{B4AC0C2F-C0F8-42D4-BF9C-67BE9853526B}" destId="{84260A8E-B640-4FB5-AF41-06CBEE2342D3}" srcOrd="0" destOrd="0" presId="urn:microsoft.com/office/officeart/2005/8/layout/default"/>
    <dgm:cxn modelId="{0E80B2F0-E820-4E17-8917-3E759F968F99}" type="presParOf" srcId="{B4AC0C2F-C0F8-42D4-BF9C-67BE9853526B}" destId="{6E560114-7CA4-4B88-AF6B-D627C146A262}" srcOrd="1" destOrd="0" presId="urn:microsoft.com/office/officeart/2005/8/layout/default"/>
    <dgm:cxn modelId="{2D2243F5-B5AF-482B-871B-7131A4949BBA}" type="presParOf" srcId="{B4AC0C2F-C0F8-42D4-BF9C-67BE9853526B}" destId="{F10FA9A8-805D-49FC-8606-BA593572F95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0D149E-1832-42B8-A41E-E0CBA13098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ADEA453-909D-4C3A-8D77-A08E59FBAB7A}">
      <dgm:prSet custT="1"/>
      <dgm:spPr>
        <a:solidFill>
          <a:schemeClr val="accent4">
            <a:lumMod val="50000"/>
          </a:schemeClr>
        </a:solidFill>
      </dgm:spPr>
      <dgm:t>
        <a:bodyPr anchor="ctr"/>
        <a:lstStyle/>
        <a:p>
          <a:r>
            <a:rPr lang="en-US" sz="2400" dirty="0"/>
            <a:t>Lifestyle interventions</a:t>
          </a:r>
        </a:p>
      </dgm:t>
    </dgm:pt>
    <dgm:pt modelId="{13CD91F3-A036-49C1-8F40-FF41DBCA4629}" type="parTrans" cxnId="{7973EE34-3260-4FFF-B571-D8EF17DF4A27}">
      <dgm:prSet/>
      <dgm:spPr/>
      <dgm:t>
        <a:bodyPr/>
        <a:lstStyle/>
        <a:p>
          <a:endParaRPr lang="en-US" sz="2000"/>
        </a:p>
      </dgm:t>
    </dgm:pt>
    <dgm:pt modelId="{A6E8382B-9D8B-4AB5-A11F-28BE99227F75}" type="sibTrans" cxnId="{7973EE34-3260-4FFF-B571-D8EF17DF4A27}">
      <dgm:prSet/>
      <dgm:spPr/>
      <dgm:t>
        <a:bodyPr/>
        <a:lstStyle/>
        <a:p>
          <a:endParaRPr lang="en-US" sz="2000"/>
        </a:p>
      </dgm:t>
    </dgm:pt>
    <dgm:pt modelId="{4371DA53-1C23-448A-84D5-4A3B17549A3C}">
      <dgm:prSet custT="1"/>
      <dgm:spPr>
        <a:solidFill>
          <a:schemeClr val="accent1">
            <a:lumMod val="50000"/>
          </a:schemeClr>
        </a:solidFill>
      </dgm:spPr>
      <dgm:t>
        <a:bodyPr anchor="ctr"/>
        <a:lstStyle/>
        <a:p>
          <a:pPr algn="ctr"/>
          <a:r>
            <a:rPr lang="en-US" sz="2400" dirty="0"/>
            <a:t>Acute treatment</a:t>
          </a:r>
        </a:p>
      </dgm:t>
    </dgm:pt>
    <dgm:pt modelId="{45A6D820-C13B-40A6-9CC4-8B71AB89BD5E}" type="parTrans" cxnId="{1882A2F4-73DE-4C4B-8200-CE180A74ECF8}">
      <dgm:prSet/>
      <dgm:spPr/>
      <dgm:t>
        <a:bodyPr/>
        <a:lstStyle/>
        <a:p>
          <a:endParaRPr lang="en-US" sz="2000"/>
        </a:p>
      </dgm:t>
    </dgm:pt>
    <dgm:pt modelId="{A1F1CD5A-397F-467F-A58B-2DB8AEA5F412}" type="sibTrans" cxnId="{1882A2F4-73DE-4C4B-8200-CE180A74ECF8}">
      <dgm:prSet/>
      <dgm:spPr/>
      <dgm:t>
        <a:bodyPr/>
        <a:lstStyle/>
        <a:p>
          <a:endParaRPr lang="en-US" sz="2000"/>
        </a:p>
      </dgm:t>
    </dgm:pt>
    <dgm:pt modelId="{D612BDC8-3041-4AD8-BC2F-00E83F6B574B}">
      <dgm:prSet custT="1"/>
      <dgm:spPr>
        <a:solidFill>
          <a:schemeClr val="accent1">
            <a:lumMod val="50000"/>
          </a:schemeClr>
        </a:solidFill>
      </dgm:spPr>
      <dgm:t>
        <a:bodyPr anchor="ctr"/>
        <a:lstStyle/>
        <a:p>
          <a:pPr algn="l"/>
          <a:r>
            <a:rPr lang="en-US" sz="2000" dirty="0"/>
            <a:t>To stop pain and prevent progression</a:t>
          </a:r>
        </a:p>
      </dgm:t>
    </dgm:pt>
    <dgm:pt modelId="{D2FAC536-9BE1-47B5-BBE3-2E0A6BC25221}" type="parTrans" cxnId="{40960CF6-3564-417C-8142-CA48895AFDB2}">
      <dgm:prSet/>
      <dgm:spPr/>
      <dgm:t>
        <a:bodyPr/>
        <a:lstStyle/>
        <a:p>
          <a:endParaRPr lang="en-US" sz="2000"/>
        </a:p>
      </dgm:t>
    </dgm:pt>
    <dgm:pt modelId="{055EF1FC-E244-4E70-AB40-80A378BFECD7}" type="sibTrans" cxnId="{40960CF6-3564-417C-8142-CA48895AFDB2}">
      <dgm:prSet/>
      <dgm:spPr/>
      <dgm:t>
        <a:bodyPr/>
        <a:lstStyle/>
        <a:p>
          <a:endParaRPr lang="en-US" sz="2000"/>
        </a:p>
      </dgm:t>
    </dgm:pt>
    <dgm:pt modelId="{FBDAC4AB-BDD1-4DDE-BA8F-C36AAD391250}">
      <dgm:prSet custT="1"/>
      <dgm:spPr>
        <a:solidFill>
          <a:schemeClr val="accent2">
            <a:lumMod val="50000"/>
          </a:schemeClr>
        </a:solidFill>
      </dgm:spPr>
      <dgm:t>
        <a:bodyPr anchor="ctr"/>
        <a:lstStyle/>
        <a:p>
          <a:pPr algn="ctr"/>
          <a:r>
            <a:rPr lang="en-US" sz="2400" dirty="0"/>
            <a:t>Preemptive treatment</a:t>
          </a:r>
        </a:p>
      </dgm:t>
    </dgm:pt>
    <dgm:pt modelId="{102E3B92-5EBA-45B4-A939-86A4C68F6A8C}" type="parTrans" cxnId="{EDB9D20A-2816-448C-AA5C-D5C1792B75D9}">
      <dgm:prSet/>
      <dgm:spPr/>
      <dgm:t>
        <a:bodyPr/>
        <a:lstStyle/>
        <a:p>
          <a:endParaRPr lang="en-US" sz="2000"/>
        </a:p>
      </dgm:t>
    </dgm:pt>
    <dgm:pt modelId="{8ECD60ED-B69D-466A-AC5D-384EF964BA14}" type="sibTrans" cxnId="{EDB9D20A-2816-448C-AA5C-D5C1792B75D9}">
      <dgm:prSet/>
      <dgm:spPr/>
      <dgm:t>
        <a:bodyPr/>
        <a:lstStyle/>
        <a:p>
          <a:endParaRPr lang="en-US" sz="2000"/>
        </a:p>
      </dgm:t>
    </dgm:pt>
    <dgm:pt modelId="{6A1035D0-C8A2-4785-B8B6-851C2BB578C9}">
      <dgm:prSet custT="1"/>
      <dgm:spPr>
        <a:solidFill>
          <a:schemeClr val="accent2">
            <a:lumMod val="50000"/>
          </a:schemeClr>
        </a:solidFill>
      </dgm:spPr>
      <dgm:t>
        <a:bodyPr anchor="ctr"/>
        <a:lstStyle/>
        <a:p>
          <a:pPr algn="l"/>
          <a:r>
            <a:rPr lang="en-US" sz="2000" dirty="0"/>
            <a:t>To preempt a predictable headache with a time-limited trigger</a:t>
          </a:r>
        </a:p>
      </dgm:t>
    </dgm:pt>
    <dgm:pt modelId="{A7017C65-753E-4B39-9113-7583A0E83FD8}" type="parTrans" cxnId="{50802EBC-AB38-4CF5-B2D9-33C07C8BCA72}">
      <dgm:prSet/>
      <dgm:spPr/>
      <dgm:t>
        <a:bodyPr/>
        <a:lstStyle/>
        <a:p>
          <a:endParaRPr lang="en-US" sz="2000"/>
        </a:p>
      </dgm:t>
    </dgm:pt>
    <dgm:pt modelId="{0FF8BE51-4636-4EBB-AD00-39E11AC42C75}" type="sibTrans" cxnId="{50802EBC-AB38-4CF5-B2D9-33C07C8BCA72}">
      <dgm:prSet/>
      <dgm:spPr/>
      <dgm:t>
        <a:bodyPr/>
        <a:lstStyle/>
        <a:p>
          <a:endParaRPr lang="en-US" sz="2000"/>
        </a:p>
      </dgm:t>
    </dgm:pt>
    <dgm:pt modelId="{0B9AB0A7-B68E-4FD4-A2D2-4F2F6A68BBE6}">
      <dgm:prSet custT="1"/>
      <dgm:spPr>
        <a:solidFill>
          <a:schemeClr val="accent6">
            <a:lumMod val="50000"/>
          </a:schemeClr>
        </a:solidFill>
      </dgm:spPr>
      <dgm:t>
        <a:bodyPr anchor="ctr"/>
        <a:lstStyle/>
        <a:p>
          <a:pPr algn="ctr"/>
          <a:r>
            <a:rPr lang="en-US" sz="2400" dirty="0"/>
            <a:t>Preventive treatment</a:t>
          </a:r>
        </a:p>
      </dgm:t>
    </dgm:pt>
    <dgm:pt modelId="{14CF0D55-7156-44A6-9D0A-32B32885D1EF}" type="parTrans" cxnId="{86FE63D7-7463-44D5-980E-F1CFB92633D3}">
      <dgm:prSet/>
      <dgm:spPr/>
      <dgm:t>
        <a:bodyPr/>
        <a:lstStyle/>
        <a:p>
          <a:endParaRPr lang="en-US" sz="2000"/>
        </a:p>
      </dgm:t>
    </dgm:pt>
    <dgm:pt modelId="{4D64E3B2-998A-4C32-88B2-3F1A8017F763}" type="sibTrans" cxnId="{86FE63D7-7463-44D5-980E-F1CFB92633D3}">
      <dgm:prSet/>
      <dgm:spPr/>
      <dgm:t>
        <a:bodyPr/>
        <a:lstStyle/>
        <a:p>
          <a:endParaRPr lang="en-US" sz="2000"/>
        </a:p>
      </dgm:t>
    </dgm:pt>
    <dgm:pt modelId="{9ACA468D-C19B-4411-A031-4F4FE17CD0B3}">
      <dgm:prSet custT="1"/>
      <dgm:spPr>
        <a:solidFill>
          <a:schemeClr val="accent6">
            <a:lumMod val="50000"/>
          </a:schemeClr>
        </a:solidFill>
      </dgm:spPr>
      <dgm:t>
        <a:bodyPr anchor="ctr"/>
        <a:lstStyle/>
        <a:p>
          <a:pPr algn="l"/>
          <a:r>
            <a:rPr lang="en-US" sz="2000" dirty="0"/>
            <a:t>To decrease frequency</a:t>
          </a:r>
        </a:p>
      </dgm:t>
    </dgm:pt>
    <dgm:pt modelId="{12E8781F-97DA-48E6-8791-D4F4D2CFBD9B}" type="parTrans" cxnId="{C7380200-1667-4333-8441-D39CC6EB764C}">
      <dgm:prSet/>
      <dgm:spPr/>
      <dgm:t>
        <a:bodyPr/>
        <a:lstStyle/>
        <a:p>
          <a:endParaRPr lang="en-US" sz="2000"/>
        </a:p>
      </dgm:t>
    </dgm:pt>
    <dgm:pt modelId="{3EB08DE3-C739-402C-9B6E-433F98DF96C9}" type="sibTrans" cxnId="{C7380200-1667-4333-8441-D39CC6EB764C}">
      <dgm:prSet/>
      <dgm:spPr/>
      <dgm:t>
        <a:bodyPr/>
        <a:lstStyle/>
        <a:p>
          <a:endParaRPr lang="en-US" sz="2000"/>
        </a:p>
      </dgm:t>
    </dgm:pt>
    <dgm:pt modelId="{7BDB26EA-D608-4544-939D-996165E2FCE7}">
      <dgm:prSet custT="1"/>
      <dgm:spPr>
        <a:solidFill>
          <a:srgbClr val="FF3B3B"/>
        </a:solidFill>
      </dgm:spPr>
      <dgm:t>
        <a:bodyPr anchor="ctr"/>
        <a:lstStyle/>
        <a:p>
          <a:pPr algn="ctr"/>
          <a:r>
            <a:rPr lang="en-US" sz="2400" dirty="0"/>
            <a:t>Rescue treatment</a:t>
          </a:r>
        </a:p>
      </dgm:t>
    </dgm:pt>
    <dgm:pt modelId="{120433EF-A2DD-496F-A0AA-C1B6E88C8146}" type="parTrans" cxnId="{2F29B214-1732-4A0A-A093-4C95D55BCDAE}">
      <dgm:prSet/>
      <dgm:spPr/>
      <dgm:t>
        <a:bodyPr/>
        <a:lstStyle/>
        <a:p>
          <a:endParaRPr lang="en-US" sz="2000"/>
        </a:p>
      </dgm:t>
    </dgm:pt>
    <dgm:pt modelId="{4502939B-B513-4642-8F1C-440790EAD0AA}" type="sibTrans" cxnId="{2F29B214-1732-4A0A-A093-4C95D55BCDAE}">
      <dgm:prSet/>
      <dgm:spPr/>
      <dgm:t>
        <a:bodyPr/>
        <a:lstStyle/>
        <a:p>
          <a:endParaRPr lang="en-US" sz="2000"/>
        </a:p>
      </dgm:t>
    </dgm:pt>
    <dgm:pt modelId="{086827CF-F712-485D-B780-D7E3E6CD26DC}">
      <dgm:prSet custT="1"/>
      <dgm:spPr>
        <a:solidFill>
          <a:srgbClr val="FF3B3B"/>
        </a:solidFill>
      </dgm:spPr>
      <dgm:t>
        <a:bodyPr anchor="ctr"/>
        <a:lstStyle/>
        <a:p>
          <a:pPr algn="l"/>
          <a:r>
            <a:rPr lang="en-US" sz="2000" dirty="0"/>
            <a:t>When all else fails</a:t>
          </a:r>
        </a:p>
      </dgm:t>
    </dgm:pt>
    <dgm:pt modelId="{D6D50A02-68BC-46F8-84C1-9A8AAF6B9A6B}" type="parTrans" cxnId="{164DD7B2-F0DC-4E93-92B3-92B59CD2CC83}">
      <dgm:prSet/>
      <dgm:spPr/>
      <dgm:t>
        <a:bodyPr/>
        <a:lstStyle/>
        <a:p>
          <a:endParaRPr lang="en-US" sz="2000"/>
        </a:p>
      </dgm:t>
    </dgm:pt>
    <dgm:pt modelId="{400DAB9A-2007-4648-B7A3-7506AAF56D27}" type="sibTrans" cxnId="{164DD7B2-F0DC-4E93-92B3-92B59CD2CC83}">
      <dgm:prSet/>
      <dgm:spPr/>
      <dgm:t>
        <a:bodyPr/>
        <a:lstStyle/>
        <a:p>
          <a:endParaRPr lang="en-US" sz="2000"/>
        </a:p>
      </dgm:t>
    </dgm:pt>
    <dgm:pt modelId="{FBA8B5D3-1571-48D0-9B32-52CF6CF9D9C8}" type="pres">
      <dgm:prSet presAssocID="{5B0D149E-1832-42B8-A41E-E0CBA130989A}" presName="diagram" presStyleCnt="0">
        <dgm:presLayoutVars>
          <dgm:dir/>
          <dgm:resizeHandles val="exact"/>
        </dgm:presLayoutVars>
      </dgm:prSet>
      <dgm:spPr/>
    </dgm:pt>
    <dgm:pt modelId="{E518F73B-31FF-4066-8A9A-84FB812767C7}" type="pres">
      <dgm:prSet presAssocID="{DADEA453-909D-4C3A-8D77-A08E59FBAB7A}" presName="node" presStyleLbl="node1" presStyleIdx="0" presStyleCnt="5">
        <dgm:presLayoutVars>
          <dgm:bulletEnabled val="1"/>
        </dgm:presLayoutVars>
      </dgm:prSet>
      <dgm:spPr/>
    </dgm:pt>
    <dgm:pt modelId="{0C06588E-3677-4F21-9A5F-6FD8FE37EAF4}" type="pres">
      <dgm:prSet presAssocID="{A6E8382B-9D8B-4AB5-A11F-28BE99227F75}" presName="sibTrans" presStyleCnt="0"/>
      <dgm:spPr/>
    </dgm:pt>
    <dgm:pt modelId="{D4F76A6D-B1D2-44F2-872D-B11674E6A005}" type="pres">
      <dgm:prSet presAssocID="{4371DA53-1C23-448A-84D5-4A3B17549A3C}" presName="node" presStyleLbl="node1" presStyleIdx="1" presStyleCnt="5">
        <dgm:presLayoutVars>
          <dgm:bulletEnabled val="1"/>
        </dgm:presLayoutVars>
      </dgm:prSet>
      <dgm:spPr/>
    </dgm:pt>
    <dgm:pt modelId="{38953FEE-EDE5-4B29-A07C-D783044CEF4D}" type="pres">
      <dgm:prSet presAssocID="{A1F1CD5A-397F-467F-A58B-2DB8AEA5F412}" presName="sibTrans" presStyleCnt="0"/>
      <dgm:spPr/>
    </dgm:pt>
    <dgm:pt modelId="{92C44BCF-B8B0-4853-9AF0-4DE440AAEC29}" type="pres">
      <dgm:prSet presAssocID="{FBDAC4AB-BDD1-4DDE-BA8F-C36AAD391250}" presName="node" presStyleLbl="node1" presStyleIdx="2" presStyleCnt="5">
        <dgm:presLayoutVars>
          <dgm:bulletEnabled val="1"/>
        </dgm:presLayoutVars>
      </dgm:prSet>
      <dgm:spPr/>
    </dgm:pt>
    <dgm:pt modelId="{E9614F03-7C8F-49EB-A7E6-9570511AE26B}" type="pres">
      <dgm:prSet presAssocID="{8ECD60ED-B69D-466A-AC5D-384EF964BA14}" presName="sibTrans" presStyleCnt="0"/>
      <dgm:spPr/>
    </dgm:pt>
    <dgm:pt modelId="{B839E8C8-6831-42D5-B2F1-A4DFAB4BB575}" type="pres">
      <dgm:prSet presAssocID="{0B9AB0A7-B68E-4FD4-A2D2-4F2F6A68BBE6}" presName="node" presStyleLbl="node1" presStyleIdx="3" presStyleCnt="5">
        <dgm:presLayoutVars>
          <dgm:bulletEnabled val="1"/>
        </dgm:presLayoutVars>
      </dgm:prSet>
      <dgm:spPr/>
    </dgm:pt>
    <dgm:pt modelId="{16718BF1-6FDA-4D6A-8442-E8E618D792E1}" type="pres">
      <dgm:prSet presAssocID="{4D64E3B2-998A-4C32-88B2-3F1A8017F763}" presName="sibTrans" presStyleCnt="0"/>
      <dgm:spPr/>
    </dgm:pt>
    <dgm:pt modelId="{405E5D46-875A-4FA3-830D-0BC46F882AA7}" type="pres">
      <dgm:prSet presAssocID="{7BDB26EA-D608-4544-939D-996165E2FCE7}" presName="node" presStyleLbl="node1" presStyleIdx="4" presStyleCnt="5">
        <dgm:presLayoutVars>
          <dgm:bulletEnabled val="1"/>
        </dgm:presLayoutVars>
      </dgm:prSet>
      <dgm:spPr/>
    </dgm:pt>
  </dgm:ptLst>
  <dgm:cxnLst>
    <dgm:cxn modelId="{C7380200-1667-4333-8441-D39CC6EB764C}" srcId="{0B9AB0A7-B68E-4FD4-A2D2-4F2F6A68BBE6}" destId="{9ACA468D-C19B-4411-A031-4F4FE17CD0B3}" srcOrd="0" destOrd="0" parTransId="{12E8781F-97DA-48E6-8791-D4F4D2CFBD9B}" sibTransId="{3EB08DE3-C739-402C-9B6E-433F98DF96C9}"/>
    <dgm:cxn modelId="{EDB9D20A-2816-448C-AA5C-D5C1792B75D9}" srcId="{5B0D149E-1832-42B8-A41E-E0CBA130989A}" destId="{FBDAC4AB-BDD1-4DDE-BA8F-C36AAD391250}" srcOrd="2" destOrd="0" parTransId="{102E3B92-5EBA-45B4-A939-86A4C68F6A8C}" sibTransId="{8ECD60ED-B69D-466A-AC5D-384EF964BA14}"/>
    <dgm:cxn modelId="{9E19DF0C-E7C0-4FE1-9F17-51280E2F153E}" type="presOf" srcId="{D612BDC8-3041-4AD8-BC2F-00E83F6B574B}" destId="{D4F76A6D-B1D2-44F2-872D-B11674E6A005}" srcOrd="0" destOrd="1" presId="urn:microsoft.com/office/officeart/2005/8/layout/default"/>
    <dgm:cxn modelId="{2F29B214-1732-4A0A-A093-4C95D55BCDAE}" srcId="{5B0D149E-1832-42B8-A41E-E0CBA130989A}" destId="{7BDB26EA-D608-4544-939D-996165E2FCE7}" srcOrd="4" destOrd="0" parTransId="{120433EF-A2DD-496F-A0AA-C1B6E88C8146}" sibTransId="{4502939B-B513-4642-8F1C-440790EAD0AA}"/>
    <dgm:cxn modelId="{7973EE34-3260-4FFF-B571-D8EF17DF4A27}" srcId="{5B0D149E-1832-42B8-A41E-E0CBA130989A}" destId="{DADEA453-909D-4C3A-8D77-A08E59FBAB7A}" srcOrd="0" destOrd="0" parTransId="{13CD91F3-A036-49C1-8F40-FF41DBCA4629}" sibTransId="{A6E8382B-9D8B-4AB5-A11F-28BE99227F75}"/>
    <dgm:cxn modelId="{CB18E042-F2AD-4093-87AB-C6F1A2A4E209}" type="presOf" srcId="{0B9AB0A7-B68E-4FD4-A2D2-4F2F6A68BBE6}" destId="{B839E8C8-6831-42D5-B2F1-A4DFAB4BB575}" srcOrd="0" destOrd="0" presId="urn:microsoft.com/office/officeart/2005/8/layout/default"/>
    <dgm:cxn modelId="{DEAD6781-0B43-471B-A5BB-52D84C6A0536}" type="presOf" srcId="{DADEA453-909D-4C3A-8D77-A08E59FBAB7A}" destId="{E518F73B-31FF-4066-8A9A-84FB812767C7}" srcOrd="0" destOrd="0" presId="urn:microsoft.com/office/officeart/2005/8/layout/default"/>
    <dgm:cxn modelId="{A6AF3C95-FB3D-4B87-8ABE-148B47BF8A91}" type="presOf" srcId="{4371DA53-1C23-448A-84D5-4A3B17549A3C}" destId="{D4F76A6D-B1D2-44F2-872D-B11674E6A005}" srcOrd="0" destOrd="0" presId="urn:microsoft.com/office/officeart/2005/8/layout/default"/>
    <dgm:cxn modelId="{164DD7B2-F0DC-4E93-92B3-92B59CD2CC83}" srcId="{7BDB26EA-D608-4544-939D-996165E2FCE7}" destId="{086827CF-F712-485D-B780-D7E3E6CD26DC}" srcOrd="0" destOrd="0" parTransId="{D6D50A02-68BC-46F8-84C1-9A8AAF6B9A6B}" sibTransId="{400DAB9A-2007-4648-B7A3-7506AAF56D27}"/>
    <dgm:cxn modelId="{85093EB3-490E-4845-97AF-48B15516562F}" type="presOf" srcId="{9ACA468D-C19B-4411-A031-4F4FE17CD0B3}" destId="{B839E8C8-6831-42D5-B2F1-A4DFAB4BB575}" srcOrd="0" destOrd="1" presId="urn:microsoft.com/office/officeart/2005/8/layout/default"/>
    <dgm:cxn modelId="{A77954B9-6C10-4F65-99E5-2B54093D745A}" type="presOf" srcId="{5B0D149E-1832-42B8-A41E-E0CBA130989A}" destId="{FBA8B5D3-1571-48D0-9B32-52CF6CF9D9C8}" srcOrd="0" destOrd="0" presId="urn:microsoft.com/office/officeart/2005/8/layout/default"/>
    <dgm:cxn modelId="{50802EBC-AB38-4CF5-B2D9-33C07C8BCA72}" srcId="{FBDAC4AB-BDD1-4DDE-BA8F-C36AAD391250}" destId="{6A1035D0-C8A2-4785-B8B6-851C2BB578C9}" srcOrd="0" destOrd="0" parTransId="{A7017C65-753E-4B39-9113-7583A0E83FD8}" sibTransId="{0FF8BE51-4636-4EBB-AD00-39E11AC42C75}"/>
    <dgm:cxn modelId="{672875C1-66C1-4138-8E41-7BB146C9C208}" type="presOf" srcId="{6A1035D0-C8A2-4785-B8B6-851C2BB578C9}" destId="{92C44BCF-B8B0-4853-9AF0-4DE440AAEC29}" srcOrd="0" destOrd="1" presId="urn:microsoft.com/office/officeart/2005/8/layout/default"/>
    <dgm:cxn modelId="{1FBC96D4-754F-41A6-9094-6A1D0AAFCCDF}" type="presOf" srcId="{086827CF-F712-485D-B780-D7E3E6CD26DC}" destId="{405E5D46-875A-4FA3-830D-0BC46F882AA7}" srcOrd="0" destOrd="1" presId="urn:microsoft.com/office/officeart/2005/8/layout/default"/>
    <dgm:cxn modelId="{86FE63D7-7463-44D5-980E-F1CFB92633D3}" srcId="{5B0D149E-1832-42B8-A41E-E0CBA130989A}" destId="{0B9AB0A7-B68E-4FD4-A2D2-4F2F6A68BBE6}" srcOrd="3" destOrd="0" parTransId="{14CF0D55-7156-44A6-9D0A-32B32885D1EF}" sibTransId="{4D64E3B2-998A-4C32-88B2-3F1A8017F763}"/>
    <dgm:cxn modelId="{1882A2F4-73DE-4C4B-8200-CE180A74ECF8}" srcId="{5B0D149E-1832-42B8-A41E-E0CBA130989A}" destId="{4371DA53-1C23-448A-84D5-4A3B17549A3C}" srcOrd="1" destOrd="0" parTransId="{45A6D820-C13B-40A6-9CC4-8B71AB89BD5E}" sibTransId="{A1F1CD5A-397F-467F-A58B-2DB8AEA5F412}"/>
    <dgm:cxn modelId="{40960CF6-3564-417C-8142-CA48895AFDB2}" srcId="{4371DA53-1C23-448A-84D5-4A3B17549A3C}" destId="{D612BDC8-3041-4AD8-BC2F-00E83F6B574B}" srcOrd="0" destOrd="0" parTransId="{D2FAC536-9BE1-47B5-BBE3-2E0A6BC25221}" sibTransId="{055EF1FC-E244-4E70-AB40-80A378BFECD7}"/>
    <dgm:cxn modelId="{89E8FAFC-146C-4661-889C-6FB93D0DEB11}" type="presOf" srcId="{7BDB26EA-D608-4544-939D-996165E2FCE7}" destId="{405E5D46-875A-4FA3-830D-0BC46F882AA7}" srcOrd="0" destOrd="0" presId="urn:microsoft.com/office/officeart/2005/8/layout/default"/>
    <dgm:cxn modelId="{2E6391FF-40A0-4A11-94C4-C4B6EC11EC3A}" type="presOf" srcId="{FBDAC4AB-BDD1-4DDE-BA8F-C36AAD391250}" destId="{92C44BCF-B8B0-4853-9AF0-4DE440AAEC29}" srcOrd="0" destOrd="0" presId="urn:microsoft.com/office/officeart/2005/8/layout/default"/>
    <dgm:cxn modelId="{E5650B1B-96C5-4EFF-90FD-A5D9F1B579F7}" type="presParOf" srcId="{FBA8B5D3-1571-48D0-9B32-52CF6CF9D9C8}" destId="{E518F73B-31FF-4066-8A9A-84FB812767C7}" srcOrd="0" destOrd="0" presId="urn:microsoft.com/office/officeart/2005/8/layout/default"/>
    <dgm:cxn modelId="{6942A47A-F8A1-4798-840F-7E194F9F2359}" type="presParOf" srcId="{FBA8B5D3-1571-48D0-9B32-52CF6CF9D9C8}" destId="{0C06588E-3677-4F21-9A5F-6FD8FE37EAF4}" srcOrd="1" destOrd="0" presId="urn:microsoft.com/office/officeart/2005/8/layout/default"/>
    <dgm:cxn modelId="{EF5DAEBF-CADE-413B-B6D7-B4B19C577154}" type="presParOf" srcId="{FBA8B5D3-1571-48D0-9B32-52CF6CF9D9C8}" destId="{D4F76A6D-B1D2-44F2-872D-B11674E6A005}" srcOrd="2" destOrd="0" presId="urn:microsoft.com/office/officeart/2005/8/layout/default"/>
    <dgm:cxn modelId="{2DBC4ACE-239F-44B7-BA6E-CE1375F050B4}" type="presParOf" srcId="{FBA8B5D3-1571-48D0-9B32-52CF6CF9D9C8}" destId="{38953FEE-EDE5-4B29-A07C-D783044CEF4D}" srcOrd="3" destOrd="0" presId="urn:microsoft.com/office/officeart/2005/8/layout/default"/>
    <dgm:cxn modelId="{9403FD44-1D55-4140-AB6E-D23422399D51}" type="presParOf" srcId="{FBA8B5D3-1571-48D0-9B32-52CF6CF9D9C8}" destId="{92C44BCF-B8B0-4853-9AF0-4DE440AAEC29}" srcOrd="4" destOrd="0" presId="urn:microsoft.com/office/officeart/2005/8/layout/default"/>
    <dgm:cxn modelId="{48A1B003-813A-4B8F-A730-B774E2FBD5AC}" type="presParOf" srcId="{FBA8B5D3-1571-48D0-9B32-52CF6CF9D9C8}" destId="{E9614F03-7C8F-49EB-A7E6-9570511AE26B}" srcOrd="5" destOrd="0" presId="urn:microsoft.com/office/officeart/2005/8/layout/default"/>
    <dgm:cxn modelId="{4B1951EC-CB52-42DB-B037-D1A83B12A54C}" type="presParOf" srcId="{FBA8B5D3-1571-48D0-9B32-52CF6CF9D9C8}" destId="{B839E8C8-6831-42D5-B2F1-A4DFAB4BB575}" srcOrd="6" destOrd="0" presId="urn:microsoft.com/office/officeart/2005/8/layout/default"/>
    <dgm:cxn modelId="{A3C7973F-1DDE-4AAE-9575-276399BD9FD8}" type="presParOf" srcId="{FBA8B5D3-1571-48D0-9B32-52CF6CF9D9C8}" destId="{16718BF1-6FDA-4D6A-8442-E8E618D792E1}" srcOrd="7" destOrd="0" presId="urn:microsoft.com/office/officeart/2005/8/layout/default"/>
    <dgm:cxn modelId="{91B31A8E-2B50-4469-867A-EACB33293EC0}" type="presParOf" srcId="{FBA8B5D3-1571-48D0-9B32-52CF6CF9D9C8}" destId="{405E5D46-875A-4FA3-830D-0BC46F882AA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D4BBEE-4E9E-4CE1-ADB1-60A2AFB862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1E08D4E-9EB2-4C57-AFE9-8C616E7D9B37}">
      <dgm:prSet phldrT="[Text]"/>
      <dgm:spPr>
        <a:solidFill>
          <a:schemeClr val="accent6"/>
        </a:solidFill>
      </dgm:spPr>
      <dgm:t>
        <a:bodyPr/>
        <a:lstStyle/>
        <a:p>
          <a:r>
            <a:rPr lang="en-US" dirty="0"/>
            <a:t>Rapidly treat attack with minimal recurrence</a:t>
          </a:r>
        </a:p>
      </dgm:t>
    </dgm:pt>
    <dgm:pt modelId="{EF7CA2C4-7E97-4707-898B-5369E90D3224}" type="parTrans" cxnId="{BA2B5B78-FE9E-4D40-8DF7-4C3417F97A19}">
      <dgm:prSet/>
      <dgm:spPr/>
      <dgm:t>
        <a:bodyPr/>
        <a:lstStyle/>
        <a:p>
          <a:endParaRPr lang="en-US"/>
        </a:p>
      </dgm:t>
    </dgm:pt>
    <dgm:pt modelId="{1B4F979D-4AC3-4785-B34D-86149EB42A3B}" type="sibTrans" cxnId="{BA2B5B78-FE9E-4D40-8DF7-4C3417F97A19}">
      <dgm:prSet/>
      <dgm:spPr/>
      <dgm:t>
        <a:bodyPr/>
        <a:lstStyle/>
        <a:p>
          <a:endParaRPr lang="en-US"/>
        </a:p>
      </dgm:t>
    </dgm:pt>
    <dgm:pt modelId="{26003CA8-B458-42C1-91A7-867661D08E19}">
      <dgm:prSet phldrT="[Text]"/>
      <dgm:spPr/>
      <dgm:t>
        <a:bodyPr/>
        <a:lstStyle/>
        <a:p>
          <a:r>
            <a:rPr lang="en-US" dirty="0"/>
            <a:t>Reduce use of additional rescue medications</a:t>
          </a:r>
        </a:p>
      </dgm:t>
    </dgm:pt>
    <dgm:pt modelId="{F48AC8C5-B15B-4239-B3A9-B9D54A2F6EE1}" type="parTrans" cxnId="{176C175F-A712-46EB-9933-D1D600CE8187}">
      <dgm:prSet/>
      <dgm:spPr/>
      <dgm:t>
        <a:bodyPr/>
        <a:lstStyle/>
        <a:p>
          <a:endParaRPr lang="en-US"/>
        </a:p>
      </dgm:t>
    </dgm:pt>
    <dgm:pt modelId="{178E216B-FF23-4CF2-949E-CFDA30039A81}" type="sibTrans" cxnId="{176C175F-A712-46EB-9933-D1D600CE8187}">
      <dgm:prSet/>
      <dgm:spPr/>
      <dgm:t>
        <a:bodyPr/>
        <a:lstStyle/>
        <a:p>
          <a:endParaRPr lang="en-US"/>
        </a:p>
      </dgm:t>
    </dgm:pt>
    <dgm:pt modelId="{32D2D8F5-E6B6-45D9-BDBD-7541005FC717}">
      <dgm:prSet phldrT="[Text]"/>
      <dgm:spPr>
        <a:solidFill>
          <a:schemeClr val="accent2"/>
        </a:solidFill>
      </dgm:spPr>
      <dgm:t>
        <a:bodyPr/>
        <a:lstStyle/>
        <a:p>
          <a:r>
            <a:rPr lang="en-US" dirty="0"/>
            <a:t>Restore function</a:t>
          </a:r>
        </a:p>
      </dgm:t>
    </dgm:pt>
    <dgm:pt modelId="{13180BC5-1DE8-4FBB-B4A7-5E3B3AD569EC}" type="parTrans" cxnId="{50721CF5-9603-46F1-8A94-B599F90FD96A}">
      <dgm:prSet/>
      <dgm:spPr/>
      <dgm:t>
        <a:bodyPr/>
        <a:lstStyle/>
        <a:p>
          <a:endParaRPr lang="en-US"/>
        </a:p>
      </dgm:t>
    </dgm:pt>
    <dgm:pt modelId="{A7DA59BA-26D3-48ED-B71F-4844931C78E8}" type="sibTrans" cxnId="{50721CF5-9603-46F1-8A94-B599F90FD96A}">
      <dgm:prSet/>
      <dgm:spPr/>
      <dgm:t>
        <a:bodyPr/>
        <a:lstStyle/>
        <a:p>
          <a:endParaRPr lang="en-US"/>
        </a:p>
      </dgm:t>
    </dgm:pt>
    <dgm:pt modelId="{CEB85AD6-B75D-4013-A4AC-EF06C5BC72E9}">
      <dgm:prSet phldrT="[Text]" custT="1"/>
      <dgm:spPr>
        <a:solidFill>
          <a:srgbClr val="FF3B3B"/>
        </a:solidFill>
      </dgm:spPr>
      <dgm:t>
        <a:bodyPr/>
        <a:lstStyle/>
        <a:p>
          <a:r>
            <a:rPr lang="en-US" sz="2800" dirty="0"/>
            <a:t>Minimize adverse effects</a:t>
          </a:r>
        </a:p>
      </dgm:t>
    </dgm:pt>
    <dgm:pt modelId="{F59A473A-7B1B-439C-B509-B13D3AF296DC}" type="parTrans" cxnId="{8E2D669B-21F3-44B1-AA5E-D9D254BE2798}">
      <dgm:prSet/>
      <dgm:spPr/>
      <dgm:t>
        <a:bodyPr/>
        <a:lstStyle/>
        <a:p>
          <a:endParaRPr lang="en-US"/>
        </a:p>
      </dgm:t>
    </dgm:pt>
    <dgm:pt modelId="{F7406D2B-8592-4E28-A138-227E9F46DF09}" type="sibTrans" cxnId="{8E2D669B-21F3-44B1-AA5E-D9D254BE2798}">
      <dgm:prSet/>
      <dgm:spPr/>
      <dgm:t>
        <a:bodyPr/>
        <a:lstStyle/>
        <a:p>
          <a:endParaRPr lang="en-US"/>
        </a:p>
      </dgm:t>
    </dgm:pt>
    <dgm:pt modelId="{9E336093-2A8B-47FA-9264-D04DFEC93065}">
      <dgm:prSet phldrT="[Text]" custT="1"/>
      <dgm:spPr>
        <a:solidFill>
          <a:schemeClr val="bg1">
            <a:lumMod val="50000"/>
          </a:schemeClr>
        </a:solidFill>
      </dgm:spPr>
      <dgm:t>
        <a:bodyPr/>
        <a:lstStyle/>
        <a:p>
          <a:r>
            <a:rPr lang="en-US" sz="2800" dirty="0"/>
            <a:t>Reduce subsequent resource use</a:t>
          </a:r>
        </a:p>
        <a:p>
          <a:r>
            <a:rPr lang="en-US" sz="2000" dirty="0"/>
            <a:t>(office visit/urgent care/ED)</a:t>
          </a:r>
        </a:p>
      </dgm:t>
    </dgm:pt>
    <dgm:pt modelId="{7AC5FB7B-EBEE-4314-9C0E-3F9D5B74A36A}" type="parTrans" cxnId="{842AE199-B985-4690-8376-C5978A8921AE}">
      <dgm:prSet/>
      <dgm:spPr/>
      <dgm:t>
        <a:bodyPr/>
        <a:lstStyle/>
        <a:p>
          <a:endParaRPr lang="en-US"/>
        </a:p>
      </dgm:t>
    </dgm:pt>
    <dgm:pt modelId="{E19F1B77-8001-499B-A591-766F42767934}" type="sibTrans" cxnId="{842AE199-B985-4690-8376-C5978A8921AE}">
      <dgm:prSet/>
      <dgm:spPr/>
      <dgm:t>
        <a:bodyPr/>
        <a:lstStyle/>
        <a:p>
          <a:endParaRPr lang="en-US"/>
        </a:p>
      </dgm:t>
    </dgm:pt>
    <dgm:pt modelId="{37A5E002-9352-43B9-BCDB-05ACD925AAAA}">
      <dgm:prSet/>
      <dgm:spPr>
        <a:solidFill>
          <a:srgbClr val="CCCC00"/>
        </a:solidFill>
      </dgm:spPr>
      <dgm:t>
        <a:bodyPr/>
        <a:lstStyle/>
        <a:p>
          <a:r>
            <a:rPr lang="en-US" dirty="0"/>
            <a:t>Cost effective</a:t>
          </a:r>
        </a:p>
      </dgm:t>
    </dgm:pt>
    <dgm:pt modelId="{F72A78E6-C586-404A-A74B-B4CA7298C577}" type="parTrans" cxnId="{CE47ED00-2201-4AD9-86A4-C031DF3B7C5C}">
      <dgm:prSet/>
      <dgm:spPr/>
      <dgm:t>
        <a:bodyPr/>
        <a:lstStyle/>
        <a:p>
          <a:endParaRPr lang="en-US"/>
        </a:p>
      </dgm:t>
    </dgm:pt>
    <dgm:pt modelId="{B81AE371-E187-4542-8A2E-2CFC971136CA}" type="sibTrans" cxnId="{CE47ED00-2201-4AD9-86A4-C031DF3B7C5C}">
      <dgm:prSet/>
      <dgm:spPr/>
      <dgm:t>
        <a:bodyPr/>
        <a:lstStyle/>
        <a:p>
          <a:endParaRPr lang="en-US"/>
        </a:p>
      </dgm:t>
    </dgm:pt>
    <dgm:pt modelId="{C818D29A-5A7B-4B10-94A0-98529B6AC585}" type="pres">
      <dgm:prSet presAssocID="{1CD4BBEE-4E9E-4CE1-ADB1-60A2AFB862AF}" presName="diagram" presStyleCnt="0">
        <dgm:presLayoutVars>
          <dgm:dir/>
          <dgm:resizeHandles val="exact"/>
        </dgm:presLayoutVars>
      </dgm:prSet>
      <dgm:spPr/>
    </dgm:pt>
    <dgm:pt modelId="{0721DB04-6E75-4DFC-8090-6398B800723F}" type="pres">
      <dgm:prSet presAssocID="{01E08D4E-9EB2-4C57-AFE9-8C616E7D9B37}" presName="node" presStyleLbl="node1" presStyleIdx="0" presStyleCnt="6">
        <dgm:presLayoutVars>
          <dgm:bulletEnabled val="1"/>
        </dgm:presLayoutVars>
      </dgm:prSet>
      <dgm:spPr/>
    </dgm:pt>
    <dgm:pt modelId="{C1F5261F-3B20-4A6E-A331-5A67742D09A4}" type="pres">
      <dgm:prSet presAssocID="{1B4F979D-4AC3-4785-B34D-86149EB42A3B}" presName="sibTrans" presStyleCnt="0"/>
      <dgm:spPr/>
    </dgm:pt>
    <dgm:pt modelId="{CB8F69A3-39A8-42AF-9081-E6692458ED68}" type="pres">
      <dgm:prSet presAssocID="{26003CA8-B458-42C1-91A7-867661D08E19}" presName="node" presStyleLbl="node1" presStyleIdx="1" presStyleCnt="6">
        <dgm:presLayoutVars>
          <dgm:bulletEnabled val="1"/>
        </dgm:presLayoutVars>
      </dgm:prSet>
      <dgm:spPr/>
    </dgm:pt>
    <dgm:pt modelId="{AD24AEB9-945A-44EC-B919-A91C8415C9C5}" type="pres">
      <dgm:prSet presAssocID="{178E216B-FF23-4CF2-949E-CFDA30039A81}" presName="sibTrans" presStyleCnt="0"/>
      <dgm:spPr/>
    </dgm:pt>
    <dgm:pt modelId="{5A13FAA9-356F-43A2-9368-44CA6CF9EF46}" type="pres">
      <dgm:prSet presAssocID="{32D2D8F5-E6B6-45D9-BDBD-7541005FC717}" presName="node" presStyleLbl="node1" presStyleIdx="2" presStyleCnt="6">
        <dgm:presLayoutVars>
          <dgm:bulletEnabled val="1"/>
        </dgm:presLayoutVars>
      </dgm:prSet>
      <dgm:spPr/>
    </dgm:pt>
    <dgm:pt modelId="{A82A1736-5984-438E-9AD2-75DDC06CB534}" type="pres">
      <dgm:prSet presAssocID="{A7DA59BA-26D3-48ED-B71F-4844931C78E8}" presName="sibTrans" presStyleCnt="0"/>
      <dgm:spPr/>
    </dgm:pt>
    <dgm:pt modelId="{57218669-34D4-40A7-BE8A-ADB2A15FA54C}" type="pres">
      <dgm:prSet presAssocID="{CEB85AD6-B75D-4013-A4AC-EF06C5BC72E9}" presName="node" presStyleLbl="node1" presStyleIdx="3" presStyleCnt="6">
        <dgm:presLayoutVars>
          <dgm:bulletEnabled val="1"/>
        </dgm:presLayoutVars>
      </dgm:prSet>
      <dgm:spPr/>
    </dgm:pt>
    <dgm:pt modelId="{FA1A380E-F397-4E23-B469-7F4FD18F463D}" type="pres">
      <dgm:prSet presAssocID="{F7406D2B-8592-4E28-A138-227E9F46DF09}" presName="sibTrans" presStyleCnt="0"/>
      <dgm:spPr/>
    </dgm:pt>
    <dgm:pt modelId="{04DB07FE-62A2-4B1C-8AD1-D8E0533829B1}" type="pres">
      <dgm:prSet presAssocID="{37A5E002-9352-43B9-BCDB-05ACD925AAAA}" presName="node" presStyleLbl="node1" presStyleIdx="4" presStyleCnt="6">
        <dgm:presLayoutVars>
          <dgm:bulletEnabled val="1"/>
        </dgm:presLayoutVars>
      </dgm:prSet>
      <dgm:spPr/>
    </dgm:pt>
    <dgm:pt modelId="{06949BE0-50F7-4C9D-BCB3-EC5704DB9825}" type="pres">
      <dgm:prSet presAssocID="{B81AE371-E187-4542-8A2E-2CFC971136CA}" presName="sibTrans" presStyleCnt="0"/>
      <dgm:spPr/>
    </dgm:pt>
    <dgm:pt modelId="{2B3E0DA1-F925-4718-9586-5CC8812A5E67}" type="pres">
      <dgm:prSet presAssocID="{9E336093-2A8B-47FA-9264-D04DFEC93065}" presName="node" presStyleLbl="node1" presStyleIdx="5" presStyleCnt="6">
        <dgm:presLayoutVars>
          <dgm:bulletEnabled val="1"/>
        </dgm:presLayoutVars>
      </dgm:prSet>
      <dgm:spPr/>
    </dgm:pt>
  </dgm:ptLst>
  <dgm:cxnLst>
    <dgm:cxn modelId="{CE47ED00-2201-4AD9-86A4-C031DF3B7C5C}" srcId="{1CD4BBEE-4E9E-4CE1-ADB1-60A2AFB862AF}" destId="{37A5E002-9352-43B9-BCDB-05ACD925AAAA}" srcOrd="4" destOrd="0" parTransId="{F72A78E6-C586-404A-A74B-B4CA7298C577}" sibTransId="{B81AE371-E187-4542-8A2E-2CFC971136CA}"/>
    <dgm:cxn modelId="{176C175F-A712-46EB-9933-D1D600CE8187}" srcId="{1CD4BBEE-4E9E-4CE1-ADB1-60A2AFB862AF}" destId="{26003CA8-B458-42C1-91A7-867661D08E19}" srcOrd="1" destOrd="0" parTransId="{F48AC8C5-B15B-4239-B3A9-B9D54A2F6EE1}" sibTransId="{178E216B-FF23-4CF2-949E-CFDA30039A81}"/>
    <dgm:cxn modelId="{61CA6E4D-C27D-48A2-ABCC-29B022AF06A4}" type="presOf" srcId="{1CD4BBEE-4E9E-4CE1-ADB1-60A2AFB862AF}" destId="{C818D29A-5A7B-4B10-94A0-98529B6AC585}" srcOrd="0" destOrd="0" presId="urn:microsoft.com/office/officeart/2005/8/layout/default"/>
    <dgm:cxn modelId="{6604A071-6D99-442D-9752-7BCB7E433968}" type="presOf" srcId="{37A5E002-9352-43B9-BCDB-05ACD925AAAA}" destId="{04DB07FE-62A2-4B1C-8AD1-D8E0533829B1}" srcOrd="0" destOrd="0" presId="urn:microsoft.com/office/officeart/2005/8/layout/default"/>
    <dgm:cxn modelId="{06DCF576-7718-47FA-999B-624B7EED0A3F}" type="presOf" srcId="{01E08D4E-9EB2-4C57-AFE9-8C616E7D9B37}" destId="{0721DB04-6E75-4DFC-8090-6398B800723F}" srcOrd="0" destOrd="0" presId="urn:microsoft.com/office/officeart/2005/8/layout/default"/>
    <dgm:cxn modelId="{BA2B5B78-FE9E-4D40-8DF7-4C3417F97A19}" srcId="{1CD4BBEE-4E9E-4CE1-ADB1-60A2AFB862AF}" destId="{01E08D4E-9EB2-4C57-AFE9-8C616E7D9B37}" srcOrd="0" destOrd="0" parTransId="{EF7CA2C4-7E97-4707-898B-5369E90D3224}" sibTransId="{1B4F979D-4AC3-4785-B34D-86149EB42A3B}"/>
    <dgm:cxn modelId="{3E6D0D83-69BD-4758-A106-378BE22237D5}" type="presOf" srcId="{26003CA8-B458-42C1-91A7-867661D08E19}" destId="{CB8F69A3-39A8-42AF-9081-E6692458ED68}" srcOrd="0" destOrd="0" presId="urn:microsoft.com/office/officeart/2005/8/layout/default"/>
    <dgm:cxn modelId="{BD4C2D87-C758-4BBA-B25D-B442921D3019}" type="presOf" srcId="{9E336093-2A8B-47FA-9264-D04DFEC93065}" destId="{2B3E0DA1-F925-4718-9586-5CC8812A5E67}" srcOrd="0" destOrd="0" presId="urn:microsoft.com/office/officeart/2005/8/layout/default"/>
    <dgm:cxn modelId="{27F6EC8C-A4F6-4237-8242-272FB3F172A5}" type="presOf" srcId="{CEB85AD6-B75D-4013-A4AC-EF06C5BC72E9}" destId="{57218669-34D4-40A7-BE8A-ADB2A15FA54C}" srcOrd="0" destOrd="0" presId="urn:microsoft.com/office/officeart/2005/8/layout/default"/>
    <dgm:cxn modelId="{842AE199-B985-4690-8376-C5978A8921AE}" srcId="{1CD4BBEE-4E9E-4CE1-ADB1-60A2AFB862AF}" destId="{9E336093-2A8B-47FA-9264-D04DFEC93065}" srcOrd="5" destOrd="0" parTransId="{7AC5FB7B-EBEE-4314-9C0E-3F9D5B74A36A}" sibTransId="{E19F1B77-8001-499B-A591-766F42767934}"/>
    <dgm:cxn modelId="{8E2D669B-21F3-44B1-AA5E-D9D254BE2798}" srcId="{1CD4BBEE-4E9E-4CE1-ADB1-60A2AFB862AF}" destId="{CEB85AD6-B75D-4013-A4AC-EF06C5BC72E9}" srcOrd="3" destOrd="0" parTransId="{F59A473A-7B1B-439C-B509-B13D3AF296DC}" sibTransId="{F7406D2B-8592-4E28-A138-227E9F46DF09}"/>
    <dgm:cxn modelId="{9F2C50D3-E932-4B16-AAD9-94869A2B8672}" type="presOf" srcId="{32D2D8F5-E6B6-45D9-BDBD-7541005FC717}" destId="{5A13FAA9-356F-43A2-9368-44CA6CF9EF46}" srcOrd="0" destOrd="0" presId="urn:microsoft.com/office/officeart/2005/8/layout/default"/>
    <dgm:cxn modelId="{50721CF5-9603-46F1-8A94-B599F90FD96A}" srcId="{1CD4BBEE-4E9E-4CE1-ADB1-60A2AFB862AF}" destId="{32D2D8F5-E6B6-45D9-BDBD-7541005FC717}" srcOrd="2" destOrd="0" parTransId="{13180BC5-1DE8-4FBB-B4A7-5E3B3AD569EC}" sibTransId="{A7DA59BA-26D3-48ED-B71F-4844931C78E8}"/>
    <dgm:cxn modelId="{21EF55A0-9592-4DA3-82CB-19F423453B3A}" type="presParOf" srcId="{C818D29A-5A7B-4B10-94A0-98529B6AC585}" destId="{0721DB04-6E75-4DFC-8090-6398B800723F}" srcOrd="0" destOrd="0" presId="urn:microsoft.com/office/officeart/2005/8/layout/default"/>
    <dgm:cxn modelId="{6AD45B56-6693-4E20-9800-B7AF76AFB152}" type="presParOf" srcId="{C818D29A-5A7B-4B10-94A0-98529B6AC585}" destId="{C1F5261F-3B20-4A6E-A331-5A67742D09A4}" srcOrd="1" destOrd="0" presId="urn:microsoft.com/office/officeart/2005/8/layout/default"/>
    <dgm:cxn modelId="{E3FF3396-3EB3-4983-A641-9E3B7CDB70F5}" type="presParOf" srcId="{C818D29A-5A7B-4B10-94A0-98529B6AC585}" destId="{CB8F69A3-39A8-42AF-9081-E6692458ED68}" srcOrd="2" destOrd="0" presId="urn:microsoft.com/office/officeart/2005/8/layout/default"/>
    <dgm:cxn modelId="{AB4565C7-B9C3-4B41-A7A1-CAE8A1B5AC98}" type="presParOf" srcId="{C818D29A-5A7B-4B10-94A0-98529B6AC585}" destId="{AD24AEB9-945A-44EC-B919-A91C8415C9C5}" srcOrd="3" destOrd="0" presId="urn:microsoft.com/office/officeart/2005/8/layout/default"/>
    <dgm:cxn modelId="{A777769A-917A-4B2F-927F-881DDA0DD856}" type="presParOf" srcId="{C818D29A-5A7B-4B10-94A0-98529B6AC585}" destId="{5A13FAA9-356F-43A2-9368-44CA6CF9EF46}" srcOrd="4" destOrd="0" presId="urn:microsoft.com/office/officeart/2005/8/layout/default"/>
    <dgm:cxn modelId="{2ABBE965-044B-4897-A243-793DDADD3094}" type="presParOf" srcId="{C818D29A-5A7B-4B10-94A0-98529B6AC585}" destId="{A82A1736-5984-438E-9AD2-75DDC06CB534}" srcOrd="5" destOrd="0" presId="urn:microsoft.com/office/officeart/2005/8/layout/default"/>
    <dgm:cxn modelId="{06FB1145-06D2-499C-A229-CCE4C030ED25}" type="presParOf" srcId="{C818D29A-5A7B-4B10-94A0-98529B6AC585}" destId="{57218669-34D4-40A7-BE8A-ADB2A15FA54C}" srcOrd="6" destOrd="0" presId="urn:microsoft.com/office/officeart/2005/8/layout/default"/>
    <dgm:cxn modelId="{58C68030-540C-482F-A164-4339BDD77106}" type="presParOf" srcId="{C818D29A-5A7B-4B10-94A0-98529B6AC585}" destId="{FA1A380E-F397-4E23-B469-7F4FD18F463D}" srcOrd="7" destOrd="0" presId="urn:microsoft.com/office/officeart/2005/8/layout/default"/>
    <dgm:cxn modelId="{C5DD61DA-C341-4796-9D39-9061058E5E0A}" type="presParOf" srcId="{C818D29A-5A7B-4B10-94A0-98529B6AC585}" destId="{04DB07FE-62A2-4B1C-8AD1-D8E0533829B1}" srcOrd="8" destOrd="0" presId="urn:microsoft.com/office/officeart/2005/8/layout/default"/>
    <dgm:cxn modelId="{B0BBF2D2-72AF-4A41-B49A-D9490DC3E212}" type="presParOf" srcId="{C818D29A-5A7B-4B10-94A0-98529B6AC585}" destId="{06949BE0-50F7-4C9D-BCB3-EC5704DB9825}" srcOrd="9" destOrd="0" presId="urn:microsoft.com/office/officeart/2005/8/layout/default"/>
    <dgm:cxn modelId="{2CEC8956-5D48-444C-AE17-1C773559E7E5}" type="presParOf" srcId="{C818D29A-5A7B-4B10-94A0-98529B6AC585}" destId="{2B3E0DA1-F925-4718-9586-5CC8812A5E6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1BB794-CD74-470E-BE19-0EADBAA9C66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2B988CB-EB4C-45B4-9A80-59C8C385F05A}">
      <dgm:prSet phldrT="[Text]"/>
      <dgm:spPr/>
      <dgm:t>
        <a:bodyPr/>
        <a:lstStyle/>
        <a:p>
          <a:r>
            <a:rPr lang="en-US" dirty="0"/>
            <a:t>Level A</a:t>
          </a:r>
        </a:p>
      </dgm:t>
    </dgm:pt>
    <dgm:pt modelId="{69F26285-2525-4056-B7CF-652DF15F205E}" type="parTrans" cxnId="{15F78DDF-3D85-4AE2-AAA5-A144A31EA684}">
      <dgm:prSet/>
      <dgm:spPr/>
      <dgm:t>
        <a:bodyPr/>
        <a:lstStyle/>
        <a:p>
          <a:endParaRPr lang="en-US"/>
        </a:p>
      </dgm:t>
    </dgm:pt>
    <dgm:pt modelId="{2DA26F60-5017-4CE4-BA1F-C3DFFA97D3DB}" type="sibTrans" cxnId="{15F78DDF-3D85-4AE2-AAA5-A144A31EA684}">
      <dgm:prSet/>
      <dgm:spPr/>
      <dgm:t>
        <a:bodyPr/>
        <a:lstStyle/>
        <a:p>
          <a:endParaRPr lang="en-US"/>
        </a:p>
      </dgm:t>
    </dgm:pt>
    <dgm:pt modelId="{455C4232-9492-4667-951C-05D295A91BB5}">
      <dgm:prSet phldrT="[Text]"/>
      <dgm:spPr>
        <a:solidFill>
          <a:schemeClr val="accent2"/>
        </a:solidFill>
      </dgm:spPr>
      <dgm:t>
        <a:bodyPr/>
        <a:lstStyle/>
        <a:p>
          <a:r>
            <a:rPr lang="en-US" dirty="0"/>
            <a:t>Level B</a:t>
          </a:r>
        </a:p>
      </dgm:t>
    </dgm:pt>
    <dgm:pt modelId="{404543B9-D58D-40C1-9A2B-9B0A22F9E170}" type="parTrans" cxnId="{67A4F2CA-4E86-4980-8110-D7E7ED6540D4}">
      <dgm:prSet/>
      <dgm:spPr/>
      <dgm:t>
        <a:bodyPr/>
        <a:lstStyle/>
        <a:p>
          <a:endParaRPr lang="en-US"/>
        </a:p>
      </dgm:t>
    </dgm:pt>
    <dgm:pt modelId="{32A69255-CBBA-4294-B1D5-CDFF9BD7949D}" type="sibTrans" cxnId="{67A4F2CA-4E86-4980-8110-D7E7ED6540D4}">
      <dgm:prSet/>
      <dgm:spPr/>
      <dgm:t>
        <a:bodyPr/>
        <a:lstStyle/>
        <a:p>
          <a:endParaRPr lang="en-US"/>
        </a:p>
      </dgm:t>
    </dgm:pt>
    <dgm:pt modelId="{02F5407B-3D43-4F90-BB1B-8027659D885D}" type="pres">
      <dgm:prSet presAssocID="{7A1BB794-CD74-470E-BE19-0EADBAA9C66E}" presName="Name0" presStyleCnt="0">
        <dgm:presLayoutVars>
          <dgm:dir/>
          <dgm:animLvl val="lvl"/>
          <dgm:resizeHandles val="exact"/>
        </dgm:presLayoutVars>
      </dgm:prSet>
      <dgm:spPr/>
    </dgm:pt>
    <dgm:pt modelId="{C07383BF-30EA-4E24-BD32-2902EE31CFC2}" type="pres">
      <dgm:prSet presAssocID="{B2B988CB-EB4C-45B4-9A80-59C8C385F05A}" presName="linNode" presStyleCnt="0"/>
      <dgm:spPr/>
    </dgm:pt>
    <dgm:pt modelId="{B6BD1555-0413-4BF2-A122-C2702AA011DB}" type="pres">
      <dgm:prSet presAssocID="{B2B988CB-EB4C-45B4-9A80-59C8C385F05A}" presName="parentText" presStyleLbl="node1" presStyleIdx="0" presStyleCnt="2">
        <dgm:presLayoutVars>
          <dgm:chMax val="1"/>
          <dgm:bulletEnabled val="1"/>
        </dgm:presLayoutVars>
      </dgm:prSet>
      <dgm:spPr/>
    </dgm:pt>
    <dgm:pt modelId="{8661D7C3-7681-428E-B7EB-B512FF481CEB}" type="pres">
      <dgm:prSet presAssocID="{2DA26F60-5017-4CE4-BA1F-C3DFFA97D3DB}" presName="sp" presStyleCnt="0"/>
      <dgm:spPr/>
    </dgm:pt>
    <dgm:pt modelId="{070A3B8E-74C1-4972-A3CC-0424E9EDE7B4}" type="pres">
      <dgm:prSet presAssocID="{455C4232-9492-4667-951C-05D295A91BB5}" presName="linNode" presStyleCnt="0"/>
      <dgm:spPr/>
    </dgm:pt>
    <dgm:pt modelId="{18A5634B-6B45-461F-8351-A3FADAC6E192}" type="pres">
      <dgm:prSet presAssocID="{455C4232-9492-4667-951C-05D295A91BB5}" presName="parentText" presStyleLbl="node1" presStyleIdx="1" presStyleCnt="2">
        <dgm:presLayoutVars>
          <dgm:chMax val="1"/>
          <dgm:bulletEnabled val="1"/>
        </dgm:presLayoutVars>
      </dgm:prSet>
      <dgm:spPr/>
    </dgm:pt>
  </dgm:ptLst>
  <dgm:cxnLst>
    <dgm:cxn modelId="{BB33D415-C745-4F4A-A3C3-2B32DD02C984}" type="presOf" srcId="{455C4232-9492-4667-951C-05D295A91BB5}" destId="{18A5634B-6B45-461F-8351-A3FADAC6E192}" srcOrd="0" destOrd="0" presId="urn:microsoft.com/office/officeart/2005/8/layout/vList5"/>
    <dgm:cxn modelId="{8EDF6572-8F68-41B6-B921-89C6F77FCB47}" type="presOf" srcId="{7A1BB794-CD74-470E-BE19-0EADBAA9C66E}" destId="{02F5407B-3D43-4F90-BB1B-8027659D885D}" srcOrd="0" destOrd="0" presId="urn:microsoft.com/office/officeart/2005/8/layout/vList5"/>
    <dgm:cxn modelId="{67A4F2CA-4E86-4980-8110-D7E7ED6540D4}" srcId="{7A1BB794-CD74-470E-BE19-0EADBAA9C66E}" destId="{455C4232-9492-4667-951C-05D295A91BB5}" srcOrd="1" destOrd="0" parTransId="{404543B9-D58D-40C1-9A2B-9B0A22F9E170}" sibTransId="{32A69255-CBBA-4294-B1D5-CDFF9BD7949D}"/>
    <dgm:cxn modelId="{15F78DDF-3D85-4AE2-AAA5-A144A31EA684}" srcId="{7A1BB794-CD74-470E-BE19-0EADBAA9C66E}" destId="{B2B988CB-EB4C-45B4-9A80-59C8C385F05A}" srcOrd="0" destOrd="0" parTransId="{69F26285-2525-4056-B7CF-652DF15F205E}" sibTransId="{2DA26F60-5017-4CE4-BA1F-C3DFFA97D3DB}"/>
    <dgm:cxn modelId="{18E991FB-46BE-43C7-AB0B-FA925D581D22}" type="presOf" srcId="{B2B988CB-EB4C-45B4-9A80-59C8C385F05A}" destId="{B6BD1555-0413-4BF2-A122-C2702AA011DB}" srcOrd="0" destOrd="0" presId="urn:microsoft.com/office/officeart/2005/8/layout/vList5"/>
    <dgm:cxn modelId="{A4BAA4E3-F5AA-40A6-946B-4A338FFE6256}" type="presParOf" srcId="{02F5407B-3D43-4F90-BB1B-8027659D885D}" destId="{C07383BF-30EA-4E24-BD32-2902EE31CFC2}" srcOrd="0" destOrd="0" presId="urn:microsoft.com/office/officeart/2005/8/layout/vList5"/>
    <dgm:cxn modelId="{8A6D953F-FF38-4B2B-A330-5A81745556EF}" type="presParOf" srcId="{C07383BF-30EA-4E24-BD32-2902EE31CFC2}" destId="{B6BD1555-0413-4BF2-A122-C2702AA011DB}" srcOrd="0" destOrd="0" presId="urn:microsoft.com/office/officeart/2005/8/layout/vList5"/>
    <dgm:cxn modelId="{EC7A9810-0BF9-4C91-AF36-F9CFD8DA656B}" type="presParOf" srcId="{02F5407B-3D43-4F90-BB1B-8027659D885D}" destId="{8661D7C3-7681-428E-B7EB-B512FF481CEB}" srcOrd="1" destOrd="0" presId="urn:microsoft.com/office/officeart/2005/8/layout/vList5"/>
    <dgm:cxn modelId="{094DE2B4-A225-439E-A9FF-B88E00D4666A}" type="presParOf" srcId="{02F5407B-3D43-4F90-BB1B-8027659D885D}" destId="{070A3B8E-74C1-4972-A3CC-0424E9EDE7B4}" srcOrd="2" destOrd="0" presId="urn:microsoft.com/office/officeart/2005/8/layout/vList5"/>
    <dgm:cxn modelId="{07AD4616-A7F5-42F9-9332-07940330AD71}" type="presParOf" srcId="{070A3B8E-74C1-4972-A3CC-0424E9EDE7B4}" destId="{18A5634B-6B45-461F-8351-A3FADAC6E19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325AAA-4F9F-4402-BECB-2BB33A0382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B8EAB0-7741-4274-9425-920875BCD27F}">
      <dgm:prSet custT="1"/>
      <dgm:spPr>
        <a:solidFill>
          <a:schemeClr val="accent2"/>
        </a:solidFill>
      </dgm:spPr>
      <dgm:t>
        <a:bodyPr/>
        <a:lstStyle/>
        <a:p>
          <a:r>
            <a:rPr lang="en-US" sz="2400" dirty="0"/>
            <a:t>FDA cleared for acute treatment</a:t>
          </a:r>
        </a:p>
      </dgm:t>
    </dgm:pt>
    <dgm:pt modelId="{70DB4A96-9C84-49EF-801F-D58E186B58A3}" type="parTrans" cxnId="{DDDDAD21-8DA9-47F1-9845-368D6B936007}">
      <dgm:prSet/>
      <dgm:spPr/>
      <dgm:t>
        <a:bodyPr/>
        <a:lstStyle/>
        <a:p>
          <a:endParaRPr lang="en-US"/>
        </a:p>
      </dgm:t>
    </dgm:pt>
    <dgm:pt modelId="{3A5BA8FD-8EAB-48DA-BF01-8E0E33AC15C3}" type="sibTrans" cxnId="{DDDDAD21-8DA9-47F1-9845-368D6B936007}">
      <dgm:prSet/>
      <dgm:spPr/>
      <dgm:t>
        <a:bodyPr/>
        <a:lstStyle/>
        <a:p>
          <a:endParaRPr lang="en-US"/>
        </a:p>
      </dgm:t>
    </dgm:pt>
    <dgm:pt modelId="{0F8CB095-3B59-413E-B221-33CC23FE7D15}">
      <dgm:prSet/>
      <dgm:spPr/>
      <dgm:t>
        <a:bodyPr/>
        <a:lstStyle/>
        <a:p>
          <a:pPr marL="0" indent="0"/>
          <a:r>
            <a:rPr lang="en-US" dirty="0"/>
            <a:t>Supraorbital transcutaneous nerve stimulation- up to 1 hour during attack</a:t>
          </a:r>
        </a:p>
      </dgm:t>
    </dgm:pt>
    <dgm:pt modelId="{4A2016B5-F2DA-4859-A99D-98A9A441D5BD}" type="parTrans" cxnId="{A2A15C06-027C-4F69-986D-BF306149B15F}">
      <dgm:prSet/>
      <dgm:spPr/>
      <dgm:t>
        <a:bodyPr/>
        <a:lstStyle/>
        <a:p>
          <a:endParaRPr lang="en-US"/>
        </a:p>
      </dgm:t>
    </dgm:pt>
    <dgm:pt modelId="{FC7E2697-CDD9-470A-96E6-A3ED0DD8B01D}" type="sibTrans" cxnId="{A2A15C06-027C-4F69-986D-BF306149B15F}">
      <dgm:prSet/>
      <dgm:spPr/>
      <dgm:t>
        <a:bodyPr/>
        <a:lstStyle/>
        <a:p>
          <a:endParaRPr lang="en-US"/>
        </a:p>
      </dgm:t>
    </dgm:pt>
    <dgm:pt modelId="{09746D13-1EA1-4B85-965C-075688D9B0FF}">
      <dgm:prSet/>
      <dgm:spPr/>
      <dgm:t>
        <a:bodyPr/>
        <a:lstStyle/>
        <a:p>
          <a:pPr marL="0" indent="0"/>
          <a:r>
            <a:rPr lang="en-US" dirty="0"/>
            <a:t>Noninvasive vagal nerve stimulation- bilateral application, 2 minutes each side</a:t>
          </a:r>
        </a:p>
      </dgm:t>
    </dgm:pt>
    <dgm:pt modelId="{42AAF740-0B9B-4371-B030-D57BCB369672}" type="parTrans" cxnId="{DDB79903-2297-42F0-B0B4-5D0DEDB4D768}">
      <dgm:prSet/>
      <dgm:spPr/>
      <dgm:t>
        <a:bodyPr/>
        <a:lstStyle/>
        <a:p>
          <a:endParaRPr lang="en-US"/>
        </a:p>
      </dgm:t>
    </dgm:pt>
    <dgm:pt modelId="{6C098AB4-65DD-4DBA-9794-03826D9FD99C}" type="sibTrans" cxnId="{DDB79903-2297-42F0-B0B4-5D0DEDB4D768}">
      <dgm:prSet/>
      <dgm:spPr/>
      <dgm:t>
        <a:bodyPr/>
        <a:lstStyle/>
        <a:p>
          <a:endParaRPr lang="en-US"/>
        </a:p>
      </dgm:t>
    </dgm:pt>
    <dgm:pt modelId="{2952162A-E186-4BC5-B662-5D90324C19A5}">
      <dgm:prSet/>
      <dgm:spPr/>
      <dgm:t>
        <a:bodyPr/>
        <a:lstStyle/>
        <a:p>
          <a:pPr marL="0" indent="0"/>
          <a:r>
            <a:rPr lang="en-US" dirty="0"/>
            <a:t>Remote electrical neuromodulation - application to arm 45 minutes during attack</a:t>
          </a:r>
        </a:p>
      </dgm:t>
    </dgm:pt>
    <dgm:pt modelId="{A204A330-4B6D-4BF1-9FD9-8B3246196D68}" type="parTrans" cxnId="{775FBC09-527A-4876-A596-58A41AEF0083}">
      <dgm:prSet/>
      <dgm:spPr/>
      <dgm:t>
        <a:bodyPr/>
        <a:lstStyle/>
        <a:p>
          <a:endParaRPr lang="en-US"/>
        </a:p>
      </dgm:t>
    </dgm:pt>
    <dgm:pt modelId="{FD58D085-E2FF-410C-A4EC-6A9B6AC7D35F}" type="sibTrans" cxnId="{775FBC09-527A-4876-A596-58A41AEF0083}">
      <dgm:prSet/>
      <dgm:spPr/>
      <dgm:t>
        <a:bodyPr/>
        <a:lstStyle/>
        <a:p>
          <a:endParaRPr lang="en-US"/>
        </a:p>
      </dgm:t>
    </dgm:pt>
    <dgm:pt modelId="{F253383D-26CF-4354-9F29-3B00CC3A7722}">
      <dgm:prSet custT="1"/>
      <dgm:spPr>
        <a:solidFill>
          <a:schemeClr val="accent2"/>
        </a:solidFill>
      </dgm:spPr>
      <dgm:t>
        <a:bodyPr/>
        <a:lstStyle/>
        <a:p>
          <a:r>
            <a:rPr lang="en-US" sz="2400" dirty="0"/>
            <a:t>Consider in those who have (any of below)</a:t>
          </a:r>
        </a:p>
      </dgm:t>
    </dgm:pt>
    <dgm:pt modelId="{471E1177-B621-45A7-B449-F89F02F3E92B}" type="parTrans" cxnId="{8A107B25-CC8B-465D-B77D-E68022296AC5}">
      <dgm:prSet/>
      <dgm:spPr/>
      <dgm:t>
        <a:bodyPr/>
        <a:lstStyle/>
        <a:p>
          <a:endParaRPr lang="en-US"/>
        </a:p>
      </dgm:t>
    </dgm:pt>
    <dgm:pt modelId="{678A26A8-6E4E-413D-81BB-88A2DC9EBF08}" type="sibTrans" cxnId="{8A107B25-CC8B-465D-B77D-E68022296AC5}">
      <dgm:prSet/>
      <dgm:spPr/>
      <dgm:t>
        <a:bodyPr/>
        <a:lstStyle/>
        <a:p>
          <a:endParaRPr lang="en-US"/>
        </a:p>
      </dgm:t>
    </dgm:pt>
    <dgm:pt modelId="{DB2BA068-EC85-49C7-B22A-256D619D7B9D}">
      <dgm:prSet/>
      <dgm:spPr/>
      <dgm:t>
        <a:bodyPr/>
        <a:lstStyle/>
        <a:p>
          <a:r>
            <a:rPr lang="en-US" dirty="0"/>
            <a:t>Failed 2 triptans</a:t>
          </a:r>
        </a:p>
      </dgm:t>
    </dgm:pt>
    <dgm:pt modelId="{0FD4DDA7-B216-4A05-8119-0198D075A7F1}" type="parTrans" cxnId="{E8630E4C-87B0-452B-A580-88E20E76588A}">
      <dgm:prSet/>
      <dgm:spPr/>
      <dgm:t>
        <a:bodyPr/>
        <a:lstStyle/>
        <a:p>
          <a:endParaRPr lang="en-US"/>
        </a:p>
      </dgm:t>
    </dgm:pt>
    <dgm:pt modelId="{C8ED8E95-B1E8-4038-88C9-8BB131D6C1BF}" type="sibTrans" cxnId="{E8630E4C-87B0-452B-A580-88E20E76588A}">
      <dgm:prSet/>
      <dgm:spPr/>
      <dgm:t>
        <a:bodyPr/>
        <a:lstStyle/>
        <a:p>
          <a:endParaRPr lang="en-US"/>
        </a:p>
      </dgm:t>
    </dgm:pt>
    <dgm:pt modelId="{ED5F2330-0702-425E-A4AE-1CC30ED9605A}">
      <dgm:prSet/>
      <dgm:spPr/>
      <dgm:t>
        <a:bodyPr/>
        <a:lstStyle/>
        <a:p>
          <a:r>
            <a:rPr lang="en-US" dirty="0"/>
            <a:t>Contraindications to standard therapy</a:t>
          </a:r>
        </a:p>
      </dgm:t>
    </dgm:pt>
    <dgm:pt modelId="{FBD3A176-444F-4097-8CBD-F49947C4BF2B}" type="parTrans" cxnId="{F61056D1-1244-402B-B1EF-94F0F7A8CA37}">
      <dgm:prSet/>
      <dgm:spPr/>
      <dgm:t>
        <a:bodyPr/>
        <a:lstStyle/>
        <a:p>
          <a:endParaRPr lang="en-US"/>
        </a:p>
      </dgm:t>
    </dgm:pt>
    <dgm:pt modelId="{B4D7CBA2-AE9D-47A0-B40C-E866A2DE081F}" type="sibTrans" cxnId="{F61056D1-1244-402B-B1EF-94F0F7A8CA37}">
      <dgm:prSet/>
      <dgm:spPr/>
      <dgm:t>
        <a:bodyPr/>
        <a:lstStyle/>
        <a:p>
          <a:endParaRPr lang="en-US"/>
        </a:p>
      </dgm:t>
    </dgm:pt>
    <dgm:pt modelId="{73BEEE04-B3B9-476B-85A9-74004AC116A4}">
      <dgm:prSet/>
      <dgm:spPr/>
      <dgm:t>
        <a:bodyPr/>
        <a:lstStyle/>
        <a:p>
          <a:r>
            <a:rPr lang="en-US" dirty="0"/>
            <a:t>Overusing standard treatment</a:t>
          </a:r>
        </a:p>
      </dgm:t>
    </dgm:pt>
    <dgm:pt modelId="{3D8CBC28-FE10-4C30-A339-AC610789DB4E}" type="parTrans" cxnId="{5E060DCD-B247-4C77-BDA0-A7A551727288}">
      <dgm:prSet/>
      <dgm:spPr/>
      <dgm:t>
        <a:bodyPr/>
        <a:lstStyle/>
        <a:p>
          <a:endParaRPr lang="en-US"/>
        </a:p>
      </dgm:t>
    </dgm:pt>
    <dgm:pt modelId="{FE4961A5-A437-497C-945F-CE605BCBC93B}" type="sibTrans" cxnId="{5E060DCD-B247-4C77-BDA0-A7A551727288}">
      <dgm:prSet/>
      <dgm:spPr/>
      <dgm:t>
        <a:bodyPr/>
        <a:lstStyle/>
        <a:p>
          <a:endParaRPr lang="en-US"/>
        </a:p>
      </dgm:t>
    </dgm:pt>
    <dgm:pt modelId="{B469E31A-6D12-4839-97A3-5366137BD861}">
      <dgm:prSet/>
      <dgm:spPr/>
      <dgm:t>
        <a:bodyPr/>
        <a:lstStyle/>
        <a:p>
          <a:r>
            <a:rPr lang="en-US" dirty="0"/>
            <a:t>Prefer nondrug therapy</a:t>
          </a:r>
        </a:p>
      </dgm:t>
    </dgm:pt>
    <dgm:pt modelId="{DF132323-05FE-4178-BF4B-D9EEE0976AAE}" type="parTrans" cxnId="{3640A141-7BC3-4AAB-BFD2-230EBAEFE424}">
      <dgm:prSet/>
      <dgm:spPr/>
      <dgm:t>
        <a:bodyPr/>
        <a:lstStyle/>
        <a:p>
          <a:endParaRPr lang="en-US"/>
        </a:p>
      </dgm:t>
    </dgm:pt>
    <dgm:pt modelId="{FCCC80D5-3063-4F82-B529-A30DA26EF231}" type="sibTrans" cxnId="{3640A141-7BC3-4AAB-BFD2-230EBAEFE424}">
      <dgm:prSet/>
      <dgm:spPr/>
      <dgm:t>
        <a:bodyPr/>
        <a:lstStyle/>
        <a:p>
          <a:endParaRPr lang="en-US"/>
        </a:p>
      </dgm:t>
    </dgm:pt>
    <dgm:pt modelId="{B9A78BE4-284B-4479-8F73-F8EE88ABE7E9}" type="pres">
      <dgm:prSet presAssocID="{65325AAA-4F9F-4402-BECB-2BB33A0382E2}" presName="linear" presStyleCnt="0">
        <dgm:presLayoutVars>
          <dgm:dir/>
          <dgm:animLvl val="lvl"/>
          <dgm:resizeHandles val="exact"/>
        </dgm:presLayoutVars>
      </dgm:prSet>
      <dgm:spPr/>
    </dgm:pt>
    <dgm:pt modelId="{557635EA-047A-4BCA-96A9-E4269E2636F6}" type="pres">
      <dgm:prSet presAssocID="{BAB8EAB0-7741-4274-9425-920875BCD27F}" presName="parentLin" presStyleCnt="0"/>
      <dgm:spPr/>
    </dgm:pt>
    <dgm:pt modelId="{1845F5F1-0F06-4AB7-9309-A6210E8CAC5B}" type="pres">
      <dgm:prSet presAssocID="{BAB8EAB0-7741-4274-9425-920875BCD27F}" presName="parentLeftMargin" presStyleLbl="node1" presStyleIdx="0" presStyleCnt="2"/>
      <dgm:spPr/>
    </dgm:pt>
    <dgm:pt modelId="{03FDB409-C6D9-41E5-897F-012A7723B6ED}" type="pres">
      <dgm:prSet presAssocID="{BAB8EAB0-7741-4274-9425-920875BCD27F}" presName="parentText" presStyleLbl="node1" presStyleIdx="0" presStyleCnt="2">
        <dgm:presLayoutVars>
          <dgm:chMax val="0"/>
          <dgm:bulletEnabled val="1"/>
        </dgm:presLayoutVars>
      </dgm:prSet>
      <dgm:spPr/>
    </dgm:pt>
    <dgm:pt modelId="{E4E9A3F7-B0BA-488B-B130-2744D310D238}" type="pres">
      <dgm:prSet presAssocID="{BAB8EAB0-7741-4274-9425-920875BCD27F}" presName="negativeSpace" presStyleCnt="0"/>
      <dgm:spPr/>
    </dgm:pt>
    <dgm:pt modelId="{B4605507-93BB-4E5E-AE73-AA98BE09CD84}" type="pres">
      <dgm:prSet presAssocID="{BAB8EAB0-7741-4274-9425-920875BCD27F}" presName="childText" presStyleLbl="conFgAcc1" presStyleIdx="0" presStyleCnt="2">
        <dgm:presLayoutVars>
          <dgm:bulletEnabled val="1"/>
        </dgm:presLayoutVars>
      </dgm:prSet>
      <dgm:spPr/>
    </dgm:pt>
    <dgm:pt modelId="{533BB110-40D2-4271-94C2-CD1EA89A6214}" type="pres">
      <dgm:prSet presAssocID="{3A5BA8FD-8EAB-48DA-BF01-8E0E33AC15C3}" presName="spaceBetweenRectangles" presStyleCnt="0"/>
      <dgm:spPr/>
    </dgm:pt>
    <dgm:pt modelId="{D2A107D2-9CE2-4B05-9779-022A08973183}" type="pres">
      <dgm:prSet presAssocID="{F253383D-26CF-4354-9F29-3B00CC3A7722}" presName="parentLin" presStyleCnt="0"/>
      <dgm:spPr/>
    </dgm:pt>
    <dgm:pt modelId="{BBC56C48-F324-4DA2-A7E3-9315E9C5B746}" type="pres">
      <dgm:prSet presAssocID="{F253383D-26CF-4354-9F29-3B00CC3A7722}" presName="parentLeftMargin" presStyleLbl="node1" presStyleIdx="0" presStyleCnt="2"/>
      <dgm:spPr/>
    </dgm:pt>
    <dgm:pt modelId="{1E1EE063-8E07-43D2-9385-3F05BF3751A9}" type="pres">
      <dgm:prSet presAssocID="{F253383D-26CF-4354-9F29-3B00CC3A7722}" presName="parentText" presStyleLbl="node1" presStyleIdx="1" presStyleCnt="2">
        <dgm:presLayoutVars>
          <dgm:chMax val="0"/>
          <dgm:bulletEnabled val="1"/>
        </dgm:presLayoutVars>
      </dgm:prSet>
      <dgm:spPr/>
    </dgm:pt>
    <dgm:pt modelId="{E8EDB82C-21F3-46B8-9491-C61C3F2F03F8}" type="pres">
      <dgm:prSet presAssocID="{F253383D-26CF-4354-9F29-3B00CC3A7722}" presName="negativeSpace" presStyleCnt="0"/>
      <dgm:spPr/>
    </dgm:pt>
    <dgm:pt modelId="{71FF926F-5F9C-4A3C-B10A-406073CD4B4E}" type="pres">
      <dgm:prSet presAssocID="{F253383D-26CF-4354-9F29-3B00CC3A7722}" presName="childText" presStyleLbl="conFgAcc1" presStyleIdx="1" presStyleCnt="2">
        <dgm:presLayoutVars>
          <dgm:bulletEnabled val="1"/>
        </dgm:presLayoutVars>
      </dgm:prSet>
      <dgm:spPr/>
    </dgm:pt>
  </dgm:ptLst>
  <dgm:cxnLst>
    <dgm:cxn modelId="{DDB79903-2297-42F0-B0B4-5D0DEDB4D768}" srcId="{BAB8EAB0-7741-4274-9425-920875BCD27F}" destId="{09746D13-1EA1-4B85-965C-075688D9B0FF}" srcOrd="1" destOrd="0" parTransId="{42AAF740-0B9B-4371-B030-D57BCB369672}" sibTransId="{6C098AB4-65DD-4DBA-9794-03826D9FD99C}"/>
    <dgm:cxn modelId="{A2A15C06-027C-4F69-986D-BF306149B15F}" srcId="{BAB8EAB0-7741-4274-9425-920875BCD27F}" destId="{0F8CB095-3B59-413E-B221-33CC23FE7D15}" srcOrd="0" destOrd="0" parTransId="{4A2016B5-F2DA-4859-A99D-98A9A441D5BD}" sibTransId="{FC7E2697-CDD9-470A-96E6-A3ED0DD8B01D}"/>
    <dgm:cxn modelId="{775FBC09-527A-4876-A596-58A41AEF0083}" srcId="{BAB8EAB0-7741-4274-9425-920875BCD27F}" destId="{2952162A-E186-4BC5-B662-5D90324C19A5}" srcOrd="2" destOrd="0" parTransId="{A204A330-4B6D-4BF1-9FD9-8B3246196D68}" sibTransId="{FD58D085-E2FF-410C-A4EC-6A9B6AC7D35F}"/>
    <dgm:cxn modelId="{A739DE17-0869-42D0-8496-B5A7C3188ECD}" type="presOf" srcId="{65325AAA-4F9F-4402-BECB-2BB33A0382E2}" destId="{B9A78BE4-284B-4479-8F73-F8EE88ABE7E9}" srcOrd="0" destOrd="0" presId="urn:microsoft.com/office/officeart/2005/8/layout/list1"/>
    <dgm:cxn modelId="{A674A718-8D8D-4BCB-91E9-9F3F5FE9DF29}" type="presOf" srcId="{F253383D-26CF-4354-9F29-3B00CC3A7722}" destId="{1E1EE063-8E07-43D2-9385-3F05BF3751A9}" srcOrd="1" destOrd="0" presId="urn:microsoft.com/office/officeart/2005/8/layout/list1"/>
    <dgm:cxn modelId="{DDDDAD21-8DA9-47F1-9845-368D6B936007}" srcId="{65325AAA-4F9F-4402-BECB-2BB33A0382E2}" destId="{BAB8EAB0-7741-4274-9425-920875BCD27F}" srcOrd="0" destOrd="0" parTransId="{70DB4A96-9C84-49EF-801F-D58E186B58A3}" sibTransId="{3A5BA8FD-8EAB-48DA-BF01-8E0E33AC15C3}"/>
    <dgm:cxn modelId="{6AF9C121-D3F3-40C2-852D-8ADA748FD995}" type="presOf" srcId="{0F8CB095-3B59-413E-B221-33CC23FE7D15}" destId="{B4605507-93BB-4E5E-AE73-AA98BE09CD84}" srcOrd="0" destOrd="0" presId="urn:microsoft.com/office/officeart/2005/8/layout/list1"/>
    <dgm:cxn modelId="{8A107B25-CC8B-465D-B77D-E68022296AC5}" srcId="{65325AAA-4F9F-4402-BECB-2BB33A0382E2}" destId="{F253383D-26CF-4354-9F29-3B00CC3A7722}" srcOrd="1" destOrd="0" parTransId="{471E1177-B621-45A7-B449-F89F02F3E92B}" sibTransId="{678A26A8-6E4E-413D-81BB-88A2DC9EBF08}"/>
    <dgm:cxn modelId="{67BFCE26-8E7D-4176-B0C0-A2C585C48B01}" type="presOf" srcId="{ED5F2330-0702-425E-A4AE-1CC30ED9605A}" destId="{71FF926F-5F9C-4A3C-B10A-406073CD4B4E}" srcOrd="0" destOrd="1" presId="urn:microsoft.com/office/officeart/2005/8/layout/list1"/>
    <dgm:cxn modelId="{EDAF2133-8695-439A-A562-40029E50C1A9}" type="presOf" srcId="{B469E31A-6D12-4839-97A3-5366137BD861}" destId="{71FF926F-5F9C-4A3C-B10A-406073CD4B4E}" srcOrd="0" destOrd="3" presId="urn:microsoft.com/office/officeart/2005/8/layout/list1"/>
    <dgm:cxn modelId="{E413743A-EA8E-401F-AEFD-BDE17A789A84}" type="presOf" srcId="{DB2BA068-EC85-49C7-B22A-256D619D7B9D}" destId="{71FF926F-5F9C-4A3C-B10A-406073CD4B4E}" srcOrd="0" destOrd="0" presId="urn:microsoft.com/office/officeart/2005/8/layout/list1"/>
    <dgm:cxn modelId="{C05D695C-7C47-448F-98F0-F162CD21E928}" type="presOf" srcId="{73BEEE04-B3B9-476B-85A9-74004AC116A4}" destId="{71FF926F-5F9C-4A3C-B10A-406073CD4B4E}" srcOrd="0" destOrd="2" presId="urn:microsoft.com/office/officeart/2005/8/layout/list1"/>
    <dgm:cxn modelId="{3640A141-7BC3-4AAB-BFD2-230EBAEFE424}" srcId="{F253383D-26CF-4354-9F29-3B00CC3A7722}" destId="{B469E31A-6D12-4839-97A3-5366137BD861}" srcOrd="3" destOrd="0" parTransId="{DF132323-05FE-4178-BF4B-D9EEE0976AAE}" sibTransId="{FCCC80D5-3063-4F82-B529-A30DA26EF231}"/>
    <dgm:cxn modelId="{E8630E4C-87B0-452B-A580-88E20E76588A}" srcId="{F253383D-26CF-4354-9F29-3B00CC3A7722}" destId="{DB2BA068-EC85-49C7-B22A-256D619D7B9D}" srcOrd="0" destOrd="0" parTransId="{0FD4DDA7-B216-4A05-8119-0198D075A7F1}" sibTransId="{C8ED8E95-B1E8-4038-88C9-8BB131D6C1BF}"/>
    <dgm:cxn modelId="{7D49C0B3-FA0A-42E6-9010-5860F64F3349}" type="presOf" srcId="{BAB8EAB0-7741-4274-9425-920875BCD27F}" destId="{1845F5F1-0F06-4AB7-9309-A6210E8CAC5B}" srcOrd="0" destOrd="0" presId="urn:microsoft.com/office/officeart/2005/8/layout/list1"/>
    <dgm:cxn modelId="{5E060DCD-B247-4C77-BDA0-A7A551727288}" srcId="{F253383D-26CF-4354-9F29-3B00CC3A7722}" destId="{73BEEE04-B3B9-476B-85A9-74004AC116A4}" srcOrd="2" destOrd="0" parTransId="{3D8CBC28-FE10-4C30-A339-AC610789DB4E}" sibTransId="{FE4961A5-A437-497C-945F-CE605BCBC93B}"/>
    <dgm:cxn modelId="{72872DCD-D1C9-4356-9EEC-797D54912092}" type="presOf" srcId="{2952162A-E186-4BC5-B662-5D90324C19A5}" destId="{B4605507-93BB-4E5E-AE73-AA98BE09CD84}" srcOrd="0" destOrd="2" presId="urn:microsoft.com/office/officeart/2005/8/layout/list1"/>
    <dgm:cxn modelId="{F61056D1-1244-402B-B1EF-94F0F7A8CA37}" srcId="{F253383D-26CF-4354-9F29-3B00CC3A7722}" destId="{ED5F2330-0702-425E-A4AE-1CC30ED9605A}" srcOrd="1" destOrd="0" parTransId="{FBD3A176-444F-4097-8CBD-F49947C4BF2B}" sibTransId="{B4D7CBA2-AE9D-47A0-B40C-E866A2DE081F}"/>
    <dgm:cxn modelId="{995496E7-A7FD-45F0-80F2-98B8F0B15160}" type="presOf" srcId="{09746D13-1EA1-4B85-965C-075688D9B0FF}" destId="{B4605507-93BB-4E5E-AE73-AA98BE09CD84}" srcOrd="0" destOrd="1" presId="urn:microsoft.com/office/officeart/2005/8/layout/list1"/>
    <dgm:cxn modelId="{FC2BD0E8-E337-4EA0-A753-9ADEAB7EC8C8}" type="presOf" srcId="{F253383D-26CF-4354-9F29-3B00CC3A7722}" destId="{BBC56C48-F324-4DA2-A7E3-9315E9C5B746}" srcOrd="0" destOrd="0" presId="urn:microsoft.com/office/officeart/2005/8/layout/list1"/>
    <dgm:cxn modelId="{C948B9F0-4F04-4A72-9F6E-B49C6A2B0EB2}" type="presOf" srcId="{BAB8EAB0-7741-4274-9425-920875BCD27F}" destId="{03FDB409-C6D9-41E5-897F-012A7723B6ED}" srcOrd="1" destOrd="0" presId="urn:microsoft.com/office/officeart/2005/8/layout/list1"/>
    <dgm:cxn modelId="{FF82AC0E-E289-4174-8DB7-19C998934EE8}" type="presParOf" srcId="{B9A78BE4-284B-4479-8F73-F8EE88ABE7E9}" destId="{557635EA-047A-4BCA-96A9-E4269E2636F6}" srcOrd="0" destOrd="0" presId="urn:microsoft.com/office/officeart/2005/8/layout/list1"/>
    <dgm:cxn modelId="{D4DF8EC1-28F1-44E9-A9AD-08CF737A0DB1}" type="presParOf" srcId="{557635EA-047A-4BCA-96A9-E4269E2636F6}" destId="{1845F5F1-0F06-4AB7-9309-A6210E8CAC5B}" srcOrd="0" destOrd="0" presId="urn:microsoft.com/office/officeart/2005/8/layout/list1"/>
    <dgm:cxn modelId="{2393BF62-322C-4854-B3DB-632590800A6F}" type="presParOf" srcId="{557635EA-047A-4BCA-96A9-E4269E2636F6}" destId="{03FDB409-C6D9-41E5-897F-012A7723B6ED}" srcOrd="1" destOrd="0" presId="urn:microsoft.com/office/officeart/2005/8/layout/list1"/>
    <dgm:cxn modelId="{FD41D213-42C5-4C61-A702-92B18C4B0ED4}" type="presParOf" srcId="{B9A78BE4-284B-4479-8F73-F8EE88ABE7E9}" destId="{E4E9A3F7-B0BA-488B-B130-2744D310D238}" srcOrd="1" destOrd="0" presId="urn:microsoft.com/office/officeart/2005/8/layout/list1"/>
    <dgm:cxn modelId="{2A2192F9-BD3D-450E-A55F-FE960B970356}" type="presParOf" srcId="{B9A78BE4-284B-4479-8F73-F8EE88ABE7E9}" destId="{B4605507-93BB-4E5E-AE73-AA98BE09CD84}" srcOrd="2" destOrd="0" presId="urn:microsoft.com/office/officeart/2005/8/layout/list1"/>
    <dgm:cxn modelId="{A94D7EF6-9C2E-45F1-90D6-030FB2BE2C98}" type="presParOf" srcId="{B9A78BE4-284B-4479-8F73-F8EE88ABE7E9}" destId="{533BB110-40D2-4271-94C2-CD1EA89A6214}" srcOrd="3" destOrd="0" presId="urn:microsoft.com/office/officeart/2005/8/layout/list1"/>
    <dgm:cxn modelId="{4CD8A2F5-6825-4DB8-A234-91D9666B9C77}" type="presParOf" srcId="{B9A78BE4-284B-4479-8F73-F8EE88ABE7E9}" destId="{D2A107D2-9CE2-4B05-9779-022A08973183}" srcOrd="4" destOrd="0" presId="urn:microsoft.com/office/officeart/2005/8/layout/list1"/>
    <dgm:cxn modelId="{8B295818-D527-4BD5-8017-A2BA71B950C5}" type="presParOf" srcId="{D2A107D2-9CE2-4B05-9779-022A08973183}" destId="{BBC56C48-F324-4DA2-A7E3-9315E9C5B746}" srcOrd="0" destOrd="0" presId="urn:microsoft.com/office/officeart/2005/8/layout/list1"/>
    <dgm:cxn modelId="{F620F637-3470-46BB-BFCF-F4351D175AC8}" type="presParOf" srcId="{D2A107D2-9CE2-4B05-9779-022A08973183}" destId="{1E1EE063-8E07-43D2-9385-3F05BF3751A9}" srcOrd="1" destOrd="0" presId="urn:microsoft.com/office/officeart/2005/8/layout/list1"/>
    <dgm:cxn modelId="{BA025E4F-3457-4535-9A3A-33251A0AB7D5}" type="presParOf" srcId="{B9A78BE4-284B-4479-8F73-F8EE88ABE7E9}" destId="{E8EDB82C-21F3-46B8-9491-C61C3F2F03F8}" srcOrd="5" destOrd="0" presId="urn:microsoft.com/office/officeart/2005/8/layout/list1"/>
    <dgm:cxn modelId="{2AE3C0B4-4D0A-47A8-BCEC-1B999CBE0328}" type="presParOf" srcId="{B9A78BE4-284B-4479-8F73-F8EE88ABE7E9}" destId="{71FF926F-5F9C-4A3C-B10A-406073CD4B4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9D59BA-C505-4AD5-8AF0-3499EA465EC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70129FF-E9EE-490E-BDDF-F3A75295CBD4}">
      <dgm:prSet phldrT="[Text]"/>
      <dgm:spPr/>
      <dgm:t>
        <a:bodyPr/>
        <a:lstStyle/>
        <a:p>
          <a:r>
            <a:rPr lang="en-US" dirty="0"/>
            <a:t>Reduce attack frequency, severity, duration</a:t>
          </a:r>
        </a:p>
      </dgm:t>
    </dgm:pt>
    <dgm:pt modelId="{8C22B35E-267B-478F-AC62-7B38940999A4}" type="parTrans" cxnId="{23C896B3-E8C0-4B5C-B795-4211DC24D3AD}">
      <dgm:prSet/>
      <dgm:spPr/>
      <dgm:t>
        <a:bodyPr/>
        <a:lstStyle/>
        <a:p>
          <a:endParaRPr lang="en-US"/>
        </a:p>
      </dgm:t>
    </dgm:pt>
    <dgm:pt modelId="{02B06220-C386-4424-9529-6CC777A10495}" type="sibTrans" cxnId="{23C896B3-E8C0-4B5C-B795-4211DC24D3AD}">
      <dgm:prSet/>
      <dgm:spPr/>
      <dgm:t>
        <a:bodyPr/>
        <a:lstStyle/>
        <a:p>
          <a:endParaRPr lang="en-US"/>
        </a:p>
      </dgm:t>
    </dgm:pt>
    <dgm:pt modelId="{008203A4-2B7C-4D47-B5A2-6A4E4200164A}">
      <dgm:prSet phldrT="[Text]"/>
      <dgm:spPr>
        <a:solidFill>
          <a:schemeClr val="accent6">
            <a:lumMod val="75000"/>
          </a:schemeClr>
        </a:solidFill>
      </dgm:spPr>
      <dgm:t>
        <a:bodyPr/>
        <a:lstStyle/>
        <a:p>
          <a:r>
            <a:rPr lang="en-US" dirty="0"/>
            <a:t>Reduce reliance on poorly tolerated, ineffective, or unwanted acute treatments</a:t>
          </a:r>
        </a:p>
      </dgm:t>
    </dgm:pt>
    <dgm:pt modelId="{BB1E56B5-92DD-4D8D-B4EA-F51F130D2315}" type="parTrans" cxnId="{D42F9FC3-7C2B-4941-9EA1-D431BB8C2899}">
      <dgm:prSet/>
      <dgm:spPr/>
      <dgm:t>
        <a:bodyPr/>
        <a:lstStyle/>
        <a:p>
          <a:endParaRPr lang="en-US"/>
        </a:p>
      </dgm:t>
    </dgm:pt>
    <dgm:pt modelId="{5CF90F67-A761-4992-8B15-B72E9C65BAFB}" type="sibTrans" cxnId="{D42F9FC3-7C2B-4941-9EA1-D431BB8C2899}">
      <dgm:prSet/>
      <dgm:spPr/>
      <dgm:t>
        <a:bodyPr/>
        <a:lstStyle/>
        <a:p>
          <a:endParaRPr lang="en-US"/>
        </a:p>
      </dgm:t>
    </dgm:pt>
    <dgm:pt modelId="{8C4FF804-0C4F-4CC9-94FD-40F7535DA4D0}">
      <dgm:prSet phldrT="[Text]"/>
      <dgm:spPr>
        <a:solidFill>
          <a:srgbClr val="FF6565"/>
        </a:solidFill>
      </dgm:spPr>
      <dgm:t>
        <a:bodyPr/>
        <a:lstStyle/>
        <a:p>
          <a:r>
            <a:rPr lang="en-US" dirty="0"/>
            <a:t>Reduce overall cost</a:t>
          </a:r>
        </a:p>
      </dgm:t>
    </dgm:pt>
    <dgm:pt modelId="{42692B41-5CCA-4A62-965A-B30135550C37}" type="parTrans" cxnId="{B53A4C26-2C94-4251-9544-71397B6711AF}">
      <dgm:prSet/>
      <dgm:spPr/>
      <dgm:t>
        <a:bodyPr/>
        <a:lstStyle/>
        <a:p>
          <a:endParaRPr lang="en-US"/>
        </a:p>
      </dgm:t>
    </dgm:pt>
    <dgm:pt modelId="{BFE95893-99DC-4027-BE1E-E07A1F667FB0}" type="sibTrans" cxnId="{B53A4C26-2C94-4251-9544-71397B6711AF}">
      <dgm:prSet/>
      <dgm:spPr/>
      <dgm:t>
        <a:bodyPr/>
        <a:lstStyle/>
        <a:p>
          <a:endParaRPr lang="en-US"/>
        </a:p>
      </dgm:t>
    </dgm:pt>
    <dgm:pt modelId="{CB2122CA-3047-4CE2-A7A2-B91F4FF07F8D}">
      <dgm:prSet phldrT="[Text]"/>
      <dgm:spPr>
        <a:solidFill>
          <a:schemeClr val="tx2">
            <a:lumMod val="60000"/>
            <a:lumOff val="40000"/>
          </a:schemeClr>
        </a:solidFill>
      </dgm:spPr>
      <dgm:t>
        <a:bodyPr/>
        <a:lstStyle/>
        <a:p>
          <a:r>
            <a:rPr lang="en-US" dirty="0"/>
            <a:t>Improve health-related quality of life</a:t>
          </a:r>
        </a:p>
      </dgm:t>
    </dgm:pt>
    <dgm:pt modelId="{1502E77F-F860-4983-AA83-173FA89AFE6D}" type="parTrans" cxnId="{934363F8-8482-43F3-958C-CA0DD44F2F1E}">
      <dgm:prSet/>
      <dgm:spPr/>
      <dgm:t>
        <a:bodyPr/>
        <a:lstStyle/>
        <a:p>
          <a:endParaRPr lang="en-US"/>
        </a:p>
      </dgm:t>
    </dgm:pt>
    <dgm:pt modelId="{3F6E1DA9-B1F5-41EC-BA99-0E503086A3B9}" type="sibTrans" cxnId="{934363F8-8482-43F3-958C-CA0DD44F2F1E}">
      <dgm:prSet/>
      <dgm:spPr/>
      <dgm:t>
        <a:bodyPr/>
        <a:lstStyle/>
        <a:p>
          <a:endParaRPr lang="en-US"/>
        </a:p>
      </dgm:t>
    </dgm:pt>
    <dgm:pt modelId="{50636A6E-EB08-41EE-9787-03024CCB5383}">
      <dgm:prSet phldrT="[Text]"/>
      <dgm:spPr>
        <a:solidFill>
          <a:srgbClr val="8A3CC4"/>
        </a:solidFill>
      </dgm:spPr>
      <dgm:t>
        <a:bodyPr/>
        <a:lstStyle/>
        <a:p>
          <a:r>
            <a:rPr lang="en-US" dirty="0"/>
            <a:t>Reduce headache-related distress and psychological symptoms</a:t>
          </a:r>
        </a:p>
      </dgm:t>
    </dgm:pt>
    <dgm:pt modelId="{101FE2E8-21B9-4775-A95D-68A65A7FE291}" type="parTrans" cxnId="{F3B1CF1A-9833-40BC-8F84-D0D9E9DE6C03}">
      <dgm:prSet/>
      <dgm:spPr/>
      <dgm:t>
        <a:bodyPr/>
        <a:lstStyle/>
        <a:p>
          <a:endParaRPr lang="en-US"/>
        </a:p>
      </dgm:t>
    </dgm:pt>
    <dgm:pt modelId="{51662446-C7DB-455F-AA70-257367AD3473}" type="sibTrans" cxnId="{F3B1CF1A-9833-40BC-8F84-D0D9E9DE6C03}">
      <dgm:prSet/>
      <dgm:spPr/>
      <dgm:t>
        <a:bodyPr/>
        <a:lstStyle/>
        <a:p>
          <a:endParaRPr lang="en-US"/>
        </a:p>
      </dgm:t>
    </dgm:pt>
    <dgm:pt modelId="{C6C63BC3-D958-466C-84D0-8ED5CA6C5CC3}">
      <dgm:prSet/>
      <dgm:spPr>
        <a:solidFill>
          <a:schemeClr val="accent2"/>
        </a:solidFill>
      </dgm:spPr>
      <dgm:t>
        <a:bodyPr/>
        <a:lstStyle/>
        <a:p>
          <a:r>
            <a:rPr lang="en-US" dirty="0"/>
            <a:t>Improve responsiveness to and avoid escalation in use of acute treatment</a:t>
          </a:r>
        </a:p>
      </dgm:t>
    </dgm:pt>
    <dgm:pt modelId="{8CF55350-6CD7-4D78-B48F-26A32EA64ADC}" type="parTrans" cxnId="{F65999C2-F326-474D-AE6E-C1AB842FAA74}">
      <dgm:prSet/>
      <dgm:spPr/>
      <dgm:t>
        <a:bodyPr/>
        <a:lstStyle/>
        <a:p>
          <a:endParaRPr lang="en-US"/>
        </a:p>
      </dgm:t>
    </dgm:pt>
    <dgm:pt modelId="{6E6FA37A-A4A2-4CC2-8F08-1A6E2FE1C592}" type="sibTrans" cxnId="{F65999C2-F326-474D-AE6E-C1AB842FAA74}">
      <dgm:prSet/>
      <dgm:spPr/>
      <dgm:t>
        <a:bodyPr/>
        <a:lstStyle/>
        <a:p>
          <a:endParaRPr lang="en-US"/>
        </a:p>
      </dgm:t>
    </dgm:pt>
    <dgm:pt modelId="{632284BE-537A-43E3-9DB1-9E93B48991C4}">
      <dgm:prSet/>
      <dgm:spPr>
        <a:solidFill>
          <a:schemeClr val="bg2">
            <a:lumMod val="50000"/>
          </a:schemeClr>
        </a:solidFill>
      </dgm:spPr>
      <dgm:t>
        <a:bodyPr/>
        <a:lstStyle/>
        <a:p>
          <a:r>
            <a:rPr lang="en-US" dirty="0"/>
            <a:t>Improve function and reduce disability</a:t>
          </a:r>
        </a:p>
      </dgm:t>
    </dgm:pt>
    <dgm:pt modelId="{95D2A8E3-AB31-488F-83EA-335544107E71}" type="parTrans" cxnId="{E0CD894C-1609-4A5F-8F04-E2D89EDB9EDD}">
      <dgm:prSet/>
      <dgm:spPr/>
      <dgm:t>
        <a:bodyPr/>
        <a:lstStyle/>
        <a:p>
          <a:endParaRPr lang="en-US"/>
        </a:p>
      </dgm:t>
    </dgm:pt>
    <dgm:pt modelId="{711964E6-E591-48B7-ADA6-28C1FC4C9436}" type="sibTrans" cxnId="{E0CD894C-1609-4A5F-8F04-E2D89EDB9EDD}">
      <dgm:prSet/>
      <dgm:spPr/>
      <dgm:t>
        <a:bodyPr/>
        <a:lstStyle/>
        <a:p>
          <a:endParaRPr lang="en-US"/>
        </a:p>
      </dgm:t>
    </dgm:pt>
    <dgm:pt modelId="{5B048E49-D658-4F67-BABD-0CE7048A4431}">
      <dgm:prSet/>
      <dgm:spPr>
        <a:solidFill>
          <a:srgbClr val="92D050"/>
        </a:solidFill>
      </dgm:spPr>
      <dgm:t>
        <a:bodyPr/>
        <a:lstStyle/>
        <a:p>
          <a:r>
            <a:rPr lang="en-US" dirty="0"/>
            <a:t>Enable patients to self-manage to enhance a sense of personal control</a:t>
          </a:r>
        </a:p>
      </dgm:t>
    </dgm:pt>
    <dgm:pt modelId="{72325CEC-3423-43A4-B56B-853A9BB7D001}" type="parTrans" cxnId="{0E825560-47AF-4959-9A28-3BE5679A33E6}">
      <dgm:prSet/>
      <dgm:spPr/>
      <dgm:t>
        <a:bodyPr/>
        <a:lstStyle/>
        <a:p>
          <a:endParaRPr lang="en-US"/>
        </a:p>
      </dgm:t>
    </dgm:pt>
    <dgm:pt modelId="{77A43417-2091-4B99-B766-66E462ECBF78}" type="sibTrans" cxnId="{0E825560-47AF-4959-9A28-3BE5679A33E6}">
      <dgm:prSet/>
      <dgm:spPr/>
      <dgm:t>
        <a:bodyPr/>
        <a:lstStyle/>
        <a:p>
          <a:endParaRPr lang="en-US"/>
        </a:p>
      </dgm:t>
    </dgm:pt>
    <dgm:pt modelId="{FD197254-FC4E-4A28-8881-EB6AD51837E5}" type="pres">
      <dgm:prSet presAssocID="{289D59BA-C505-4AD5-8AF0-3499EA465EC5}" presName="diagram" presStyleCnt="0">
        <dgm:presLayoutVars>
          <dgm:dir/>
          <dgm:resizeHandles val="exact"/>
        </dgm:presLayoutVars>
      </dgm:prSet>
      <dgm:spPr/>
    </dgm:pt>
    <dgm:pt modelId="{4C8EDEAE-F6E0-4959-BA07-9B516616253F}" type="pres">
      <dgm:prSet presAssocID="{870129FF-E9EE-490E-BDDF-F3A75295CBD4}" presName="node" presStyleLbl="node1" presStyleIdx="0" presStyleCnt="8">
        <dgm:presLayoutVars>
          <dgm:bulletEnabled val="1"/>
        </dgm:presLayoutVars>
      </dgm:prSet>
      <dgm:spPr/>
    </dgm:pt>
    <dgm:pt modelId="{45DD1A20-491E-4C46-8E62-0B956C916784}" type="pres">
      <dgm:prSet presAssocID="{02B06220-C386-4424-9529-6CC777A10495}" presName="sibTrans" presStyleCnt="0"/>
      <dgm:spPr/>
    </dgm:pt>
    <dgm:pt modelId="{6390254F-0D42-47AB-A345-2C9E085B94B4}" type="pres">
      <dgm:prSet presAssocID="{C6C63BC3-D958-466C-84D0-8ED5CA6C5CC3}" presName="node" presStyleLbl="node1" presStyleIdx="1" presStyleCnt="8" custLinFactNeighborX="-2617" custLinFactNeighborY="-545">
        <dgm:presLayoutVars>
          <dgm:bulletEnabled val="1"/>
        </dgm:presLayoutVars>
      </dgm:prSet>
      <dgm:spPr/>
    </dgm:pt>
    <dgm:pt modelId="{0EB7A301-B25E-4E65-922D-664C32C5AE6D}" type="pres">
      <dgm:prSet presAssocID="{6E6FA37A-A4A2-4CC2-8F08-1A6E2FE1C592}" presName="sibTrans" presStyleCnt="0"/>
      <dgm:spPr/>
    </dgm:pt>
    <dgm:pt modelId="{8BFF392A-27CF-438F-94B7-C372D3A6EE6D}" type="pres">
      <dgm:prSet presAssocID="{632284BE-537A-43E3-9DB1-9E93B48991C4}" presName="node" presStyleLbl="node1" presStyleIdx="2" presStyleCnt="8" custLinFactNeighborX="-3926" custLinFactNeighborY="1090">
        <dgm:presLayoutVars>
          <dgm:bulletEnabled val="1"/>
        </dgm:presLayoutVars>
      </dgm:prSet>
      <dgm:spPr/>
    </dgm:pt>
    <dgm:pt modelId="{567C1483-BEAA-4840-A09E-AB6853E370EE}" type="pres">
      <dgm:prSet presAssocID="{711964E6-E591-48B7-ADA6-28C1FC4C9436}" presName="sibTrans" presStyleCnt="0"/>
      <dgm:spPr/>
    </dgm:pt>
    <dgm:pt modelId="{328CFBED-44C3-477E-8F36-753BB6426723}" type="pres">
      <dgm:prSet presAssocID="{008203A4-2B7C-4D47-B5A2-6A4E4200164A}" presName="node" presStyleLbl="node1" presStyleIdx="3" presStyleCnt="8" custLinFactNeighborX="-8070" custLinFactNeighborY="-545">
        <dgm:presLayoutVars>
          <dgm:bulletEnabled val="1"/>
        </dgm:presLayoutVars>
      </dgm:prSet>
      <dgm:spPr/>
    </dgm:pt>
    <dgm:pt modelId="{40563FCC-FD53-4A21-8531-0F305315F709}" type="pres">
      <dgm:prSet presAssocID="{5CF90F67-A761-4992-8B15-B72E9C65BAFB}" presName="sibTrans" presStyleCnt="0"/>
      <dgm:spPr/>
    </dgm:pt>
    <dgm:pt modelId="{135C7276-F90C-4616-9AF6-5DD3922DC0C5}" type="pres">
      <dgm:prSet presAssocID="{8C4FF804-0C4F-4CC9-94FD-40F7535DA4D0}" presName="node" presStyleLbl="node1" presStyleIdx="4" presStyleCnt="8">
        <dgm:presLayoutVars>
          <dgm:bulletEnabled val="1"/>
        </dgm:presLayoutVars>
      </dgm:prSet>
      <dgm:spPr/>
    </dgm:pt>
    <dgm:pt modelId="{FFDA87B6-E556-4D99-98F7-6200A84A56D6}" type="pres">
      <dgm:prSet presAssocID="{BFE95893-99DC-4027-BE1E-E07A1F667FB0}" presName="sibTrans" presStyleCnt="0"/>
      <dgm:spPr/>
    </dgm:pt>
    <dgm:pt modelId="{BD546A26-F65F-4117-B859-478E9982B1E7}" type="pres">
      <dgm:prSet presAssocID="{5B048E49-D658-4F67-BABD-0CE7048A4431}" presName="node" presStyleLbl="node1" presStyleIdx="5" presStyleCnt="8" custLinFactNeighborX="-2617" custLinFactNeighborY="-545">
        <dgm:presLayoutVars>
          <dgm:bulletEnabled val="1"/>
        </dgm:presLayoutVars>
      </dgm:prSet>
      <dgm:spPr/>
    </dgm:pt>
    <dgm:pt modelId="{4298801E-1C2A-4934-8CB0-0A7D2A4028D5}" type="pres">
      <dgm:prSet presAssocID="{77A43417-2091-4B99-B766-66E462ECBF78}" presName="sibTrans" presStyleCnt="0"/>
      <dgm:spPr/>
    </dgm:pt>
    <dgm:pt modelId="{86A47F0D-12DA-4CD3-8C7A-55064EBD7CE6}" type="pres">
      <dgm:prSet presAssocID="{CB2122CA-3047-4CE2-A7A2-B91F4FF07F8D}" presName="node" presStyleLbl="node1" presStyleIdx="6" presStyleCnt="8" custLinFactNeighborX="-3925" custLinFactNeighborY="-1635">
        <dgm:presLayoutVars>
          <dgm:bulletEnabled val="1"/>
        </dgm:presLayoutVars>
      </dgm:prSet>
      <dgm:spPr/>
    </dgm:pt>
    <dgm:pt modelId="{E394B177-1B92-4332-AE27-F4E805949289}" type="pres">
      <dgm:prSet presAssocID="{3F6E1DA9-B1F5-41EC-BA99-0E503086A3B9}" presName="sibTrans" presStyleCnt="0"/>
      <dgm:spPr/>
    </dgm:pt>
    <dgm:pt modelId="{9714A866-36FC-4212-9587-B4FA587FE5A4}" type="pres">
      <dgm:prSet presAssocID="{50636A6E-EB08-41EE-9787-03024CCB5383}" presName="node" presStyleLbl="node1" presStyleIdx="7" presStyleCnt="8" custLinFactNeighborX="-7743" custLinFactNeighborY="-1635">
        <dgm:presLayoutVars>
          <dgm:bulletEnabled val="1"/>
        </dgm:presLayoutVars>
      </dgm:prSet>
      <dgm:spPr/>
    </dgm:pt>
  </dgm:ptLst>
  <dgm:cxnLst>
    <dgm:cxn modelId="{12A11800-F924-4979-8E46-9D144C6C72FC}" type="presOf" srcId="{50636A6E-EB08-41EE-9787-03024CCB5383}" destId="{9714A866-36FC-4212-9587-B4FA587FE5A4}" srcOrd="0" destOrd="0" presId="urn:microsoft.com/office/officeart/2005/8/layout/default"/>
    <dgm:cxn modelId="{F3B1CF1A-9833-40BC-8F84-D0D9E9DE6C03}" srcId="{289D59BA-C505-4AD5-8AF0-3499EA465EC5}" destId="{50636A6E-EB08-41EE-9787-03024CCB5383}" srcOrd="7" destOrd="0" parTransId="{101FE2E8-21B9-4775-A95D-68A65A7FE291}" sibTransId="{51662446-C7DB-455F-AA70-257367AD3473}"/>
    <dgm:cxn modelId="{B3D2BC23-E259-4B78-8D18-8E767708CDCE}" type="presOf" srcId="{632284BE-537A-43E3-9DB1-9E93B48991C4}" destId="{8BFF392A-27CF-438F-94B7-C372D3A6EE6D}" srcOrd="0" destOrd="0" presId="urn:microsoft.com/office/officeart/2005/8/layout/default"/>
    <dgm:cxn modelId="{B53A4C26-2C94-4251-9544-71397B6711AF}" srcId="{289D59BA-C505-4AD5-8AF0-3499EA465EC5}" destId="{8C4FF804-0C4F-4CC9-94FD-40F7535DA4D0}" srcOrd="4" destOrd="0" parTransId="{42692B41-5CCA-4A62-965A-B30135550C37}" sibTransId="{BFE95893-99DC-4027-BE1E-E07A1F667FB0}"/>
    <dgm:cxn modelId="{44F65E5D-118C-4033-BE7A-A0FBA3C8C4F7}" type="presOf" srcId="{008203A4-2B7C-4D47-B5A2-6A4E4200164A}" destId="{328CFBED-44C3-477E-8F36-753BB6426723}" srcOrd="0" destOrd="0" presId="urn:microsoft.com/office/officeart/2005/8/layout/default"/>
    <dgm:cxn modelId="{0E825560-47AF-4959-9A28-3BE5679A33E6}" srcId="{289D59BA-C505-4AD5-8AF0-3499EA465EC5}" destId="{5B048E49-D658-4F67-BABD-0CE7048A4431}" srcOrd="5" destOrd="0" parTransId="{72325CEC-3423-43A4-B56B-853A9BB7D001}" sibTransId="{77A43417-2091-4B99-B766-66E462ECBF78}"/>
    <dgm:cxn modelId="{06551869-DD68-4A10-ADE2-675D67690DDC}" type="presOf" srcId="{5B048E49-D658-4F67-BABD-0CE7048A4431}" destId="{BD546A26-F65F-4117-B859-478E9982B1E7}" srcOrd="0" destOrd="0" presId="urn:microsoft.com/office/officeart/2005/8/layout/default"/>
    <dgm:cxn modelId="{E0CD894C-1609-4A5F-8F04-E2D89EDB9EDD}" srcId="{289D59BA-C505-4AD5-8AF0-3499EA465EC5}" destId="{632284BE-537A-43E3-9DB1-9E93B48991C4}" srcOrd="2" destOrd="0" parTransId="{95D2A8E3-AB31-488F-83EA-335544107E71}" sibTransId="{711964E6-E591-48B7-ADA6-28C1FC4C9436}"/>
    <dgm:cxn modelId="{23C896B3-E8C0-4B5C-B795-4211DC24D3AD}" srcId="{289D59BA-C505-4AD5-8AF0-3499EA465EC5}" destId="{870129FF-E9EE-490E-BDDF-F3A75295CBD4}" srcOrd="0" destOrd="0" parTransId="{8C22B35E-267B-478F-AC62-7B38940999A4}" sibTransId="{02B06220-C386-4424-9529-6CC777A10495}"/>
    <dgm:cxn modelId="{08A108C2-E189-4061-961D-E0ED9A0928AE}" type="presOf" srcId="{C6C63BC3-D958-466C-84D0-8ED5CA6C5CC3}" destId="{6390254F-0D42-47AB-A345-2C9E085B94B4}" srcOrd="0" destOrd="0" presId="urn:microsoft.com/office/officeart/2005/8/layout/default"/>
    <dgm:cxn modelId="{F65999C2-F326-474D-AE6E-C1AB842FAA74}" srcId="{289D59BA-C505-4AD5-8AF0-3499EA465EC5}" destId="{C6C63BC3-D958-466C-84D0-8ED5CA6C5CC3}" srcOrd="1" destOrd="0" parTransId="{8CF55350-6CD7-4D78-B48F-26A32EA64ADC}" sibTransId="{6E6FA37A-A4A2-4CC2-8F08-1A6E2FE1C592}"/>
    <dgm:cxn modelId="{D42F9FC3-7C2B-4941-9EA1-D431BB8C2899}" srcId="{289D59BA-C505-4AD5-8AF0-3499EA465EC5}" destId="{008203A4-2B7C-4D47-B5A2-6A4E4200164A}" srcOrd="3" destOrd="0" parTransId="{BB1E56B5-92DD-4D8D-B4EA-F51F130D2315}" sibTransId="{5CF90F67-A761-4992-8B15-B72E9C65BAFB}"/>
    <dgm:cxn modelId="{26FE3BC9-33F3-4D6F-B88F-9D4AC65C0F4E}" type="presOf" srcId="{CB2122CA-3047-4CE2-A7A2-B91F4FF07F8D}" destId="{86A47F0D-12DA-4CD3-8C7A-55064EBD7CE6}" srcOrd="0" destOrd="0" presId="urn:microsoft.com/office/officeart/2005/8/layout/default"/>
    <dgm:cxn modelId="{6F7E27CA-33BD-446D-860E-BD65DDFC5FEA}" type="presOf" srcId="{289D59BA-C505-4AD5-8AF0-3499EA465EC5}" destId="{FD197254-FC4E-4A28-8881-EB6AD51837E5}" srcOrd="0" destOrd="0" presId="urn:microsoft.com/office/officeart/2005/8/layout/default"/>
    <dgm:cxn modelId="{F34270DC-E169-49E2-981E-53352D872DC9}" type="presOf" srcId="{8C4FF804-0C4F-4CC9-94FD-40F7535DA4D0}" destId="{135C7276-F90C-4616-9AF6-5DD3922DC0C5}" srcOrd="0" destOrd="0" presId="urn:microsoft.com/office/officeart/2005/8/layout/default"/>
    <dgm:cxn modelId="{D943D9F7-ECAA-430F-A7F2-9604FA817440}" type="presOf" srcId="{870129FF-E9EE-490E-BDDF-F3A75295CBD4}" destId="{4C8EDEAE-F6E0-4959-BA07-9B516616253F}" srcOrd="0" destOrd="0" presId="urn:microsoft.com/office/officeart/2005/8/layout/default"/>
    <dgm:cxn modelId="{934363F8-8482-43F3-958C-CA0DD44F2F1E}" srcId="{289D59BA-C505-4AD5-8AF0-3499EA465EC5}" destId="{CB2122CA-3047-4CE2-A7A2-B91F4FF07F8D}" srcOrd="6" destOrd="0" parTransId="{1502E77F-F860-4983-AA83-173FA89AFE6D}" sibTransId="{3F6E1DA9-B1F5-41EC-BA99-0E503086A3B9}"/>
    <dgm:cxn modelId="{51060E82-96C3-4894-B526-CCEAAFCB041D}" type="presParOf" srcId="{FD197254-FC4E-4A28-8881-EB6AD51837E5}" destId="{4C8EDEAE-F6E0-4959-BA07-9B516616253F}" srcOrd="0" destOrd="0" presId="urn:microsoft.com/office/officeart/2005/8/layout/default"/>
    <dgm:cxn modelId="{D36AA244-C41F-4ACF-B285-5349175DE671}" type="presParOf" srcId="{FD197254-FC4E-4A28-8881-EB6AD51837E5}" destId="{45DD1A20-491E-4C46-8E62-0B956C916784}" srcOrd="1" destOrd="0" presId="urn:microsoft.com/office/officeart/2005/8/layout/default"/>
    <dgm:cxn modelId="{07A9A566-4685-4F0D-9722-1304EE977E03}" type="presParOf" srcId="{FD197254-FC4E-4A28-8881-EB6AD51837E5}" destId="{6390254F-0D42-47AB-A345-2C9E085B94B4}" srcOrd="2" destOrd="0" presId="urn:microsoft.com/office/officeart/2005/8/layout/default"/>
    <dgm:cxn modelId="{52EA42AE-6AE4-481E-A621-5F57BEFF9BCE}" type="presParOf" srcId="{FD197254-FC4E-4A28-8881-EB6AD51837E5}" destId="{0EB7A301-B25E-4E65-922D-664C32C5AE6D}" srcOrd="3" destOrd="0" presId="urn:microsoft.com/office/officeart/2005/8/layout/default"/>
    <dgm:cxn modelId="{1C67A53B-EA0A-4AD6-843D-10E44DCC858B}" type="presParOf" srcId="{FD197254-FC4E-4A28-8881-EB6AD51837E5}" destId="{8BFF392A-27CF-438F-94B7-C372D3A6EE6D}" srcOrd="4" destOrd="0" presId="urn:microsoft.com/office/officeart/2005/8/layout/default"/>
    <dgm:cxn modelId="{1A31E2B1-E321-43D7-87BF-6A4C4B77F36D}" type="presParOf" srcId="{FD197254-FC4E-4A28-8881-EB6AD51837E5}" destId="{567C1483-BEAA-4840-A09E-AB6853E370EE}" srcOrd="5" destOrd="0" presId="urn:microsoft.com/office/officeart/2005/8/layout/default"/>
    <dgm:cxn modelId="{BC65E4E9-F779-409E-8A75-731113F54A5A}" type="presParOf" srcId="{FD197254-FC4E-4A28-8881-EB6AD51837E5}" destId="{328CFBED-44C3-477E-8F36-753BB6426723}" srcOrd="6" destOrd="0" presId="urn:microsoft.com/office/officeart/2005/8/layout/default"/>
    <dgm:cxn modelId="{B151A3C3-E776-4334-8B28-B6AEA986BCB7}" type="presParOf" srcId="{FD197254-FC4E-4A28-8881-EB6AD51837E5}" destId="{40563FCC-FD53-4A21-8531-0F305315F709}" srcOrd="7" destOrd="0" presId="urn:microsoft.com/office/officeart/2005/8/layout/default"/>
    <dgm:cxn modelId="{26B40D71-27AD-4D23-99A4-E9AE6A32BF87}" type="presParOf" srcId="{FD197254-FC4E-4A28-8881-EB6AD51837E5}" destId="{135C7276-F90C-4616-9AF6-5DD3922DC0C5}" srcOrd="8" destOrd="0" presId="urn:microsoft.com/office/officeart/2005/8/layout/default"/>
    <dgm:cxn modelId="{64F22D91-DC59-4BE3-ADAA-CCD5B03D17E2}" type="presParOf" srcId="{FD197254-FC4E-4A28-8881-EB6AD51837E5}" destId="{FFDA87B6-E556-4D99-98F7-6200A84A56D6}" srcOrd="9" destOrd="0" presId="urn:microsoft.com/office/officeart/2005/8/layout/default"/>
    <dgm:cxn modelId="{3EC515F3-EEC2-4AAF-A1E0-50BA58451BB1}" type="presParOf" srcId="{FD197254-FC4E-4A28-8881-EB6AD51837E5}" destId="{BD546A26-F65F-4117-B859-478E9982B1E7}" srcOrd="10" destOrd="0" presId="urn:microsoft.com/office/officeart/2005/8/layout/default"/>
    <dgm:cxn modelId="{B8F6691A-F905-4A77-BF21-02EB8C0D7D80}" type="presParOf" srcId="{FD197254-FC4E-4A28-8881-EB6AD51837E5}" destId="{4298801E-1C2A-4934-8CB0-0A7D2A4028D5}" srcOrd="11" destOrd="0" presId="urn:microsoft.com/office/officeart/2005/8/layout/default"/>
    <dgm:cxn modelId="{FF6DD748-86B2-44C3-983B-DAD3B153C888}" type="presParOf" srcId="{FD197254-FC4E-4A28-8881-EB6AD51837E5}" destId="{86A47F0D-12DA-4CD3-8C7A-55064EBD7CE6}" srcOrd="12" destOrd="0" presId="urn:microsoft.com/office/officeart/2005/8/layout/default"/>
    <dgm:cxn modelId="{A030CCDE-A0B7-4CA3-A97A-516639C18FF2}" type="presParOf" srcId="{FD197254-FC4E-4A28-8881-EB6AD51837E5}" destId="{E394B177-1B92-4332-AE27-F4E805949289}" srcOrd="13" destOrd="0" presId="urn:microsoft.com/office/officeart/2005/8/layout/default"/>
    <dgm:cxn modelId="{0384D935-E7AC-440D-87C6-D53FFAC104DB}" type="presParOf" srcId="{FD197254-FC4E-4A28-8881-EB6AD51837E5}" destId="{9714A866-36FC-4212-9587-B4FA587FE5A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9C200D-3EE8-4E0A-90AB-2A845E1603C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4225C359-50F3-48B9-A027-D53B9570FB67}">
      <dgm:prSet/>
      <dgm:spPr/>
      <dgm:t>
        <a:bodyPr/>
        <a:lstStyle/>
        <a:p>
          <a:r>
            <a:rPr lang="en-US" dirty="0"/>
            <a:t>Start with low dose and increase slowly* </a:t>
          </a:r>
        </a:p>
      </dgm:t>
    </dgm:pt>
    <dgm:pt modelId="{3A04F3E8-B147-42D8-AE87-5BB6BBEA4000}" type="parTrans" cxnId="{2EBFD4FB-CCBA-4E95-948E-43809994DFD1}">
      <dgm:prSet/>
      <dgm:spPr/>
      <dgm:t>
        <a:bodyPr/>
        <a:lstStyle/>
        <a:p>
          <a:endParaRPr lang="en-US"/>
        </a:p>
      </dgm:t>
    </dgm:pt>
    <dgm:pt modelId="{51B9BE0F-59AC-4230-AA91-BC6A5EDC8115}" type="sibTrans" cxnId="{2EBFD4FB-CCBA-4E95-948E-43809994DFD1}">
      <dgm:prSet/>
      <dgm:spPr/>
      <dgm:t>
        <a:bodyPr/>
        <a:lstStyle/>
        <a:p>
          <a:endParaRPr lang="en-US" dirty="0"/>
        </a:p>
      </dgm:t>
    </dgm:pt>
    <dgm:pt modelId="{C6577532-6CBC-4833-B57D-3EB0BE43BF54}">
      <dgm:prSet/>
      <dgm:spPr/>
      <dgm:t>
        <a:bodyPr/>
        <a:lstStyle/>
        <a:p>
          <a:r>
            <a:rPr lang="en-US" dirty="0"/>
            <a:t>Need adequate trial (2-3 mos) </a:t>
          </a:r>
        </a:p>
      </dgm:t>
    </dgm:pt>
    <dgm:pt modelId="{258471EC-67AD-4282-95A2-66CD9428CF34}" type="parTrans" cxnId="{2D89C8C2-46EF-48AA-AD13-80E5BCA50E6D}">
      <dgm:prSet/>
      <dgm:spPr/>
      <dgm:t>
        <a:bodyPr/>
        <a:lstStyle/>
        <a:p>
          <a:endParaRPr lang="en-US"/>
        </a:p>
      </dgm:t>
    </dgm:pt>
    <dgm:pt modelId="{32B8155F-7E68-4A60-BDAA-F864FD8BBD1D}" type="sibTrans" cxnId="{2D89C8C2-46EF-48AA-AD13-80E5BCA50E6D}">
      <dgm:prSet/>
      <dgm:spPr/>
      <dgm:t>
        <a:bodyPr/>
        <a:lstStyle/>
        <a:p>
          <a:endParaRPr lang="en-US" dirty="0"/>
        </a:p>
      </dgm:t>
    </dgm:pt>
    <dgm:pt modelId="{3338F10F-4A91-457F-8F20-B63FE8569CDE}">
      <dgm:prSet/>
      <dgm:spPr>
        <a:solidFill>
          <a:srgbClr val="0CA487"/>
        </a:solidFill>
      </dgm:spPr>
      <dgm:t>
        <a:bodyPr/>
        <a:lstStyle/>
        <a:p>
          <a:r>
            <a:rPr lang="en-US" dirty="0"/>
            <a:t>Avoid drug overuse and interfering drugs</a:t>
          </a:r>
        </a:p>
      </dgm:t>
    </dgm:pt>
    <dgm:pt modelId="{CB0062DE-EEF5-4503-9F4B-59CBD1B61952}" type="parTrans" cxnId="{6FF153C9-DD84-4DA7-90C5-FFA81075BB43}">
      <dgm:prSet/>
      <dgm:spPr/>
      <dgm:t>
        <a:bodyPr/>
        <a:lstStyle/>
        <a:p>
          <a:endParaRPr lang="en-US"/>
        </a:p>
      </dgm:t>
    </dgm:pt>
    <dgm:pt modelId="{8B7D970D-35F4-460E-8A21-A772F61360C5}" type="sibTrans" cxnId="{6FF153C9-DD84-4DA7-90C5-FFA81075BB43}">
      <dgm:prSet/>
      <dgm:spPr/>
      <dgm:t>
        <a:bodyPr/>
        <a:lstStyle/>
        <a:p>
          <a:endParaRPr lang="en-US" dirty="0"/>
        </a:p>
      </dgm:t>
    </dgm:pt>
    <dgm:pt modelId="{8AE0484A-AB51-4C23-B987-AC926256428C}">
      <dgm:prSet custT="1"/>
      <dgm:spPr>
        <a:solidFill>
          <a:schemeClr val="accent6"/>
        </a:solidFill>
      </dgm:spPr>
      <dgm:t>
        <a:bodyPr/>
        <a:lstStyle/>
        <a:p>
          <a:r>
            <a:rPr lang="en-US" sz="2500" dirty="0"/>
            <a:t>Evaluate therapy</a:t>
          </a:r>
        </a:p>
      </dgm:t>
    </dgm:pt>
    <dgm:pt modelId="{56B4C528-3A60-4380-A6C6-319F21461278}" type="parTrans" cxnId="{812969C0-3E96-4512-B566-E98FDDEB5A33}">
      <dgm:prSet/>
      <dgm:spPr/>
      <dgm:t>
        <a:bodyPr/>
        <a:lstStyle/>
        <a:p>
          <a:endParaRPr lang="en-US"/>
        </a:p>
      </dgm:t>
    </dgm:pt>
    <dgm:pt modelId="{C9CDD114-DD63-415A-8CA8-4A2B9FBD5B8E}" type="sibTrans" cxnId="{812969C0-3E96-4512-B566-E98FDDEB5A33}">
      <dgm:prSet/>
      <dgm:spPr/>
      <dgm:t>
        <a:bodyPr/>
        <a:lstStyle/>
        <a:p>
          <a:endParaRPr lang="en-US" dirty="0"/>
        </a:p>
      </dgm:t>
    </dgm:pt>
    <dgm:pt modelId="{E8667F79-185B-422D-85B6-EFA82A27A528}">
      <dgm:prSet custT="1"/>
      <dgm:spPr>
        <a:solidFill>
          <a:schemeClr val="accent6"/>
        </a:solidFill>
      </dgm:spPr>
      <dgm:t>
        <a:bodyPr/>
        <a:lstStyle/>
        <a:p>
          <a:r>
            <a:rPr lang="en-US" sz="1800" dirty="0"/>
            <a:t>Use calendar</a:t>
          </a:r>
        </a:p>
      </dgm:t>
    </dgm:pt>
    <dgm:pt modelId="{B11A5DAE-7375-450A-892C-994565691533}" type="parTrans" cxnId="{AD8DCAA1-5FC4-42ED-A458-0D8F65557C84}">
      <dgm:prSet/>
      <dgm:spPr/>
      <dgm:t>
        <a:bodyPr/>
        <a:lstStyle/>
        <a:p>
          <a:endParaRPr lang="en-US"/>
        </a:p>
      </dgm:t>
    </dgm:pt>
    <dgm:pt modelId="{B2AE55D6-757C-4A0B-90E7-2037729E3D5B}" type="sibTrans" cxnId="{AD8DCAA1-5FC4-42ED-A458-0D8F65557C84}">
      <dgm:prSet/>
      <dgm:spPr/>
      <dgm:t>
        <a:bodyPr/>
        <a:lstStyle/>
        <a:p>
          <a:endParaRPr lang="en-US"/>
        </a:p>
      </dgm:t>
    </dgm:pt>
    <dgm:pt modelId="{8FFDDC71-05FE-4916-B2DC-8A85EFDE9FB8}">
      <dgm:prSet custT="1"/>
      <dgm:spPr>
        <a:solidFill>
          <a:schemeClr val="accent6"/>
        </a:solidFill>
      </dgm:spPr>
      <dgm:t>
        <a:bodyPr/>
        <a:lstStyle/>
        <a:p>
          <a:r>
            <a:rPr lang="en-US" sz="1800" dirty="0"/>
            <a:t>Taper (stop?) if well controlled for </a:t>
          </a:r>
          <a:r>
            <a:rPr lang="en-US" sz="1800" dirty="0">
              <a:latin typeface="Calibri" panose="020F0502020204030204" pitchFamily="34" charset="0"/>
              <a:cs typeface="Calibri" panose="020F0502020204030204" pitchFamily="34" charset="0"/>
            </a:rPr>
            <a:t>≥</a:t>
          </a:r>
          <a:r>
            <a:rPr lang="en-US" sz="1800" dirty="0"/>
            <a:t>6 mos</a:t>
          </a:r>
        </a:p>
      </dgm:t>
    </dgm:pt>
    <dgm:pt modelId="{8259078D-DA81-441C-933A-9E0EC944FA4A}" type="parTrans" cxnId="{B6179B5F-5D09-44E3-8D97-4642BEDDC63D}">
      <dgm:prSet/>
      <dgm:spPr/>
      <dgm:t>
        <a:bodyPr/>
        <a:lstStyle/>
        <a:p>
          <a:endParaRPr lang="en-US"/>
        </a:p>
      </dgm:t>
    </dgm:pt>
    <dgm:pt modelId="{31ADD9F1-569E-424C-B3D2-0B14B551FDCF}" type="sibTrans" cxnId="{B6179B5F-5D09-44E3-8D97-4642BEDDC63D}">
      <dgm:prSet/>
      <dgm:spPr/>
      <dgm:t>
        <a:bodyPr/>
        <a:lstStyle/>
        <a:p>
          <a:endParaRPr lang="en-US"/>
        </a:p>
      </dgm:t>
    </dgm:pt>
    <dgm:pt modelId="{D43C5F0D-CE46-49B2-A134-BE349D96DB33}">
      <dgm:prSet/>
      <dgm:spPr>
        <a:solidFill>
          <a:schemeClr val="accent6">
            <a:lumMod val="75000"/>
          </a:schemeClr>
        </a:solidFill>
      </dgm:spPr>
      <dgm:t>
        <a:bodyPr/>
        <a:lstStyle/>
        <a:p>
          <a:r>
            <a:rPr lang="en-US" dirty="0"/>
            <a:t>Avoid pregnancy</a:t>
          </a:r>
        </a:p>
      </dgm:t>
    </dgm:pt>
    <dgm:pt modelId="{A5C4A93E-A851-4238-B591-3FF053D087ED}" type="parTrans" cxnId="{75D16CED-70D8-42C1-80E8-6CCCC07D83E2}">
      <dgm:prSet/>
      <dgm:spPr/>
      <dgm:t>
        <a:bodyPr/>
        <a:lstStyle/>
        <a:p>
          <a:endParaRPr lang="en-US"/>
        </a:p>
      </dgm:t>
    </dgm:pt>
    <dgm:pt modelId="{F26AA0C3-3A57-45E8-9F47-4A6DE1C434D4}" type="sibTrans" cxnId="{75D16CED-70D8-42C1-80E8-6CCCC07D83E2}">
      <dgm:prSet/>
      <dgm:spPr/>
      <dgm:t>
        <a:bodyPr/>
        <a:lstStyle/>
        <a:p>
          <a:endParaRPr lang="en-US"/>
        </a:p>
      </dgm:t>
    </dgm:pt>
    <dgm:pt modelId="{5C373CEA-05F2-4557-A46A-0FFE0F533F84}">
      <dgm:prSet/>
      <dgm:spPr>
        <a:solidFill>
          <a:schemeClr val="accent6">
            <a:lumMod val="75000"/>
          </a:schemeClr>
        </a:solidFill>
      </dgm:spPr>
      <dgm:t>
        <a:bodyPr/>
        <a:lstStyle/>
        <a:p>
          <a:r>
            <a:rPr lang="en-US" dirty="0"/>
            <a:t>Ascertain birth control use</a:t>
          </a:r>
        </a:p>
      </dgm:t>
    </dgm:pt>
    <dgm:pt modelId="{241D032E-C974-4735-A8B5-9E0295AE677D}" type="parTrans" cxnId="{E2A64B88-D33C-4430-B7A6-46EA3D8F8ABB}">
      <dgm:prSet/>
      <dgm:spPr/>
      <dgm:t>
        <a:bodyPr/>
        <a:lstStyle/>
        <a:p>
          <a:endParaRPr lang="en-US"/>
        </a:p>
      </dgm:t>
    </dgm:pt>
    <dgm:pt modelId="{0989EC9B-C73B-45BA-84FA-54EB69BB58EF}" type="sibTrans" cxnId="{E2A64B88-D33C-4430-B7A6-46EA3D8F8ABB}">
      <dgm:prSet/>
      <dgm:spPr/>
      <dgm:t>
        <a:bodyPr/>
        <a:lstStyle/>
        <a:p>
          <a:endParaRPr lang="en-US"/>
        </a:p>
      </dgm:t>
    </dgm:pt>
    <dgm:pt modelId="{B7F63300-737A-4290-B663-23F81C8AD1BE}" type="pres">
      <dgm:prSet presAssocID="{AB9C200D-3EE8-4E0A-90AB-2A845E1603CA}" presName="Name0" presStyleCnt="0">
        <dgm:presLayoutVars>
          <dgm:dir/>
          <dgm:resizeHandles val="exact"/>
        </dgm:presLayoutVars>
      </dgm:prSet>
      <dgm:spPr/>
    </dgm:pt>
    <dgm:pt modelId="{3363D88A-588F-4350-9910-ABA94A2DE77A}" type="pres">
      <dgm:prSet presAssocID="{4225C359-50F3-48B9-A027-D53B9570FB67}" presName="node" presStyleLbl="node1" presStyleIdx="0" presStyleCnt="5">
        <dgm:presLayoutVars>
          <dgm:bulletEnabled val="1"/>
        </dgm:presLayoutVars>
      </dgm:prSet>
      <dgm:spPr/>
    </dgm:pt>
    <dgm:pt modelId="{F09B6ECF-8427-4E6C-B528-76CE36BA0FAB}" type="pres">
      <dgm:prSet presAssocID="{51B9BE0F-59AC-4230-AA91-BC6A5EDC8115}" presName="sibTrans" presStyleLbl="sibTrans1D1" presStyleIdx="0" presStyleCnt="4"/>
      <dgm:spPr/>
    </dgm:pt>
    <dgm:pt modelId="{6F6FDF83-39FB-4CAA-93A0-2759F7751BC7}" type="pres">
      <dgm:prSet presAssocID="{51B9BE0F-59AC-4230-AA91-BC6A5EDC8115}" presName="connectorText" presStyleLbl="sibTrans1D1" presStyleIdx="0" presStyleCnt="4"/>
      <dgm:spPr/>
    </dgm:pt>
    <dgm:pt modelId="{B3398083-A128-46AA-B2A6-9EAC48505EA2}" type="pres">
      <dgm:prSet presAssocID="{C6577532-6CBC-4833-B57D-3EB0BE43BF54}" presName="node" presStyleLbl="node1" presStyleIdx="1" presStyleCnt="5">
        <dgm:presLayoutVars>
          <dgm:bulletEnabled val="1"/>
        </dgm:presLayoutVars>
      </dgm:prSet>
      <dgm:spPr/>
    </dgm:pt>
    <dgm:pt modelId="{7E9BE4F6-19ED-43A9-8558-72011E2D1BF9}" type="pres">
      <dgm:prSet presAssocID="{32B8155F-7E68-4A60-BDAA-F864FD8BBD1D}" presName="sibTrans" presStyleLbl="sibTrans1D1" presStyleIdx="1" presStyleCnt="4"/>
      <dgm:spPr/>
    </dgm:pt>
    <dgm:pt modelId="{4960B8AE-A084-4609-AC1F-4C2A9DAD046D}" type="pres">
      <dgm:prSet presAssocID="{32B8155F-7E68-4A60-BDAA-F864FD8BBD1D}" presName="connectorText" presStyleLbl="sibTrans1D1" presStyleIdx="1" presStyleCnt="4"/>
      <dgm:spPr/>
    </dgm:pt>
    <dgm:pt modelId="{BA316445-F2D7-4C01-85BD-68BC0A12F04E}" type="pres">
      <dgm:prSet presAssocID="{3338F10F-4A91-457F-8F20-B63FE8569CDE}" presName="node" presStyleLbl="node1" presStyleIdx="2" presStyleCnt="5">
        <dgm:presLayoutVars>
          <dgm:bulletEnabled val="1"/>
        </dgm:presLayoutVars>
      </dgm:prSet>
      <dgm:spPr/>
    </dgm:pt>
    <dgm:pt modelId="{BEF8C6AC-F8E9-4E90-AD0C-515E791F6D84}" type="pres">
      <dgm:prSet presAssocID="{8B7D970D-35F4-460E-8A21-A772F61360C5}" presName="sibTrans" presStyleLbl="sibTrans1D1" presStyleIdx="2" presStyleCnt="4"/>
      <dgm:spPr/>
    </dgm:pt>
    <dgm:pt modelId="{A2469CD0-B2C4-4B35-AAD5-0B7B0EF345A0}" type="pres">
      <dgm:prSet presAssocID="{8B7D970D-35F4-460E-8A21-A772F61360C5}" presName="connectorText" presStyleLbl="sibTrans1D1" presStyleIdx="2" presStyleCnt="4"/>
      <dgm:spPr/>
    </dgm:pt>
    <dgm:pt modelId="{57A68E17-FDA9-4E2C-855F-A2CF6C241CD8}" type="pres">
      <dgm:prSet presAssocID="{8AE0484A-AB51-4C23-B987-AC926256428C}" presName="node" presStyleLbl="node1" presStyleIdx="3" presStyleCnt="5">
        <dgm:presLayoutVars>
          <dgm:bulletEnabled val="1"/>
        </dgm:presLayoutVars>
      </dgm:prSet>
      <dgm:spPr/>
    </dgm:pt>
    <dgm:pt modelId="{DBC0775A-489C-4A17-8E25-A55479837500}" type="pres">
      <dgm:prSet presAssocID="{C9CDD114-DD63-415A-8CA8-4A2B9FBD5B8E}" presName="sibTrans" presStyleLbl="sibTrans1D1" presStyleIdx="3" presStyleCnt="4"/>
      <dgm:spPr/>
    </dgm:pt>
    <dgm:pt modelId="{1D078340-FC91-4269-9D14-5A5263F59148}" type="pres">
      <dgm:prSet presAssocID="{C9CDD114-DD63-415A-8CA8-4A2B9FBD5B8E}" presName="connectorText" presStyleLbl="sibTrans1D1" presStyleIdx="3" presStyleCnt="4"/>
      <dgm:spPr/>
    </dgm:pt>
    <dgm:pt modelId="{467926F2-4148-4BDA-AB5F-7FFB906C508D}" type="pres">
      <dgm:prSet presAssocID="{D43C5F0D-CE46-49B2-A134-BE349D96DB33}" presName="node" presStyleLbl="node1" presStyleIdx="4" presStyleCnt="5">
        <dgm:presLayoutVars>
          <dgm:bulletEnabled val="1"/>
        </dgm:presLayoutVars>
      </dgm:prSet>
      <dgm:spPr/>
    </dgm:pt>
  </dgm:ptLst>
  <dgm:cxnLst>
    <dgm:cxn modelId="{CECB951A-5241-4B5C-B190-64C67B099A48}" type="presOf" srcId="{4225C359-50F3-48B9-A027-D53B9570FB67}" destId="{3363D88A-588F-4350-9910-ABA94A2DE77A}" srcOrd="0" destOrd="0" presId="urn:microsoft.com/office/officeart/2016/7/layout/RepeatingBendingProcessNew"/>
    <dgm:cxn modelId="{C705461B-031C-4E3C-8905-3DFE04776CC3}" type="presOf" srcId="{3338F10F-4A91-457F-8F20-B63FE8569CDE}" destId="{BA316445-F2D7-4C01-85BD-68BC0A12F04E}" srcOrd="0" destOrd="0" presId="urn:microsoft.com/office/officeart/2016/7/layout/RepeatingBendingProcessNew"/>
    <dgm:cxn modelId="{F7E03B2F-37B3-40C2-96BC-7DB4FBAECAA8}" type="presOf" srcId="{51B9BE0F-59AC-4230-AA91-BC6A5EDC8115}" destId="{6F6FDF83-39FB-4CAA-93A0-2759F7751BC7}" srcOrd="1" destOrd="0" presId="urn:microsoft.com/office/officeart/2016/7/layout/RepeatingBendingProcessNew"/>
    <dgm:cxn modelId="{B6179B5F-5D09-44E3-8D97-4642BEDDC63D}" srcId="{8AE0484A-AB51-4C23-B987-AC926256428C}" destId="{8FFDDC71-05FE-4916-B2DC-8A85EFDE9FB8}" srcOrd="1" destOrd="0" parTransId="{8259078D-DA81-441C-933A-9E0EC944FA4A}" sibTransId="{31ADD9F1-569E-424C-B3D2-0B14B551FDCF}"/>
    <dgm:cxn modelId="{552D7A51-61DD-489E-B94C-FB1CC2F749F3}" type="presOf" srcId="{8FFDDC71-05FE-4916-B2DC-8A85EFDE9FB8}" destId="{57A68E17-FDA9-4E2C-855F-A2CF6C241CD8}" srcOrd="0" destOrd="2" presId="urn:microsoft.com/office/officeart/2016/7/layout/RepeatingBendingProcessNew"/>
    <dgm:cxn modelId="{E6E7AC7C-15DF-4EFE-898B-94B67D21D0AE}" type="presOf" srcId="{8AE0484A-AB51-4C23-B987-AC926256428C}" destId="{57A68E17-FDA9-4E2C-855F-A2CF6C241CD8}" srcOrd="0" destOrd="0" presId="urn:microsoft.com/office/officeart/2016/7/layout/RepeatingBendingProcessNew"/>
    <dgm:cxn modelId="{DCD2BE7D-6899-4B0A-8A24-DDA6F5AC2E4D}" type="presOf" srcId="{5C373CEA-05F2-4557-A46A-0FFE0F533F84}" destId="{467926F2-4148-4BDA-AB5F-7FFB906C508D}" srcOrd="0" destOrd="1" presId="urn:microsoft.com/office/officeart/2016/7/layout/RepeatingBendingProcessNew"/>
    <dgm:cxn modelId="{C6B59C81-A384-490F-8077-94D41DA9029C}" type="presOf" srcId="{C9CDD114-DD63-415A-8CA8-4A2B9FBD5B8E}" destId="{1D078340-FC91-4269-9D14-5A5263F59148}" srcOrd="1" destOrd="0" presId="urn:microsoft.com/office/officeart/2016/7/layout/RepeatingBendingProcessNew"/>
    <dgm:cxn modelId="{E2A64B88-D33C-4430-B7A6-46EA3D8F8ABB}" srcId="{D43C5F0D-CE46-49B2-A134-BE349D96DB33}" destId="{5C373CEA-05F2-4557-A46A-0FFE0F533F84}" srcOrd="0" destOrd="0" parTransId="{241D032E-C974-4735-A8B5-9E0295AE677D}" sibTransId="{0989EC9B-C73B-45BA-84FA-54EB69BB58EF}"/>
    <dgm:cxn modelId="{1CDD3D8A-D3EB-4CCA-B82F-16DF378F0A53}" type="presOf" srcId="{8B7D970D-35F4-460E-8A21-A772F61360C5}" destId="{A2469CD0-B2C4-4B35-AAD5-0B7B0EF345A0}" srcOrd="1" destOrd="0" presId="urn:microsoft.com/office/officeart/2016/7/layout/RepeatingBendingProcessNew"/>
    <dgm:cxn modelId="{77A12898-0CA3-471E-81F7-8D06D5076A0F}" type="presOf" srcId="{32B8155F-7E68-4A60-BDAA-F864FD8BBD1D}" destId="{7E9BE4F6-19ED-43A9-8558-72011E2D1BF9}" srcOrd="0" destOrd="0" presId="urn:microsoft.com/office/officeart/2016/7/layout/RepeatingBendingProcessNew"/>
    <dgm:cxn modelId="{AD8DCAA1-5FC4-42ED-A458-0D8F65557C84}" srcId="{8AE0484A-AB51-4C23-B987-AC926256428C}" destId="{E8667F79-185B-422D-85B6-EFA82A27A528}" srcOrd="0" destOrd="0" parTransId="{B11A5DAE-7375-450A-892C-994565691533}" sibTransId="{B2AE55D6-757C-4A0B-90E7-2037729E3D5B}"/>
    <dgm:cxn modelId="{0CEDA3AB-4614-46D9-B420-AB63F83F6B82}" type="presOf" srcId="{AB9C200D-3EE8-4E0A-90AB-2A845E1603CA}" destId="{B7F63300-737A-4290-B663-23F81C8AD1BE}" srcOrd="0" destOrd="0" presId="urn:microsoft.com/office/officeart/2016/7/layout/RepeatingBendingProcessNew"/>
    <dgm:cxn modelId="{D466D1AD-984A-4C1C-9F6F-801E87475481}" type="presOf" srcId="{51B9BE0F-59AC-4230-AA91-BC6A5EDC8115}" destId="{F09B6ECF-8427-4E6C-B528-76CE36BA0FAB}" srcOrd="0" destOrd="0" presId="urn:microsoft.com/office/officeart/2016/7/layout/RepeatingBendingProcessNew"/>
    <dgm:cxn modelId="{B7D851B1-6C55-4439-92D7-72F2B26B150B}" type="presOf" srcId="{E8667F79-185B-422D-85B6-EFA82A27A528}" destId="{57A68E17-FDA9-4E2C-855F-A2CF6C241CD8}" srcOrd="0" destOrd="1" presId="urn:microsoft.com/office/officeart/2016/7/layout/RepeatingBendingProcessNew"/>
    <dgm:cxn modelId="{275397B1-7495-489B-8DA0-91CA73A1D7A1}" type="presOf" srcId="{C9CDD114-DD63-415A-8CA8-4A2B9FBD5B8E}" destId="{DBC0775A-489C-4A17-8E25-A55479837500}" srcOrd="0" destOrd="0" presId="urn:microsoft.com/office/officeart/2016/7/layout/RepeatingBendingProcessNew"/>
    <dgm:cxn modelId="{CC2CCAB2-6E1E-4425-947F-9C2AF4714806}" type="presOf" srcId="{8B7D970D-35F4-460E-8A21-A772F61360C5}" destId="{BEF8C6AC-F8E9-4E90-AD0C-515E791F6D84}" srcOrd="0" destOrd="0" presId="urn:microsoft.com/office/officeart/2016/7/layout/RepeatingBendingProcessNew"/>
    <dgm:cxn modelId="{812969C0-3E96-4512-B566-E98FDDEB5A33}" srcId="{AB9C200D-3EE8-4E0A-90AB-2A845E1603CA}" destId="{8AE0484A-AB51-4C23-B987-AC926256428C}" srcOrd="3" destOrd="0" parTransId="{56B4C528-3A60-4380-A6C6-319F21461278}" sibTransId="{C9CDD114-DD63-415A-8CA8-4A2B9FBD5B8E}"/>
    <dgm:cxn modelId="{2D89C8C2-46EF-48AA-AD13-80E5BCA50E6D}" srcId="{AB9C200D-3EE8-4E0A-90AB-2A845E1603CA}" destId="{C6577532-6CBC-4833-B57D-3EB0BE43BF54}" srcOrd="1" destOrd="0" parTransId="{258471EC-67AD-4282-95A2-66CD9428CF34}" sibTransId="{32B8155F-7E68-4A60-BDAA-F864FD8BBD1D}"/>
    <dgm:cxn modelId="{6FF153C9-DD84-4DA7-90C5-FFA81075BB43}" srcId="{AB9C200D-3EE8-4E0A-90AB-2A845E1603CA}" destId="{3338F10F-4A91-457F-8F20-B63FE8569CDE}" srcOrd="2" destOrd="0" parTransId="{CB0062DE-EEF5-4503-9F4B-59CBD1B61952}" sibTransId="{8B7D970D-35F4-460E-8A21-A772F61360C5}"/>
    <dgm:cxn modelId="{3ACDCFCC-FBF9-4C91-BAAC-8F8B2E289A44}" type="presOf" srcId="{D43C5F0D-CE46-49B2-A134-BE349D96DB33}" destId="{467926F2-4148-4BDA-AB5F-7FFB906C508D}" srcOrd="0" destOrd="0" presId="urn:microsoft.com/office/officeart/2016/7/layout/RepeatingBendingProcessNew"/>
    <dgm:cxn modelId="{75D16CED-70D8-42C1-80E8-6CCCC07D83E2}" srcId="{AB9C200D-3EE8-4E0A-90AB-2A845E1603CA}" destId="{D43C5F0D-CE46-49B2-A134-BE349D96DB33}" srcOrd="4" destOrd="0" parTransId="{A5C4A93E-A851-4238-B591-3FF053D087ED}" sibTransId="{F26AA0C3-3A57-45E8-9F47-4A6DE1C434D4}"/>
    <dgm:cxn modelId="{689A39EF-4E9A-4B97-96A4-97471D3620A6}" type="presOf" srcId="{32B8155F-7E68-4A60-BDAA-F864FD8BBD1D}" destId="{4960B8AE-A084-4609-AC1F-4C2A9DAD046D}" srcOrd="1" destOrd="0" presId="urn:microsoft.com/office/officeart/2016/7/layout/RepeatingBendingProcessNew"/>
    <dgm:cxn modelId="{76210AF5-6A83-4EAE-90E1-A0F171F3973C}" type="presOf" srcId="{C6577532-6CBC-4833-B57D-3EB0BE43BF54}" destId="{B3398083-A128-46AA-B2A6-9EAC48505EA2}" srcOrd="0" destOrd="0" presId="urn:microsoft.com/office/officeart/2016/7/layout/RepeatingBendingProcessNew"/>
    <dgm:cxn modelId="{2EBFD4FB-CCBA-4E95-948E-43809994DFD1}" srcId="{AB9C200D-3EE8-4E0A-90AB-2A845E1603CA}" destId="{4225C359-50F3-48B9-A027-D53B9570FB67}" srcOrd="0" destOrd="0" parTransId="{3A04F3E8-B147-42D8-AE87-5BB6BBEA4000}" sibTransId="{51B9BE0F-59AC-4230-AA91-BC6A5EDC8115}"/>
    <dgm:cxn modelId="{7799DF16-E823-4497-B4FE-A7B29CD7B2BC}" type="presParOf" srcId="{B7F63300-737A-4290-B663-23F81C8AD1BE}" destId="{3363D88A-588F-4350-9910-ABA94A2DE77A}" srcOrd="0" destOrd="0" presId="urn:microsoft.com/office/officeart/2016/7/layout/RepeatingBendingProcessNew"/>
    <dgm:cxn modelId="{B04C3C18-75B0-40FE-B453-F236B62A34BD}" type="presParOf" srcId="{B7F63300-737A-4290-B663-23F81C8AD1BE}" destId="{F09B6ECF-8427-4E6C-B528-76CE36BA0FAB}" srcOrd="1" destOrd="0" presId="urn:microsoft.com/office/officeart/2016/7/layout/RepeatingBendingProcessNew"/>
    <dgm:cxn modelId="{C04FD0D9-9EAE-46F6-937D-684EBCC2744E}" type="presParOf" srcId="{F09B6ECF-8427-4E6C-B528-76CE36BA0FAB}" destId="{6F6FDF83-39FB-4CAA-93A0-2759F7751BC7}" srcOrd="0" destOrd="0" presId="urn:microsoft.com/office/officeart/2016/7/layout/RepeatingBendingProcessNew"/>
    <dgm:cxn modelId="{02A83797-C1A2-4E08-ACC2-7B800283AD2E}" type="presParOf" srcId="{B7F63300-737A-4290-B663-23F81C8AD1BE}" destId="{B3398083-A128-46AA-B2A6-9EAC48505EA2}" srcOrd="2" destOrd="0" presId="urn:microsoft.com/office/officeart/2016/7/layout/RepeatingBendingProcessNew"/>
    <dgm:cxn modelId="{FC3B7FC1-4F6D-4C5E-9AFC-8CF3A01AAACE}" type="presParOf" srcId="{B7F63300-737A-4290-B663-23F81C8AD1BE}" destId="{7E9BE4F6-19ED-43A9-8558-72011E2D1BF9}" srcOrd="3" destOrd="0" presId="urn:microsoft.com/office/officeart/2016/7/layout/RepeatingBendingProcessNew"/>
    <dgm:cxn modelId="{23741110-CAF2-4E0B-810C-30FB00CE0800}" type="presParOf" srcId="{7E9BE4F6-19ED-43A9-8558-72011E2D1BF9}" destId="{4960B8AE-A084-4609-AC1F-4C2A9DAD046D}" srcOrd="0" destOrd="0" presId="urn:microsoft.com/office/officeart/2016/7/layout/RepeatingBendingProcessNew"/>
    <dgm:cxn modelId="{9673BB1D-AD6C-455F-BD97-A91CE987761C}" type="presParOf" srcId="{B7F63300-737A-4290-B663-23F81C8AD1BE}" destId="{BA316445-F2D7-4C01-85BD-68BC0A12F04E}" srcOrd="4" destOrd="0" presId="urn:microsoft.com/office/officeart/2016/7/layout/RepeatingBendingProcessNew"/>
    <dgm:cxn modelId="{9BFB2C32-39BE-4885-AA02-3B38F07CC02E}" type="presParOf" srcId="{B7F63300-737A-4290-B663-23F81C8AD1BE}" destId="{BEF8C6AC-F8E9-4E90-AD0C-515E791F6D84}" srcOrd="5" destOrd="0" presId="urn:microsoft.com/office/officeart/2016/7/layout/RepeatingBendingProcessNew"/>
    <dgm:cxn modelId="{B79AEEE7-F756-4DC6-BB05-684695514C0F}" type="presParOf" srcId="{BEF8C6AC-F8E9-4E90-AD0C-515E791F6D84}" destId="{A2469CD0-B2C4-4B35-AAD5-0B7B0EF345A0}" srcOrd="0" destOrd="0" presId="urn:microsoft.com/office/officeart/2016/7/layout/RepeatingBendingProcessNew"/>
    <dgm:cxn modelId="{EA345269-D625-4E19-BF95-4539CACC240F}" type="presParOf" srcId="{B7F63300-737A-4290-B663-23F81C8AD1BE}" destId="{57A68E17-FDA9-4E2C-855F-A2CF6C241CD8}" srcOrd="6" destOrd="0" presId="urn:microsoft.com/office/officeart/2016/7/layout/RepeatingBendingProcessNew"/>
    <dgm:cxn modelId="{2574A370-5C2C-4057-8820-756400E2BD41}" type="presParOf" srcId="{B7F63300-737A-4290-B663-23F81C8AD1BE}" destId="{DBC0775A-489C-4A17-8E25-A55479837500}" srcOrd="7" destOrd="0" presId="urn:microsoft.com/office/officeart/2016/7/layout/RepeatingBendingProcessNew"/>
    <dgm:cxn modelId="{1F0918D8-6FB0-425E-AE43-C33404B763BA}" type="presParOf" srcId="{DBC0775A-489C-4A17-8E25-A55479837500}" destId="{1D078340-FC91-4269-9D14-5A5263F59148}" srcOrd="0" destOrd="0" presId="urn:microsoft.com/office/officeart/2016/7/layout/RepeatingBendingProcessNew"/>
    <dgm:cxn modelId="{97ED995C-E874-421E-B943-D1CD9F03DD8F}" type="presParOf" srcId="{B7F63300-737A-4290-B663-23F81C8AD1BE}" destId="{467926F2-4148-4BDA-AB5F-7FFB906C508D}"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201F5-FA40-45A2-BA51-45356E091519}">
      <dsp:nvSpPr>
        <dsp:cNvPr id="0" name=""/>
        <dsp:cNvSpPr/>
      </dsp:nvSpPr>
      <dsp:spPr>
        <a:xfrm rot="5400000">
          <a:off x="-129462" y="131683"/>
          <a:ext cx="863086" cy="604160"/>
        </a:xfrm>
        <a:prstGeom prst="chevron">
          <a:avLst/>
        </a:prstGeom>
        <a:solidFill>
          <a:srgbClr val="FF69D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1</a:t>
          </a:r>
        </a:p>
      </dsp:txBody>
      <dsp:txXfrm rot="-5400000">
        <a:off x="1" y="304300"/>
        <a:ext cx="604160" cy="258926"/>
      </dsp:txXfrm>
    </dsp:sp>
    <dsp:sp modelId="{D184CB2C-93B8-4333-80AD-8E64964A482E}">
      <dsp:nvSpPr>
        <dsp:cNvPr id="0" name=""/>
        <dsp:cNvSpPr/>
      </dsp:nvSpPr>
      <dsp:spPr>
        <a:xfrm rot="5400000">
          <a:off x="2612229" y="-2005848"/>
          <a:ext cx="561301" cy="4577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Low back pain</a:t>
          </a:r>
        </a:p>
      </dsp:txBody>
      <dsp:txXfrm rot="-5400000">
        <a:off x="604160" y="29621"/>
        <a:ext cx="4550039" cy="506501"/>
      </dsp:txXfrm>
    </dsp:sp>
    <dsp:sp modelId="{A7E96B51-D925-47BA-B2DA-8F3004EA15B9}">
      <dsp:nvSpPr>
        <dsp:cNvPr id="0" name=""/>
        <dsp:cNvSpPr/>
      </dsp:nvSpPr>
      <dsp:spPr>
        <a:xfrm rot="5400000">
          <a:off x="-129462" y="874307"/>
          <a:ext cx="863086" cy="604160"/>
        </a:xfrm>
        <a:prstGeom prst="chevron">
          <a:avLst/>
        </a:prstGeom>
        <a:solidFill>
          <a:srgbClr val="FF69D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2</a:t>
          </a:r>
        </a:p>
      </dsp:txBody>
      <dsp:txXfrm rot="-5400000">
        <a:off x="1" y="1046924"/>
        <a:ext cx="604160" cy="258926"/>
      </dsp:txXfrm>
    </dsp:sp>
    <dsp:sp modelId="{2C36CFE1-0AFA-4082-BC44-6680B4320DCC}">
      <dsp:nvSpPr>
        <dsp:cNvPr id="0" name=""/>
        <dsp:cNvSpPr/>
      </dsp:nvSpPr>
      <dsp:spPr>
        <a:xfrm rot="5400000">
          <a:off x="2612377" y="-1263371"/>
          <a:ext cx="561006" cy="4577439"/>
        </a:xfrm>
        <a:prstGeom prst="round2SameRect">
          <a:avLst/>
        </a:prstGeom>
        <a:solidFill>
          <a:schemeClr val="lt1">
            <a:alpha val="90000"/>
            <a:hueOff val="0"/>
            <a:satOff val="0"/>
            <a:lumOff val="0"/>
            <a:alphaOff val="0"/>
          </a:schemeClr>
        </a:solidFill>
        <a:ln w="508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Headache disorders</a:t>
          </a:r>
        </a:p>
      </dsp:txBody>
      <dsp:txXfrm rot="-5400000">
        <a:off x="604161" y="772231"/>
        <a:ext cx="4550053" cy="506234"/>
      </dsp:txXfrm>
    </dsp:sp>
    <dsp:sp modelId="{88EB9442-8187-47FD-A9C2-AF1F8AD6066F}">
      <dsp:nvSpPr>
        <dsp:cNvPr id="0" name=""/>
        <dsp:cNvSpPr/>
      </dsp:nvSpPr>
      <dsp:spPr>
        <a:xfrm rot="5400000">
          <a:off x="-129462" y="1616931"/>
          <a:ext cx="863086" cy="604160"/>
        </a:xfrm>
        <a:prstGeom prst="chevron">
          <a:avLst/>
        </a:prstGeom>
        <a:solidFill>
          <a:srgbClr val="FF69D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3</a:t>
          </a:r>
        </a:p>
      </dsp:txBody>
      <dsp:txXfrm rot="-5400000">
        <a:off x="1" y="1789548"/>
        <a:ext cx="604160" cy="258926"/>
      </dsp:txXfrm>
    </dsp:sp>
    <dsp:sp modelId="{5F357A07-08C5-4DA5-AF0F-01453B214FB2}">
      <dsp:nvSpPr>
        <dsp:cNvPr id="0" name=""/>
        <dsp:cNvSpPr/>
      </dsp:nvSpPr>
      <dsp:spPr>
        <a:xfrm rot="5400000">
          <a:off x="2612377" y="-520747"/>
          <a:ext cx="561006" cy="4577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Depressive disorders</a:t>
          </a:r>
        </a:p>
      </dsp:txBody>
      <dsp:txXfrm rot="-5400000">
        <a:off x="604161" y="1514855"/>
        <a:ext cx="4550053" cy="506234"/>
      </dsp:txXfrm>
    </dsp:sp>
    <dsp:sp modelId="{AE32DCE1-1FEE-4CA6-BF37-CEB6F9AC4430}">
      <dsp:nvSpPr>
        <dsp:cNvPr id="0" name=""/>
        <dsp:cNvSpPr/>
      </dsp:nvSpPr>
      <dsp:spPr>
        <a:xfrm rot="5400000">
          <a:off x="-129462" y="2359555"/>
          <a:ext cx="863086" cy="604160"/>
        </a:xfrm>
        <a:prstGeom prst="chevron">
          <a:avLst/>
        </a:prstGeom>
        <a:solidFill>
          <a:srgbClr val="FF69D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4</a:t>
          </a:r>
        </a:p>
      </dsp:txBody>
      <dsp:txXfrm rot="-5400000">
        <a:off x="1" y="2532172"/>
        <a:ext cx="604160" cy="258926"/>
      </dsp:txXfrm>
    </dsp:sp>
    <dsp:sp modelId="{57F0B8A2-52E8-471F-8FC1-46BA40C2F5E6}">
      <dsp:nvSpPr>
        <dsp:cNvPr id="0" name=""/>
        <dsp:cNvSpPr/>
      </dsp:nvSpPr>
      <dsp:spPr>
        <a:xfrm rot="5400000">
          <a:off x="2612377" y="221876"/>
          <a:ext cx="561006" cy="4577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Dietary iron deficiency</a:t>
          </a:r>
        </a:p>
      </dsp:txBody>
      <dsp:txXfrm rot="-5400000">
        <a:off x="604161" y="2257478"/>
        <a:ext cx="4550053" cy="506234"/>
      </dsp:txXfrm>
    </dsp:sp>
    <dsp:sp modelId="{D85F91E2-0594-4C1C-92C5-DE1AB980C734}">
      <dsp:nvSpPr>
        <dsp:cNvPr id="0" name=""/>
        <dsp:cNvSpPr/>
      </dsp:nvSpPr>
      <dsp:spPr>
        <a:xfrm rot="5400000">
          <a:off x="-129462" y="3102179"/>
          <a:ext cx="863086" cy="604160"/>
        </a:xfrm>
        <a:prstGeom prst="chevron">
          <a:avLst/>
        </a:prstGeom>
        <a:solidFill>
          <a:srgbClr val="FF69D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5</a:t>
          </a:r>
        </a:p>
      </dsp:txBody>
      <dsp:txXfrm rot="-5400000">
        <a:off x="1" y="3274796"/>
        <a:ext cx="604160" cy="258926"/>
      </dsp:txXfrm>
    </dsp:sp>
    <dsp:sp modelId="{CF3EBD84-C390-4B50-A962-42CB2DFEC125}">
      <dsp:nvSpPr>
        <dsp:cNvPr id="0" name=""/>
        <dsp:cNvSpPr/>
      </dsp:nvSpPr>
      <dsp:spPr>
        <a:xfrm rot="5400000">
          <a:off x="2612377" y="964500"/>
          <a:ext cx="561006" cy="4577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Diabetes</a:t>
          </a:r>
        </a:p>
      </dsp:txBody>
      <dsp:txXfrm rot="-5400000">
        <a:off x="604161" y="3000102"/>
        <a:ext cx="4550053" cy="5062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BF7AA-6FA6-4AFC-B8B1-353D7F415024}">
      <dsp:nvSpPr>
        <dsp:cNvPr id="0" name=""/>
        <dsp:cNvSpPr/>
      </dsp:nvSpPr>
      <dsp:spPr>
        <a:xfrm>
          <a:off x="1421833" y="2545"/>
          <a:ext cx="4301660" cy="2405447"/>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Diet</a:t>
          </a:r>
        </a:p>
        <a:p>
          <a:pPr marL="0" lvl="0" indent="0" algn="ctr" defTabSz="1244600">
            <a:lnSpc>
              <a:spcPct val="90000"/>
            </a:lnSpc>
            <a:spcBef>
              <a:spcPct val="0"/>
            </a:spcBef>
            <a:spcAft>
              <a:spcPct val="35000"/>
            </a:spcAft>
            <a:buNone/>
          </a:pPr>
          <a:r>
            <a:rPr lang="en-US" sz="2400" kern="1200" dirty="0"/>
            <a:t>–Trigger elimination</a:t>
          </a:r>
        </a:p>
        <a:p>
          <a:pPr marL="0" lvl="0" indent="0" algn="ctr" defTabSz="1244600">
            <a:lnSpc>
              <a:spcPct val="90000"/>
            </a:lnSpc>
            <a:spcBef>
              <a:spcPct val="0"/>
            </a:spcBef>
            <a:spcAft>
              <a:spcPct val="35000"/>
            </a:spcAft>
            <a:buNone/>
          </a:pPr>
          <a:r>
            <a:rPr lang="en-US" sz="2400" kern="1200" dirty="0"/>
            <a:t>–Do carefully- don’t “over eliminate” </a:t>
          </a:r>
        </a:p>
      </dsp:txBody>
      <dsp:txXfrm>
        <a:off x="1421833" y="2545"/>
        <a:ext cx="4301660" cy="2405447"/>
      </dsp:txXfrm>
    </dsp:sp>
    <dsp:sp modelId="{D67925DC-4DFE-4D2A-AE0F-3C40DD903DBD}">
      <dsp:nvSpPr>
        <dsp:cNvPr id="0" name=""/>
        <dsp:cNvSpPr/>
      </dsp:nvSpPr>
      <dsp:spPr>
        <a:xfrm>
          <a:off x="6124402" y="2545"/>
          <a:ext cx="4301660" cy="240544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Exercise</a:t>
          </a:r>
        </a:p>
        <a:p>
          <a:pPr marL="0" lvl="0" indent="0" algn="ctr" defTabSz="1244600">
            <a:lnSpc>
              <a:spcPct val="90000"/>
            </a:lnSpc>
            <a:spcBef>
              <a:spcPct val="0"/>
            </a:spcBef>
            <a:spcAft>
              <a:spcPct val="35000"/>
            </a:spcAft>
            <a:buNone/>
          </a:pPr>
          <a:r>
            <a:rPr lang="en-US" sz="2800" kern="1200" dirty="0"/>
            <a:t>–</a:t>
          </a:r>
          <a:r>
            <a:rPr lang="en-US" sz="2400" kern="1200" dirty="0"/>
            <a:t>Regular and moderate</a:t>
          </a:r>
        </a:p>
        <a:p>
          <a:pPr marL="0" lvl="0" indent="0" algn="ctr" defTabSz="1244600">
            <a:lnSpc>
              <a:spcPct val="90000"/>
            </a:lnSpc>
            <a:spcBef>
              <a:spcPct val="0"/>
            </a:spcBef>
            <a:spcAft>
              <a:spcPct val="35000"/>
            </a:spcAft>
            <a:buNone/>
          </a:pPr>
          <a:r>
            <a:rPr lang="en-US" sz="2400" kern="1200" dirty="0"/>
            <a:t>–Hydration important</a:t>
          </a:r>
        </a:p>
      </dsp:txBody>
      <dsp:txXfrm>
        <a:off x="6124402" y="2545"/>
        <a:ext cx="4301660" cy="2405447"/>
      </dsp:txXfrm>
    </dsp:sp>
    <dsp:sp modelId="{F9B9B0E2-1B6B-437A-AA43-EC6DBFDDDD37}">
      <dsp:nvSpPr>
        <dsp:cNvPr id="0" name=""/>
        <dsp:cNvSpPr/>
      </dsp:nvSpPr>
      <dsp:spPr>
        <a:xfrm>
          <a:off x="1421833" y="2808900"/>
          <a:ext cx="4301660" cy="2405447"/>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Sleep</a:t>
          </a:r>
        </a:p>
        <a:p>
          <a:pPr marL="0" lvl="0" indent="0" algn="ctr" defTabSz="1244600">
            <a:lnSpc>
              <a:spcPct val="90000"/>
            </a:lnSpc>
            <a:spcBef>
              <a:spcPct val="0"/>
            </a:spcBef>
            <a:spcAft>
              <a:spcPct val="35000"/>
            </a:spcAft>
            <a:buNone/>
          </a:pPr>
          <a:r>
            <a:rPr lang="en-US" sz="2800" kern="1200" dirty="0"/>
            <a:t>–</a:t>
          </a:r>
          <a:r>
            <a:rPr lang="en-US" sz="2400" kern="1200" dirty="0"/>
            <a:t>Regular sleep/wake times</a:t>
          </a:r>
        </a:p>
        <a:p>
          <a:pPr marL="0" lvl="0" indent="0" algn="ctr" defTabSz="1244600">
            <a:lnSpc>
              <a:spcPct val="90000"/>
            </a:lnSpc>
            <a:spcBef>
              <a:spcPct val="0"/>
            </a:spcBef>
            <a:spcAft>
              <a:spcPct val="35000"/>
            </a:spcAft>
            <a:buNone/>
          </a:pPr>
          <a:r>
            <a:rPr lang="en-US" sz="2400" kern="1200" dirty="0"/>
            <a:t>–6-8 h/night</a:t>
          </a:r>
        </a:p>
        <a:p>
          <a:pPr marL="0" lvl="0" indent="0" algn="ctr" defTabSz="1244600">
            <a:lnSpc>
              <a:spcPct val="90000"/>
            </a:lnSpc>
            <a:spcBef>
              <a:spcPct val="0"/>
            </a:spcBef>
            <a:spcAft>
              <a:spcPct val="35000"/>
            </a:spcAft>
            <a:buNone/>
          </a:pPr>
          <a:r>
            <a:rPr lang="en-US" sz="2400" kern="1200" dirty="0"/>
            <a:t>–Address insomnia behaviorally</a:t>
          </a:r>
        </a:p>
      </dsp:txBody>
      <dsp:txXfrm>
        <a:off x="1421833" y="2808900"/>
        <a:ext cx="4301660" cy="2405447"/>
      </dsp:txXfrm>
    </dsp:sp>
    <dsp:sp modelId="{3D42E288-C389-4411-8993-93A54A714EC8}">
      <dsp:nvSpPr>
        <dsp:cNvPr id="0" name=""/>
        <dsp:cNvSpPr/>
      </dsp:nvSpPr>
      <dsp:spPr>
        <a:xfrm>
          <a:off x="6124402" y="2808900"/>
          <a:ext cx="4301660" cy="24054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Relaxation/Meditation</a:t>
          </a:r>
        </a:p>
        <a:p>
          <a:pPr marL="0" lvl="0" indent="0" algn="ctr" defTabSz="1244600">
            <a:lnSpc>
              <a:spcPct val="90000"/>
            </a:lnSpc>
            <a:spcBef>
              <a:spcPct val="0"/>
            </a:spcBef>
            <a:spcAft>
              <a:spcPct val="35000"/>
            </a:spcAft>
            <a:buNone/>
          </a:pPr>
          <a:r>
            <a:rPr lang="en-US" sz="2800" kern="1200" dirty="0"/>
            <a:t>–</a:t>
          </a:r>
          <a:r>
            <a:rPr lang="en-US" sz="2400" kern="1200" dirty="0"/>
            <a:t>Biofeedback &amp; CBT supported by good evidence</a:t>
          </a:r>
        </a:p>
        <a:p>
          <a:pPr marL="0" lvl="0" indent="0" algn="ctr" defTabSz="1244600">
            <a:lnSpc>
              <a:spcPct val="90000"/>
            </a:lnSpc>
            <a:spcBef>
              <a:spcPct val="0"/>
            </a:spcBef>
            <a:spcAft>
              <a:spcPct val="35000"/>
            </a:spcAft>
            <a:buNone/>
          </a:pPr>
          <a:r>
            <a:rPr lang="en-US" sz="2400" kern="1200" dirty="0"/>
            <a:t>–Key is to find option to which patient will adhere</a:t>
          </a:r>
        </a:p>
      </dsp:txBody>
      <dsp:txXfrm>
        <a:off x="6124402" y="2808900"/>
        <a:ext cx="4301660" cy="24054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50CD1-EF91-4774-AF83-5A9305F4634B}">
      <dsp:nvSpPr>
        <dsp:cNvPr id="0" name=""/>
        <dsp:cNvSpPr/>
      </dsp:nvSpPr>
      <dsp:spPr>
        <a:xfrm rot="5400000">
          <a:off x="438329" y="1963418"/>
          <a:ext cx="1303453" cy="21689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314CE-BAF6-44C5-A0A5-F050F58E31CC}">
      <dsp:nvSpPr>
        <dsp:cNvPr id="0" name=""/>
        <dsp:cNvSpPr/>
      </dsp:nvSpPr>
      <dsp:spPr>
        <a:xfrm>
          <a:off x="220751" y="2611457"/>
          <a:ext cx="1958110" cy="17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C00000"/>
              </a:solidFill>
            </a:rPr>
            <a:t>S</a:t>
          </a:r>
          <a:r>
            <a:rPr lang="en-US" sz="2200" kern="1200" dirty="0"/>
            <a:t>eek your patient’s participation</a:t>
          </a:r>
        </a:p>
      </dsp:txBody>
      <dsp:txXfrm>
        <a:off x="220751" y="2611457"/>
        <a:ext cx="1958110" cy="1716398"/>
      </dsp:txXfrm>
    </dsp:sp>
    <dsp:sp modelId="{22526BB9-158D-41B6-95B4-8B28F6545873}">
      <dsp:nvSpPr>
        <dsp:cNvPr id="0" name=""/>
        <dsp:cNvSpPr/>
      </dsp:nvSpPr>
      <dsp:spPr>
        <a:xfrm>
          <a:off x="1809406" y="1803740"/>
          <a:ext cx="369454" cy="3694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A0FC0-E612-4BB7-87E6-0FDF7CD0817B}">
      <dsp:nvSpPr>
        <dsp:cNvPr id="0" name=""/>
        <dsp:cNvSpPr/>
      </dsp:nvSpPr>
      <dsp:spPr>
        <a:xfrm rot="5400000">
          <a:off x="2835439" y="1370251"/>
          <a:ext cx="1303453" cy="21689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93B0C-4D98-4141-9D07-F8E4FAC09548}">
      <dsp:nvSpPr>
        <dsp:cNvPr id="0" name=""/>
        <dsp:cNvSpPr/>
      </dsp:nvSpPr>
      <dsp:spPr>
        <a:xfrm>
          <a:off x="2617861" y="2018290"/>
          <a:ext cx="1958110" cy="17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C00000"/>
              </a:solidFill>
            </a:rPr>
            <a:t>H</a:t>
          </a:r>
          <a:r>
            <a:rPr lang="en-US" sz="2200" kern="1200" dirty="0"/>
            <a:t>elp your patient explore and compare treatment options</a:t>
          </a:r>
        </a:p>
      </dsp:txBody>
      <dsp:txXfrm>
        <a:off x="2617861" y="2018290"/>
        <a:ext cx="1958110" cy="1716398"/>
      </dsp:txXfrm>
    </dsp:sp>
    <dsp:sp modelId="{39436DEF-52BA-4FA6-B51E-19469C4F2131}">
      <dsp:nvSpPr>
        <dsp:cNvPr id="0" name=""/>
        <dsp:cNvSpPr/>
      </dsp:nvSpPr>
      <dsp:spPr>
        <a:xfrm>
          <a:off x="4206517" y="1210573"/>
          <a:ext cx="369454" cy="3694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368D0-3E2C-45FD-A5C0-D0F86EAE549A}">
      <dsp:nvSpPr>
        <dsp:cNvPr id="0" name=""/>
        <dsp:cNvSpPr/>
      </dsp:nvSpPr>
      <dsp:spPr>
        <a:xfrm rot="5400000">
          <a:off x="5232549" y="777084"/>
          <a:ext cx="1303453" cy="21689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E72B2-E656-4B37-9860-8CC5F726E5C4}">
      <dsp:nvSpPr>
        <dsp:cNvPr id="0" name=""/>
        <dsp:cNvSpPr/>
      </dsp:nvSpPr>
      <dsp:spPr>
        <a:xfrm>
          <a:off x="5014971" y="1425123"/>
          <a:ext cx="1958110" cy="17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5014971" y="1425123"/>
        <a:ext cx="1958110" cy="1716398"/>
      </dsp:txXfrm>
    </dsp:sp>
    <dsp:sp modelId="{821D2617-D4F1-43A5-A00D-F39F108E8C5C}">
      <dsp:nvSpPr>
        <dsp:cNvPr id="0" name=""/>
        <dsp:cNvSpPr/>
      </dsp:nvSpPr>
      <dsp:spPr>
        <a:xfrm>
          <a:off x="6603627" y="617405"/>
          <a:ext cx="369454" cy="3694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B8293-05A1-4A5F-96E5-2D7F711D5686}">
      <dsp:nvSpPr>
        <dsp:cNvPr id="0" name=""/>
        <dsp:cNvSpPr/>
      </dsp:nvSpPr>
      <dsp:spPr>
        <a:xfrm rot="5400000">
          <a:off x="7629660" y="183916"/>
          <a:ext cx="1303453" cy="21689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1B38F-D9C7-4804-8529-D02139DCB627}">
      <dsp:nvSpPr>
        <dsp:cNvPr id="0" name=""/>
        <dsp:cNvSpPr/>
      </dsp:nvSpPr>
      <dsp:spPr>
        <a:xfrm>
          <a:off x="7412081" y="831955"/>
          <a:ext cx="1958110" cy="17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rgbClr val="C00000"/>
              </a:solidFill>
            </a:rPr>
            <a:t>R</a:t>
          </a:r>
          <a:r>
            <a:rPr lang="en-US" sz="2200" kern="1200" dirty="0"/>
            <a:t>each a decision with your patient</a:t>
          </a:r>
        </a:p>
      </dsp:txBody>
      <dsp:txXfrm>
        <a:off x="7412081" y="831955"/>
        <a:ext cx="1958110" cy="1716398"/>
      </dsp:txXfrm>
    </dsp:sp>
    <dsp:sp modelId="{05871CD8-F1EC-43EA-8F29-2428914F69E4}">
      <dsp:nvSpPr>
        <dsp:cNvPr id="0" name=""/>
        <dsp:cNvSpPr/>
      </dsp:nvSpPr>
      <dsp:spPr>
        <a:xfrm>
          <a:off x="9000737" y="24238"/>
          <a:ext cx="369454" cy="3694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35C8A-9BD3-4416-9262-095E6DD11DE1}">
      <dsp:nvSpPr>
        <dsp:cNvPr id="0" name=""/>
        <dsp:cNvSpPr/>
      </dsp:nvSpPr>
      <dsp:spPr>
        <a:xfrm rot="5400000">
          <a:off x="10026770" y="-409250"/>
          <a:ext cx="1303453" cy="216891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A2317-6DA1-4ACB-B46C-3B46183A9BE6}">
      <dsp:nvSpPr>
        <dsp:cNvPr id="0" name=""/>
        <dsp:cNvSpPr/>
      </dsp:nvSpPr>
      <dsp:spPr>
        <a:xfrm>
          <a:off x="9809191" y="238788"/>
          <a:ext cx="1958110" cy="17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9809191" y="238788"/>
        <a:ext cx="1958110" cy="1716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23EF4-764D-44EB-ACED-C81F185408A5}">
      <dsp:nvSpPr>
        <dsp:cNvPr id="0" name=""/>
        <dsp:cNvSpPr/>
      </dsp:nvSpPr>
      <dsp:spPr>
        <a:xfrm rot="5400000">
          <a:off x="-129462" y="131683"/>
          <a:ext cx="863086" cy="604160"/>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1</a:t>
          </a:r>
        </a:p>
      </dsp:txBody>
      <dsp:txXfrm rot="-5400000">
        <a:off x="1" y="304300"/>
        <a:ext cx="604160" cy="258926"/>
      </dsp:txXfrm>
    </dsp:sp>
    <dsp:sp modelId="{8F91D081-E543-42FC-92F4-A5D9B5F5D04C}">
      <dsp:nvSpPr>
        <dsp:cNvPr id="0" name=""/>
        <dsp:cNvSpPr/>
      </dsp:nvSpPr>
      <dsp:spPr>
        <a:xfrm rot="5400000">
          <a:off x="2612229" y="-2005848"/>
          <a:ext cx="561301" cy="4577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Low back pain</a:t>
          </a:r>
        </a:p>
      </dsp:txBody>
      <dsp:txXfrm rot="-5400000">
        <a:off x="604160" y="29621"/>
        <a:ext cx="4550039" cy="506501"/>
      </dsp:txXfrm>
    </dsp:sp>
    <dsp:sp modelId="{2DAF0ED4-C619-4C50-8EB7-D9E969E97CAD}">
      <dsp:nvSpPr>
        <dsp:cNvPr id="0" name=""/>
        <dsp:cNvSpPr/>
      </dsp:nvSpPr>
      <dsp:spPr>
        <a:xfrm rot="5400000">
          <a:off x="-129462" y="874307"/>
          <a:ext cx="863086" cy="604160"/>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2</a:t>
          </a:r>
        </a:p>
      </dsp:txBody>
      <dsp:txXfrm rot="-5400000">
        <a:off x="1" y="1046924"/>
        <a:ext cx="604160" cy="258926"/>
      </dsp:txXfrm>
    </dsp:sp>
    <dsp:sp modelId="{CDD1A0F5-A7EE-4666-85B3-5505B7FE68FF}">
      <dsp:nvSpPr>
        <dsp:cNvPr id="0" name=""/>
        <dsp:cNvSpPr/>
      </dsp:nvSpPr>
      <dsp:spPr>
        <a:xfrm rot="5400000">
          <a:off x="2612377" y="-1263371"/>
          <a:ext cx="561006" cy="4577439"/>
        </a:xfrm>
        <a:prstGeom prst="round2SameRect">
          <a:avLst/>
        </a:prstGeom>
        <a:solidFill>
          <a:schemeClr val="lt1">
            <a:alpha val="90000"/>
            <a:hueOff val="0"/>
            <a:satOff val="0"/>
            <a:lumOff val="0"/>
            <a:alphaOff val="0"/>
          </a:schemeClr>
        </a:solidFill>
        <a:ln w="508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Headache disorders</a:t>
          </a:r>
        </a:p>
      </dsp:txBody>
      <dsp:txXfrm rot="-5400000">
        <a:off x="604161" y="772231"/>
        <a:ext cx="4550053" cy="506234"/>
      </dsp:txXfrm>
    </dsp:sp>
    <dsp:sp modelId="{293582B1-91A4-4230-9094-C7EFBE3B0751}">
      <dsp:nvSpPr>
        <dsp:cNvPr id="0" name=""/>
        <dsp:cNvSpPr/>
      </dsp:nvSpPr>
      <dsp:spPr>
        <a:xfrm rot="5400000">
          <a:off x="-129462" y="1616931"/>
          <a:ext cx="863086" cy="604160"/>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3</a:t>
          </a:r>
        </a:p>
      </dsp:txBody>
      <dsp:txXfrm rot="-5400000">
        <a:off x="1" y="1789548"/>
        <a:ext cx="604160" cy="258926"/>
      </dsp:txXfrm>
    </dsp:sp>
    <dsp:sp modelId="{7430CF44-7ED9-420D-B929-B967CEBA0CC7}">
      <dsp:nvSpPr>
        <dsp:cNvPr id="0" name=""/>
        <dsp:cNvSpPr/>
      </dsp:nvSpPr>
      <dsp:spPr>
        <a:xfrm rot="5400000">
          <a:off x="2612377" y="-520747"/>
          <a:ext cx="561006" cy="4577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Diabetes</a:t>
          </a:r>
        </a:p>
      </dsp:txBody>
      <dsp:txXfrm rot="-5400000">
        <a:off x="604161" y="1514855"/>
        <a:ext cx="4550053" cy="506234"/>
      </dsp:txXfrm>
    </dsp:sp>
    <dsp:sp modelId="{D1B13D0B-6B96-402D-B858-9D92692C83E1}">
      <dsp:nvSpPr>
        <dsp:cNvPr id="0" name=""/>
        <dsp:cNvSpPr/>
      </dsp:nvSpPr>
      <dsp:spPr>
        <a:xfrm rot="5400000">
          <a:off x="-129462" y="2359555"/>
          <a:ext cx="863086" cy="604160"/>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4</a:t>
          </a:r>
        </a:p>
      </dsp:txBody>
      <dsp:txXfrm rot="-5400000">
        <a:off x="1" y="2532172"/>
        <a:ext cx="604160" cy="258926"/>
      </dsp:txXfrm>
    </dsp:sp>
    <dsp:sp modelId="{51E164D5-EF65-4C24-97AD-133C3947AE06}">
      <dsp:nvSpPr>
        <dsp:cNvPr id="0" name=""/>
        <dsp:cNvSpPr/>
      </dsp:nvSpPr>
      <dsp:spPr>
        <a:xfrm rot="5400000">
          <a:off x="2612377" y="221876"/>
          <a:ext cx="561006" cy="4577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Age-related hearing loss</a:t>
          </a:r>
        </a:p>
      </dsp:txBody>
      <dsp:txXfrm rot="-5400000">
        <a:off x="604161" y="2257478"/>
        <a:ext cx="4550053" cy="506234"/>
      </dsp:txXfrm>
    </dsp:sp>
    <dsp:sp modelId="{614FCBC6-0CEF-4771-8B05-374BC05B46BF}">
      <dsp:nvSpPr>
        <dsp:cNvPr id="0" name=""/>
        <dsp:cNvSpPr/>
      </dsp:nvSpPr>
      <dsp:spPr>
        <a:xfrm rot="5400000">
          <a:off x="-129462" y="3102179"/>
          <a:ext cx="863086" cy="604160"/>
        </a:xfrm>
        <a:prstGeom prst="chevron">
          <a:avLst/>
        </a:prstGeom>
        <a:solidFill>
          <a:schemeClr val="accent5">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5</a:t>
          </a:r>
        </a:p>
      </dsp:txBody>
      <dsp:txXfrm rot="-5400000">
        <a:off x="1" y="3274796"/>
        <a:ext cx="604160" cy="258926"/>
      </dsp:txXfrm>
    </dsp:sp>
    <dsp:sp modelId="{D98EB71A-ACE6-4EB2-9BC0-DBDF23210F75}">
      <dsp:nvSpPr>
        <dsp:cNvPr id="0" name=""/>
        <dsp:cNvSpPr/>
      </dsp:nvSpPr>
      <dsp:spPr>
        <a:xfrm rot="5400000">
          <a:off x="2612377" y="964500"/>
          <a:ext cx="561006" cy="457743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Depressive disorders</a:t>
          </a:r>
        </a:p>
      </dsp:txBody>
      <dsp:txXfrm rot="-5400000">
        <a:off x="604161" y="3000102"/>
        <a:ext cx="4550053" cy="506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60A8E-B640-4FB5-AF41-06CBEE2342D3}">
      <dsp:nvSpPr>
        <dsp:cNvPr id="0" name=""/>
        <dsp:cNvSpPr/>
      </dsp:nvSpPr>
      <dsp:spPr>
        <a:xfrm>
          <a:off x="1283" y="339237"/>
          <a:ext cx="5006206" cy="367286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None/>
          </a:pPr>
          <a:r>
            <a:rPr lang="en-US" sz="4000" kern="1200" dirty="0"/>
            <a:t>Episodic</a:t>
          </a:r>
        </a:p>
        <a:p>
          <a:pPr marL="0" lvl="0" indent="0" algn="ctr" defTabSz="1778000">
            <a:lnSpc>
              <a:spcPct val="90000"/>
            </a:lnSpc>
            <a:spcBef>
              <a:spcPct val="0"/>
            </a:spcBef>
            <a:spcAft>
              <a:spcPct val="35000"/>
            </a:spcAft>
            <a:buNone/>
          </a:pPr>
          <a:r>
            <a:rPr lang="en-US" sz="2800" kern="1200" dirty="0"/>
            <a:t>Headache occurring</a:t>
          </a:r>
        </a:p>
        <a:p>
          <a:pPr marL="0" lvl="0" indent="0" algn="ctr" defTabSz="1778000">
            <a:lnSpc>
              <a:spcPct val="90000"/>
            </a:lnSpc>
            <a:spcBef>
              <a:spcPct val="0"/>
            </a:spcBef>
            <a:spcAft>
              <a:spcPct val="35000"/>
            </a:spcAft>
            <a:buNone/>
          </a:pPr>
          <a:r>
            <a:rPr lang="en-US" sz="2800" kern="1200" dirty="0"/>
            <a:t>&lt;15 d/mo</a:t>
          </a:r>
        </a:p>
      </dsp:txBody>
      <dsp:txXfrm>
        <a:off x="1283" y="339237"/>
        <a:ext cx="5006206" cy="3672863"/>
      </dsp:txXfrm>
    </dsp:sp>
    <dsp:sp modelId="{F10FA9A8-805D-49FC-8606-BA593572F95E}">
      <dsp:nvSpPr>
        <dsp:cNvPr id="0" name=""/>
        <dsp:cNvSpPr/>
      </dsp:nvSpPr>
      <dsp:spPr>
        <a:xfrm>
          <a:off x="5508110" y="339237"/>
          <a:ext cx="5006206" cy="367286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ctr" defTabSz="1778000">
            <a:lnSpc>
              <a:spcPct val="90000"/>
            </a:lnSpc>
            <a:spcBef>
              <a:spcPct val="0"/>
            </a:spcBef>
            <a:spcAft>
              <a:spcPct val="35000"/>
            </a:spcAft>
            <a:buNone/>
          </a:pPr>
          <a:r>
            <a:rPr lang="en-US" sz="4000" kern="1200" dirty="0"/>
            <a:t>Chronic</a:t>
          </a:r>
        </a:p>
        <a:p>
          <a:pPr marL="0" lvl="0" indent="0" algn="ctr" defTabSz="1778000">
            <a:lnSpc>
              <a:spcPct val="90000"/>
            </a:lnSpc>
            <a:spcBef>
              <a:spcPct val="0"/>
            </a:spcBef>
            <a:spcAft>
              <a:spcPct val="35000"/>
            </a:spcAft>
            <a:buNone/>
          </a:pPr>
          <a:r>
            <a:rPr lang="en-US" sz="2800" kern="1200" dirty="0"/>
            <a:t>Headache occurring </a:t>
          </a:r>
          <a:r>
            <a:rPr lang="en-US" sz="2800" kern="1200" dirty="0">
              <a:latin typeface="Calibri" panose="020F0502020204030204" pitchFamily="34" charset="0"/>
              <a:cs typeface="Calibri" panose="020F0502020204030204" pitchFamily="34" charset="0"/>
            </a:rPr>
            <a:t>≥15 d/mo for &gt;3 mos, which, on ≥8 d/mo, has the features of migraine with/without aura or believed by the patient to be migraine at onset and relieved by triptan/ergot</a:t>
          </a:r>
          <a:endParaRPr lang="en-US" sz="2800" kern="1200" dirty="0"/>
        </a:p>
      </dsp:txBody>
      <dsp:txXfrm>
        <a:off x="5508110" y="339237"/>
        <a:ext cx="5006206" cy="3672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8F73B-31FF-4066-8A9A-84FB812767C7}">
      <dsp:nvSpPr>
        <dsp:cNvPr id="0" name=""/>
        <dsp:cNvSpPr/>
      </dsp:nvSpPr>
      <dsp:spPr>
        <a:xfrm>
          <a:off x="0" y="110492"/>
          <a:ext cx="3368013" cy="2020808"/>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Lifestyle interventions</a:t>
          </a:r>
        </a:p>
      </dsp:txBody>
      <dsp:txXfrm>
        <a:off x="0" y="110492"/>
        <a:ext cx="3368013" cy="2020808"/>
      </dsp:txXfrm>
    </dsp:sp>
    <dsp:sp modelId="{D4F76A6D-B1D2-44F2-872D-B11674E6A005}">
      <dsp:nvSpPr>
        <dsp:cNvPr id="0" name=""/>
        <dsp:cNvSpPr/>
      </dsp:nvSpPr>
      <dsp:spPr>
        <a:xfrm>
          <a:off x="3704815" y="110492"/>
          <a:ext cx="3368013" cy="202080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Acute treatment</a:t>
          </a:r>
        </a:p>
        <a:p>
          <a:pPr marL="228600" lvl="1" indent="-228600" algn="l" defTabSz="889000">
            <a:lnSpc>
              <a:spcPct val="90000"/>
            </a:lnSpc>
            <a:spcBef>
              <a:spcPct val="0"/>
            </a:spcBef>
            <a:spcAft>
              <a:spcPct val="15000"/>
            </a:spcAft>
            <a:buChar char="•"/>
          </a:pPr>
          <a:r>
            <a:rPr lang="en-US" sz="2000" kern="1200" dirty="0"/>
            <a:t>To stop pain and prevent progression</a:t>
          </a:r>
        </a:p>
      </dsp:txBody>
      <dsp:txXfrm>
        <a:off x="3704815" y="110492"/>
        <a:ext cx="3368013" cy="2020808"/>
      </dsp:txXfrm>
    </dsp:sp>
    <dsp:sp modelId="{92C44BCF-B8B0-4853-9AF0-4DE440AAEC29}">
      <dsp:nvSpPr>
        <dsp:cNvPr id="0" name=""/>
        <dsp:cNvSpPr/>
      </dsp:nvSpPr>
      <dsp:spPr>
        <a:xfrm>
          <a:off x="7409630" y="110492"/>
          <a:ext cx="3368013" cy="2020808"/>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Preemptive treatment</a:t>
          </a:r>
        </a:p>
        <a:p>
          <a:pPr marL="228600" lvl="1" indent="-228600" algn="l" defTabSz="889000">
            <a:lnSpc>
              <a:spcPct val="90000"/>
            </a:lnSpc>
            <a:spcBef>
              <a:spcPct val="0"/>
            </a:spcBef>
            <a:spcAft>
              <a:spcPct val="15000"/>
            </a:spcAft>
            <a:buChar char="•"/>
          </a:pPr>
          <a:r>
            <a:rPr lang="en-US" sz="2000" kern="1200" dirty="0"/>
            <a:t>To preempt a predictable headache with a time-limited trigger</a:t>
          </a:r>
        </a:p>
      </dsp:txBody>
      <dsp:txXfrm>
        <a:off x="7409630" y="110492"/>
        <a:ext cx="3368013" cy="2020808"/>
      </dsp:txXfrm>
    </dsp:sp>
    <dsp:sp modelId="{B839E8C8-6831-42D5-B2F1-A4DFAB4BB575}">
      <dsp:nvSpPr>
        <dsp:cNvPr id="0" name=""/>
        <dsp:cNvSpPr/>
      </dsp:nvSpPr>
      <dsp:spPr>
        <a:xfrm>
          <a:off x="1852407" y="2468102"/>
          <a:ext cx="3368013" cy="2020808"/>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Preventive treatment</a:t>
          </a:r>
        </a:p>
        <a:p>
          <a:pPr marL="228600" lvl="1" indent="-228600" algn="l" defTabSz="889000">
            <a:lnSpc>
              <a:spcPct val="90000"/>
            </a:lnSpc>
            <a:spcBef>
              <a:spcPct val="0"/>
            </a:spcBef>
            <a:spcAft>
              <a:spcPct val="15000"/>
            </a:spcAft>
            <a:buChar char="•"/>
          </a:pPr>
          <a:r>
            <a:rPr lang="en-US" sz="2000" kern="1200" dirty="0"/>
            <a:t>To decrease frequency</a:t>
          </a:r>
        </a:p>
      </dsp:txBody>
      <dsp:txXfrm>
        <a:off x="1852407" y="2468102"/>
        <a:ext cx="3368013" cy="2020808"/>
      </dsp:txXfrm>
    </dsp:sp>
    <dsp:sp modelId="{405E5D46-875A-4FA3-830D-0BC46F882AA7}">
      <dsp:nvSpPr>
        <dsp:cNvPr id="0" name=""/>
        <dsp:cNvSpPr/>
      </dsp:nvSpPr>
      <dsp:spPr>
        <a:xfrm>
          <a:off x="5557222" y="2468102"/>
          <a:ext cx="3368013" cy="2020808"/>
        </a:xfrm>
        <a:prstGeom prst="rect">
          <a:avLst/>
        </a:prstGeom>
        <a:solidFill>
          <a:srgbClr val="FF3B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Rescue treatment</a:t>
          </a:r>
        </a:p>
        <a:p>
          <a:pPr marL="228600" lvl="1" indent="-228600" algn="l" defTabSz="889000">
            <a:lnSpc>
              <a:spcPct val="90000"/>
            </a:lnSpc>
            <a:spcBef>
              <a:spcPct val="0"/>
            </a:spcBef>
            <a:spcAft>
              <a:spcPct val="15000"/>
            </a:spcAft>
            <a:buChar char="•"/>
          </a:pPr>
          <a:r>
            <a:rPr lang="en-US" sz="2000" kern="1200" dirty="0"/>
            <a:t>When all else fails</a:t>
          </a:r>
        </a:p>
      </dsp:txBody>
      <dsp:txXfrm>
        <a:off x="5557222" y="2468102"/>
        <a:ext cx="3368013" cy="2020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DB04-6E75-4DFC-8090-6398B800723F}">
      <dsp:nvSpPr>
        <dsp:cNvPr id="0" name=""/>
        <dsp:cNvSpPr/>
      </dsp:nvSpPr>
      <dsp:spPr>
        <a:xfrm>
          <a:off x="0" y="39687"/>
          <a:ext cx="3286125" cy="197167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Rapidly treat attack with minimal recurrence</a:t>
          </a:r>
        </a:p>
      </dsp:txBody>
      <dsp:txXfrm>
        <a:off x="0" y="39687"/>
        <a:ext cx="3286125" cy="1971675"/>
      </dsp:txXfrm>
    </dsp:sp>
    <dsp:sp modelId="{CB8F69A3-39A8-42AF-9081-E6692458ED68}">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Reduce use of additional rescue medications</a:t>
          </a:r>
        </a:p>
      </dsp:txBody>
      <dsp:txXfrm>
        <a:off x="3614737" y="39687"/>
        <a:ext cx="3286125" cy="1971675"/>
      </dsp:txXfrm>
    </dsp:sp>
    <dsp:sp modelId="{5A13FAA9-356F-43A2-9368-44CA6CF9EF46}">
      <dsp:nvSpPr>
        <dsp:cNvPr id="0" name=""/>
        <dsp:cNvSpPr/>
      </dsp:nvSpPr>
      <dsp:spPr>
        <a:xfrm>
          <a:off x="7229475" y="39687"/>
          <a:ext cx="3286125" cy="197167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Restore function</a:t>
          </a:r>
        </a:p>
      </dsp:txBody>
      <dsp:txXfrm>
        <a:off x="7229475" y="39687"/>
        <a:ext cx="3286125" cy="1971675"/>
      </dsp:txXfrm>
    </dsp:sp>
    <dsp:sp modelId="{57218669-34D4-40A7-BE8A-ADB2A15FA54C}">
      <dsp:nvSpPr>
        <dsp:cNvPr id="0" name=""/>
        <dsp:cNvSpPr/>
      </dsp:nvSpPr>
      <dsp:spPr>
        <a:xfrm>
          <a:off x="0" y="2339975"/>
          <a:ext cx="3286125" cy="1971675"/>
        </a:xfrm>
        <a:prstGeom prst="rect">
          <a:avLst/>
        </a:prstGeom>
        <a:solidFill>
          <a:srgbClr val="FF3B3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Minimize adverse effects</a:t>
          </a:r>
        </a:p>
      </dsp:txBody>
      <dsp:txXfrm>
        <a:off x="0" y="2339975"/>
        <a:ext cx="3286125" cy="1971675"/>
      </dsp:txXfrm>
    </dsp:sp>
    <dsp:sp modelId="{04DB07FE-62A2-4B1C-8AD1-D8E0533829B1}">
      <dsp:nvSpPr>
        <dsp:cNvPr id="0" name=""/>
        <dsp:cNvSpPr/>
      </dsp:nvSpPr>
      <dsp:spPr>
        <a:xfrm>
          <a:off x="3614737" y="2339975"/>
          <a:ext cx="3286125" cy="1971675"/>
        </a:xfrm>
        <a:prstGeom prst="rect">
          <a:avLst/>
        </a:prstGeom>
        <a:solidFill>
          <a:srgbClr val="CC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Cost effective</a:t>
          </a:r>
        </a:p>
      </dsp:txBody>
      <dsp:txXfrm>
        <a:off x="3614737" y="2339975"/>
        <a:ext cx="3286125" cy="1971675"/>
      </dsp:txXfrm>
    </dsp:sp>
    <dsp:sp modelId="{2B3E0DA1-F925-4718-9586-5CC8812A5E67}">
      <dsp:nvSpPr>
        <dsp:cNvPr id="0" name=""/>
        <dsp:cNvSpPr/>
      </dsp:nvSpPr>
      <dsp:spPr>
        <a:xfrm>
          <a:off x="7229475" y="2339975"/>
          <a:ext cx="3286125" cy="197167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Reduce subsequent resource use</a:t>
          </a:r>
        </a:p>
        <a:p>
          <a:pPr marL="0" lvl="0" indent="0" algn="ctr" defTabSz="1244600">
            <a:lnSpc>
              <a:spcPct val="90000"/>
            </a:lnSpc>
            <a:spcBef>
              <a:spcPct val="0"/>
            </a:spcBef>
            <a:spcAft>
              <a:spcPct val="35000"/>
            </a:spcAft>
            <a:buNone/>
          </a:pPr>
          <a:r>
            <a:rPr lang="en-US" sz="2000" kern="1200" dirty="0"/>
            <a:t>(office visit/urgent care/ED)</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1555-0413-4BF2-A122-C2702AA011DB}">
      <dsp:nvSpPr>
        <dsp:cNvPr id="0" name=""/>
        <dsp:cNvSpPr/>
      </dsp:nvSpPr>
      <dsp:spPr>
        <a:xfrm>
          <a:off x="3014070" y="58"/>
          <a:ext cx="3390829" cy="23340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Level A</a:t>
          </a:r>
        </a:p>
      </dsp:txBody>
      <dsp:txXfrm>
        <a:off x="3128008" y="113996"/>
        <a:ext cx="3162953" cy="2106160"/>
      </dsp:txXfrm>
    </dsp:sp>
    <dsp:sp modelId="{18A5634B-6B45-461F-8351-A3FADAC6E192}">
      <dsp:nvSpPr>
        <dsp:cNvPr id="0" name=""/>
        <dsp:cNvSpPr/>
      </dsp:nvSpPr>
      <dsp:spPr>
        <a:xfrm>
          <a:off x="3014070" y="2450796"/>
          <a:ext cx="3390829" cy="233403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Level B</a:t>
          </a:r>
        </a:p>
      </dsp:txBody>
      <dsp:txXfrm>
        <a:off x="3128008" y="2564734"/>
        <a:ext cx="3162953" cy="2106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05507-93BB-4E5E-AE73-AA98BE09CD84}">
      <dsp:nvSpPr>
        <dsp:cNvPr id="0" name=""/>
        <dsp:cNvSpPr/>
      </dsp:nvSpPr>
      <dsp:spPr>
        <a:xfrm>
          <a:off x="0" y="442991"/>
          <a:ext cx="11407487" cy="166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348" tIns="458216" rIns="885348" bIns="156464" numCol="1" spcCol="1270" anchor="t" anchorCtr="0">
          <a:noAutofit/>
        </a:bodyPr>
        <a:lstStyle/>
        <a:p>
          <a:pPr marL="0" lvl="1" indent="0" algn="l" defTabSz="977900">
            <a:lnSpc>
              <a:spcPct val="90000"/>
            </a:lnSpc>
            <a:spcBef>
              <a:spcPct val="0"/>
            </a:spcBef>
            <a:spcAft>
              <a:spcPct val="15000"/>
            </a:spcAft>
            <a:buChar char="•"/>
          </a:pPr>
          <a:r>
            <a:rPr lang="en-US" sz="2200" kern="1200" dirty="0"/>
            <a:t>Supraorbital transcutaneous nerve stimulation- up to 1 hour during attack</a:t>
          </a:r>
        </a:p>
        <a:p>
          <a:pPr marL="0" lvl="1" indent="0" algn="l" defTabSz="977900">
            <a:lnSpc>
              <a:spcPct val="90000"/>
            </a:lnSpc>
            <a:spcBef>
              <a:spcPct val="0"/>
            </a:spcBef>
            <a:spcAft>
              <a:spcPct val="15000"/>
            </a:spcAft>
            <a:buChar char="•"/>
          </a:pPr>
          <a:r>
            <a:rPr lang="en-US" sz="2200" kern="1200" dirty="0"/>
            <a:t>Noninvasive vagal nerve stimulation- bilateral application, 2 minutes each side</a:t>
          </a:r>
        </a:p>
        <a:p>
          <a:pPr marL="0" lvl="1" indent="0" algn="l" defTabSz="977900">
            <a:lnSpc>
              <a:spcPct val="90000"/>
            </a:lnSpc>
            <a:spcBef>
              <a:spcPct val="0"/>
            </a:spcBef>
            <a:spcAft>
              <a:spcPct val="15000"/>
            </a:spcAft>
            <a:buChar char="•"/>
          </a:pPr>
          <a:r>
            <a:rPr lang="en-US" sz="2200" kern="1200" dirty="0"/>
            <a:t>Remote electrical neuromodulation - application to arm 45 minutes during attack</a:t>
          </a:r>
        </a:p>
      </dsp:txBody>
      <dsp:txXfrm>
        <a:off x="0" y="442991"/>
        <a:ext cx="11407487" cy="1663200"/>
      </dsp:txXfrm>
    </dsp:sp>
    <dsp:sp modelId="{03FDB409-C6D9-41E5-897F-012A7723B6ED}">
      <dsp:nvSpPr>
        <dsp:cNvPr id="0" name=""/>
        <dsp:cNvSpPr/>
      </dsp:nvSpPr>
      <dsp:spPr>
        <a:xfrm>
          <a:off x="570374" y="118271"/>
          <a:ext cx="7985240" cy="6494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823" tIns="0" rIns="301823" bIns="0" numCol="1" spcCol="1270" anchor="ctr" anchorCtr="0">
          <a:noAutofit/>
        </a:bodyPr>
        <a:lstStyle/>
        <a:p>
          <a:pPr marL="0" lvl="0" indent="0" algn="l" defTabSz="1066800">
            <a:lnSpc>
              <a:spcPct val="90000"/>
            </a:lnSpc>
            <a:spcBef>
              <a:spcPct val="0"/>
            </a:spcBef>
            <a:spcAft>
              <a:spcPct val="35000"/>
            </a:spcAft>
            <a:buNone/>
          </a:pPr>
          <a:r>
            <a:rPr lang="en-US" sz="2400" kern="1200" dirty="0"/>
            <a:t>FDA cleared for acute treatment</a:t>
          </a:r>
        </a:p>
      </dsp:txBody>
      <dsp:txXfrm>
        <a:off x="602077" y="149974"/>
        <a:ext cx="7921834" cy="586034"/>
      </dsp:txXfrm>
    </dsp:sp>
    <dsp:sp modelId="{71FF926F-5F9C-4A3C-B10A-406073CD4B4E}">
      <dsp:nvSpPr>
        <dsp:cNvPr id="0" name=""/>
        <dsp:cNvSpPr/>
      </dsp:nvSpPr>
      <dsp:spPr>
        <a:xfrm>
          <a:off x="0" y="2549711"/>
          <a:ext cx="11407487" cy="2009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348" tIns="458216" rIns="88534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Failed 2 triptans</a:t>
          </a:r>
        </a:p>
        <a:p>
          <a:pPr marL="228600" lvl="1" indent="-228600" algn="l" defTabSz="977900">
            <a:lnSpc>
              <a:spcPct val="90000"/>
            </a:lnSpc>
            <a:spcBef>
              <a:spcPct val="0"/>
            </a:spcBef>
            <a:spcAft>
              <a:spcPct val="15000"/>
            </a:spcAft>
            <a:buChar char="•"/>
          </a:pPr>
          <a:r>
            <a:rPr lang="en-US" sz="2200" kern="1200" dirty="0"/>
            <a:t>Contraindications to standard therapy</a:t>
          </a:r>
        </a:p>
        <a:p>
          <a:pPr marL="228600" lvl="1" indent="-228600" algn="l" defTabSz="977900">
            <a:lnSpc>
              <a:spcPct val="90000"/>
            </a:lnSpc>
            <a:spcBef>
              <a:spcPct val="0"/>
            </a:spcBef>
            <a:spcAft>
              <a:spcPct val="15000"/>
            </a:spcAft>
            <a:buChar char="•"/>
          </a:pPr>
          <a:r>
            <a:rPr lang="en-US" sz="2200" kern="1200" dirty="0"/>
            <a:t>Overusing standard treatment</a:t>
          </a:r>
        </a:p>
        <a:p>
          <a:pPr marL="228600" lvl="1" indent="-228600" algn="l" defTabSz="977900">
            <a:lnSpc>
              <a:spcPct val="90000"/>
            </a:lnSpc>
            <a:spcBef>
              <a:spcPct val="0"/>
            </a:spcBef>
            <a:spcAft>
              <a:spcPct val="15000"/>
            </a:spcAft>
            <a:buChar char="•"/>
          </a:pPr>
          <a:r>
            <a:rPr lang="en-US" sz="2200" kern="1200" dirty="0"/>
            <a:t>Prefer nondrug therapy</a:t>
          </a:r>
        </a:p>
      </dsp:txBody>
      <dsp:txXfrm>
        <a:off x="0" y="2549711"/>
        <a:ext cx="11407487" cy="2009700"/>
      </dsp:txXfrm>
    </dsp:sp>
    <dsp:sp modelId="{1E1EE063-8E07-43D2-9385-3F05BF3751A9}">
      <dsp:nvSpPr>
        <dsp:cNvPr id="0" name=""/>
        <dsp:cNvSpPr/>
      </dsp:nvSpPr>
      <dsp:spPr>
        <a:xfrm>
          <a:off x="570374" y="2224991"/>
          <a:ext cx="7985240" cy="6494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823" tIns="0" rIns="301823" bIns="0" numCol="1" spcCol="1270" anchor="ctr" anchorCtr="0">
          <a:noAutofit/>
        </a:bodyPr>
        <a:lstStyle/>
        <a:p>
          <a:pPr marL="0" lvl="0" indent="0" algn="l" defTabSz="1066800">
            <a:lnSpc>
              <a:spcPct val="90000"/>
            </a:lnSpc>
            <a:spcBef>
              <a:spcPct val="0"/>
            </a:spcBef>
            <a:spcAft>
              <a:spcPct val="35000"/>
            </a:spcAft>
            <a:buNone/>
          </a:pPr>
          <a:r>
            <a:rPr lang="en-US" sz="2400" kern="1200" dirty="0"/>
            <a:t>Consider in those who have (any of below)</a:t>
          </a:r>
        </a:p>
      </dsp:txBody>
      <dsp:txXfrm>
        <a:off x="602077" y="2256694"/>
        <a:ext cx="7921834"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EDEAE-F6E0-4959-BA07-9B516616253F}">
      <dsp:nvSpPr>
        <dsp:cNvPr id="0" name=""/>
        <dsp:cNvSpPr/>
      </dsp:nvSpPr>
      <dsp:spPr>
        <a:xfrm>
          <a:off x="3595" y="923299"/>
          <a:ext cx="2852106" cy="17112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Reduce attack frequency, severity, duration</a:t>
          </a:r>
        </a:p>
      </dsp:txBody>
      <dsp:txXfrm>
        <a:off x="3595" y="923299"/>
        <a:ext cx="2852106" cy="1711263"/>
      </dsp:txXfrm>
    </dsp:sp>
    <dsp:sp modelId="{6390254F-0D42-47AB-A345-2C9E085B94B4}">
      <dsp:nvSpPr>
        <dsp:cNvPr id="0" name=""/>
        <dsp:cNvSpPr/>
      </dsp:nvSpPr>
      <dsp:spPr>
        <a:xfrm>
          <a:off x="3066272" y="913973"/>
          <a:ext cx="2852106" cy="171126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 responsiveness to and avoid escalation in use of acute treatment</a:t>
          </a:r>
        </a:p>
      </dsp:txBody>
      <dsp:txXfrm>
        <a:off x="3066272" y="913973"/>
        <a:ext cx="2852106" cy="1711263"/>
      </dsp:txXfrm>
    </dsp:sp>
    <dsp:sp modelId="{8BFF392A-27CF-438F-94B7-C372D3A6EE6D}">
      <dsp:nvSpPr>
        <dsp:cNvPr id="0" name=""/>
        <dsp:cNvSpPr/>
      </dsp:nvSpPr>
      <dsp:spPr>
        <a:xfrm>
          <a:off x="6166255" y="941952"/>
          <a:ext cx="2852106" cy="1711263"/>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 function and reduce disability</a:t>
          </a:r>
        </a:p>
      </dsp:txBody>
      <dsp:txXfrm>
        <a:off x="6166255" y="941952"/>
        <a:ext cx="2852106" cy="1711263"/>
      </dsp:txXfrm>
    </dsp:sp>
    <dsp:sp modelId="{328CFBED-44C3-477E-8F36-753BB6426723}">
      <dsp:nvSpPr>
        <dsp:cNvPr id="0" name=""/>
        <dsp:cNvSpPr/>
      </dsp:nvSpPr>
      <dsp:spPr>
        <a:xfrm>
          <a:off x="9185381" y="913973"/>
          <a:ext cx="2852106" cy="171126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Reduce reliance on poorly tolerated, ineffective, or unwanted acute treatments</a:t>
          </a:r>
        </a:p>
      </dsp:txBody>
      <dsp:txXfrm>
        <a:off x="9185381" y="913973"/>
        <a:ext cx="2852106" cy="1711263"/>
      </dsp:txXfrm>
    </dsp:sp>
    <dsp:sp modelId="{135C7276-F90C-4616-9AF6-5DD3922DC0C5}">
      <dsp:nvSpPr>
        <dsp:cNvPr id="0" name=""/>
        <dsp:cNvSpPr/>
      </dsp:nvSpPr>
      <dsp:spPr>
        <a:xfrm>
          <a:off x="3595" y="2919774"/>
          <a:ext cx="2852106" cy="1711263"/>
        </a:xfrm>
        <a:prstGeom prst="rect">
          <a:avLst/>
        </a:prstGeom>
        <a:solidFill>
          <a:srgbClr val="FF65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Reduce overall cost</a:t>
          </a:r>
        </a:p>
      </dsp:txBody>
      <dsp:txXfrm>
        <a:off x="3595" y="2919774"/>
        <a:ext cx="2852106" cy="1711263"/>
      </dsp:txXfrm>
    </dsp:sp>
    <dsp:sp modelId="{BD546A26-F65F-4117-B859-478E9982B1E7}">
      <dsp:nvSpPr>
        <dsp:cNvPr id="0" name=""/>
        <dsp:cNvSpPr/>
      </dsp:nvSpPr>
      <dsp:spPr>
        <a:xfrm>
          <a:off x="3066272" y="2910447"/>
          <a:ext cx="2852106" cy="1711263"/>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Enable patients to self-manage to enhance a sense of personal control</a:t>
          </a:r>
        </a:p>
      </dsp:txBody>
      <dsp:txXfrm>
        <a:off x="3066272" y="2910447"/>
        <a:ext cx="2852106" cy="1711263"/>
      </dsp:txXfrm>
    </dsp:sp>
    <dsp:sp modelId="{86A47F0D-12DA-4CD3-8C7A-55064EBD7CE6}">
      <dsp:nvSpPr>
        <dsp:cNvPr id="0" name=""/>
        <dsp:cNvSpPr/>
      </dsp:nvSpPr>
      <dsp:spPr>
        <a:xfrm>
          <a:off x="6166284" y="2891795"/>
          <a:ext cx="2852106" cy="1711263"/>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Improve health-related quality of life</a:t>
          </a:r>
        </a:p>
      </dsp:txBody>
      <dsp:txXfrm>
        <a:off x="6166284" y="2891795"/>
        <a:ext cx="2852106" cy="1711263"/>
      </dsp:txXfrm>
    </dsp:sp>
    <dsp:sp modelId="{9714A866-36FC-4212-9587-B4FA587FE5A4}">
      <dsp:nvSpPr>
        <dsp:cNvPr id="0" name=""/>
        <dsp:cNvSpPr/>
      </dsp:nvSpPr>
      <dsp:spPr>
        <a:xfrm>
          <a:off x="9194707" y="2891795"/>
          <a:ext cx="2852106" cy="1711263"/>
        </a:xfrm>
        <a:prstGeom prst="rect">
          <a:avLst/>
        </a:prstGeom>
        <a:solidFill>
          <a:srgbClr val="8A3C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Reduce headache-related distress and psychological symptoms</a:t>
          </a:r>
        </a:p>
      </dsp:txBody>
      <dsp:txXfrm>
        <a:off x="9194707" y="2891795"/>
        <a:ext cx="2852106" cy="17112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B6ECF-8427-4E6C-B528-76CE36BA0FAB}">
      <dsp:nvSpPr>
        <dsp:cNvPr id="0" name=""/>
        <dsp:cNvSpPr/>
      </dsp:nvSpPr>
      <dsp:spPr>
        <a:xfrm>
          <a:off x="3299625" y="691343"/>
          <a:ext cx="532162" cy="91440"/>
        </a:xfrm>
        <a:custGeom>
          <a:avLst/>
          <a:gdLst/>
          <a:ahLst/>
          <a:cxnLst/>
          <a:rect l="0" t="0" r="0" b="0"/>
          <a:pathLst>
            <a:path>
              <a:moveTo>
                <a:pt x="0" y="45720"/>
              </a:moveTo>
              <a:lnTo>
                <a:pt x="53216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51637" y="734246"/>
        <a:ext cx="28138" cy="5633"/>
      </dsp:txXfrm>
    </dsp:sp>
    <dsp:sp modelId="{3363D88A-588F-4350-9910-ABA94A2DE77A}">
      <dsp:nvSpPr>
        <dsp:cNvPr id="0" name=""/>
        <dsp:cNvSpPr/>
      </dsp:nvSpPr>
      <dsp:spPr>
        <a:xfrm>
          <a:off x="854633" y="3025"/>
          <a:ext cx="2446792" cy="14680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895" tIns="125851" rIns="119895" bIns="125851" numCol="1" spcCol="1270" anchor="ctr" anchorCtr="0">
          <a:noAutofit/>
        </a:bodyPr>
        <a:lstStyle/>
        <a:p>
          <a:pPr marL="0" lvl="0" indent="0" algn="ctr" defTabSz="1111250">
            <a:lnSpc>
              <a:spcPct val="90000"/>
            </a:lnSpc>
            <a:spcBef>
              <a:spcPct val="0"/>
            </a:spcBef>
            <a:spcAft>
              <a:spcPct val="35000"/>
            </a:spcAft>
            <a:buNone/>
          </a:pPr>
          <a:r>
            <a:rPr lang="en-US" sz="2500" kern="1200" dirty="0"/>
            <a:t>Start with low dose and increase slowly* </a:t>
          </a:r>
        </a:p>
      </dsp:txBody>
      <dsp:txXfrm>
        <a:off x="854633" y="3025"/>
        <a:ext cx="2446792" cy="1468075"/>
      </dsp:txXfrm>
    </dsp:sp>
    <dsp:sp modelId="{7E9BE4F6-19ED-43A9-8558-72011E2D1BF9}">
      <dsp:nvSpPr>
        <dsp:cNvPr id="0" name=""/>
        <dsp:cNvSpPr/>
      </dsp:nvSpPr>
      <dsp:spPr>
        <a:xfrm>
          <a:off x="2078029" y="1469301"/>
          <a:ext cx="3009554" cy="532162"/>
        </a:xfrm>
        <a:custGeom>
          <a:avLst/>
          <a:gdLst/>
          <a:ahLst/>
          <a:cxnLst/>
          <a:rect l="0" t="0" r="0" b="0"/>
          <a:pathLst>
            <a:path>
              <a:moveTo>
                <a:pt x="3009554" y="0"/>
              </a:moveTo>
              <a:lnTo>
                <a:pt x="3009554" y="283181"/>
              </a:lnTo>
              <a:lnTo>
                <a:pt x="0" y="283181"/>
              </a:lnTo>
              <a:lnTo>
                <a:pt x="0" y="532162"/>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06263" y="1732565"/>
        <a:ext cx="153085" cy="5633"/>
      </dsp:txXfrm>
    </dsp:sp>
    <dsp:sp modelId="{B3398083-A128-46AA-B2A6-9EAC48505EA2}">
      <dsp:nvSpPr>
        <dsp:cNvPr id="0" name=""/>
        <dsp:cNvSpPr/>
      </dsp:nvSpPr>
      <dsp:spPr>
        <a:xfrm>
          <a:off x="3864187" y="3025"/>
          <a:ext cx="2446792" cy="1468075"/>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895" tIns="125851" rIns="119895" bIns="125851" numCol="1" spcCol="1270" anchor="ctr" anchorCtr="0">
          <a:noAutofit/>
        </a:bodyPr>
        <a:lstStyle/>
        <a:p>
          <a:pPr marL="0" lvl="0" indent="0" algn="ctr" defTabSz="1111250">
            <a:lnSpc>
              <a:spcPct val="90000"/>
            </a:lnSpc>
            <a:spcBef>
              <a:spcPct val="0"/>
            </a:spcBef>
            <a:spcAft>
              <a:spcPct val="35000"/>
            </a:spcAft>
            <a:buNone/>
          </a:pPr>
          <a:r>
            <a:rPr lang="en-US" sz="2500" kern="1200" dirty="0"/>
            <a:t>Need adequate trial (2-3 mos) </a:t>
          </a:r>
        </a:p>
      </dsp:txBody>
      <dsp:txXfrm>
        <a:off x="3864187" y="3025"/>
        <a:ext cx="2446792" cy="1468075"/>
      </dsp:txXfrm>
    </dsp:sp>
    <dsp:sp modelId="{BEF8C6AC-F8E9-4E90-AD0C-515E791F6D84}">
      <dsp:nvSpPr>
        <dsp:cNvPr id="0" name=""/>
        <dsp:cNvSpPr/>
      </dsp:nvSpPr>
      <dsp:spPr>
        <a:xfrm>
          <a:off x="3299625" y="2722181"/>
          <a:ext cx="532162" cy="91440"/>
        </a:xfrm>
        <a:custGeom>
          <a:avLst/>
          <a:gdLst/>
          <a:ahLst/>
          <a:cxnLst/>
          <a:rect l="0" t="0" r="0" b="0"/>
          <a:pathLst>
            <a:path>
              <a:moveTo>
                <a:pt x="0" y="45720"/>
              </a:moveTo>
              <a:lnTo>
                <a:pt x="532162"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51637" y="2765084"/>
        <a:ext cx="28138" cy="5633"/>
      </dsp:txXfrm>
    </dsp:sp>
    <dsp:sp modelId="{BA316445-F2D7-4C01-85BD-68BC0A12F04E}">
      <dsp:nvSpPr>
        <dsp:cNvPr id="0" name=""/>
        <dsp:cNvSpPr/>
      </dsp:nvSpPr>
      <dsp:spPr>
        <a:xfrm>
          <a:off x="854633" y="2033863"/>
          <a:ext cx="2446792" cy="1468075"/>
        </a:xfrm>
        <a:prstGeom prst="rect">
          <a:avLst/>
        </a:prstGeom>
        <a:solidFill>
          <a:srgbClr val="0CA4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895" tIns="125851" rIns="119895" bIns="125851" numCol="1" spcCol="1270" anchor="ctr" anchorCtr="0">
          <a:noAutofit/>
        </a:bodyPr>
        <a:lstStyle/>
        <a:p>
          <a:pPr marL="0" lvl="0" indent="0" algn="ctr" defTabSz="1111250">
            <a:lnSpc>
              <a:spcPct val="90000"/>
            </a:lnSpc>
            <a:spcBef>
              <a:spcPct val="0"/>
            </a:spcBef>
            <a:spcAft>
              <a:spcPct val="35000"/>
            </a:spcAft>
            <a:buNone/>
          </a:pPr>
          <a:r>
            <a:rPr lang="en-US" sz="2500" kern="1200" dirty="0"/>
            <a:t>Avoid drug overuse and interfering drugs</a:t>
          </a:r>
        </a:p>
      </dsp:txBody>
      <dsp:txXfrm>
        <a:off x="854633" y="2033863"/>
        <a:ext cx="2446792" cy="1468075"/>
      </dsp:txXfrm>
    </dsp:sp>
    <dsp:sp modelId="{DBC0775A-489C-4A17-8E25-A55479837500}">
      <dsp:nvSpPr>
        <dsp:cNvPr id="0" name=""/>
        <dsp:cNvSpPr/>
      </dsp:nvSpPr>
      <dsp:spPr>
        <a:xfrm>
          <a:off x="2078029" y="3500138"/>
          <a:ext cx="3009554" cy="532162"/>
        </a:xfrm>
        <a:custGeom>
          <a:avLst/>
          <a:gdLst/>
          <a:ahLst/>
          <a:cxnLst/>
          <a:rect l="0" t="0" r="0" b="0"/>
          <a:pathLst>
            <a:path>
              <a:moveTo>
                <a:pt x="3009554" y="0"/>
              </a:moveTo>
              <a:lnTo>
                <a:pt x="3009554" y="283181"/>
              </a:lnTo>
              <a:lnTo>
                <a:pt x="0" y="283181"/>
              </a:lnTo>
              <a:lnTo>
                <a:pt x="0" y="532162"/>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06263" y="3763403"/>
        <a:ext cx="153085" cy="5633"/>
      </dsp:txXfrm>
    </dsp:sp>
    <dsp:sp modelId="{57A68E17-FDA9-4E2C-855F-A2CF6C241CD8}">
      <dsp:nvSpPr>
        <dsp:cNvPr id="0" name=""/>
        <dsp:cNvSpPr/>
      </dsp:nvSpPr>
      <dsp:spPr>
        <a:xfrm>
          <a:off x="3864187" y="2033863"/>
          <a:ext cx="2446792" cy="1468075"/>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895" tIns="125851" rIns="119895" bIns="125851" numCol="1" spcCol="1270" anchor="t" anchorCtr="0">
          <a:noAutofit/>
        </a:bodyPr>
        <a:lstStyle/>
        <a:p>
          <a:pPr marL="0" lvl="0" indent="0" algn="l" defTabSz="1111250">
            <a:lnSpc>
              <a:spcPct val="90000"/>
            </a:lnSpc>
            <a:spcBef>
              <a:spcPct val="0"/>
            </a:spcBef>
            <a:spcAft>
              <a:spcPct val="35000"/>
            </a:spcAft>
            <a:buNone/>
          </a:pPr>
          <a:r>
            <a:rPr lang="en-US" sz="2500" kern="1200" dirty="0"/>
            <a:t>Evaluate therapy</a:t>
          </a:r>
        </a:p>
        <a:p>
          <a:pPr marL="171450" lvl="1" indent="-171450" algn="l" defTabSz="800100">
            <a:lnSpc>
              <a:spcPct val="90000"/>
            </a:lnSpc>
            <a:spcBef>
              <a:spcPct val="0"/>
            </a:spcBef>
            <a:spcAft>
              <a:spcPct val="15000"/>
            </a:spcAft>
            <a:buChar char="•"/>
          </a:pPr>
          <a:r>
            <a:rPr lang="en-US" sz="1800" kern="1200" dirty="0"/>
            <a:t>Use calendar</a:t>
          </a:r>
        </a:p>
        <a:p>
          <a:pPr marL="171450" lvl="1" indent="-171450" algn="l" defTabSz="800100">
            <a:lnSpc>
              <a:spcPct val="90000"/>
            </a:lnSpc>
            <a:spcBef>
              <a:spcPct val="0"/>
            </a:spcBef>
            <a:spcAft>
              <a:spcPct val="15000"/>
            </a:spcAft>
            <a:buChar char="•"/>
          </a:pPr>
          <a:r>
            <a:rPr lang="en-US" sz="1800" kern="1200" dirty="0"/>
            <a:t>Taper (stop?) if well controlled for </a:t>
          </a:r>
          <a:r>
            <a:rPr lang="en-US" sz="1800" kern="1200" dirty="0">
              <a:latin typeface="Calibri" panose="020F0502020204030204" pitchFamily="34" charset="0"/>
              <a:cs typeface="Calibri" panose="020F0502020204030204" pitchFamily="34" charset="0"/>
            </a:rPr>
            <a:t>≥</a:t>
          </a:r>
          <a:r>
            <a:rPr lang="en-US" sz="1800" kern="1200" dirty="0"/>
            <a:t>6 mos</a:t>
          </a:r>
        </a:p>
      </dsp:txBody>
      <dsp:txXfrm>
        <a:off x="3864187" y="2033863"/>
        <a:ext cx="2446792" cy="1468075"/>
      </dsp:txXfrm>
    </dsp:sp>
    <dsp:sp modelId="{467926F2-4148-4BDA-AB5F-7FFB906C508D}">
      <dsp:nvSpPr>
        <dsp:cNvPr id="0" name=""/>
        <dsp:cNvSpPr/>
      </dsp:nvSpPr>
      <dsp:spPr>
        <a:xfrm>
          <a:off x="854633" y="4064700"/>
          <a:ext cx="2446792" cy="146807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895" tIns="125851" rIns="119895" bIns="125851" numCol="1" spcCol="1270" anchor="t" anchorCtr="0">
          <a:noAutofit/>
        </a:bodyPr>
        <a:lstStyle/>
        <a:p>
          <a:pPr marL="0" lvl="0" indent="0" algn="l" defTabSz="1111250">
            <a:lnSpc>
              <a:spcPct val="90000"/>
            </a:lnSpc>
            <a:spcBef>
              <a:spcPct val="0"/>
            </a:spcBef>
            <a:spcAft>
              <a:spcPct val="35000"/>
            </a:spcAft>
            <a:buNone/>
          </a:pPr>
          <a:r>
            <a:rPr lang="en-US" sz="2500" kern="1200" dirty="0"/>
            <a:t>Avoid pregnancy</a:t>
          </a:r>
        </a:p>
        <a:p>
          <a:pPr marL="228600" lvl="1" indent="-228600" algn="l" defTabSz="889000">
            <a:lnSpc>
              <a:spcPct val="90000"/>
            </a:lnSpc>
            <a:spcBef>
              <a:spcPct val="0"/>
            </a:spcBef>
            <a:spcAft>
              <a:spcPct val="15000"/>
            </a:spcAft>
            <a:buChar char="•"/>
          </a:pPr>
          <a:r>
            <a:rPr lang="en-US" sz="2000" kern="1200" dirty="0"/>
            <a:t>Ascertain birth control use</a:t>
          </a:r>
        </a:p>
      </dsp:txBody>
      <dsp:txXfrm>
        <a:off x="854633" y="4064700"/>
        <a:ext cx="2446792" cy="14680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0.43152</cdr:x>
      <cdr:y>0.02196</cdr:y>
    </cdr:from>
    <cdr:to>
      <cdr:x>0.60799</cdr:x>
      <cdr:y>0.14187</cdr:y>
    </cdr:to>
    <cdr:sp macro="" textlink="">
      <cdr:nvSpPr>
        <cdr:cNvPr id="2" name="TextBox 1">
          <a:extLst xmlns:a="http://schemas.openxmlformats.org/drawingml/2006/main">
            <a:ext uri="{FF2B5EF4-FFF2-40B4-BE49-F238E27FC236}">
              <a16:creationId xmlns:a16="http://schemas.microsoft.com/office/drawing/2014/main" id="{EA08B1D8-6BEC-4C57-8322-7B5C32B5D2D7}"/>
            </a:ext>
          </a:extLst>
        </cdr:cNvPr>
        <cdr:cNvSpPr txBox="1"/>
      </cdr:nvSpPr>
      <cdr:spPr>
        <a:xfrm xmlns:a="http://schemas.openxmlformats.org/drawingml/2006/main">
          <a:off x="2235957" y="95534"/>
          <a:ext cx="914400" cy="5217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OR 2.55</a:t>
          </a:r>
        </a:p>
        <a:p xmlns:a="http://schemas.openxmlformats.org/drawingml/2006/main">
          <a:pPr algn="ctr"/>
          <a:r>
            <a:rPr lang="en-US" sz="1200" dirty="0"/>
            <a:t>(fully adjusted model)</a:t>
          </a:r>
        </a:p>
      </cdr:txBody>
    </cdr:sp>
  </cdr:relSizeAnchor>
</c:userShapes>
</file>

<file path=ppt/drawings/drawing2.xml><?xml version="1.0" encoding="utf-8"?>
<c:userShapes xmlns:c="http://schemas.openxmlformats.org/drawingml/2006/chart">
  <cdr:relSizeAnchor xmlns:cdr="http://schemas.openxmlformats.org/drawingml/2006/chartDrawing">
    <cdr:from>
      <cdr:x>0.09077</cdr:x>
      <cdr:y>0.0588</cdr:y>
    </cdr:from>
    <cdr:to>
      <cdr:x>0.28757</cdr:x>
      <cdr:y>0.13345</cdr:y>
    </cdr:to>
    <cdr:sp macro="" textlink="">
      <cdr:nvSpPr>
        <cdr:cNvPr id="2" name="TextBox 1">
          <a:extLst xmlns:a="http://schemas.openxmlformats.org/drawingml/2006/main">
            <a:ext uri="{FF2B5EF4-FFF2-40B4-BE49-F238E27FC236}">
              <a16:creationId xmlns:a16="http://schemas.microsoft.com/office/drawing/2014/main" id="{F816CA2D-4C14-4052-AE6A-500C5E3EF700}"/>
            </a:ext>
          </a:extLst>
        </cdr:cNvPr>
        <cdr:cNvSpPr txBox="1"/>
      </cdr:nvSpPr>
      <cdr:spPr>
        <a:xfrm xmlns:a="http://schemas.openxmlformats.org/drawingml/2006/main">
          <a:off x="954506" y="255839"/>
          <a:ext cx="2069431" cy="324852"/>
        </a:xfrm>
        <a:prstGeom xmlns:a="http://schemas.openxmlformats.org/drawingml/2006/main" prst="rect">
          <a:avLst/>
        </a:prstGeom>
        <a:ln xmlns:a="http://schemas.openxmlformats.org/drawingml/2006/main" w="25400">
          <a:solidFill>
            <a:srgbClr val="FF0000"/>
          </a:solidFill>
        </a:ln>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0.15713</cdr:x>
      <cdr:y>0.33115</cdr:y>
    </cdr:from>
    <cdr:to>
      <cdr:x>0.29291</cdr:x>
      <cdr:y>0.40581</cdr:y>
    </cdr:to>
    <cdr:sp macro="" textlink="">
      <cdr:nvSpPr>
        <cdr:cNvPr id="3" name="TextBox 2">
          <a:extLst xmlns:a="http://schemas.openxmlformats.org/drawingml/2006/main">
            <a:ext uri="{FF2B5EF4-FFF2-40B4-BE49-F238E27FC236}">
              <a16:creationId xmlns:a16="http://schemas.microsoft.com/office/drawing/2014/main" id="{A6B397AF-D38E-49F1-89F9-992401CCF20D}"/>
            </a:ext>
          </a:extLst>
        </cdr:cNvPr>
        <cdr:cNvSpPr txBox="1"/>
      </cdr:nvSpPr>
      <cdr:spPr>
        <a:xfrm xmlns:a="http://schemas.openxmlformats.org/drawingml/2006/main">
          <a:off x="1652337" y="1440949"/>
          <a:ext cx="1427747" cy="324852"/>
        </a:xfrm>
        <a:prstGeom xmlns:a="http://schemas.openxmlformats.org/drawingml/2006/main" prst="rect">
          <a:avLst/>
        </a:prstGeom>
        <a:ln xmlns:a="http://schemas.openxmlformats.org/drawingml/2006/main" w="25400">
          <a:solidFill>
            <a:srgbClr val="FF0000"/>
          </a:solidFill>
        </a:ln>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0.7438</cdr:x>
      <cdr:y>0.73569</cdr:y>
    </cdr:from>
    <cdr:to>
      <cdr:x>0.81474</cdr:x>
      <cdr:y>0.87712</cdr:y>
    </cdr:to>
    <cdr:sp macro="" textlink="">
      <cdr:nvSpPr>
        <cdr:cNvPr id="3" name="TextBox 2">
          <a:extLst xmlns:a="http://schemas.openxmlformats.org/drawingml/2006/main">
            <a:ext uri="{FF2B5EF4-FFF2-40B4-BE49-F238E27FC236}">
              <a16:creationId xmlns:a16="http://schemas.microsoft.com/office/drawing/2014/main" id="{A29DC1CA-32F0-4AB3-8328-83FCB2FD4ADB}"/>
            </a:ext>
          </a:extLst>
        </cdr:cNvPr>
        <cdr:cNvSpPr txBox="1"/>
      </cdr:nvSpPr>
      <cdr:spPr>
        <a:xfrm xmlns:a="http://schemas.openxmlformats.org/drawingml/2006/main">
          <a:off x="2474307" y="1879991"/>
          <a:ext cx="235975" cy="3614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latin typeface="Calibri" panose="020F0502020204030204" pitchFamily="34" charset="0"/>
              <a:cs typeface="Calibri" panose="020F0502020204030204" pitchFamily="34" charset="0"/>
            </a:rPr>
            <a:t>†      †</a:t>
          </a:r>
          <a:endParaRPr lang="en-US" sz="1100" dirty="0"/>
        </a:p>
      </cdr:txBody>
    </cdr:sp>
  </cdr:relSizeAnchor>
  <cdr:relSizeAnchor xmlns:cdr="http://schemas.openxmlformats.org/drawingml/2006/chartDrawing">
    <cdr:from>
      <cdr:x>0.12808</cdr:x>
      <cdr:y>0.84167</cdr:y>
    </cdr:from>
    <cdr:to>
      <cdr:x>0.40296</cdr:x>
      <cdr:y>0.92598</cdr:y>
    </cdr:to>
    <cdr:sp macro="" textlink="">
      <cdr:nvSpPr>
        <cdr:cNvPr id="5" name="TextBox 4">
          <a:extLst xmlns:a="http://schemas.openxmlformats.org/drawingml/2006/main">
            <a:ext uri="{FF2B5EF4-FFF2-40B4-BE49-F238E27FC236}">
              <a16:creationId xmlns:a16="http://schemas.microsoft.com/office/drawing/2014/main" id="{43A1FDEB-7611-4FFC-9231-B7153E1F3E9F}"/>
            </a:ext>
          </a:extLst>
        </cdr:cNvPr>
        <cdr:cNvSpPr txBox="1"/>
      </cdr:nvSpPr>
      <cdr:spPr>
        <a:xfrm xmlns:a="http://schemas.openxmlformats.org/drawingml/2006/main">
          <a:off x="426064" y="2150837"/>
          <a:ext cx="914400" cy="2154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latin typeface="Calibri" panose="020F0502020204030204" pitchFamily="34" charset="0"/>
              <a:cs typeface="Calibri" panose="020F0502020204030204" pitchFamily="34" charset="0"/>
            </a:rPr>
            <a:t>†</a:t>
          </a:r>
          <a:r>
            <a:rPr lang="en-US" sz="1100" i="1"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&lt;</a:t>
          </a:r>
          <a:r>
            <a:rPr lang="en-US" sz="1100" dirty="0">
              <a:latin typeface="Calibri" panose="020F0502020204030204" pitchFamily="34" charset="0"/>
              <a:cs typeface="Calibri" panose="020F0502020204030204" pitchFamily="34" charset="0"/>
            </a:rPr>
            <a:t>0.0001</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0.44685</cdr:x>
      <cdr:y>0.77491</cdr:y>
    </cdr:from>
    <cdr:to>
      <cdr:x>0.50609</cdr:x>
      <cdr:y>0.87991</cdr:y>
    </cdr:to>
    <cdr:sp macro="" textlink="">
      <cdr:nvSpPr>
        <cdr:cNvPr id="2" name="TextBox 365">
          <a:extLst xmlns:a="http://schemas.openxmlformats.org/drawingml/2006/main">
            <a:ext uri="{FF2B5EF4-FFF2-40B4-BE49-F238E27FC236}">
              <a16:creationId xmlns:a16="http://schemas.microsoft.com/office/drawing/2014/main" id="{46CEFE5E-1759-4DA2-9CAC-9382BCF7E38C}"/>
            </a:ext>
          </a:extLst>
        </cdr:cNvPr>
        <cdr:cNvSpPr txBox="1"/>
      </cdr:nvSpPr>
      <cdr:spPr>
        <a:xfrm xmlns:a="http://schemas.openxmlformats.org/drawingml/2006/main">
          <a:off x="1702284" y="1815542"/>
          <a:ext cx="225701" cy="2460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latin typeface="Calibri" panose="020F0502020204030204" pitchFamily="34" charset="0"/>
              <a:cs typeface="Calibri" panose="020F0502020204030204" pitchFamily="34" charset="0"/>
            </a:rPr>
            <a:t>†</a:t>
          </a:r>
          <a:endParaRPr lang="en-US" sz="1100" dirty="0"/>
        </a:p>
      </cdr:txBody>
    </cdr:sp>
  </cdr:relSizeAnchor>
  <cdr:relSizeAnchor xmlns:cdr="http://schemas.openxmlformats.org/drawingml/2006/chartDrawing">
    <cdr:from>
      <cdr:x>0.67739</cdr:x>
      <cdr:y>0.81256</cdr:y>
    </cdr:from>
    <cdr:to>
      <cdr:x>0.73664</cdr:x>
      <cdr:y>0.99647</cdr:y>
    </cdr:to>
    <cdr:sp macro="" textlink="">
      <cdr:nvSpPr>
        <cdr:cNvPr id="3" name="TextBox 365">
          <a:extLst xmlns:a="http://schemas.openxmlformats.org/drawingml/2006/main">
            <a:ext uri="{FF2B5EF4-FFF2-40B4-BE49-F238E27FC236}">
              <a16:creationId xmlns:a16="http://schemas.microsoft.com/office/drawing/2014/main" id="{96322254-BA34-4C26-8A3B-D5A6F1230DC0}"/>
            </a:ext>
          </a:extLst>
        </cdr:cNvPr>
        <cdr:cNvSpPr txBox="1"/>
      </cdr:nvSpPr>
      <cdr:spPr>
        <a:xfrm xmlns:a="http://schemas.openxmlformats.org/drawingml/2006/main">
          <a:off x="2580560" y="1903754"/>
          <a:ext cx="225701"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latin typeface="Calibri" panose="020F0502020204030204" pitchFamily="34" charset="0"/>
              <a:cs typeface="Calibri" panose="020F0502020204030204" pitchFamily="34" charset="0"/>
            </a:rPr>
            <a:t>   †</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0.48283</cdr:x>
      <cdr:y>0.22182</cdr:y>
    </cdr:from>
    <cdr:to>
      <cdr:x>0.6593</cdr:x>
      <cdr:y>0.29913</cdr:y>
    </cdr:to>
    <cdr:sp macro="" textlink="">
      <cdr:nvSpPr>
        <cdr:cNvPr id="2" name="TextBox 1">
          <a:extLst xmlns:a="http://schemas.openxmlformats.org/drawingml/2006/main">
            <a:ext uri="{FF2B5EF4-FFF2-40B4-BE49-F238E27FC236}">
              <a16:creationId xmlns:a16="http://schemas.microsoft.com/office/drawing/2014/main" id="{14BD67A0-4837-4C78-99ED-420E23F043BD}"/>
            </a:ext>
          </a:extLst>
        </cdr:cNvPr>
        <cdr:cNvSpPr txBox="1"/>
      </cdr:nvSpPr>
      <cdr:spPr>
        <a:xfrm xmlns:a="http://schemas.openxmlformats.org/drawingml/2006/main">
          <a:off x="2501822" y="965209"/>
          <a:ext cx="914397" cy="3364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a:t>P</a:t>
          </a:r>
          <a:r>
            <a:rPr lang="en-US" sz="1100" dirty="0"/>
            <a:t>=0.046</a:t>
          </a:r>
          <a:endParaRPr lang="en-US" sz="1100" i="1" dirty="0"/>
        </a:p>
      </cdr:txBody>
    </cdr:sp>
  </cdr:relSizeAnchor>
  <cdr:relSizeAnchor xmlns:cdr="http://schemas.openxmlformats.org/drawingml/2006/chartDrawing">
    <cdr:from>
      <cdr:x>0.42153</cdr:x>
      <cdr:y>0.28298</cdr:y>
    </cdr:from>
    <cdr:to>
      <cdr:x>0.66728</cdr:x>
      <cdr:y>0.3343</cdr:y>
    </cdr:to>
    <cdr:sp macro="" textlink="">
      <cdr:nvSpPr>
        <cdr:cNvPr id="4" name="Left Brace 3">
          <a:extLst xmlns:a="http://schemas.openxmlformats.org/drawingml/2006/main">
            <a:ext uri="{FF2B5EF4-FFF2-40B4-BE49-F238E27FC236}">
              <a16:creationId xmlns:a16="http://schemas.microsoft.com/office/drawing/2014/main" id="{EC7A8B09-E488-4406-ADCA-EECC0DFA9595}"/>
            </a:ext>
          </a:extLst>
        </cdr:cNvPr>
        <cdr:cNvSpPr/>
      </cdr:nvSpPr>
      <cdr:spPr>
        <a:xfrm xmlns:a="http://schemas.openxmlformats.org/drawingml/2006/main" rot="5400000">
          <a:off x="2709216" y="706314"/>
          <a:ext cx="223329" cy="1273386"/>
        </a:xfrm>
        <a:prstGeom xmlns:a="http://schemas.openxmlformats.org/drawingml/2006/main" prst="leftBrac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81C68-AC84-42B2-ACB7-EBBAFB302A5A}" type="datetimeFigureOut">
              <a:rPr lang="en-US" smtClean="0"/>
              <a:t>12/8/2020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AC282-9AB1-46A8-BFCF-E86631EEA288}" type="slidenum">
              <a:rPr lang="en-US" smtClean="0"/>
              <a:t>‹#›</a:t>
            </a:fld>
            <a:endParaRPr lang="en-US" dirty="0"/>
          </a:p>
        </p:txBody>
      </p:sp>
    </p:spTree>
    <p:extLst>
      <p:ext uri="{BB962C8B-B14F-4D97-AF65-F5344CB8AC3E}">
        <p14:creationId xmlns:p14="http://schemas.microsoft.com/office/powerpoint/2010/main" val="288239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2</a:t>
            </a:fld>
            <a:endParaRPr lang="en-US" dirty="0"/>
          </a:p>
        </p:txBody>
      </p:sp>
    </p:spTree>
    <p:extLst>
      <p:ext uri="{BB962C8B-B14F-4D97-AF65-F5344CB8AC3E}">
        <p14:creationId xmlns:p14="http://schemas.microsoft.com/office/powerpoint/2010/main" val="373018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11</a:t>
            </a:fld>
            <a:endParaRPr lang="en-US" dirty="0"/>
          </a:p>
        </p:txBody>
      </p:sp>
    </p:spTree>
    <p:extLst>
      <p:ext uri="{BB962C8B-B14F-4D97-AF65-F5344CB8AC3E}">
        <p14:creationId xmlns:p14="http://schemas.microsoft.com/office/powerpoint/2010/main" val="191427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12</a:t>
            </a:fld>
            <a:endParaRPr lang="en-US" dirty="0"/>
          </a:p>
        </p:txBody>
      </p:sp>
    </p:spTree>
    <p:extLst>
      <p:ext uri="{BB962C8B-B14F-4D97-AF65-F5344CB8AC3E}">
        <p14:creationId xmlns:p14="http://schemas.microsoft.com/office/powerpoint/2010/main" val="342509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13</a:t>
            </a:fld>
            <a:endParaRPr lang="en-US" dirty="0"/>
          </a:p>
        </p:txBody>
      </p:sp>
    </p:spTree>
    <p:extLst>
      <p:ext uri="{BB962C8B-B14F-4D97-AF65-F5344CB8AC3E}">
        <p14:creationId xmlns:p14="http://schemas.microsoft.com/office/powerpoint/2010/main" val="394676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14</a:t>
            </a:fld>
            <a:endParaRPr lang="en-US" dirty="0"/>
          </a:p>
        </p:txBody>
      </p:sp>
    </p:spTree>
    <p:extLst>
      <p:ext uri="{BB962C8B-B14F-4D97-AF65-F5344CB8AC3E}">
        <p14:creationId xmlns:p14="http://schemas.microsoft.com/office/powerpoint/2010/main" val="99898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1E127-56C4-4349-AF06-D3AB1CEF48AB}" type="slidenum">
              <a:rPr lang="en-US" smtClean="0"/>
              <a:t>15</a:t>
            </a:fld>
            <a:endParaRPr lang="en-US" dirty="0"/>
          </a:p>
        </p:txBody>
      </p:sp>
    </p:spTree>
    <p:extLst>
      <p:ext uri="{BB962C8B-B14F-4D97-AF65-F5344CB8AC3E}">
        <p14:creationId xmlns:p14="http://schemas.microsoft.com/office/powerpoint/2010/main" val="2540941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ED1E127-56C4-4349-AF06-D3AB1CEF48AB}" type="slidenum">
              <a:rPr lang="en-US" smtClean="0"/>
              <a:t>16</a:t>
            </a:fld>
            <a:endParaRPr lang="en-US" dirty="0"/>
          </a:p>
        </p:txBody>
      </p:sp>
    </p:spTree>
    <p:extLst>
      <p:ext uri="{BB962C8B-B14F-4D97-AF65-F5344CB8AC3E}">
        <p14:creationId xmlns:p14="http://schemas.microsoft.com/office/powerpoint/2010/main" val="292310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17</a:t>
            </a:fld>
            <a:endParaRPr lang="en-US" dirty="0"/>
          </a:p>
        </p:txBody>
      </p:sp>
    </p:spTree>
    <p:extLst>
      <p:ext uri="{BB962C8B-B14F-4D97-AF65-F5344CB8AC3E}">
        <p14:creationId xmlns:p14="http://schemas.microsoft.com/office/powerpoint/2010/main" val="3645668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1E127-56C4-4349-AF06-D3AB1CEF48AB}" type="slidenum">
              <a:rPr lang="en-US" smtClean="0"/>
              <a:t>18</a:t>
            </a:fld>
            <a:endParaRPr lang="en-US" dirty="0"/>
          </a:p>
        </p:txBody>
      </p:sp>
    </p:spTree>
    <p:extLst>
      <p:ext uri="{BB962C8B-B14F-4D97-AF65-F5344CB8AC3E}">
        <p14:creationId xmlns:p14="http://schemas.microsoft.com/office/powerpoint/2010/main" val="259843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1E127-56C4-4349-AF06-D3AB1CEF48AB}" type="slidenum">
              <a:rPr lang="en-US" smtClean="0"/>
              <a:t>19</a:t>
            </a:fld>
            <a:endParaRPr lang="en-US" dirty="0"/>
          </a:p>
        </p:txBody>
      </p:sp>
    </p:spTree>
    <p:extLst>
      <p:ext uri="{BB962C8B-B14F-4D97-AF65-F5344CB8AC3E}">
        <p14:creationId xmlns:p14="http://schemas.microsoft.com/office/powerpoint/2010/main" val="2291319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20</a:t>
            </a:fld>
            <a:endParaRPr lang="en-US" dirty="0"/>
          </a:p>
        </p:txBody>
      </p:sp>
    </p:spTree>
    <p:extLst>
      <p:ext uri="{BB962C8B-B14F-4D97-AF65-F5344CB8AC3E}">
        <p14:creationId xmlns:p14="http://schemas.microsoft.com/office/powerpoint/2010/main" val="122835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3</a:t>
            </a:fld>
            <a:endParaRPr lang="en-US" dirty="0"/>
          </a:p>
        </p:txBody>
      </p:sp>
    </p:spTree>
    <p:extLst>
      <p:ext uri="{BB962C8B-B14F-4D97-AF65-F5344CB8AC3E}">
        <p14:creationId xmlns:p14="http://schemas.microsoft.com/office/powerpoint/2010/main" val="388171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21</a:t>
            </a:fld>
            <a:endParaRPr lang="en-US" dirty="0"/>
          </a:p>
        </p:txBody>
      </p:sp>
    </p:spTree>
    <p:extLst>
      <p:ext uri="{BB962C8B-B14F-4D97-AF65-F5344CB8AC3E}">
        <p14:creationId xmlns:p14="http://schemas.microsoft.com/office/powerpoint/2010/main" val="2755799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1E127-56C4-4349-AF06-D3AB1CEF48AB}" type="slidenum">
              <a:rPr lang="en-US" smtClean="0"/>
              <a:t>22</a:t>
            </a:fld>
            <a:endParaRPr lang="en-US" dirty="0"/>
          </a:p>
        </p:txBody>
      </p:sp>
    </p:spTree>
    <p:extLst>
      <p:ext uri="{BB962C8B-B14F-4D97-AF65-F5344CB8AC3E}">
        <p14:creationId xmlns:p14="http://schemas.microsoft.com/office/powerpoint/2010/main" val="2035911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1E127-56C4-4349-AF06-D3AB1CEF48AB}" type="slidenum">
              <a:rPr lang="en-US" smtClean="0"/>
              <a:t>23</a:t>
            </a:fld>
            <a:endParaRPr lang="en-US" dirty="0"/>
          </a:p>
        </p:txBody>
      </p:sp>
    </p:spTree>
    <p:extLst>
      <p:ext uri="{BB962C8B-B14F-4D97-AF65-F5344CB8AC3E}">
        <p14:creationId xmlns:p14="http://schemas.microsoft.com/office/powerpoint/2010/main" val="2963657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24</a:t>
            </a:fld>
            <a:endParaRPr lang="en-US" dirty="0"/>
          </a:p>
        </p:txBody>
      </p:sp>
    </p:spTree>
    <p:extLst>
      <p:ext uri="{BB962C8B-B14F-4D97-AF65-F5344CB8AC3E}">
        <p14:creationId xmlns:p14="http://schemas.microsoft.com/office/powerpoint/2010/main" val="343330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25</a:t>
            </a:fld>
            <a:endParaRPr lang="en-US" dirty="0"/>
          </a:p>
        </p:txBody>
      </p:sp>
    </p:spTree>
    <p:extLst>
      <p:ext uri="{BB962C8B-B14F-4D97-AF65-F5344CB8AC3E}">
        <p14:creationId xmlns:p14="http://schemas.microsoft.com/office/powerpoint/2010/main" val="2625852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26</a:t>
            </a:fld>
            <a:endParaRPr lang="en-US" dirty="0"/>
          </a:p>
        </p:txBody>
      </p:sp>
    </p:spTree>
    <p:extLst>
      <p:ext uri="{BB962C8B-B14F-4D97-AF65-F5344CB8AC3E}">
        <p14:creationId xmlns:p14="http://schemas.microsoft.com/office/powerpoint/2010/main" val="603710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D1E127-56C4-4349-AF06-D3AB1CEF48AB}" type="slidenum">
              <a:rPr lang="en-US" smtClean="0"/>
              <a:t>27</a:t>
            </a:fld>
            <a:endParaRPr lang="en-US" dirty="0"/>
          </a:p>
        </p:txBody>
      </p:sp>
    </p:spTree>
    <p:extLst>
      <p:ext uri="{BB962C8B-B14F-4D97-AF65-F5344CB8AC3E}">
        <p14:creationId xmlns:p14="http://schemas.microsoft.com/office/powerpoint/2010/main" val="137583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99A1090D-8E4B-4125-8BC0-0E15EA2D0830}"/>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13F72969-3197-48A3-A268-6ECEFA904833}"/>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dirty="0">
              <a:latin typeface="Times New Roman" panose="02020603050405020304" pitchFamily="18" charset="0"/>
            </a:endParaRPr>
          </a:p>
        </p:txBody>
      </p:sp>
      <p:sp>
        <p:nvSpPr>
          <p:cNvPr id="64516" name="Slide Number Placeholder 3">
            <a:extLst>
              <a:ext uri="{FF2B5EF4-FFF2-40B4-BE49-F238E27FC236}">
                <a16:creationId xmlns:a16="http://schemas.microsoft.com/office/drawing/2014/main" id="{C2621059-00E2-46FC-9907-C4BCE92B7595}"/>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a:defRPr sz="2400">
                <a:solidFill>
                  <a:schemeClr val="tx1"/>
                </a:solidFill>
                <a:latin typeface="Arial" panose="020B0604020202020204" pitchFamily="34" charset="0"/>
                <a:ea typeface="MS PGothic" panose="020B0600070205080204" pitchFamily="34" charset="-128"/>
              </a:defRPr>
            </a:lvl1pPr>
            <a:lvl2pPr marL="742950" indent="-285750" defTabSz="912813">
              <a:defRPr sz="2400">
                <a:solidFill>
                  <a:schemeClr val="tx1"/>
                </a:solidFill>
                <a:latin typeface="Arial" panose="020B0604020202020204" pitchFamily="34" charset="0"/>
                <a:ea typeface="MS PGothic" panose="020B0600070205080204" pitchFamily="34" charset="-128"/>
              </a:defRPr>
            </a:lvl2pPr>
            <a:lvl3pPr marL="1143000" indent="-228600" defTabSz="912813">
              <a:defRPr sz="2400">
                <a:solidFill>
                  <a:schemeClr val="tx1"/>
                </a:solidFill>
                <a:latin typeface="Arial" panose="020B0604020202020204" pitchFamily="34" charset="0"/>
                <a:ea typeface="MS PGothic" panose="020B0600070205080204" pitchFamily="34" charset="-128"/>
              </a:defRPr>
            </a:lvl3pPr>
            <a:lvl4pPr marL="1600200" indent="-228600" defTabSz="912813">
              <a:defRPr sz="2400">
                <a:solidFill>
                  <a:schemeClr val="tx1"/>
                </a:solidFill>
                <a:latin typeface="Arial" panose="020B0604020202020204" pitchFamily="34" charset="0"/>
                <a:ea typeface="MS PGothic" panose="020B0600070205080204" pitchFamily="34" charset="-128"/>
              </a:defRPr>
            </a:lvl4pPr>
            <a:lvl5pPr marL="2057400" indent="-228600" defTabSz="912813">
              <a:defRPr sz="24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6185A87-3787-4054-966E-FD41F4AAF98D}" type="slidenum">
              <a:rPr lang="en-US" altLang="en-US" sz="1200" b="1"/>
              <a:pPr/>
              <a:t>28</a:t>
            </a:fld>
            <a:endParaRPr lang="en-US" altLang="en-US" sz="1200" b="1" dirty="0"/>
          </a:p>
        </p:txBody>
      </p:sp>
    </p:spTree>
    <p:extLst>
      <p:ext uri="{BB962C8B-B14F-4D97-AF65-F5344CB8AC3E}">
        <p14:creationId xmlns:p14="http://schemas.microsoft.com/office/powerpoint/2010/main" val="2621611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29</a:t>
            </a:fld>
            <a:endParaRPr lang="en-US" dirty="0"/>
          </a:p>
        </p:txBody>
      </p:sp>
    </p:spTree>
    <p:extLst>
      <p:ext uri="{BB962C8B-B14F-4D97-AF65-F5344CB8AC3E}">
        <p14:creationId xmlns:p14="http://schemas.microsoft.com/office/powerpoint/2010/main" val="3868322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30</a:t>
            </a:fld>
            <a:endParaRPr lang="en-US" dirty="0"/>
          </a:p>
        </p:txBody>
      </p:sp>
    </p:spTree>
    <p:extLst>
      <p:ext uri="{BB962C8B-B14F-4D97-AF65-F5344CB8AC3E}">
        <p14:creationId xmlns:p14="http://schemas.microsoft.com/office/powerpoint/2010/main" val="308942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4</a:t>
            </a:fld>
            <a:endParaRPr lang="en-US" dirty="0"/>
          </a:p>
        </p:txBody>
      </p:sp>
    </p:spTree>
    <p:extLst>
      <p:ext uri="{BB962C8B-B14F-4D97-AF65-F5344CB8AC3E}">
        <p14:creationId xmlns:p14="http://schemas.microsoft.com/office/powerpoint/2010/main" val="1100322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a:extLst>
              <a:ext uri="{FF2B5EF4-FFF2-40B4-BE49-F238E27FC236}">
                <a16:creationId xmlns:a16="http://schemas.microsoft.com/office/drawing/2014/main" id="{EC060387-4DB1-4453-8E9F-844A95DCBFF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1006475">
              <a:defRPr sz="1400" b="1">
                <a:solidFill>
                  <a:schemeClr val="bg1"/>
                </a:solidFill>
                <a:latin typeface="Arial" panose="020B0604020202020204" pitchFamily="34" charset="0"/>
                <a:ea typeface="MS PGothic" panose="020B0600070205080204" pitchFamily="34" charset="-128"/>
              </a:defRPr>
            </a:lvl1pPr>
            <a:lvl2pPr marL="742950" indent="-285750" defTabSz="1006475">
              <a:defRPr sz="1400" b="1">
                <a:solidFill>
                  <a:schemeClr val="bg1"/>
                </a:solidFill>
                <a:latin typeface="Arial" panose="020B0604020202020204" pitchFamily="34" charset="0"/>
                <a:ea typeface="MS PGothic" panose="020B0600070205080204" pitchFamily="34" charset="-128"/>
              </a:defRPr>
            </a:lvl2pPr>
            <a:lvl3pPr marL="1143000" indent="-228600" defTabSz="1006475">
              <a:defRPr sz="1400" b="1">
                <a:solidFill>
                  <a:schemeClr val="bg1"/>
                </a:solidFill>
                <a:latin typeface="Arial" panose="020B0604020202020204" pitchFamily="34" charset="0"/>
                <a:ea typeface="MS PGothic" panose="020B0600070205080204" pitchFamily="34" charset="-128"/>
              </a:defRPr>
            </a:lvl3pPr>
            <a:lvl4pPr marL="1600200" indent="-228600" defTabSz="1006475">
              <a:defRPr sz="1400" b="1">
                <a:solidFill>
                  <a:schemeClr val="bg1"/>
                </a:solidFill>
                <a:latin typeface="Arial" panose="020B0604020202020204" pitchFamily="34" charset="0"/>
                <a:ea typeface="MS PGothic" panose="020B0600070205080204" pitchFamily="34" charset="-128"/>
              </a:defRPr>
            </a:lvl4pPr>
            <a:lvl5pPr marL="2057400" indent="-228600" defTabSz="1006475">
              <a:defRPr sz="1400" b="1">
                <a:solidFill>
                  <a:schemeClr val="bg1"/>
                </a:solidFill>
                <a:latin typeface="Arial" panose="020B0604020202020204" pitchFamily="34" charset="0"/>
                <a:ea typeface="MS PGothic" panose="020B0600070205080204" pitchFamily="34" charset="-128"/>
              </a:defRPr>
            </a:lvl5pPr>
            <a:lvl6pPr marL="2514600" indent="-228600" algn="ctr" defTabSz="10064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algn="ctr" defTabSz="10064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algn="ctr" defTabSz="10064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algn="ctr" defTabSz="1006475"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fld id="{A465E4B2-D54D-43E6-9F4F-0E65E89CD086}" type="slidenum">
              <a:rPr lang="en-US" altLang="en-US" sz="1000" b="0">
                <a:solidFill>
                  <a:schemeClr val="tx1"/>
                </a:solidFill>
              </a:rPr>
              <a:pPr/>
              <a:t>31</a:t>
            </a:fld>
            <a:endParaRPr lang="en-US" altLang="en-US" sz="1000" b="0" dirty="0">
              <a:solidFill>
                <a:schemeClr val="tx1"/>
              </a:solidFill>
            </a:endParaRPr>
          </a:p>
        </p:txBody>
      </p:sp>
      <p:sp>
        <p:nvSpPr>
          <p:cNvPr id="1989634" name="Rectangle 2">
            <a:extLst>
              <a:ext uri="{FF2B5EF4-FFF2-40B4-BE49-F238E27FC236}">
                <a16:creationId xmlns:a16="http://schemas.microsoft.com/office/drawing/2014/main" id="{062B7715-F61C-44BD-B85B-9FFA6C76A901}"/>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89635" name="Rectangle 3">
            <a:extLst>
              <a:ext uri="{FF2B5EF4-FFF2-40B4-BE49-F238E27FC236}">
                <a16:creationId xmlns:a16="http://schemas.microsoft.com/office/drawing/2014/main" id="{89898277-CB13-4382-9860-08D20ABC1538}"/>
              </a:ext>
            </a:extLst>
          </p:cNvPr>
          <p:cNvSpPr>
            <a:spLocks noGrp="1" noChangeArrowheads="1"/>
          </p:cNvSpPr>
          <p:nvPr>
            <p:ph type="body" idx="1"/>
          </p:nvPr>
        </p:nvSpPr>
        <p:spPr/>
        <p:txBody>
          <a:bodyPr/>
          <a:lstStyle/>
          <a:p>
            <a:pPr eaLnBrk="1" hangingPunct="1">
              <a:defRPr/>
            </a:pPr>
            <a:endParaRPr lang="en-US" dirty="0">
              <a:ea typeface="ＭＳ Ｐゴシック" charset="0"/>
            </a:endParaRPr>
          </a:p>
        </p:txBody>
      </p:sp>
    </p:spTree>
    <p:extLst>
      <p:ext uri="{BB962C8B-B14F-4D97-AF65-F5344CB8AC3E}">
        <p14:creationId xmlns:p14="http://schemas.microsoft.com/office/powerpoint/2010/main" val="907451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FAC7E-9746-43B7-8CA1-AC3716E3899E}" type="slidenum">
              <a:rPr lang="en-US" smtClean="0"/>
              <a:pPr/>
              <a:t>32</a:t>
            </a:fld>
            <a:endParaRPr lang="en-US" dirty="0"/>
          </a:p>
        </p:txBody>
      </p:sp>
    </p:spTree>
    <p:extLst>
      <p:ext uri="{BB962C8B-B14F-4D97-AF65-F5344CB8AC3E}">
        <p14:creationId xmlns:p14="http://schemas.microsoft.com/office/powerpoint/2010/main" val="1847422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6529" fontAlgn="base">
              <a:spcBef>
                <a:spcPct val="0"/>
              </a:spcBef>
              <a:spcAft>
                <a:spcPct val="0"/>
              </a:spcAft>
              <a:defRPr/>
            </a:pPr>
            <a:fld id="{1C1485D9-B69A-4BC1-A506-E028F9A50E6F}" type="slidenum">
              <a:rPr lang="en-US">
                <a:solidFill>
                  <a:prstClr val="black"/>
                </a:solidFill>
                <a:latin typeface="Calibri"/>
              </a:rPr>
              <a:pPr defTabSz="966529" fontAlgn="base">
                <a:spcBef>
                  <a:spcPct val="0"/>
                </a:spcBef>
                <a:spcAft>
                  <a:spcPct val="0"/>
                </a:spcAft>
                <a:defRPr/>
              </a:pPr>
              <a:t>33</a:t>
            </a:fld>
            <a:endParaRPr lang="en-US" dirty="0">
              <a:solidFill>
                <a:prstClr val="black"/>
              </a:solidFill>
              <a:latin typeface="Calibri"/>
            </a:endParaRPr>
          </a:p>
        </p:txBody>
      </p:sp>
      <p:sp>
        <p:nvSpPr>
          <p:cNvPr id="91139" name="Rectangle 2"/>
          <p:cNvSpPr>
            <a:spLocks noGrp="1" noRot="1" noChangeAspect="1" noChangeArrowheads="1" noTextEdit="1"/>
          </p:cNvSpPr>
          <p:nvPr>
            <p:ph type="sldImg"/>
          </p:nvPr>
        </p:nvSpPr>
        <p:spPr bwMode="auto">
          <a:xfrm>
            <a:off x="458788" y="719138"/>
            <a:ext cx="6400800" cy="3600450"/>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lIns="94943" tIns="47470" rIns="94943" bIns="47470" numCol="1" anchor="t" anchorCtr="0" compatLnSpc="1">
            <a:prstTxWarp prst="textNoShape">
              <a:avLst/>
            </a:prstTxWarp>
          </a:bodyPr>
          <a:lstStyle/>
          <a:p>
            <a:pPr eaLnBrk="1" hangingPunct="1">
              <a:spcBef>
                <a:spcPct val="0"/>
              </a:spcBef>
            </a:pPr>
            <a:endParaRPr lang="en-US" sz="1000" dirty="0"/>
          </a:p>
        </p:txBody>
      </p:sp>
      <p:sp>
        <p:nvSpPr>
          <p:cNvPr id="91141" name="Text Box 4"/>
          <p:cNvSpPr txBox="1">
            <a:spLocks noChangeArrowheads="1"/>
          </p:cNvSpPr>
          <p:nvPr/>
        </p:nvSpPr>
        <p:spPr bwMode="auto">
          <a:xfrm>
            <a:off x="-1154853" y="1305164"/>
            <a:ext cx="195216" cy="405350"/>
          </a:xfrm>
          <a:prstGeom prst="rect">
            <a:avLst/>
          </a:prstGeom>
          <a:noFill/>
          <a:ln w="9525">
            <a:noFill/>
            <a:miter lim="800000"/>
            <a:headEnd/>
            <a:tailEnd/>
          </a:ln>
        </p:spPr>
        <p:txBody>
          <a:bodyPr wrap="none" lIns="96632" tIns="48315" rIns="96632" bIns="48315">
            <a:spAutoFit/>
          </a:bodyPr>
          <a:lstStyle/>
          <a:p>
            <a:pPr defTabSz="966529" fontAlgn="base">
              <a:spcBef>
                <a:spcPct val="0"/>
              </a:spcBef>
              <a:spcAft>
                <a:spcPct val="0"/>
              </a:spcAft>
              <a:defRPr/>
            </a:pPr>
            <a:endParaRPr lang="en-US" sz="20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752136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0302F-8612-48B8-B5CA-A21842E997C0}" type="slidenum">
              <a:rPr lang="en-US" smtClean="0"/>
              <a:t>34</a:t>
            </a:fld>
            <a:endParaRPr lang="en-US" dirty="0"/>
          </a:p>
        </p:txBody>
      </p:sp>
    </p:spTree>
    <p:extLst>
      <p:ext uri="{BB962C8B-B14F-4D97-AF65-F5344CB8AC3E}">
        <p14:creationId xmlns:p14="http://schemas.microsoft.com/office/powerpoint/2010/main" val="1951817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35</a:t>
            </a:fld>
            <a:endParaRPr lang="en-US" dirty="0"/>
          </a:p>
        </p:txBody>
      </p:sp>
    </p:spTree>
    <p:extLst>
      <p:ext uri="{BB962C8B-B14F-4D97-AF65-F5344CB8AC3E}">
        <p14:creationId xmlns:p14="http://schemas.microsoft.com/office/powerpoint/2010/main" val="2283762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36</a:t>
            </a:fld>
            <a:endParaRPr lang="en-US" dirty="0"/>
          </a:p>
        </p:txBody>
      </p:sp>
    </p:spTree>
    <p:extLst>
      <p:ext uri="{BB962C8B-B14F-4D97-AF65-F5344CB8AC3E}">
        <p14:creationId xmlns:p14="http://schemas.microsoft.com/office/powerpoint/2010/main" val="1182564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0D3EB-3236-4511-BF64-DA960EC7CB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497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38</a:t>
            </a:fld>
            <a:endParaRPr lang="en-US" dirty="0"/>
          </a:p>
        </p:txBody>
      </p:sp>
    </p:spTree>
    <p:extLst>
      <p:ext uri="{BB962C8B-B14F-4D97-AF65-F5344CB8AC3E}">
        <p14:creationId xmlns:p14="http://schemas.microsoft.com/office/powerpoint/2010/main" val="954586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8294" y="4803093"/>
            <a:ext cx="5438140" cy="4157444"/>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0D3EB-3236-4511-BF64-DA960EC7CB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4149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40</a:t>
            </a:fld>
            <a:endParaRPr lang="en-US" dirty="0"/>
          </a:p>
        </p:txBody>
      </p:sp>
    </p:spTree>
    <p:extLst>
      <p:ext uri="{BB962C8B-B14F-4D97-AF65-F5344CB8AC3E}">
        <p14:creationId xmlns:p14="http://schemas.microsoft.com/office/powerpoint/2010/main" val="180413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5</a:t>
            </a:fld>
            <a:endParaRPr lang="en-US" dirty="0"/>
          </a:p>
        </p:txBody>
      </p:sp>
    </p:spTree>
    <p:extLst>
      <p:ext uri="{BB962C8B-B14F-4D97-AF65-F5344CB8AC3E}">
        <p14:creationId xmlns:p14="http://schemas.microsoft.com/office/powerpoint/2010/main" val="312276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41</a:t>
            </a:fld>
            <a:endParaRPr lang="en-US" dirty="0"/>
          </a:p>
        </p:txBody>
      </p:sp>
    </p:spTree>
    <p:extLst>
      <p:ext uri="{BB962C8B-B14F-4D97-AF65-F5344CB8AC3E}">
        <p14:creationId xmlns:p14="http://schemas.microsoft.com/office/powerpoint/2010/main" val="3720568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90302F-8612-48B8-B5CA-A21842E997C0}" type="slidenum">
              <a:rPr lang="en-US" smtClean="0"/>
              <a:t>42</a:t>
            </a:fld>
            <a:endParaRPr lang="en-US" dirty="0"/>
          </a:p>
        </p:txBody>
      </p:sp>
    </p:spTree>
    <p:extLst>
      <p:ext uri="{BB962C8B-B14F-4D97-AF65-F5344CB8AC3E}">
        <p14:creationId xmlns:p14="http://schemas.microsoft.com/office/powerpoint/2010/main" val="2607157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43</a:t>
            </a:fld>
            <a:endParaRPr lang="en-US" dirty="0"/>
          </a:p>
        </p:txBody>
      </p:sp>
    </p:spTree>
    <p:extLst>
      <p:ext uri="{BB962C8B-B14F-4D97-AF65-F5344CB8AC3E}">
        <p14:creationId xmlns:p14="http://schemas.microsoft.com/office/powerpoint/2010/main" val="3197515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D6510-BDB4-47E6-93F2-7C87B96A229B}" type="slidenum">
              <a:rPr lang="en-US" smtClean="0"/>
              <a:t>44</a:t>
            </a:fld>
            <a:endParaRPr lang="en-US" dirty="0"/>
          </a:p>
        </p:txBody>
      </p:sp>
    </p:spTree>
    <p:extLst>
      <p:ext uri="{BB962C8B-B14F-4D97-AF65-F5344CB8AC3E}">
        <p14:creationId xmlns:p14="http://schemas.microsoft.com/office/powerpoint/2010/main" val="1847989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Calibri" pitchFamily="34" charset="0"/>
              </a:defRPr>
            </a:lvl1pPr>
            <a:lvl2pPr marL="751494" indent="-289036">
              <a:defRPr>
                <a:solidFill>
                  <a:schemeClr val="tx1"/>
                </a:solidFill>
                <a:latin typeface="Calibri" pitchFamily="34" charset="0"/>
              </a:defRPr>
            </a:lvl2pPr>
            <a:lvl3pPr marL="1156145" indent="-231229">
              <a:defRPr>
                <a:solidFill>
                  <a:schemeClr val="tx1"/>
                </a:solidFill>
                <a:latin typeface="Calibri" pitchFamily="34" charset="0"/>
              </a:defRPr>
            </a:lvl3pPr>
            <a:lvl4pPr marL="1618602" indent="-231229">
              <a:defRPr>
                <a:solidFill>
                  <a:schemeClr val="tx1"/>
                </a:solidFill>
                <a:latin typeface="Calibri" pitchFamily="34" charset="0"/>
              </a:defRPr>
            </a:lvl4pPr>
            <a:lvl5pPr marL="2081060" indent="-231229">
              <a:defRPr>
                <a:solidFill>
                  <a:schemeClr val="tx1"/>
                </a:solidFill>
                <a:latin typeface="Calibri" pitchFamily="34" charset="0"/>
              </a:defRPr>
            </a:lvl5pPr>
            <a:lvl6pPr marL="2543518" indent="-231229" fontAlgn="base">
              <a:spcBef>
                <a:spcPct val="0"/>
              </a:spcBef>
              <a:spcAft>
                <a:spcPct val="0"/>
              </a:spcAft>
              <a:defRPr>
                <a:solidFill>
                  <a:schemeClr val="tx1"/>
                </a:solidFill>
                <a:latin typeface="Calibri" pitchFamily="34" charset="0"/>
              </a:defRPr>
            </a:lvl6pPr>
            <a:lvl7pPr marL="3005976" indent="-231229" fontAlgn="base">
              <a:spcBef>
                <a:spcPct val="0"/>
              </a:spcBef>
              <a:spcAft>
                <a:spcPct val="0"/>
              </a:spcAft>
              <a:defRPr>
                <a:solidFill>
                  <a:schemeClr val="tx1"/>
                </a:solidFill>
                <a:latin typeface="Calibri" pitchFamily="34" charset="0"/>
              </a:defRPr>
            </a:lvl7pPr>
            <a:lvl8pPr marL="3468434" indent="-231229" fontAlgn="base">
              <a:spcBef>
                <a:spcPct val="0"/>
              </a:spcBef>
              <a:spcAft>
                <a:spcPct val="0"/>
              </a:spcAft>
              <a:defRPr>
                <a:solidFill>
                  <a:schemeClr val="tx1"/>
                </a:solidFill>
                <a:latin typeface="Calibri" pitchFamily="34" charset="0"/>
              </a:defRPr>
            </a:lvl8pPr>
            <a:lvl9pPr marL="3930891" indent="-231229" fontAlgn="base">
              <a:spcBef>
                <a:spcPct val="0"/>
              </a:spcBef>
              <a:spcAft>
                <a:spcPct val="0"/>
              </a:spcAft>
              <a:defRPr>
                <a:solidFill>
                  <a:schemeClr val="tx1"/>
                </a:solidFill>
                <a:latin typeface="Calibri" pitchFamily="34" charset="0"/>
              </a:defRPr>
            </a:lvl9pPr>
          </a:lstStyle>
          <a:p>
            <a:pPr eaLnBrk="1" hangingPunct="1">
              <a:defRPr/>
            </a:pPr>
            <a:fld id="{3401EFD4-E790-4593-AF92-C4ED4CB759BC}" type="slidenum">
              <a:rPr lang="en-US" altLang="en-US" sz="1800" kern="0">
                <a:latin typeface="Times New Roman" pitchFamily="18" charset="0"/>
              </a:rPr>
              <a:pPr eaLnBrk="1" hangingPunct="1">
                <a:defRPr/>
              </a:pPr>
              <a:t>45</a:t>
            </a:fld>
            <a:endParaRPr lang="en-US" altLang="en-US" sz="1800" kern="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30495647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3A2B-318C-4F1A-AAE5-9B409C92DD53}" type="slidenum">
              <a:rPr lang="en-US" smtClean="0"/>
              <a:t>46</a:t>
            </a:fld>
            <a:endParaRPr lang="en-US" dirty="0"/>
          </a:p>
        </p:txBody>
      </p:sp>
    </p:spTree>
    <p:extLst>
      <p:ext uri="{BB962C8B-B14F-4D97-AF65-F5344CB8AC3E}">
        <p14:creationId xmlns:p14="http://schemas.microsoft.com/office/powerpoint/2010/main" val="3556386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C3E6-802F-4765-A6AB-9252FF8787F5}" type="slidenum">
              <a:rPr lang="en-US" smtClean="0"/>
              <a:t>47</a:t>
            </a:fld>
            <a:endParaRPr lang="en-US" dirty="0"/>
          </a:p>
        </p:txBody>
      </p:sp>
    </p:spTree>
    <p:extLst>
      <p:ext uri="{BB962C8B-B14F-4D97-AF65-F5344CB8AC3E}">
        <p14:creationId xmlns:p14="http://schemas.microsoft.com/office/powerpoint/2010/main" val="881572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65D15-8AF8-470E-B403-CFDDCD5387D3}" type="slidenum">
              <a:rPr lang="en-US" smtClean="0"/>
              <a:t>48</a:t>
            </a:fld>
            <a:endParaRPr lang="en-US" dirty="0"/>
          </a:p>
        </p:txBody>
      </p:sp>
    </p:spTree>
    <p:extLst>
      <p:ext uri="{BB962C8B-B14F-4D97-AF65-F5344CB8AC3E}">
        <p14:creationId xmlns:p14="http://schemas.microsoft.com/office/powerpoint/2010/main" val="1633867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C3E6-802F-4765-A6AB-9252FF8787F5}" type="slidenum">
              <a:rPr lang="en-US" smtClean="0"/>
              <a:t>49</a:t>
            </a:fld>
            <a:endParaRPr lang="en-US" dirty="0"/>
          </a:p>
        </p:txBody>
      </p:sp>
    </p:spTree>
    <p:extLst>
      <p:ext uri="{BB962C8B-B14F-4D97-AF65-F5344CB8AC3E}">
        <p14:creationId xmlns:p14="http://schemas.microsoft.com/office/powerpoint/2010/main" val="1916968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50</a:t>
            </a:fld>
            <a:endParaRPr lang="en-US" dirty="0"/>
          </a:p>
        </p:txBody>
      </p:sp>
    </p:spTree>
    <p:extLst>
      <p:ext uri="{BB962C8B-B14F-4D97-AF65-F5344CB8AC3E}">
        <p14:creationId xmlns:p14="http://schemas.microsoft.com/office/powerpoint/2010/main" val="147998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D6510-BDB4-47E6-93F2-7C87B96A229B}" type="slidenum">
              <a:rPr lang="en-US" smtClean="0"/>
              <a:t>6</a:t>
            </a:fld>
            <a:endParaRPr lang="en-US" dirty="0"/>
          </a:p>
        </p:txBody>
      </p:sp>
    </p:spTree>
    <p:extLst>
      <p:ext uri="{BB962C8B-B14F-4D97-AF65-F5344CB8AC3E}">
        <p14:creationId xmlns:p14="http://schemas.microsoft.com/office/powerpoint/2010/main" val="17591366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51</a:t>
            </a:fld>
            <a:endParaRPr lang="en-US" dirty="0"/>
          </a:p>
        </p:txBody>
      </p:sp>
    </p:spTree>
    <p:extLst>
      <p:ext uri="{BB962C8B-B14F-4D97-AF65-F5344CB8AC3E}">
        <p14:creationId xmlns:p14="http://schemas.microsoft.com/office/powerpoint/2010/main" val="3396991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52</a:t>
            </a:fld>
            <a:endParaRPr lang="en-US" dirty="0"/>
          </a:p>
        </p:txBody>
      </p:sp>
    </p:spTree>
    <p:extLst>
      <p:ext uri="{BB962C8B-B14F-4D97-AF65-F5344CB8AC3E}">
        <p14:creationId xmlns:p14="http://schemas.microsoft.com/office/powerpoint/2010/main" val="379838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8783" y="4715154"/>
            <a:ext cx="6392848" cy="490592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50" dirty="0">
                <a:latin typeface="Arial" panose="020B0604020202020204" pitchFamily="34" charset="0"/>
                <a:cs typeface="Arial" panose="020B0604020202020204" pitchFamily="34" charset="0"/>
              </a:rPr>
              <a:t>.</a:t>
            </a: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CD285CE-6A67-6D48-A8BC-DA5F08963374}" type="slidenum">
              <a:rPr lang="en-US" smtClean="0"/>
              <a:t>53</a:t>
            </a:fld>
            <a:endParaRPr lang="en-US" dirty="0"/>
          </a:p>
        </p:txBody>
      </p:sp>
    </p:spTree>
    <p:extLst>
      <p:ext uri="{BB962C8B-B14F-4D97-AF65-F5344CB8AC3E}">
        <p14:creationId xmlns:p14="http://schemas.microsoft.com/office/powerpoint/2010/main" val="10507494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54</a:t>
            </a:fld>
            <a:endParaRPr lang="en-US" dirty="0"/>
          </a:p>
        </p:txBody>
      </p:sp>
    </p:spTree>
    <p:extLst>
      <p:ext uri="{BB962C8B-B14F-4D97-AF65-F5344CB8AC3E}">
        <p14:creationId xmlns:p14="http://schemas.microsoft.com/office/powerpoint/2010/main" val="195105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55</a:t>
            </a:fld>
            <a:endParaRPr lang="en-US" dirty="0"/>
          </a:p>
        </p:txBody>
      </p:sp>
    </p:spTree>
    <p:extLst>
      <p:ext uri="{BB962C8B-B14F-4D97-AF65-F5344CB8AC3E}">
        <p14:creationId xmlns:p14="http://schemas.microsoft.com/office/powerpoint/2010/main" val="21209084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56</a:t>
            </a:fld>
            <a:endParaRPr lang="en-US" dirty="0"/>
          </a:p>
        </p:txBody>
      </p:sp>
    </p:spTree>
    <p:extLst>
      <p:ext uri="{BB962C8B-B14F-4D97-AF65-F5344CB8AC3E}">
        <p14:creationId xmlns:p14="http://schemas.microsoft.com/office/powerpoint/2010/main" val="7666453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57</a:t>
            </a:fld>
            <a:endParaRPr lang="en-US" dirty="0"/>
          </a:p>
        </p:txBody>
      </p:sp>
    </p:spTree>
    <p:extLst>
      <p:ext uri="{BB962C8B-B14F-4D97-AF65-F5344CB8AC3E}">
        <p14:creationId xmlns:p14="http://schemas.microsoft.com/office/powerpoint/2010/main" val="3051264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58</a:t>
            </a:fld>
            <a:endParaRPr lang="en-US" dirty="0"/>
          </a:p>
        </p:txBody>
      </p:sp>
    </p:spTree>
    <p:extLst>
      <p:ext uri="{BB962C8B-B14F-4D97-AF65-F5344CB8AC3E}">
        <p14:creationId xmlns:p14="http://schemas.microsoft.com/office/powerpoint/2010/main" val="26204828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823918B3-BFDD-4F1E-ABF9-ABA5304DBFC8}"/>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0E62338D-A641-45A4-9911-6A90B644E115}"/>
              </a:ext>
            </a:extLst>
          </p:cNvPr>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Arial" charset="0"/>
              <a:ea typeface="ＭＳ Ｐゴシック" charset="0"/>
              <a:cs typeface="+mn-cs"/>
            </a:endParaRPr>
          </a:p>
        </p:txBody>
      </p:sp>
      <p:sp>
        <p:nvSpPr>
          <p:cNvPr id="65540" name="Slide Number Placeholder 3">
            <a:extLst>
              <a:ext uri="{FF2B5EF4-FFF2-40B4-BE49-F238E27FC236}">
                <a16:creationId xmlns:a16="http://schemas.microsoft.com/office/drawing/2014/main" id="{5B8E9FAD-9C6D-464A-94D7-2975A5D8A9D1}"/>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182A995-5A40-4D0F-A10B-E212D59F8878}" type="slidenum">
              <a:rPr lang="en-US" altLang="en-US" sz="1200"/>
              <a:pPr/>
              <a:t>59</a:t>
            </a:fld>
            <a:endParaRPr lang="en-US" altLang="en-US" sz="1200" dirty="0"/>
          </a:p>
        </p:txBody>
      </p:sp>
    </p:spTree>
    <p:extLst>
      <p:ext uri="{BB962C8B-B14F-4D97-AF65-F5344CB8AC3E}">
        <p14:creationId xmlns:p14="http://schemas.microsoft.com/office/powerpoint/2010/main" val="40959247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60</a:t>
            </a:fld>
            <a:endParaRPr lang="en-US" dirty="0"/>
          </a:p>
        </p:txBody>
      </p:sp>
    </p:spTree>
    <p:extLst>
      <p:ext uri="{BB962C8B-B14F-4D97-AF65-F5344CB8AC3E}">
        <p14:creationId xmlns:p14="http://schemas.microsoft.com/office/powerpoint/2010/main" val="330630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7</a:t>
            </a:fld>
            <a:endParaRPr lang="en-US" dirty="0"/>
          </a:p>
        </p:txBody>
      </p:sp>
    </p:spTree>
    <p:extLst>
      <p:ext uri="{BB962C8B-B14F-4D97-AF65-F5344CB8AC3E}">
        <p14:creationId xmlns:p14="http://schemas.microsoft.com/office/powerpoint/2010/main" val="12333015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61</a:t>
            </a:fld>
            <a:endParaRPr lang="en-US" dirty="0"/>
          </a:p>
        </p:txBody>
      </p:sp>
    </p:spTree>
    <p:extLst>
      <p:ext uri="{BB962C8B-B14F-4D97-AF65-F5344CB8AC3E}">
        <p14:creationId xmlns:p14="http://schemas.microsoft.com/office/powerpoint/2010/main" val="30578964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62</a:t>
            </a:fld>
            <a:endParaRPr lang="en-US" dirty="0"/>
          </a:p>
        </p:txBody>
      </p:sp>
    </p:spTree>
    <p:extLst>
      <p:ext uri="{BB962C8B-B14F-4D97-AF65-F5344CB8AC3E}">
        <p14:creationId xmlns:p14="http://schemas.microsoft.com/office/powerpoint/2010/main" val="3154445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63</a:t>
            </a:fld>
            <a:endParaRPr lang="en-US" dirty="0"/>
          </a:p>
        </p:txBody>
      </p:sp>
    </p:spTree>
    <p:extLst>
      <p:ext uri="{BB962C8B-B14F-4D97-AF65-F5344CB8AC3E}">
        <p14:creationId xmlns:p14="http://schemas.microsoft.com/office/powerpoint/2010/main" val="5104972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64</a:t>
            </a:fld>
            <a:endParaRPr lang="en-US" dirty="0"/>
          </a:p>
        </p:txBody>
      </p:sp>
    </p:spTree>
    <p:extLst>
      <p:ext uri="{BB962C8B-B14F-4D97-AF65-F5344CB8AC3E}">
        <p14:creationId xmlns:p14="http://schemas.microsoft.com/office/powerpoint/2010/main" val="3392172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65</a:t>
            </a:fld>
            <a:endParaRPr lang="en-US" dirty="0"/>
          </a:p>
        </p:txBody>
      </p:sp>
    </p:spTree>
    <p:extLst>
      <p:ext uri="{BB962C8B-B14F-4D97-AF65-F5344CB8AC3E}">
        <p14:creationId xmlns:p14="http://schemas.microsoft.com/office/powerpoint/2010/main" val="31310519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1AC282-9AB1-46A8-BFCF-E86631EEA288}" type="slidenum">
              <a:rPr lang="en-US" smtClean="0"/>
              <a:t>66</a:t>
            </a:fld>
            <a:endParaRPr lang="en-US" dirty="0"/>
          </a:p>
        </p:txBody>
      </p:sp>
    </p:spTree>
    <p:extLst>
      <p:ext uri="{BB962C8B-B14F-4D97-AF65-F5344CB8AC3E}">
        <p14:creationId xmlns:p14="http://schemas.microsoft.com/office/powerpoint/2010/main" val="19523982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Tree>
    <p:extLst>
      <p:ext uri="{BB962C8B-B14F-4D97-AF65-F5344CB8AC3E}">
        <p14:creationId xmlns:p14="http://schemas.microsoft.com/office/powerpoint/2010/main" val="18732813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D6510-BDB4-47E6-93F2-7C87B96A229B}" type="slidenum">
              <a:rPr lang="en-US" smtClean="0"/>
              <a:t>68</a:t>
            </a:fld>
            <a:endParaRPr lang="en-US" dirty="0"/>
          </a:p>
        </p:txBody>
      </p:sp>
    </p:spTree>
    <p:extLst>
      <p:ext uri="{BB962C8B-B14F-4D97-AF65-F5344CB8AC3E}">
        <p14:creationId xmlns:p14="http://schemas.microsoft.com/office/powerpoint/2010/main" val="27104461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69</a:t>
            </a:fld>
            <a:endParaRPr lang="en-US" dirty="0"/>
          </a:p>
        </p:txBody>
      </p:sp>
    </p:spTree>
    <p:extLst>
      <p:ext uri="{BB962C8B-B14F-4D97-AF65-F5344CB8AC3E}">
        <p14:creationId xmlns:p14="http://schemas.microsoft.com/office/powerpoint/2010/main" val="24957434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591" eaLnBrk="0" hangingPunct="0">
              <a:defRPr sz="1600" b="1">
                <a:solidFill>
                  <a:srgbClr val="000000"/>
                </a:solidFill>
                <a:latin typeface="Arial" charset="0"/>
                <a:ea typeface="ＭＳ Ｐゴシック" charset="0"/>
                <a:cs typeface="ＭＳ Ｐゴシック" charset="0"/>
              </a:defRPr>
            </a:lvl1pPr>
            <a:lvl2pPr marL="720587" indent="-277149" defTabSz="914591" eaLnBrk="0" hangingPunct="0">
              <a:defRPr sz="1600" b="1">
                <a:solidFill>
                  <a:srgbClr val="000000"/>
                </a:solidFill>
                <a:latin typeface="Arial" charset="0"/>
                <a:ea typeface="ＭＳ Ｐゴシック" charset="0"/>
              </a:defRPr>
            </a:lvl2pPr>
            <a:lvl3pPr marL="1108596" indent="-221719" defTabSz="914591" eaLnBrk="0" hangingPunct="0">
              <a:defRPr sz="1600" b="1">
                <a:solidFill>
                  <a:srgbClr val="000000"/>
                </a:solidFill>
                <a:latin typeface="Arial" charset="0"/>
                <a:ea typeface="ＭＳ Ｐゴシック" charset="0"/>
              </a:defRPr>
            </a:lvl3pPr>
            <a:lvl4pPr marL="1552034" indent="-221719" defTabSz="914591" eaLnBrk="0" hangingPunct="0">
              <a:defRPr sz="1600" b="1">
                <a:solidFill>
                  <a:srgbClr val="000000"/>
                </a:solidFill>
                <a:latin typeface="Arial" charset="0"/>
                <a:ea typeface="ＭＳ Ｐゴシック" charset="0"/>
              </a:defRPr>
            </a:lvl4pPr>
            <a:lvl5pPr marL="1995472" indent="-221719" defTabSz="914591" eaLnBrk="0" hangingPunct="0">
              <a:defRPr sz="1600" b="1">
                <a:solidFill>
                  <a:srgbClr val="000000"/>
                </a:solidFill>
                <a:latin typeface="Arial" charset="0"/>
                <a:ea typeface="ＭＳ Ｐゴシック" charset="0"/>
              </a:defRPr>
            </a:lvl5pPr>
            <a:lvl6pPr marL="2438911" indent="-221719" defTabSz="914591" eaLnBrk="0" fontAlgn="base" hangingPunct="0">
              <a:spcBef>
                <a:spcPct val="50000"/>
              </a:spcBef>
              <a:spcAft>
                <a:spcPct val="0"/>
              </a:spcAft>
              <a:defRPr sz="1600" b="1">
                <a:solidFill>
                  <a:srgbClr val="000000"/>
                </a:solidFill>
                <a:latin typeface="Arial" charset="0"/>
                <a:ea typeface="ＭＳ Ｐゴシック" charset="0"/>
              </a:defRPr>
            </a:lvl6pPr>
            <a:lvl7pPr marL="2882349" indent="-221719" defTabSz="914591" eaLnBrk="0" fontAlgn="base" hangingPunct="0">
              <a:spcBef>
                <a:spcPct val="50000"/>
              </a:spcBef>
              <a:spcAft>
                <a:spcPct val="0"/>
              </a:spcAft>
              <a:defRPr sz="1600" b="1">
                <a:solidFill>
                  <a:srgbClr val="000000"/>
                </a:solidFill>
                <a:latin typeface="Arial" charset="0"/>
                <a:ea typeface="ＭＳ Ｐゴシック" charset="0"/>
              </a:defRPr>
            </a:lvl7pPr>
            <a:lvl8pPr marL="3325787" indent="-221719" defTabSz="914591" eaLnBrk="0" fontAlgn="base" hangingPunct="0">
              <a:spcBef>
                <a:spcPct val="50000"/>
              </a:spcBef>
              <a:spcAft>
                <a:spcPct val="0"/>
              </a:spcAft>
              <a:defRPr sz="1600" b="1">
                <a:solidFill>
                  <a:srgbClr val="000000"/>
                </a:solidFill>
                <a:latin typeface="Arial" charset="0"/>
                <a:ea typeface="ＭＳ Ｐゴシック" charset="0"/>
              </a:defRPr>
            </a:lvl8pPr>
            <a:lvl9pPr marL="3769225" indent="-221719" defTabSz="914591" eaLnBrk="0" fontAlgn="base" hangingPunct="0">
              <a:spcBef>
                <a:spcPct val="50000"/>
              </a:spcBef>
              <a:spcAft>
                <a:spcPct val="0"/>
              </a:spcAft>
              <a:defRPr sz="1600" b="1">
                <a:solidFill>
                  <a:srgbClr val="000000"/>
                </a:solidFill>
                <a:latin typeface="Arial" charset="0"/>
                <a:ea typeface="ＭＳ Ｐゴシック" charset="0"/>
              </a:defRPr>
            </a:lvl9pPr>
          </a:lstStyle>
          <a:p>
            <a:pPr eaLnBrk="1" hangingPunct="1"/>
            <a:fld id="{BC646598-CB90-5646-8DAF-A0137A1548AE}" type="slidenum">
              <a:rPr lang="en-US" sz="1200" b="0">
                <a:solidFill>
                  <a:schemeClr val="tx1"/>
                </a:solidFill>
              </a:rPr>
              <a:pPr eaLnBrk="1" hangingPunct="1"/>
              <a:t>70</a:t>
            </a:fld>
            <a:endParaRPr lang="en-US" sz="1200" b="0" dirty="0">
              <a:solidFill>
                <a:schemeClr val="tx1"/>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913991" y="4343400"/>
            <a:ext cx="5030018"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6130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8</a:t>
            </a:fld>
            <a:endParaRPr lang="en-US" dirty="0"/>
          </a:p>
        </p:txBody>
      </p:sp>
    </p:spTree>
    <p:extLst>
      <p:ext uri="{BB962C8B-B14F-4D97-AF65-F5344CB8AC3E}">
        <p14:creationId xmlns:p14="http://schemas.microsoft.com/office/powerpoint/2010/main" val="9291265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
            </a:r>
          </a:p>
        </p:txBody>
      </p:sp>
      <p:sp>
        <p:nvSpPr>
          <p:cNvPr id="4" name="Slide Number Placeholder 3"/>
          <p:cNvSpPr>
            <a:spLocks noGrp="1"/>
          </p:cNvSpPr>
          <p:nvPr>
            <p:ph type="sldNum" sz="quarter" idx="5"/>
          </p:nvPr>
        </p:nvSpPr>
        <p:spPr/>
        <p:txBody>
          <a:bodyPr/>
          <a:lstStyle/>
          <a:p>
            <a:fld id="{191AC282-9AB1-46A8-BFCF-E86631EEA288}" type="slidenum">
              <a:rPr lang="en-US" smtClean="0"/>
              <a:t>71</a:t>
            </a:fld>
            <a:endParaRPr lang="en-US" dirty="0"/>
          </a:p>
        </p:txBody>
      </p:sp>
    </p:spTree>
    <p:extLst>
      <p:ext uri="{BB962C8B-B14F-4D97-AF65-F5344CB8AC3E}">
        <p14:creationId xmlns:p14="http://schemas.microsoft.com/office/powerpoint/2010/main" val="27600459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72</a:t>
            </a:fld>
            <a:endParaRPr lang="en-US" dirty="0"/>
          </a:p>
        </p:txBody>
      </p:sp>
    </p:spTree>
    <p:extLst>
      <p:ext uri="{BB962C8B-B14F-4D97-AF65-F5344CB8AC3E}">
        <p14:creationId xmlns:p14="http://schemas.microsoft.com/office/powerpoint/2010/main" val="14010367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73</a:t>
            </a:fld>
            <a:endParaRPr lang="en-US" dirty="0"/>
          </a:p>
        </p:txBody>
      </p:sp>
    </p:spTree>
    <p:extLst>
      <p:ext uri="{BB962C8B-B14F-4D97-AF65-F5344CB8AC3E}">
        <p14:creationId xmlns:p14="http://schemas.microsoft.com/office/powerpoint/2010/main" val="21790643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74</a:t>
            </a:fld>
            <a:endParaRPr lang="en-US" dirty="0"/>
          </a:p>
        </p:txBody>
      </p:sp>
    </p:spTree>
    <p:extLst>
      <p:ext uri="{BB962C8B-B14F-4D97-AF65-F5344CB8AC3E}">
        <p14:creationId xmlns:p14="http://schemas.microsoft.com/office/powerpoint/2010/main" val="17504765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75</a:t>
            </a:fld>
            <a:endParaRPr lang="en-US" dirty="0"/>
          </a:p>
        </p:txBody>
      </p:sp>
    </p:spTree>
    <p:extLst>
      <p:ext uri="{BB962C8B-B14F-4D97-AF65-F5344CB8AC3E}">
        <p14:creationId xmlns:p14="http://schemas.microsoft.com/office/powerpoint/2010/main" val="2188397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76</a:t>
            </a:fld>
            <a:endParaRPr lang="en-US" dirty="0"/>
          </a:p>
        </p:txBody>
      </p:sp>
    </p:spTree>
    <p:extLst>
      <p:ext uri="{BB962C8B-B14F-4D97-AF65-F5344CB8AC3E}">
        <p14:creationId xmlns:p14="http://schemas.microsoft.com/office/powerpoint/2010/main" val="40020665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77</a:t>
            </a:fld>
            <a:endParaRPr lang="en-US" dirty="0"/>
          </a:p>
        </p:txBody>
      </p:sp>
    </p:spTree>
    <p:extLst>
      <p:ext uri="{BB962C8B-B14F-4D97-AF65-F5344CB8AC3E}">
        <p14:creationId xmlns:p14="http://schemas.microsoft.com/office/powerpoint/2010/main" val="11802173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78</a:t>
            </a:fld>
            <a:endParaRPr lang="en-US" dirty="0"/>
          </a:p>
        </p:txBody>
      </p:sp>
    </p:spTree>
    <p:extLst>
      <p:ext uri="{BB962C8B-B14F-4D97-AF65-F5344CB8AC3E}">
        <p14:creationId xmlns:p14="http://schemas.microsoft.com/office/powerpoint/2010/main" val="25692359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79</a:t>
            </a:fld>
            <a:endParaRPr lang="en-US" dirty="0"/>
          </a:p>
        </p:txBody>
      </p:sp>
    </p:spTree>
    <p:extLst>
      <p:ext uri="{BB962C8B-B14F-4D97-AF65-F5344CB8AC3E}">
        <p14:creationId xmlns:p14="http://schemas.microsoft.com/office/powerpoint/2010/main" val="324819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AC282-9AB1-46A8-BFCF-E86631EEA288}" type="slidenum">
              <a:rPr lang="en-US" smtClean="0"/>
              <a:t>9</a:t>
            </a:fld>
            <a:endParaRPr lang="en-US" dirty="0"/>
          </a:p>
        </p:txBody>
      </p:sp>
    </p:spTree>
    <p:extLst>
      <p:ext uri="{BB962C8B-B14F-4D97-AF65-F5344CB8AC3E}">
        <p14:creationId xmlns:p14="http://schemas.microsoft.com/office/powerpoint/2010/main" val="2632410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0D6510-BDB4-47E6-93F2-7C87B96A229B}" type="slidenum">
              <a:rPr lang="en-US" smtClean="0"/>
              <a:t>10</a:t>
            </a:fld>
            <a:endParaRPr lang="en-US" dirty="0"/>
          </a:p>
        </p:txBody>
      </p:sp>
    </p:spTree>
    <p:extLst>
      <p:ext uri="{BB962C8B-B14F-4D97-AF65-F5344CB8AC3E}">
        <p14:creationId xmlns:p14="http://schemas.microsoft.com/office/powerpoint/2010/main" val="314200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9709-B70A-4E4D-8394-4EC71F7F87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1B0369-2539-9E44-9124-4D6A4BD04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53D36-AE4D-0341-955D-0CFFEF911F13}"/>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5" name="Footer Placeholder 4">
            <a:extLst>
              <a:ext uri="{FF2B5EF4-FFF2-40B4-BE49-F238E27FC236}">
                <a16:creationId xmlns:a16="http://schemas.microsoft.com/office/drawing/2014/main" id="{3178CF16-D8F2-D14E-A41D-EAAD327461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434EB6-19A3-6548-BF5E-459EE05CC496}"/>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145857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F2F4-7144-ED4F-8811-8181A44787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33F391-B7EC-2C44-8B25-3DBBA14CC4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2CA7C-A7A0-B348-87C0-3546892FFA24}"/>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5" name="Footer Placeholder 4">
            <a:extLst>
              <a:ext uri="{FF2B5EF4-FFF2-40B4-BE49-F238E27FC236}">
                <a16:creationId xmlns:a16="http://schemas.microsoft.com/office/drawing/2014/main" id="{334A28A5-BE32-3149-99F3-57C32B665D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6154F4-550E-B648-80B1-3A29E6B1A920}"/>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252482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33608-D38A-0041-AEE8-343FC91FDA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F3A5AB-DE1E-3B40-9082-38BC71F932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48D1D-BF3C-D040-8ABD-AD9AB05614F0}"/>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5" name="Footer Placeholder 4">
            <a:extLst>
              <a:ext uri="{FF2B5EF4-FFF2-40B4-BE49-F238E27FC236}">
                <a16:creationId xmlns:a16="http://schemas.microsoft.com/office/drawing/2014/main" id="{EDCD8BBA-D646-6243-B8EE-52D2E52AA9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1062A2-A83C-D941-BA1D-8DEE1896A319}"/>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1880345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1DE87A2F-54F9-4771-BD84-5393B322AA92}"/>
              </a:ext>
            </a:extLst>
          </p:cNvPr>
          <p:cNvSpPr>
            <a:spLocks noGrp="1"/>
          </p:cNvSpPr>
          <p:nvPr>
            <p:ph type="body" sz="quarter" idx="11" hasCustomPrompt="1"/>
          </p:nvPr>
        </p:nvSpPr>
        <p:spPr>
          <a:xfrm>
            <a:off x="609600" y="6416040"/>
            <a:ext cx="10972800" cy="228600"/>
          </a:xfrm>
          <a:noFill/>
        </p:spPr>
        <p:txBody>
          <a:bodyPr wrap="square" lIns="0" tIns="0" rIns="0" bIns="0" rtlCol="0" anchor="b" anchorCtr="0">
            <a:noAutofit/>
          </a:bodyPr>
          <a:lstStyle>
            <a:lvl1pPr marL="0" indent="0" algn="l">
              <a:spcBef>
                <a:spcPts val="0"/>
              </a:spcBef>
              <a:spcAft>
                <a:spcPts val="0"/>
              </a:spcAft>
              <a:buNone/>
              <a:defRPr lang="en-US" sz="800" smtClean="0">
                <a:solidFill>
                  <a:srgbClr val="142432"/>
                </a:solidFill>
              </a:defRPr>
            </a:lvl1pPr>
            <a:lvl2pPr>
              <a:defRPr lang="en-US" sz="1800" smtClean="0"/>
            </a:lvl2pPr>
            <a:lvl3pPr>
              <a:defRPr lang="en-US" sz="1800" smtClean="0"/>
            </a:lvl3pPr>
            <a:lvl4pPr>
              <a:defRPr lang="en-US" sz="1800" smtClean="0"/>
            </a:lvl4pPr>
            <a:lvl5pPr>
              <a:defRPr lang="en-GB" sz="1800"/>
            </a:lvl5pPr>
          </a:lstStyle>
          <a:p>
            <a:pPr marL="0" lvl="0"/>
            <a:r>
              <a:rPr lang="en-US" dirty="0"/>
              <a:t>Footnotes</a:t>
            </a:r>
          </a:p>
        </p:txBody>
      </p:sp>
    </p:spTree>
    <p:extLst>
      <p:ext uri="{BB962C8B-B14F-4D97-AF65-F5344CB8AC3E}">
        <p14:creationId xmlns:p14="http://schemas.microsoft.com/office/powerpoint/2010/main" val="254169144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6F03CD4D-09EE-464C-B9E6-EC0E6A06E39C}"/>
              </a:ext>
            </a:extLst>
          </p:cNvPr>
          <p:cNvSpPr>
            <a:spLocks noGrp="1"/>
          </p:cNvSpPr>
          <p:nvPr>
            <p:ph type="body" sz="quarter" idx="11" hasCustomPrompt="1"/>
          </p:nvPr>
        </p:nvSpPr>
        <p:spPr>
          <a:xfrm>
            <a:off x="609600" y="6416040"/>
            <a:ext cx="10972800" cy="228600"/>
          </a:xfrm>
          <a:noFill/>
        </p:spPr>
        <p:txBody>
          <a:bodyPr wrap="square" lIns="0" tIns="0" rIns="0" bIns="0" rtlCol="0" anchor="b" anchorCtr="0">
            <a:noAutofit/>
          </a:bodyPr>
          <a:lstStyle>
            <a:lvl1pPr marL="0" indent="0" algn="l">
              <a:spcBef>
                <a:spcPts val="0"/>
              </a:spcBef>
              <a:spcAft>
                <a:spcPts val="0"/>
              </a:spcAft>
              <a:buNone/>
              <a:defRPr lang="en-US" sz="800" smtClean="0">
                <a:solidFill>
                  <a:srgbClr val="142432"/>
                </a:solidFill>
              </a:defRPr>
            </a:lvl1pPr>
            <a:lvl2pPr>
              <a:defRPr lang="en-US" sz="1800" smtClean="0"/>
            </a:lvl2pPr>
            <a:lvl3pPr>
              <a:defRPr lang="en-US" sz="1800" smtClean="0"/>
            </a:lvl3pPr>
            <a:lvl4pPr>
              <a:defRPr lang="en-US" sz="1800" smtClean="0"/>
            </a:lvl4pPr>
            <a:lvl5pPr>
              <a:defRPr lang="en-GB" sz="1800"/>
            </a:lvl5pPr>
          </a:lstStyle>
          <a:p>
            <a:pPr marL="0" lvl="0"/>
            <a:r>
              <a:rPr lang="en-US" dirty="0"/>
              <a:t>Footnotes</a:t>
            </a:r>
          </a:p>
        </p:txBody>
      </p:sp>
    </p:spTree>
    <p:extLst>
      <p:ext uri="{BB962C8B-B14F-4D97-AF65-F5344CB8AC3E}">
        <p14:creationId xmlns:p14="http://schemas.microsoft.com/office/powerpoint/2010/main" val="27891612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6F03CD4D-09EE-464C-B9E6-EC0E6A06E39C}"/>
              </a:ext>
            </a:extLst>
          </p:cNvPr>
          <p:cNvSpPr>
            <a:spLocks noGrp="1"/>
          </p:cNvSpPr>
          <p:nvPr>
            <p:ph type="body" sz="quarter" idx="11" hasCustomPrompt="1"/>
          </p:nvPr>
        </p:nvSpPr>
        <p:spPr>
          <a:xfrm>
            <a:off x="609600" y="6416040"/>
            <a:ext cx="10972800" cy="228600"/>
          </a:xfrm>
          <a:noFill/>
        </p:spPr>
        <p:txBody>
          <a:bodyPr wrap="square" lIns="0" tIns="0" rIns="0" bIns="0" rtlCol="0" anchor="b" anchorCtr="0">
            <a:noAutofit/>
          </a:bodyPr>
          <a:lstStyle>
            <a:lvl1pPr marL="0" indent="0" algn="l">
              <a:spcBef>
                <a:spcPts val="0"/>
              </a:spcBef>
              <a:spcAft>
                <a:spcPts val="0"/>
              </a:spcAft>
              <a:buNone/>
              <a:defRPr lang="en-US" sz="800" smtClean="0">
                <a:solidFill>
                  <a:srgbClr val="142432"/>
                </a:solidFill>
              </a:defRPr>
            </a:lvl1pPr>
            <a:lvl2pPr>
              <a:defRPr lang="en-US" sz="1800" smtClean="0"/>
            </a:lvl2pPr>
            <a:lvl3pPr>
              <a:defRPr lang="en-US" sz="1800" smtClean="0"/>
            </a:lvl3pPr>
            <a:lvl4pPr>
              <a:defRPr lang="en-US" sz="1800" smtClean="0"/>
            </a:lvl4pPr>
            <a:lvl5pPr>
              <a:defRPr lang="en-GB" sz="1800"/>
            </a:lvl5pPr>
          </a:lstStyle>
          <a:p>
            <a:pPr marL="0" lvl="0"/>
            <a:r>
              <a:rPr lang="en-US" dirty="0"/>
              <a:t>Footnotes</a:t>
            </a:r>
          </a:p>
        </p:txBody>
      </p:sp>
    </p:spTree>
    <p:extLst>
      <p:ext uri="{BB962C8B-B14F-4D97-AF65-F5344CB8AC3E}">
        <p14:creationId xmlns:p14="http://schemas.microsoft.com/office/powerpoint/2010/main" val="388372319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1DE87A2F-54F9-4771-BD84-5393B322AA92}"/>
              </a:ext>
            </a:extLst>
          </p:cNvPr>
          <p:cNvSpPr>
            <a:spLocks noGrp="1"/>
          </p:cNvSpPr>
          <p:nvPr>
            <p:ph type="body" sz="quarter" idx="11" hasCustomPrompt="1"/>
          </p:nvPr>
        </p:nvSpPr>
        <p:spPr>
          <a:xfrm>
            <a:off x="609600" y="6416040"/>
            <a:ext cx="10972800" cy="228600"/>
          </a:xfrm>
          <a:noFill/>
        </p:spPr>
        <p:txBody>
          <a:bodyPr wrap="square" lIns="0" tIns="0" rIns="0" bIns="0" rtlCol="0" anchor="b" anchorCtr="0">
            <a:noAutofit/>
          </a:bodyPr>
          <a:lstStyle>
            <a:lvl1pPr marL="0" indent="0" algn="l">
              <a:spcBef>
                <a:spcPts val="0"/>
              </a:spcBef>
              <a:spcAft>
                <a:spcPts val="0"/>
              </a:spcAft>
              <a:buNone/>
              <a:defRPr lang="en-US" sz="800" smtClean="0">
                <a:solidFill>
                  <a:srgbClr val="142432"/>
                </a:solidFill>
              </a:defRPr>
            </a:lvl1pPr>
            <a:lvl2pPr>
              <a:defRPr lang="en-US" sz="1800" smtClean="0"/>
            </a:lvl2pPr>
            <a:lvl3pPr>
              <a:defRPr lang="en-US" sz="1800" smtClean="0"/>
            </a:lvl3pPr>
            <a:lvl4pPr>
              <a:defRPr lang="en-US" sz="1800" smtClean="0"/>
            </a:lvl4pPr>
            <a:lvl5pPr>
              <a:defRPr lang="en-GB" sz="1800"/>
            </a:lvl5pPr>
          </a:lstStyle>
          <a:p>
            <a:pPr marL="0" lvl="0"/>
            <a:r>
              <a:rPr lang="en-US" dirty="0"/>
              <a:t>Footnotes</a:t>
            </a:r>
          </a:p>
        </p:txBody>
      </p:sp>
    </p:spTree>
    <p:extLst>
      <p:ext uri="{BB962C8B-B14F-4D97-AF65-F5344CB8AC3E}">
        <p14:creationId xmlns:p14="http://schemas.microsoft.com/office/powerpoint/2010/main" val="194051200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37600" y="1404000"/>
            <a:ext cx="5515778" cy="446848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40847" y="1404000"/>
            <a:ext cx="5413716" cy="446848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EC6796C0-0133-4DD7-89B5-ABF0770FD54C}" type="slidenum">
              <a:rPr lang="en-GB" smtClean="0"/>
              <a:t>‹#›</a:t>
            </a:fld>
            <a:endParaRPr lang="en-GB" dirty="0"/>
          </a:p>
        </p:txBody>
      </p:sp>
      <p:cxnSp>
        <p:nvCxnSpPr>
          <p:cNvPr id="12" name="Straight Connector 11"/>
          <p:cNvCxnSpPr/>
          <p:nvPr userDrawn="1"/>
        </p:nvCxnSpPr>
        <p:spPr>
          <a:xfrm>
            <a:off x="334963" y="1268413"/>
            <a:ext cx="115220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02286231-95F0-486D-8D76-522B8C3716EA}"/>
              </a:ext>
            </a:extLst>
          </p:cNvPr>
          <p:cNvSpPr>
            <a:spLocks noGrp="1"/>
          </p:cNvSpPr>
          <p:nvPr>
            <p:ph type="body" sz="quarter" idx="13" hasCustomPrompt="1"/>
          </p:nvPr>
        </p:nvSpPr>
        <p:spPr>
          <a:xfrm>
            <a:off x="237598" y="5959860"/>
            <a:ext cx="11620800" cy="363600"/>
          </a:xfrm>
        </p:spPr>
        <p:txBody>
          <a:bodyPr anchor="b" anchorCtr="0">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Reference</a:t>
            </a:r>
            <a:endParaRPr lang="en-GB" dirty="0"/>
          </a:p>
        </p:txBody>
      </p:sp>
    </p:spTree>
    <p:extLst>
      <p:ext uri="{BB962C8B-B14F-4D97-AF65-F5344CB8AC3E}">
        <p14:creationId xmlns:p14="http://schemas.microsoft.com/office/powerpoint/2010/main" val="15081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ite Tw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37600" y="1996966"/>
            <a:ext cx="5515778" cy="368913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40847" y="1996966"/>
            <a:ext cx="5413716" cy="368913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EC6796C0-0133-4DD7-89B5-ABF0770FD54C}" type="slidenum">
              <a:rPr lang="en-GB" smtClean="0"/>
              <a:t>‹#›</a:t>
            </a:fld>
            <a:endParaRPr lang="en-GB" dirty="0"/>
          </a:p>
        </p:txBody>
      </p:sp>
      <p:cxnSp>
        <p:nvCxnSpPr>
          <p:cNvPr id="12" name="Straight Connector 11"/>
          <p:cNvCxnSpPr/>
          <p:nvPr userDrawn="1"/>
        </p:nvCxnSpPr>
        <p:spPr>
          <a:xfrm>
            <a:off x="334963" y="1268413"/>
            <a:ext cx="115220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97128DE3-D2E2-44DC-9C0B-362D59522AE1}"/>
              </a:ext>
            </a:extLst>
          </p:cNvPr>
          <p:cNvSpPr>
            <a:spLocks noGrp="1"/>
          </p:cNvSpPr>
          <p:nvPr>
            <p:ph type="body" idx="14"/>
          </p:nvPr>
        </p:nvSpPr>
        <p:spPr>
          <a:xfrm>
            <a:off x="231228" y="1407894"/>
            <a:ext cx="5524609" cy="473458"/>
          </a:xfrm>
        </p:spPr>
        <p:txBody>
          <a:bodyPr anchor="t"/>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Text Placeholder 4">
            <a:extLst>
              <a:ext uri="{FF2B5EF4-FFF2-40B4-BE49-F238E27FC236}">
                <a16:creationId xmlns:a16="http://schemas.microsoft.com/office/drawing/2014/main" id="{0E4C4916-1587-4C88-9CC4-935C76E2707B}"/>
              </a:ext>
            </a:extLst>
          </p:cNvPr>
          <p:cNvSpPr>
            <a:spLocks noGrp="1"/>
          </p:cNvSpPr>
          <p:nvPr>
            <p:ph type="body" sz="quarter" idx="3"/>
          </p:nvPr>
        </p:nvSpPr>
        <p:spPr>
          <a:xfrm>
            <a:off x="6445469" y="1418404"/>
            <a:ext cx="5410200" cy="473458"/>
          </a:xfrm>
        </p:spPr>
        <p:txBody>
          <a:bodyPr anchor="t"/>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6">
            <a:extLst>
              <a:ext uri="{FF2B5EF4-FFF2-40B4-BE49-F238E27FC236}">
                <a16:creationId xmlns:a16="http://schemas.microsoft.com/office/drawing/2014/main" id="{833D26B3-CFE4-4300-90BD-86A74182C027}"/>
              </a:ext>
            </a:extLst>
          </p:cNvPr>
          <p:cNvSpPr>
            <a:spLocks noGrp="1"/>
          </p:cNvSpPr>
          <p:nvPr>
            <p:ph type="body" sz="quarter" idx="13" hasCustomPrompt="1"/>
          </p:nvPr>
        </p:nvSpPr>
        <p:spPr>
          <a:xfrm>
            <a:off x="237598" y="5959860"/>
            <a:ext cx="11620800" cy="363600"/>
          </a:xfrm>
        </p:spPr>
        <p:txBody>
          <a:bodyPr anchor="b" anchorCtr="0">
            <a:no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Reference</a:t>
            </a:r>
            <a:endParaRPr lang="en-GB" dirty="0"/>
          </a:p>
        </p:txBody>
      </p:sp>
    </p:spTree>
    <p:extLst>
      <p:ext uri="{BB962C8B-B14F-4D97-AF65-F5344CB8AC3E}">
        <p14:creationId xmlns:p14="http://schemas.microsoft.com/office/powerpoint/2010/main" val="4279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6F03CD4D-09EE-464C-B9E6-EC0E6A06E39C}"/>
              </a:ext>
            </a:extLst>
          </p:cNvPr>
          <p:cNvSpPr>
            <a:spLocks noGrp="1"/>
          </p:cNvSpPr>
          <p:nvPr>
            <p:ph type="body" sz="quarter" idx="11" hasCustomPrompt="1"/>
          </p:nvPr>
        </p:nvSpPr>
        <p:spPr>
          <a:xfrm>
            <a:off x="609600" y="6416040"/>
            <a:ext cx="10972800" cy="228600"/>
          </a:xfrm>
          <a:noFill/>
        </p:spPr>
        <p:txBody>
          <a:bodyPr wrap="square" lIns="0" tIns="0" rIns="0" bIns="0" rtlCol="0" anchor="b" anchorCtr="0">
            <a:noAutofit/>
          </a:bodyPr>
          <a:lstStyle>
            <a:lvl1pPr marL="0" indent="0" algn="l">
              <a:spcBef>
                <a:spcPts val="0"/>
              </a:spcBef>
              <a:spcAft>
                <a:spcPts val="0"/>
              </a:spcAft>
              <a:buNone/>
              <a:defRPr lang="en-US" sz="800" smtClean="0">
                <a:solidFill>
                  <a:srgbClr val="142432"/>
                </a:solidFill>
              </a:defRPr>
            </a:lvl1pPr>
            <a:lvl2pPr>
              <a:defRPr lang="en-US" sz="1800" smtClean="0"/>
            </a:lvl2pPr>
            <a:lvl3pPr>
              <a:defRPr lang="en-US" sz="1800" smtClean="0"/>
            </a:lvl3pPr>
            <a:lvl4pPr>
              <a:defRPr lang="en-US" sz="1800" smtClean="0"/>
            </a:lvl4pPr>
            <a:lvl5pPr>
              <a:defRPr lang="en-GB" sz="1800"/>
            </a:lvl5pPr>
          </a:lstStyle>
          <a:p>
            <a:pPr marL="0" lvl="0"/>
            <a:r>
              <a:rPr lang="en-US" dirty="0"/>
              <a:t>Footnotes</a:t>
            </a:r>
          </a:p>
        </p:txBody>
      </p:sp>
    </p:spTree>
    <p:extLst>
      <p:ext uri="{BB962C8B-B14F-4D97-AF65-F5344CB8AC3E}">
        <p14:creationId xmlns:p14="http://schemas.microsoft.com/office/powerpoint/2010/main" val="382906252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02191"/>
            <a:ext cx="10972800" cy="45938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0"/>
          </p:nvPr>
        </p:nvSpPr>
        <p:spPr>
          <a:xfrm>
            <a:off x="609600" y="6096000"/>
            <a:ext cx="10972800" cy="365760"/>
          </a:xfrm>
        </p:spPr>
        <p:txBody>
          <a:bodyPr anchor="b">
            <a:normAutofit/>
          </a:bodyPr>
          <a:lstStyle>
            <a:lvl1pPr marL="0" indent="0">
              <a:spcBef>
                <a:spcPts val="0"/>
              </a:spcBef>
              <a:buNone/>
              <a:defRPr sz="1000">
                <a:latin typeface="Arial Narrow" panose="020B0606020202030204" pitchFamily="34" charset="0"/>
              </a:defRPr>
            </a:lvl1pPr>
            <a:lvl2pPr marL="457189" indent="0">
              <a:buNone/>
              <a:defRPr sz="1200">
                <a:latin typeface="Arial Narrow" panose="020B0606020202030204" pitchFamily="34" charset="0"/>
              </a:defRPr>
            </a:lvl2pPr>
            <a:lvl3pPr marL="914377" indent="0">
              <a:buNone/>
              <a:defRPr sz="1200">
                <a:latin typeface="Arial Narrow" panose="020B0606020202030204" pitchFamily="34" charset="0"/>
              </a:defRPr>
            </a:lvl3pPr>
            <a:lvl4pPr marL="1371566" indent="0">
              <a:buNone/>
              <a:defRPr sz="1200">
                <a:latin typeface="Arial Narrow" panose="020B0606020202030204" pitchFamily="34" charset="0"/>
              </a:defRPr>
            </a:lvl4pPr>
            <a:lvl5pPr marL="1828754" indent="0">
              <a:buNone/>
              <a:defRPr sz="1200">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85939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5B4F-4290-7840-B45F-5DF40FAB6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048E0-AD17-0F49-B29D-15198EFC7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BDA96-4E03-AF4B-A622-95127E291492}"/>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5" name="Footer Placeholder 4">
            <a:extLst>
              <a:ext uri="{FF2B5EF4-FFF2-40B4-BE49-F238E27FC236}">
                <a16:creationId xmlns:a16="http://schemas.microsoft.com/office/drawing/2014/main" id="{A0C09AD6-9CF1-1242-BE02-B6287DE53F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AC0344-CE34-3847-8AED-04D3606FB383}"/>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1740586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8ABE8-9A73-6240-8065-5F7A29A8BB5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3233185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ABE8-9A73-6240-8065-5F7A29A8BB5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1958842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8ABE8-9A73-6240-8065-5F7A29A8BB5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313539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8ABE8-9A73-6240-8065-5F7A29A8BB5C}"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2793521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8ABE8-9A73-6240-8065-5F7A29A8BB5C}"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1420229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8ABE8-9A73-6240-8065-5F7A29A8BB5C}"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1917337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8ABE8-9A73-6240-8065-5F7A29A8BB5C}"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2377234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ABE8-9A73-6240-8065-5F7A29A8BB5C}"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2157373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ABE8-9A73-6240-8065-5F7A29A8BB5C}"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3996999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ABE8-9A73-6240-8065-5F7A29A8BB5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399644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A2F4-7201-5344-91D7-B51DE63BEC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DAED5D-A56A-1C4D-A6F7-57D9AC86B2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79B0FE-9A41-9F4A-A7D6-A57EF4F8FAC8}"/>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5" name="Footer Placeholder 4">
            <a:extLst>
              <a:ext uri="{FF2B5EF4-FFF2-40B4-BE49-F238E27FC236}">
                <a16:creationId xmlns:a16="http://schemas.microsoft.com/office/drawing/2014/main" id="{953F6D5C-387E-8248-A257-EB6BC55EF9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64E7F8-1AE0-2745-AE24-1E12A1EA5DA2}"/>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725175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ABE8-9A73-6240-8065-5F7A29A8BB5C}"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0A50A-72FC-E847-B976-BED941D329E6}" type="slidenum">
              <a:rPr lang="en-US" smtClean="0"/>
              <a:t>‹#›</a:t>
            </a:fld>
            <a:endParaRPr lang="en-US"/>
          </a:p>
        </p:txBody>
      </p:sp>
    </p:spTree>
    <p:extLst>
      <p:ext uri="{BB962C8B-B14F-4D97-AF65-F5344CB8AC3E}">
        <p14:creationId xmlns:p14="http://schemas.microsoft.com/office/powerpoint/2010/main" val="422454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F710-8A4F-5444-A086-0EAC806DF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2A478-BEB6-C04D-A811-80C4794F5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3DB65-BC2B-ED41-8798-E231F1250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788DEA-BFE2-8747-A935-387BB868806D}"/>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6" name="Footer Placeholder 5">
            <a:extLst>
              <a:ext uri="{FF2B5EF4-FFF2-40B4-BE49-F238E27FC236}">
                <a16:creationId xmlns:a16="http://schemas.microsoft.com/office/drawing/2014/main" id="{6E8D01E6-A70F-C449-93AF-9F2918C7B5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DDD48A-1381-F74C-9E5F-85C83FF36696}"/>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331257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7C89-65BC-F34F-A0E8-801117DC24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39D695-96F2-534C-B9BF-120FA213F3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E1BA1-789C-C449-902E-2F3B717C3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E234DE-4661-D04B-9A94-87350C22D7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7F79C4-E36F-7F4D-A8C5-40E25B6564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733356-59B2-234C-9FAF-CBADCF1E6473}"/>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8" name="Footer Placeholder 7">
            <a:extLst>
              <a:ext uri="{FF2B5EF4-FFF2-40B4-BE49-F238E27FC236}">
                <a16:creationId xmlns:a16="http://schemas.microsoft.com/office/drawing/2014/main" id="{88665363-1DC0-8645-BD54-AFD4B533C6D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8340165-A4C4-654D-B7F5-6719FBD631C2}"/>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290362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2B34-C4B2-5842-B430-C9A3575E7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0F71BC-A6C6-B24C-BE8B-E1CC6DA51F1A}"/>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4" name="Footer Placeholder 3">
            <a:extLst>
              <a:ext uri="{FF2B5EF4-FFF2-40B4-BE49-F238E27FC236}">
                <a16:creationId xmlns:a16="http://schemas.microsoft.com/office/drawing/2014/main" id="{DBCE2DE8-35BF-D246-A5DD-588CF5C665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8DF9EC-8808-2C41-AE41-BA87A05BF70B}"/>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238815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B2619-E6C7-3D4C-86A9-AB75D6353224}"/>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3" name="Footer Placeholder 2">
            <a:extLst>
              <a:ext uri="{FF2B5EF4-FFF2-40B4-BE49-F238E27FC236}">
                <a16:creationId xmlns:a16="http://schemas.microsoft.com/office/drawing/2014/main" id="{0EE74370-2250-424F-8E70-E388EC04142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94897C-C042-BD42-9A85-BA74A4FA0FB4}"/>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279369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6A32-F3B2-494E-A2CC-1E51A571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70B6A8-FFCE-A74E-8D2F-E010D21E3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8B731-45DD-C54B-8B7B-350385B05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47D38-B661-D449-8722-2EDB45A749D3}"/>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6" name="Footer Placeholder 5">
            <a:extLst>
              <a:ext uri="{FF2B5EF4-FFF2-40B4-BE49-F238E27FC236}">
                <a16:creationId xmlns:a16="http://schemas.microsoft.com/office/drawing/2014/main" id="{37FC926B-1BF4-C448-A9A3-20543662F2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F1D044-9B7E-2B43-8E54-5B082DB3F06F}"/>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84799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2835-DE7B-D345-9019-453B32552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E3756C-5025-7141-BEA8-F82EE753F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A01068F-0CD1-3142-97EC-399EC503F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32138-C408-B644-A988-E46CE8F830FE}"/>
              </a:ext>
            </a:extLst>
          </p:cNvPr>
          <p:cNvSpPr>
            <a:spLocks noGrp="1"/>
          </p:cNvSpPr>
          <p:nvPr>
            <p:ph type="dt" sz="half" idx="10"/>
          </p:nvPr>
        </p:nvSpPr>
        <p:spPr/>
        <p:txBody>
          <a:bodyPr/>
          <a:lstStyle/>
          <a:p>
            <a:fld id="{FB65EE46-0AB4-C64E-89EF-597FA70A2760}" type="datetimeFigureOut">
              <a:rPr lang="en-US" smtClean="0"/>
              <a:t>12/8/2020</a:t>
            </a:fld>
            <a:endParaRPr lang="en-US" dirty="0"/>
          </a:p>
        </p:txBody>
      </p:sp>
      <p:sp>
        <p:nvSpPr>
          <p:cNvPr id="6" name="Footer Placeholder 5">
            <a:extLst>
              <a:ext uri="{FF2B5EF4-FFF2-40B4-BE49-F238E27FC236}">
                <a16:creationId xmlns:a16="http://schemas.microsoft.com/office/drawing/2014/main" id="{C3E99ED8-0148-6C46-8700-EFBDFCAC39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7CB319-DC38-9C41-BBEA-0CF413CA96B7}"/>
              </a:ext>
            </a:extLst>
          </p:cNvPr>
          <p:cNvSpPr>
            <a:spLocks noGrp="1"/>
          </p:cNvSpPr>
          <p:nvPr>
            <p:ph type="sldNum" sz="quarter" idx="12"/>
          </p:nvPr>
        </p:nvSpPr>
        <p:spPr/>
        <p:txBody>
          <a:bodyPr/>
          <a:lstStyle/>
          <a:p>
            <a:fld id="{D84CCD4B-6BC4-064E-B0FF-62822E5ABD02}" type="slidenum">
              <a:rPr lang="en-US" smtClean="0"/>
              <a:t>‹#›</a:t>
            </a:fld>
            <a:endParaRPr lang="en-US" dirty="0"/>
          </a:p>
        </p:txBody>
      </p:sp>
    </p:spTree>
    <p:extLst>
      <p:ext uri="{BB962C8B-B14F-4D97-AF65-F5344CB8AC3E}">
        <p14:creationId xmlns:p14="http://schemas.microsoft.com/office/powerpoint/2010/main" val="288135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678CE-9FEC-2E4E-9531-7B759DAE3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B71261-69F0-3649-ACD8-B09FE3222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756D6-2648-CC42-A542-CB57BCD32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5EE46-0AB4-C64E-89EF-597FA70A2760}" type="datetimeFigureOut">
              <a:rPr lang="en-US" smtClean="0"/>
              <a:t>12/8/2020</a:t>
            </a:fld>
            <a:endParaRPr lang="en-US" dirty="0"/>
          </a:p>
        </p:txBody>
      </p:sp>
      <p:sp>
        <p:nvSpPr>
          <p:cNvPr id="5" name="Footer Placeholder 4">
            <a:extLst>
              <a:ext uri="{FF2B5EF4-FFF2-40B4-BE49-F238E27FC236}">
                <a16:creationId xmlns:a16="http://schemas.microsoft.com/office/drawing/2014/main" id="{883A6889-6AD5-1743-A6B3-7CFCE91A4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E3FBF31-43CE-AC4E-B197-68D7CD7300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CCD4B-6BC4-064E-B0FF-62822E5ABD02}" type="slidenum">
              <a:rPr lang="en-US" smtClean="0"/>
              <a:t>‹#›</a:t>
            </a:fld>
            <a:endParaRPr lang="en-US" dirty="0"/>
          </a:p>
        </p:txBody>
      </p:sp>
    </p:spTree>
    <p:extLst>
      <p:ext uri="{BB962C8B-B14F-4D97-AF65-F5344CB8AC3E}">
        <p14:creationId xmlns:p14="http://schemas.microsoft.com/office/powerpoint/2010/main" val="231464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7" r:id="rId15"/>
    <p:sldLayoutId id="2147483669" r:id="rId16"/>
    <p:sldLayoutId id="2147483670" r:id="rId17"/>
    <p:sldLayoutId id="2147483672" r:id="rId18"/>
    <p:sldLayoutId id="214748367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8ABE8-9A73-6240-8065-5F7A29A8BB5C}" type="datetimeFigureOut">
              <a:rPr lang="en-US" smtClean="0"/>
              <a:t>12/8/2020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0A50A-72FC-E847-B976-BED941D329E6}" type="slidenum">
              <a:rPr lang="en-US" smtClean="0"/>
              <a:t>‹#›</a:t>
            </a:fld>
            <a:endParaRPr lang="en-US"/>
          </a:p>
        </p:txBody>
      </p:sp>
    </p:spTree>
    <p:extLst>
      <p:ext uri="{BB962C8B-B14F-4D97-AF65-F5344CB8AC3E}">
        <p14:creationId xmlns:p14="http://schemas.microsoft.com/office/powerpoint/2010/main" val="25885367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bing.com/videos/search?q=cluster+headache+symptoms+video&amp;&amp;view=detail&amp;mid=40C8F9621948C6D4257F40C8F9621948C6D4257F&amp;&amp;FORM=VRDGAR&amp;ru=/videos/search?q%3Dcluster%20headache%20symptoms%20video%26qs%3Dn%26form%3DQBVR%26sp%3D-1%26pq%3Dcluster%20headache%20symptoms%20video%26sc%3D1-31%26sk%3D%26cvid%3D9CBD42436D644FD49F2252A11EF812DC"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ellphone, phone, blue, young&#10;&#10;Description automatically generated">
            <a:extLst>
              <a:ext uri="{FF2B5EF4-FFF2-40B4-BE49-F238E27FC236}">
                <a16:creationId xmlns:a16="http://schemas.microsoft.com/office/drawing/2014/main" id="{0DB2A469-A3ED-ED43-9D5C-7923418BFD0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885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A0F6-AA4D-4A2F-86CF-50DF21BCE767}"/>
              </a:ext>
            </a:extLst>
          </p:cNvPr>
          <p:cNvSpPr>
            <a:spLocks noGrp="1"/>
          </p:cNvSpPr>
          <p:nvPr>
            <p:ph type="title"/>
          </p:nvPr>
        </p:nvSpPr>
        <p:spPr/>
        <p:txBody>
          <a:bodyPr>
            <a:normAutofit/>
          </a:bodyPr>
          <a:lstStyle/>
          <a:p>
            <a:r>
              <a:rPr lang="en-US" dirty="0"/>
              <a:t>The Burden of Cluster Headache Is Greater Than Migraine</a:t>
            </a:r>
          </a:p>
        </p:txBody>
      </p:sp>
      <p:sp>
        <p:nvSpPr>
          <p:cNvPr id="3" name="Content Placeholder 2">
            <a:extLst>
              <a:ext uri="{FF2B5EF4-FFF2-40B4-BE49-F238E27FC236}">
                <a16:creationId xmlns:a16="http://schemas.microsoft.com/office/drawing/2014/main" id="{31154761-CD59-4ED1-B59C-4C4AD3C06624}"/>
              </a:ext>
            </a:extLst>
          </p:cNvPr>
          <p:cNvSpPr>
            <a:spLocks noGrp="1"/>
          </p:cNvSpPr>
          <p:nvPr>
            <p:ph idx="1"/>
          </p:nvPr>
        </p:nvSpPr>
        <p:spPr/>
        <p:txBody>
          <a:bodyPr/>
          <a:lstStyle/>
          <a:p>
            <a:r>
              <a:rPr lang="en-US" dirty="0"/>
              <a:t>Also called “suicide headache”</a:t>
            </a:r>
          </a:p>
          <a:p>
            <a:pPr lvl="1"/>
            <a:r>
              <a:rPr lang="en-US" dirty="0"/>
              <a:t>Often described as a “red-hot poker in the eye”</a:t>
            </a:r>
            <a:r>
              <a:rPr lang="en-US" baseline="30000" dirty="0"/>
              <a:t>1</a:t>
            </a:r>
            <a:endParaRPr lang="en-US" dirty="0"/>
          </a:p>
          <a:p>
            <a:r>
              <a:rPr lang="en-US" dirty="0"/>
              <a:t>High burden of disease</a:t>
            </a:r>
            <a:r>
              <a:rPr lang="en-US" baseline="30000" dirty="0"/>
              <a:t>2,3</a:t>
            </a:r>
            <a:endParaRPr lang="en-US" dirty="0"/>
          </a:p>
          <a:p>
            <a:pPr lvl="1"/>
            <a:r>
              <a:rPr lang="en-US" dirty="0"/>
              <a:t>Extensive disability, impaired quality of life</a:t>
            </a:r>
          </a:p>
          <a:p>
            <a:pPr lvl="1"/>
            <a:r>
              <a:rPr lang="en-US" dirty="0"/>
              <a:t>Socioeconomic burden</a:t>
            </a:r>
          </a:p>
          <a:p>
            <a:r>
              <a:rPr lang="en-US" dirty="0"/>
              <a:t>During active periods, the quality of life of people with cluster headache is worse than for people with migraine, particularly related to usual activities and pain/discomfort</a:t>
            </a:r>
            <a:r>
              <a:rPr lang="en-US" baseline="30000" dirty="0"/>
              <a:t>4</a:t>
            </a:r>
            <a:endParaRPr lang="en-US" dirty="0"/>
          </a:p>
          <a:p>
            <a:r>
              <a:rPr lang="en-US" dirty="0"/>
              <a:t>Extensive morbidity is experienced between attacks</a:t>
            </a:r>
            <a:r>
              <a:rPr lang="en-US" baseline="30000" dirty="0"/>
              <a:t>5</a:t>
            </a:r>
            <a:endParaRPr lang="en-US" dirty="0"/>
          </a:p>
        </p:txBody>
      </p:sp>
      <p:sp>
        <p:nvSpPr>
          <p:cNvPr id="4" name="TextBox 3">
            <a:extLst>
              <a:ext uri="{FF2B5EF4-FFF2-40B4-BE49-F238E27FC236}">
                <a16:creationId xmlns:a16="http://schemas.microsoft.com/office/drawing/2014/main" id="{00DC6F11-91C2-4158-A457-DD04AE4BFA7F}"/>
              </a:ext>
            </a:extLst>
          </p:cNvPr>
          <p:cNvSpPr txBox="1"/>
          <p:nvPr/>
        </p:nvSpPr>
        <p:spPr>
          <a:xfrm>
            <a:off x="4089232" y="5996226"/>
            <a:ext cx="7161474" cy="646331"/>
          </a:xfrm>
          <a:prstGeom prst="rect">
            <a:avLst/>
          </a:prstGeom>
          <a:noFill/>
        </p:spPr>
        <p:txBody>
          <a:bodyPr wrap="square" rtlCol="0">
            <a:spAutoFit/>
          </a:bodyPr>
          <a:lstStyle/>
          <a:p>
            <a:r>
              <a:rPr lang="en-US" sz="1200" dirty="0"/>
              <a:t>1. Polson M, et al. </a:t>
            </a:r>
            <a:r>
              <a:rPr lang="en-US" sz="1200" i="1" dirty="0"/>
              <a:t>Am J Manag Care</a:t>
            </a:r>
            <a:r>
              <a:rPr lang="en-US" sz="1200" dirty="0"/>
              <a:t>. 2017;23(16):S295-S299.   2. D’Amico D, et al. </a:t>
            </a:r>
            <a:r>
              <a:rPr lang="en-US" sz="1200" i="1" dirty="0"/>
              <a:t>Headache</a:t>
            </a:r>
            <a:r>
              <a:rPr lang="en-US" sz="1200" dirty="0"/>
              <a:t>. 2020;60(4):809-818.   3. Snoer A, et al. </a:t>
            </a:r>
            <a:r>
              <a:rPr lang="en-US" sz="1200" i="1" dirty="0"/>
              <a:t>Neurology</a:t>
            </a:r>
            <a:r>
              <a:rPr lang="en-US" sz="1200" dirty="0"/>
              <a:t>. 2018;91(9):e822-e831.   4. Kim SK, et al. </a:t>
            </a:r>
            <a:r>
              <a:rPr lang="en-US" sz="1200" i="1" dirty="0"/>
              <a:t>Neurology</a:t>
            </a:r>
            <a:r>
              <a:rPr lang="en-US" sz="1200" dirty="0"/>
              <a:t>. 2019;92(15 Suppl):P5.10-009.   5. Pohl H, et al. </a:t>
            </a:r>
            <a:r>
              <a:rPr lang="en-US" sz="1200" i="1" dirty="0"/>
              <a:t>Headache</a:t>
            </a:r>
            <a:r>
              <a:rPr lang="en-US" sz="1200" dirty="0"/>
              <a:t>. 2020;60(2):360-369.</a:t>
            </a:r>
          </a:p>
        </p:txBody>
      </p:sp>
    </p:spTree>
    <p:extLst>
      <p:ext uri="{BB962C8B-B14F-4D97-AF65-F5344CB8AC3E}">
        <p14:creationId xmlns:p14="http://schemas.microsoft.com/office/powerpoint/2010/main" val="283884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79325D-D9D1-4B10-A988-2A599C4EBEB1}"/>
              </a:ext>
            </a:extLst>
          </p:cNvPr>
          <p:cNvSpPr>
            <a:spLocks noGrp="1"/>
          </p:cNvSpPr>
          <p:nvPr>
            <p:ph type="title"/>
          </p:nvPr>
        </p:nvSpPr>
        <p:spPr/>
        <p:txBody>
          <a:bodyPr/>
          <a:lstStyle/>
          <a:p>
            <a:r>
              <a:rPr lang="en-US" dirty="0"/>
              <a:t>Early Identification of a Primary Headache Disorder Is Important</a:t>
            </a:r>
          </a:p>
        </p:txBody>
      </p:sp>
      <p:sp>
        <p:nvSpPr>
          <p:cNvPr id="5" name="Content Placeholder 4">
            <a:extLst>
              <a:ext uri="{FF2B5EF4-FFF2-40B4-BE49-F238E27FC236}">
                <a16:creationId xmlns:a16="http://schemas.microsoft.com/office/drawing/2014/main" id="{039A6496-4904-4F77-BD2C-C4B5C2A25ADC}"/>
              </a:ext>
            </a:extLst>
          </p:cNvPr>
          <p:cNvSpPr>
            <a:spLocks noGrp="1"/>
          </p:cNvSpPr>
          <p:nvPr>
            <p:ph idx="1"/>
          </p:nvPr>
        </p:nvSpPr>
        <p:spPr/>
        <p:txBody>
          <a:bodyPr/>
          <a:lstStyle/>
          <a:p>
            <a:r>
              <a:rPr lang="en-US" dirty="0"/>
              <a:t>Primary care clinician</a:t>
            </a:r>
          </a:p>
          <a:p>
            <a:pPr lvl="1"/>
            <a:r>
              <a:rPr lang="en-US" dirty="0"/>
              <a:t>Routine questioning about headaches and use of nonprescription analgesics</a:t>
            </a:r>
          </a:p>
          <a:p>
            <a:r>
              <a:rPr lang="en-US" dirty="0"/>
              <a:t>Pharmacists</a:t>
            </a:r>
          </a:p>
          <a:p>
            <a:pPr lvl="1"/>
            <a:r>
              <a:rPr lang="en-US" dirty="0"/>
              <a:t>Identify patients who</a:t>
            </a:r>
          </a:p>
          <a:p>
            <a:pPr lvl="2"/>
            <a:r>
              <a:rPr lang="en-US" dirty="0"/>
              <a:t>Frequently purchase nonprescription analgesics</a:t>
            </a:r>
          </a:p>
          <a:p>
            <a:pPr lvl="2"/>
            <a:r>
              <a:rPr lang="en-US" dirty="0"/>
              <a:t>Ask what’s the best/strongest non-prescription analgesic for a headache</a:t>
            </a:r>
          </a:p>
          <a:p>
            <a:pPr lvl="1"/>
            <a:r>
              <a:rPr lang="en-US" dirty="0"/>
              <a:t>Provide education about the importance of identifying type of headache disorder</a:t>
            </a:r>
          </a:p>
          <a:p>
            <a:pPr lvl="1"/>
            <a:r>
              <a:rPr lang="en-US" dirty="0"/>
              <a:t>Refer or send note to primary care clinician</a:t>
            </a:r>
          </a:p>
        </p:txBody>
      </p:sp>
    </p:spTree>
    <p:extLst>
      <p:ext uri="{BB962C8B-B14F-4D97-AF65-F5344CB8AC3E}">
        <p14:creationId xmlns:p14="http://schemas.microsoft.com/office/powerpoint/2010/main" val="87829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Diagnosis of Headache </a:t>
            </a:r>
            <a:r>
              <a:rPr lang="en-US" dirty="0"/>
              <a:t>D</a:t>
            </a:r>
            <a:r>
              <a:rPr lang="en-US" dirty="0">
                <a:solidFill>
                  <a:schemeClr val="tx1"/>
                </a:solidFill>
              </a:rPr>
              <a:t>isorders</a:t>
            </a:r>
          </a:p>
        </p:txBody>
      </p:sp>
      <p:sp>
        <p:nvSpPr>
          <p:cNvPr id="3" name="Content Placeholder 2"/>
          <p:cNvSpPr>
            <a:spLocks noGrp="1"/>
          </p:cNvSpPr>
          <p:nvPr>
            <p:ph idx="1"/>
          </p:nvPr>
        </p:nvSpPr>
        <p:spPr/>
        <p:txBody>
          <a:bodyPr/>
          <a:lstStyle/>
          <a:p>
            <a:r>
              <a:rPr lang="en-US" dirty="0"/>
              <a:t>Based on history/normal physical exam</a:t>
            </a:r>
          </a:p>
          <a:p>
            <a:r>
              <a:rPr lang="en-US" dirty="0"/>
              <a:t>Details can separate headache disorders</a:t>
            </a:r>
          </a:p>
          <a:p>
            <a:pPr lvl="1"/>
            <a:r>
              <a:rPr lang="en-US" dirty="0"/>
              <a:t>Associated symptoms</a:t>
            </a:r>
          </a:p>
          <a:p>
            <a:pPr lvl="1"/>
            <a:r>
              <a:rPr lang="en-US" dirty="0"/>
              <a:t>Description of pain and location</a:t>
            </a:r>
          </a:p>
          <a:p>
            <a:pPr lvl="1"/>
            <a:r>
              <a:rPr lang="en-US" dirty="0"/>
              <a:t>Relation to events (head trauma, start of new medicine/activity/hormonal changes, major life stressors, weight gain)</a:t>
            </a:r>
          </a:p>
          <a:p>
            <a:pPr lvl="1"/>
            <a:r>
              <a:rPr lang="en-US" dirty="0"/>
              <a:t>History of prior headaches and change over time</a:t>
            </a:r>
          </a:p>
          <a:p>
            <a:pPr lvl="2"/>
            <a:r>
              <a:rPr lang="en-US" dirty="0"/>
              <a:t>People can have more than 1 headache disorder, especially with migraine</a:t>
            </a:r>
          </a:p>
        </p:txBody>
      </p:sp>
      <p:sp>
        <p:nvSpPr>
          <p:cNvPr id="4" name="TextBox 3">
            <a:extLst>
              <a:ext uri="{FF2B5EF4-FFF2-40B4-BE49-F238E27FC236}">
                <a16:creationId xmlns:a16="http://schemas.microsoft.com/office/drawing/2014/main" id="{E7FCD189-6180-4C2A-96FB-F3FE4DD9DA45}"/>
              </a:ext>
            </a:extLst>
          </p:cNvPr>
          <p:cNvSpPr txBox="1"/>
          <p:nvPr/>
        </p:nvSpPr>
        <p:spPr>
          <a:xfrm>
            <a:off x="4258235" y="6070470"/>
            <a:ext cx="5047130" cy="276999"/>
          </a:xfrm>
          <a:prstGeom prst="rect">
            <a:avLst/>
          </a:prstGeom>
          <a:noFill/>
        </p:spPr>
        <p:txBody>
          <a:bodyPr wrap="square" rtlCol="0">
            <a:spAutoFit/>
          </a:bodyPr>
          <a:lstStyle/>
          <a:p>
            <a:r>
              <a:rPr lang="en-US" sz="1200" b="0" i="0" dirty="0">
                <a:solidFill>
                  <a:srgbClr val="333333"/>
                </a:solidFill>
                <a:effectLst/>
              </a:rPr>
              <a:t>Diamond S. </a:t>
            </a:r>
            <a:r>
              <a:rPr lang="en-US" sz="1200" b="0" i="1" dirty="0">
                <a:solidFill>
                  <a:srgbClr val="333333"/>
                </a:solidFill>
                <a:effectLst/>
              </a:rPr>
              <a:t>Postgrad Med</a:t>
            </a:r>
            <a:r>
              <a:rPr lang="en-US" sz="1200" b="0" i="0" dirty="0">
                <a:solidFill>
                  <a:srgbClr val="333333"/>
                </a:solidFill>
                <a:effectLst/>
              </a:rPr>
              <a:t>.  1974;56(3):69-74</a:t>
            </a:r>
            <a:endParaRPr lang="en-US" sz="1200" dirty="0"/>
          </a:p>
        </p:txBody>
      </p:sp>
    </p:spTree>
    <p:extLst>
      <p:ext uri="{BB962C8B-B14F-4D97-AF65-F5344CB8AC3E}">
        <p14:creationId xmlns:p14="http://schemas.microsoft.com/office/powerpoint/2010/main" val="287940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Headache History: Focus on Headache Story</a:t>
            </a:r>
            <a:endParaRPr lang="en-US" sz="1800" dirty="0"/>
          </a:p>
        </p:txBody>
      </p:sp>
      <p:sp>
        <p:nvSpPr>
          <p:cNvPr id="3" name="Content Placeholder 2"/>
          <p:cNvSpPr>
            <a:spLocks noGrp="1"/>
          </p:cNvSpPr>
          <p:nvPr>
            <p:ph idx="1"/>
          </p:nvPr>
        </p:nvSpPr>
        <p:spPr/>
        <p:txBody>
          <a:bodyPr/>
          <a:lstStyle/>
          <a:p>
            <a:r>
              <a:rPr lang="en-US" dirty="0"/>
              <a:t>Start at the beginning</a:t>
            </a:r>
          </a:p>
          <a:p>
            <a:pPr lvl="1"/>
            <a:r>
              <a:rPr lang="en-US" dirty="0"/>
              <a:t>Patients naturally discuss what bothers them NOW</a:t>
            </a:r>
          </a:p>
          <a:p>
            <a:endParaRPr lang="en-US" dirty="0"/>
          </a:p>
        </p:txBody>
      </p:sp>
    </p:spTree>
    <p:extLst>
      <p:ext uri="{BB962C8B-B14F-4D97-AF65-F5344CB8AC3E}">
        <p14:creationId xmlns:p14="http://schemas.microsoft.com/office/powerpoint/2010/main" val="292261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Headache History: Focus on Headache Story</a:t>
            </a:r>
            <a:r>
              <a:rPr lang="en-US" sz="1800" dirty="0"/>
              <a:t>  (continued)</a:t>
            </a:r>
          </a:p>
        </p:txBody>
      </p:sp>
      <p:sp>
        <p:nvSpPr>
          <p:cNvPr id="3" name="Content Placeholder 2"/>
          <p:cNvSpPr>
            <a:spLocks noGrp="1"/>
          </p:cNvSpPr>
          <p:nvPr>
            <p:ph idx="1"/>
          </p:nvPr>
        </p:nvSpPr>
        <p:spPr/>
        <p:txBody>
          <a:bodyPr/>
          <a:lstStyle/>
          <a:p>
            <a:r>
              <a:rPr lang="en-US" dirty="0"/>
              <a:t>Start at the beginning</a:t>
            </a:r>
          </a:p>
          <a:p>
            <a:pPr lvl="1"/>
            <a:r>
              <a:rPr lang="en-US" dirty="0"/>
              <a:t>Patients naturally discuss what bothers them NOW</a:t>
            </a:r>
          </a:p>
          <a:p>
            <a:r>
              <a:rPr lang="en-US" dirty="0"/>
              <a:t>Move to current headache concerns</a:t>
            </a:r>
          </a:p>
          <a:p>
            <a:pPr lvl="1"/>
            <a:r>
              <a:rPr lang="en-US" dirty="0"/>
              <a:t>“Tell me how your headaches changed over time.”</a:t>
            </a:r>
          </a:p>
          <a:p>
            <a:pPr lvl="1"/>
            <a:r>
              <a:rPr lang="en-US" dirty="0"/>
              <a:t>“Did they become more frequent or more severe, did they change?”</a:t>
            </a:r>
          </a:p>
          <a:p>
            <a:pPr lvl="1"/>
            <a:r>
              <a:rPr lang="en-US" dirty="0"/>
              <a:t>“The headache you have now, when did it start?”</a:t>
            </a:r>
          </a:p>
          <a:p>
            <a:endParaRPr lang="en-US" dirty="0"/>
          </a:p>
          <a:p>
            <a:r>
              <a:rPr lang="en-US" dirty="0"/>
              <a:t>Identify life changes/stress points through the history</a:t>
            </a:r>
          </a:p>
          <a:p>
            <a:endParaRPr lang="en-US" dirty="0"/>
          </a:p>
        </p:txBody>
      </p:sp>
    </p:spTree>
    <p:extLst>
      <p:ext uri="{BB962C8B-B14F-4D97-AF65-F5344CB8AC3E}">
        <p14:creationId xmlns:p14="http://schemas.microsoft.com/office/powerpoint/2010/main" val="213110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Headache History: Focus on Headache Symptoms</a:t>
            </a:r>
          </a:p>
        </p:txBody>
      </p:sp>
      <p:sp>
        <p:nvSpPr>
          <p:cNvPr id="3" name="Content Placeholder 2"/>
          <p:cNvSpPr>
            <a:spLocks noGrp="1"/>
          </p:cNvSpPr>
          <p:nvPr>
            <p:ph sz="half" idx="1"/>
          </p:nvPr>
        </p:nvSpPr>
        <p:spPr>
          <a:xfrm>
            <a:off x="838200" y="1699545"/>
            <a:ext cx="5181600" cy="4351338"/>
          </a:xfrm>
        </p:spPr>
        <p:txBody>
          <a:bodyPr>
            <a:normAutofit lnSpcReduction="10000"/>
          </a:bodyPr>
          <a:lstStyle/>
          <a:p>
            <a:r>
              <a:rPr lang="en-US" dirty="0"/>
              <a:t>Description of pain</a:t>
            </a:r>
          </a:p>
          <a:p>
            <a:pPr lvl="1"/>
            <a:r>
              <a:rPr lang="en-US" dirty="0"/>
              <a:t>Location, severity, quality of pain</a:t>
            </a:r>
          </a:p>
          <a:p>
            <a:r>
              <a:rPr lang="en-US" dirty="0"/>
              <a:t>How long does it last (untreated)</a:t>
            </a:r>
          </a:p>
          <a:p>
            <a:pPr lvl="1"/>
            <a:r>
              <a:rPr lang="en-US" dirty="0"/>
              <a:t>Seconds/Minutes/Hours/Days</a:t>
            </a:r>
          </a:p>
          <a:p>
            <a:r>
              <a:rPr lang="en-US" dirty="0"/>
              <a:t>How often does it occur</a:t>
            </a:r>
          </a:p>
          <a:p>
            <a:pPr lvl="1"/>
            <a:r>
              <a:rPr lang="en-US" dirty="0"/>
              <a:t>How many days do you NOT have a headache?</a:t>
            </a:r>
          </a:p>
          <a:p>
            <a:r>
              <a:rPr lang="en-US" dirty="0"/>
              <a:t>What improves/worsens symptoms</a:t>
            </a:r>
          </a:p>
          <a:p>
            <a:pPr lvl="1"/>
            <a:r>
              <a:rPr lang="en-US" dirty="0"/>
              <a:t>Rest or movement</a:t>
            </a:r>
          </a:p>
          <a:p>
            <a:pPr lvl="1"/>
            <a:r>
              <a:rPr lang="en-US" dirty="0"/>
              <a:t>Dark, quiet</a:t>
            </a:r>
          </a:p>
        </p:txBody>
      </p:sp>
      <p:sp>
        <p:nvSpPr>
          <p:cNvPr id="4" name="Content Placeholder 3"/>
          <p:cNvSpPr>
            <a:spLocks noGrp="1"/>
          </p:cNvSpPr>
          <p:nvPr>
            <p:ph sz="half" idx="2"/>
          </p:nvPr>
        </p:nvSpPr>
        <p:spPr>
          <a:xfrm>
            <a:off x="6172200" y="1699545"/>
            <a:ext cx="5181600" cy="4351338"/>
          </a:xfrm>
        </p:spPr>
        <p:txBody>
          <a:bodyPr>
            <a:normAutofit lnSpcReduction="10000"/>
          </a:bodyPr>
          <a:lstStyle/>
          <a:p>
            <a:r>
              <a:rPr lang="en-US" dirty="0"/>
              <a:t>Associated symptoms</a:t>
            </a:r>
          </a:p>
          <a:p>
            <a:pPr lvl="1"/>
            <a:r>
              <a:rPr lang="en-US" dirty="0"/>
              <a:t>Nausea/Vomiting, light/sound sensitive</a:t>
            </a:r>
          </a:p>
          <a:p>
            <a:pPr lvl="1"/>
            <a:r>
              <a:rPr lang="en-US" dirty="0"/>
              <a:t>Tearing, congestion, conjunctival injection, ptosis</a:t>
            </a:r>
          </a:p>
          <a:p>
            <a:pPr lvl="1"/>
            <a:r>
              <a:rPr lang="en-US" dirty="0"/>
              <a:t>Pacing, agitation</a:t>
            </a:r>
          </a:p>
          <a:p>
            <a:r>
              <a:rPr lang="en-US" dirty="0"/>
              <a:t>Pre symptoms</a:t>
            </a:r>
          </a:p>
          <a:p>
            <a:pPr lvl="1"/>
            <a:r>
              <a:rPr lang="en-US" dirty="0"/>
              <a:t>Vision changes, speech changes, other neurological symptoms</a:t>
            </a:r>
          </a:p>
          <a:p>
            <a:pPr lvl="1"/>
            <a:r>
              <a:rPr lang="en-US" dirty="0"/>
              <a:t>Fatigue, yawning, irritability, food cravings, dizziness</a:t>
            </a:r>
          </a:p>
          <a:p>
            <a:endParaRPr lang="en-US" dirty="0"/>
          </a:p>
        </p:txBody>
      </p:sp>
    </p:spTree>
    <p:extLst>
      <p:ext uri="{BB962C8B-B14F-4D97-AF65-F5344CB8AC3E}">
        <p14:creationId xmlns:p14="http://schemas.microsoft.com/office/powerpoint/2010/main" val="54049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Headache History: Focus on Goals</a:t>
            </a:r>
          </a:p>
        </p:txBody>
      </p:sp>
      <p:sp>
        <p:nvSpPr>
          <p:cNvPr id="4" name="Content Placeholder 3">
            <a:extLst>
              <a:ext uri="{FF2B5EF4-FFF2-40B4-BE49-F238E27FC236}">
                <a16:creationId xmlns:a16="http://schemas.microsoft.com/office/drawing/2014/main" id="{78050E07-88FD-420E-AB5E-8238AB04E419}"/>
              </a:ext>
            </a:extLst>
          </p:cNvPr>
          <p:cNvSpPr>
            <a:spLocks noGrp="1"/>
          </p:cNvSpPr>
          <p:nvPr>
            <p:ph idx="1"/>
          </p:nvPr>
        </p:nvSpPr>
        <p:spPr/>
        <p:txBody>
          <a:bodyPr/>
          <a:lstStyle/>
          <a:p>
            <a:r>
              <a:rPr lang="en-US" sz="3000" dirty="0"/>
              <a:t>Patient goals and fears</a:t>
            </a:r>
          </a:p>
          <a:p>
            <a:pPr lvl="1"/>
            <a:r>
              <a:rPr lang="en-US" sz="2600" dirty="0"/>
              <a:t>What are their concerns?</a:t>
            </a:r>
          </a:p>
          <a:p>
            <a:pPr lvl="1"/>
            <a:r>
              <a:rPr lang="en-US" sz="2600" dirty="0"/>
              <a:t>What are their goals for treatment?</a:t>
            </a:r>
          </a:p>
          <a:p>
            <a:pPr lvl="2"/>
            <a:r>
              <a:rPr lang="en-US" sz="2200" dirty="0"/>
              <a:t>Cure (goal reset will be important here)</a:t>
            </a:r>
          </a:p>
          <a:p>
            <a:pPr lvl="2"/>
            <a:r>
              <a:rPr lang="en-US" sz="2200" dirty="0"/>
              <a:t>“I want to make it to Thanksgiving dinner”</a:t>
            </a:r>
          </a:p>
          <a:p>
            <a:pPr lvl="2"/>
            <a:r>
              <a:rPr lang="en-US" sz="2200" dirty="0"/>
              <a:t>“I want to be more reliable when making plans”</a:t>
            </a:r>
          </a:p>
          <a:p>
            <a:pPr lvl="2"/>
            <a:r>
              <a:rPr lang="en-US" sz="2200" dirty="0"/>
              <a:t>“I want to be able to take my child to their swim meets”</a:t>
            </a:r>
          </a:p>
        </p:txBody>
      </p:sp>
    </p:spTree>
    <p:extLst>
      <p:ext uri="{BB962C8B-B14F-4D97-AF65-F5344CB8AC3E}">
        <p14:creationId xmlns:p14="http://schemas.microsoft.com/office/powerpoint/2010/main" val="154693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Headache History: Focus on Comorbidities</a:t>
            </a:r>
          </a:p>
        </p:txBody>
      </p:sp>
      <p:sp>
        <p:nvSpPr>
          <p:cNvPr id="3" name="Content Placeholder 2"/>
          <p:cNvSpPr>
            <a:spLocks noGrp="1"/>
          </p:cNvSpPr>
          <p:nvPr>
            <p:ph idx="1"/>
          </p:nvPr>
        </p:nvSpPr>
        <p:spPr>
          <a:xfrm>
            <a:off x="838200" y="1938837"/>
            <a:ext cx="10515600" cy="4351338"/>
          </a:xfrm>
        </p:spPr>
        <p:txBody>
          <a:bodyPr/>
          <a:lstStyle/>
          <a:p>
            <a:r>
              <a:rPr lang="en-US" dirty="0"/>
              <a:t>Comorbid conditions</a:t>
            </a:r>
          </a:p>
          <a:p>
            <a:pPr lvl="1"/>
            <a:r>
              <a:rPr lang="en-US" dirty="0"/>
              <a:t>Mood disorder (depression/anxiety)</a:t>
            </a:r>
          </a:p>
          <a:p>
            <a:pPr lvl="1"/>
            <a:r>
              <a:rPr lang="en-US" dirty="0"/>
              <a:t>Obesity</a:t>
            </a:r>
          </a:p>
          <a:p>
            <a:pPr lvl="1"/>
            <a:r>
              <a:rPr lang="en-US" dirty="0"/>
              <a:t>Sleep disorder (insomnia/apnea)</a:t>
            </a:r>
          </a:p>
          <a:p>
            <a:pPr lvl="1"/>
            <a:r>
              <a:rPr lang="en-US" dirty="0"/>
              <a:t>Other pain disorder (fibromyalgia/neck pain)</a:t>
            </a:r>
          </a:p>
          <a:p>
            <a:pPr lvl="1"/>
            <a:r>
              <a:rPr lang="en-US" dirty="0"/>
              <a:t>Gastrointestinal (IBS/gastroparesis)</a:t>
            </a:r>
          </a:p>
          <a:p>
            <a:pPr lvl="1"/>
            <a:r>
              <a:rPr lang="en-US" dirty="0"/>
              <a:t>Cardiovascular (hypertension, h/o stroke)</a:t>
            </a:r>
          </a:p>
          <a:p>
            <a:pPr lvl="1"/>
            <a:r>
              <a:rPr lang="en-US" dirty="0"/>
              <a:t>Endocrine (thyroid/diabetes mellitus)</a:t>
            </a:r>
          </a:p>
          <a:p>
            <a:pPr lvl="1"/>
            <a:r>
              <a:rPr lang="en-US" dirty="0"/>
              <a:t>Asthma/allergies</a:t>
            </a:r>
          </a:p>
        </p:txBody>
      </p:sp>
    </p:spTree>
    <p:extLst>
      <p:ext uri="{BB962C8B-B14F-4D97-AF65-F5344CB8AC3E}">
        <p14:creationId xmlns:p14="http://schemas.microsoft.com/office/powerpoint/2010/main" val="145550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The Headache Physical Exam</a:t>
            </a:r>
          </a:p>
        </p:txBody>
      </p:sp>
      <p:sp>
        <p:nvSpPr>
          <p:cNvPr id="3" name="Content Placeholder 2"/>
          <p:cNvSpPr>
            <a:spLocks noGrp="1"/>
          </p:cNvSpPr>
          <p:nvPr>
            <p:ph idx="1"/>
          </p:nvPr>
        </p:nvSpPr>
        <p:spPr>
          <a:xfrm>
            <a:off x="722811" y="1607911"/>
            <a:ext cx="10515600" cy="4351338"/>
          </a:xfrm>
        </p:spPr>
        <p:txBody>
          <a:bodyPr/>
          <a:lstStyle/>
          <a:p>
            <a:r>
              <a:rPr lang="en-US" dirty="0"/>
              <a:t>General and neurological exam  </a:t>
            </a:r>
          </a:p>
          <a:p>
            <a:pPr lvl="1"/>
            <a:r>
              <a:rPr lang="en-US" dirty="0"/>
              <a:t>Focus on fundoscopic exam and visual fields</a:t>
            </a:r>
          </a:p>
          <a:p>
            <a:pPr lvl="1"/>
            <a:r>
              <a:rPr lang="en-US" dirty="0"/>
              <a:t>Focus on musculoskeletal</a:t>
            </a:r>
          </a:p>
          <a:p>
            <a:pPr lvl="2"/>
            <a:r>
              <a:rPr lang="en-US" dirty="0"/>
              <a:t>Jaw, neck, shoulders</a:t>
            </a:r>
          </a:p>
          <a:p>
            <a:pPr lvl="2"/>
            <a:r>
              <a:rPr lang="en-US" dirty="0"/>
              <a:t>Nerve root tenderness, trigger points</a:t>
            </a:r>
          </a:p>
          <a:p>
            <a:pPr lvl="1"/>
            <a:endParaRPr lang="en-US" dirty="0"/>
          </a:p>
          <a:p>
            <a:r>
              <a:rPr lang="en-US" dirty="0"/>
              <a:t>Typical exam findings in patients with a headache disorder</a:t>
            </a:r>
          </a:p>
          <a:p>
            <a:pPr lvl="1"/>
            <a:r>
              <a:rPr lang="en-US" dirty="0"/>
              <a:t>Neck or shoulder tightness</a:t>
            </a:r>
          </a:p>
          <a:p>
            <a:pPr lvl="1"/>
            <a:r>
              <a:rPr lang="en-US" dirty="0"/>
              <a:t>Trigger points in neck or shoulder</a:t>
            </a:r>
          </a:p>
          <a:p>
            <a:pPr lvl="1"/>
            <a:r>
              <a:rPr lang="en-US" dirty="0"/>
              <a:t>Tenderness over greater or lesser occipital nerve or a branch of trigeminal nerve</a:t>
            </a:r>
          </a:p>
          <a:p>
            <a:pPr marL="0" indent="0">
              <a:buNone/>
            </a:pPr>
            <a:endParaRPr lang="en-US" dirty="0"/>
          </a:p>
        </p:txBody>
      </p:sp>
    </p:spTree>
    <p:extLst>
      <p:ext uri="{BB962C8B-B14F-4D97-AF65-F5344CB8AC3E}">
        <p14:creationId xmlns:p14="http://schemas.microsoft.com/office/powerpoint/2010/main" val="3491705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Headache Disorders</a:t>
            </a:r>
            <a:r>
              <a:rPr lang="en-US" sz="1800" dirty="0"/>
              <a:t> (continued)</a:t>
            </a:r>
            <a:endParaRPr lang="en-US" dirty="0"/>
          </a:p>
        </p:txBody>
      </p:sp>
      <p:sp>
        <p:nvSpPr>
          <p:cNvPr id="3" name="Content Placeholder 2"/>
          <p:cNvSpPr>
            <a:spLocks noGrp="1"/>
          </p:cNvSpPr>
          <p:nvPr>
            <p:ph sz="quarter" idx="2"/>
          </p:nvPr>
        </p:nvSpPr>
        <p:spPr>
          <a:xfrm>
            <a:off x="1271451" y="1600201"/>
            <a:ext cx="4749937" cy="4525963"/>
          </a:xfrm>
        </p:spPr>
        <p:txBody>
          <a:bodyPr>
            <a:normAutofit fontScale="92500" lnSpcReduction="20000"/>
          </a:bodyPr>
          <a:lstStyle/>
          <a:p>
            <a:r>
              <a:rPr lang="en-US" b="1" dirty="0"/>
              <a:t>Migraine</a:t>
            </a:r>
          </a:p>
          <a:p>
            <a:pPr lvl="1"/>
            <a:r>
              <a:rPr lang="en-US" dirty="0"/>
              <a:t>Episodic and chronic</a:t>
            </a:r>
          </a:p>
          <a:p>
            <a:pPr lvl="1"/>
            <a:r>
              <a:rPr lang="en-US" dirty="0"/>
              <a:t>With and without aura</a:t>
            </a:r>
          </a:p>
          <a:p>
            <a:pPr lvl="1"/>
            <a:r>
              <a:rPr lang="en-US" dirty="0"/>
              <a:t>Status migraine</a:t>
            </a:r>
          </a:p>
          <a:p>
            <a:pPr lvl="1"/>
            <a:r>
              <a:rPr lang="en-US" dirty="0"/>
              <a:t>Menstrual migraine</a:t>
            </a:r>
          </a:p>
          <a:p>
            <a:r>
              <a:rPr lang="en-US" b="1" dirty="0"/>
              <a:t>Tension-type</a:t>
            </a:r>
          </a:p>
          <a:p>
            <a:pPr lvl="1"/>
            <a:r>
              <a:rPr lang="en-US" dirty="0"/>
              <a:t>Episodic and chronic</a:t>
            </a:r>
          </a:p>
          <a:p>
            <a:r>
              <a:rPr lang="en-US" b="1" dirty="0"/>
              <a:t>Trigeminal Autonomic Cephalgias</a:t>
            </a:r>
          </a:p>
          <a:p>
            <a:pPr lvl="1"/>
            <a:r>
              <a:rPr lang="en-US" dirty="0"/>
              <a:t>Cluster</a:t>
            </a:r>
          </a:p>
          <a:p>
            <a:pPr lvl="1"/>
            <a:r>
              <a:rPr lang="en-US" dirty="0"/>
              <a:t>Paroxysmal hemicrania</a:t>
            </a:r>
          </a:p>
          <a:p>
            <a:pPr lvl="1"/>
            <a:r>
              <a:rPr lang="en-US" dirty="0"/>
              <a:t>Hemicrania continua</a:t>
            </a:r>
          </a:p>
          <a:p>
            <a:pPr lvl="1"/>
            <a:r>
              <a:rPr lang="en-US" dirty="0"/>
              <a:t>Short-lasting unilateral neuralgiform headache (SUNHA)</a:t>
            </a:r>
          </a:p>
          <a:p>
            <a:endParaRPr lang="en-US" dirty="0"/>
          </a:p>
        </p:txBody>
      </p:sp>
      <p:sp>
        <p:nvSpPr>
          <p:cNvPr id="6" name="Content Placeholder 5"/>
          <p:cNvSpPr>
            <a:spLocks noGrp="1"/>
          </p:cNvSpPr>
          <p:nvPr>
            <p:ph sz="quarter" idx="4"/>
          </p:nvPr>
        </p:nvSpPr>
        <p:spPr>
          <a:xfrm>
            <a:off x="6172201" y="1600200"/>
            <a:ext cx="4730930" cy="4931229"/>
          </a:xfrm>
        </p:spPr>
        <p:txBody>
          <a:bodyPr>
            <a:normAutofit/>
          </a:bodyPr>
          <a:lstStyle/>
          <a:p>
            <a:r>
              <a:rPr lang="en-US" b="1" dirty="0"/>
              <a:t>Other</a:t>
            </a:r>
          </a:p>
          <a:p>
            <a:pPr lvl="1"/>
            <a:r>
              <a:rPr lang="en-US" dirty="0"/>
              <a:t>Primary stabbing</a:t>
            </a:r>
          </a:p>
          <a:p>
            <a:pPr lvl="1"/>
            <a:r>
              <a:rPr lang="en-US" dirty="0"/>
              <a:t>Primary cough</a:t>
            </a:r>
          </a:p>
          <a:p>
            <a:pPr lvl="1"/>
            <a:r>
              <a:rPr lang="en-US" dirty="0"/>
              <a:t>Primary exercise</a:t>
            </a:r>
          </a:p>
          <a:p>
            <a:pPr lvl="1"/>
            <a:r>
              <a:rPr lang="en-US" dirty="0"/>
              <a:t>Primary headache associated with sexual activity</a:t>
            </a:r>
          </a:p>
          <a:p>
            <a:pPr lvl="1"/>
            <a:r>
              <a:rPr lang="en-US" dirty="0"/>
              <a:t>New daily persistent headache</a:t>
            </a:r>
          </a:p>
          <a:p>
            <a:pPr lvl="1"/>
            <a:r>
              <a:rPr lang="en-US" dirty="0"/>
              <a:t>Nummular headache</a:t>
            </a:r>
          </a:p>
          <a:p>
            <a:endParaRPr lang="en-US" dirty="0"/>
          </a:p>
        </p:txBody>
      </p:sp>
      <p:sp>
        <p:nvSpPr>
          <p:cNvPr id="4" name="TextBox 3">
            <a:extLst>
              <a:ext uri="{FF2B5EF4-FFF2-40B4-BE49-F238E27FC236}">
                <a16:creationId xmlns:a16="http://schemas.microsoft.com/office/drawing/2014/main" id="{DDDE4D34-46AE-4F50-9557-9585BABC6DEA}"/>
              </a:ext>
            </a:extLst>
          </p:cNvPr>
          <p:cNvSpPr txBox="1"/>
          <p:nvPr/>
        </p:nvSpPr>
        <p:spPr>
          <a:xfrm>
            <a:off x="4197276" y="6100460"/>
            <a:ext cx="5547360" cy="276999"/>
          </a:xfrm>
          <a:prstGeom prst="rect">
            <a:avLst/>
          </a:prstGeom>
          <a:noFill/>
        </p:spPr>
        <p:txBody>
          <a:bodyPr wrap="square" rtlCol="0">
            <a:spAutoFit/>
          </a:bodyPr>
          <a:lstStyle/>
          <a:p>
            <a:r>
              <a:rPr lang="en-US" sz="1200" dirty="0"/>
              <a:t>International Headache Society. </a:t>
            </a:r>
            <a:r>
              <a:rPr lang="en-US" sz="1200" i="1" dirty="0"/>
              <a:t>Cephalalgia</a:t>
            </a:r>
            <a:r>
              <a:rPr lang="en-US" sz="1200" dirty="0"/>
              <a:t>. 2018;38(1):1-211.</a:t>
            </a:r>
          </a:p>
        </p:txBody>
      </p:sp>
    </p:spTree>
    <p:extLst>
      <p:ext uri="{BB962C8B-B14F-4D97-AF65-F5344CB8AC3E}">
        <p14:creationId xmlns:p14="http://schemas.microsoft.com/office/powerpoint/2010/main" val="244957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28DB-4B22-4921-945E-6B58346DA18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30A484B1-E81F-467F-9B84-3F379920A95D}"/>
              </a:ext>
            </a:extLst>
          </p:cNvPr>
          <p:cNvSpPr>
            <a:spLocks noGrp="1"/>
          </p:cNvSpPr>
          <p:nvPr>
            <p:ph idx="1"/>
          </p:nvPr>
        </p:nvSpPr>
        <p:spPr/>
        <p:txBody>
          <a:bodyPr/>
          <a:lstStyle/>
          <a:p>
            <a:pPr marL="0" marR="284480" lvl="0" indent="0">
              <a:spcBef>
                <a:spcPts val="0"/>
              </a:spcBef>
              <a:spcAft>
                <a:spcPts val="0"/>
              </a:spcAft>
              <a:buSzPts val="1000"/>
              <a:buNone/>
              <a:tabLst>
                <a:tab pos="302260" algn="l"/>
              </a:tabLst>
            </a:pPr>
            <a:r>
              <a:rPr lang="en-US" dirty="0">
                <a:effectLst/>
                <a:latin typeface="Calibri" panose="020F0502020204030204" pitchFamily="34" charset="0"/>
                <a:ea typeface="Calibri" panose="020F0502020204030204" pitchFamily="34" charset="0"/>
                <a:cs typeface="Calibri" panose="020F0502020204030204" pitchFamily="34" charset="0"/>
              </a:rPr>
              <a:t>After participating in this activity, the clinician will be able to:</a:t>
            </a:r>
          </a:p>
          <a:p>
            <a:pPr marL="457200" marR="284480" lvl="0" indent="-457200">
              <a:spcBef>
                <a:spcPts val="0"/>
              </a:spcBef>
              <a:spcAft>
                <a:spcPts val="1200"/>
              </a:spcAft>
              <a:buSzPts val="1000"/>
              <a:buFont typeface="+mj-lt"/>
              <a:buAutoNum type="arabicPeriod"/>
              <a:tabLst>
                <a:tab pos="30226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Apply guideline-based diagnostic and evaluation strategies to diagnose and differentiate migraine from </a:t>
            </a:r>
            <a:r>
              <a:rPr lang="en-US" sz="2400" dirty="0">
                <a:latin typeface="Calibri" panose="020F0502020204030204" pitchFamily="34" charset="0"/>
                <a:ea typeface="Calibri" panose="020F0502020204030204" pitchFamily="34" charset="0"/>
                <a:cs typeface="Calibri" panose="020F0502020204030204" pitchFamily="34" charset="0"/>
              </a:rPr>
              <a:t>cluster headache</a:t>
            </a:r>
            <a:r>
              <a:rPr lang="en-US" sz="2400" dirty="0">
                <a:effectLst/>
                <a:latin typeface="Calibri" panose="020F0502020204030204" pitchFamily="34" charset="0"/>
                <a:ea typeface="Calibri" panose="020F0502020204030204" pitchFamily="34" charset="0"/>
                <a:cs typeface="Calibri" panose="020F0502020204030204" pitchFamily="34" charset="0"/>
              </a:rPr>
              <a:t> and other primary and secondary headache disorders</a:t>
            </a:r>
            <a:r>
              <a:rPr lang="en-US" sz="2400" spc="-10" dirty="0">
                <a:effectLst/>
                <a:latin typeface="Calibri" panose="020F0502020204030204" pitchFamily="34" charset="0"/>
                <a:ea typeface="Calibri" panose="020F0502020204030204" pitchFamily="34" charset="0"/>
                <a:cs typeface="Calibri" panose="020F0502020204030204" pitchFamily="34" charset="0"/>
              </a:rPr>
              <a:t> </a:t>
            </a:r>
            <a:r>
              <a:rPr lang="en-US" sz="2400" b="1" i="1" dirty="0">
                <a:effectLst/>
                <a:latin typeface="Calibri" panose="020F0502020204030204" pitchFamily="34" charset="0"/>
                <a:ea typeface="Calibri" panose="020F0502020204030204" pitchFamily="34" charset="0"/>
                <a:cs typeface="Calibri" panose="020F0502020204030204" pitchFamily="34" charset="0"/>
              </a:rPr>
              <a:t>(competence)</a:t>
            </a:r>
            <a:endParaRPr lang="en-US" sz="2400" dirty="0">
              <a:effectLst/>
              <a:latin typeface="Calibri" panose="020F0502020204030204" pitchFamily="34" charset="0"/>
              <a:ea typeface="Calibri" panose="020F0502020204030204" pitchFamily="34" charset="0"/>
            </a:endParaRPr>
          </a:p>
          <a:p>
            <a:pPr marL="457200" marR="318770" lvl="0" indent="-457200">
              <a:spcBef>
                <a:spcPts val="0"/>
              </a:spcBef>
              <a:spcAft>
                <a:spcPts val="1200"/>
              </a:spcAft>
              <a:buSzPts val="1000"/>
              <a:buFont typeface="+mj-lt"/>
              <a:buAutoNum type="arabicPeriod"/>
              <a:tabLst>
                <a:tab pos="301625" algn="l"/>
                <a:tab pos="30226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Evaluate acute and preventive pharmacologic therapies</a:t>
            </a:r>
            <a:r>
              <a:rPr lang="en-US" sz="2400" spc="-15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to develop an individualized treatment plan</a:t>
            </a:r>
            <a:r>
              <a:rPr lang="en-US" sz="2400" spc="-25" dirty="0">
                <a:effectLst/>
                <a:latin typeface="Calibri" panose="020F0502020204030204" pitchFamily="34" charset="0"/>
                <a:ea typeface="Calibri" panose="020F0502020204030204" pitchFamily="34" charset="0"/>
                <a:cs typeface="Calibri" panose="020F0502020204030204" pitchFamily="34" charset="0"/>
              </a:rPr>
              <a:t> </a:t>
            </a:r>
            <a:r>
              <a:rPr lang="en-US" sz="2400" b="1" i="1" dirty="0">
                <a:effectLst/>
                <a:latin typeface="Calibri" panose="020F0502020204030204" pitchFamily="34" charset="0"/>
                <a:ea typeface="Calibri" panose="020F0502020204030204" pitchFamily="34" charset="0"/>
                <a:cs typeface="Calibri" panose="020F0502020204030204" pitchFamily="34" charset="0"/>
              </a:rPr>
              <a:t>(competence)</a:t>
            </a:r>
            <a:endParaRPr lang="en-US" sz="2400" dirty="0">
              <a:effectLst/>
              <a:latin typeface="Calibri" panose="020F0502020204030204" pitchFamily="34" charset="0"/>
              <a:ea typeface="Calibri" panose="020F0502020204030204" pitchFamily="34" charset="0"/>
            </a:endParaRPr>
          </a:p>
          <a:p>
            <a:pPr marL="457200" marR="494665" lvl="0" indent="-457200">
              <a:spcBef>
                <a:spcPts val="0"/>
              </a:spcBef>
              <a:spcAft>
                <a:spcPts val="1200"/>
              </a:spcAft>
              <a:buSzPts val="1000"/>
              <a:buFont typeface="+mj-lt"/>
              <a:buAutoNum type="arabicPeriod"/>
              <a:tabLst>
                <a:tab pos="301625" algn="l"/>
                <a:tab pos="302260" algn="l"/>
              </a:tabLst>
            </a:pPr>
            <a:r>
              <a:rPr lang="en-US" sz="2400" dirty="0">
                <a:effectLst/>
                <a:latin typeface="Calibri" panose="020F0502020204030204" pitchFamily="34" charset="0"/>
                <a:ea typeface="Calibri" panose="020F0502020204030204" pitchFamily="34" charset="0"/>
                <a:cs typeface="Calibri" panose="020F0502020204030204" pitchFamily="34" charset="0"/>
              </a:rPr>
              <a:t>Foster improved patient adherence through shared decision-making</a:t>
            </a:r>
            <a:r>
              <a:rPr lang="en-US" sz="2400" spc="-155" dirty="0">
                <a:effectLst/>
                <a:latin typeface="Calibri" panose="020F0502020204030204" pitchFamily="34" charset="0"/>
                <a:ea typeface="Calibri" panose="020F0502020204030204" pitchFamily="34" charset="0"/>
                <a:cs typeface="Calibri" panose="020F0502020204030204" pitchFamily="34" charset="0"/>
              </a:rPr>
              <a:t> </a:t>
            </a:r>
            <a:r>
              <a:rPr lang="en-US" sz="2400" b="1" i="1" dirty="0">
                <a:effectLst/>
                <a:latin typeface="Calibri" panose="020F0502020204030204" pitchFamily="34" charset="0"/>
                <a:ea typeface="Calibri" panose="020F0502020204030204" pitchFamily="34" charset="0"/>
                <a:cs typeface="Calibri" panose="020F0502020204030204" pitchFamily="34" charset="0"/>
              </a:rPr>
              <a:t>(competence)</a:t>
            </a:r>
            <a:endParaRPr lang="en-US" sz="2400" b="1" i="1" dirty="0">
              <a:latin typeface="Calibri" panose="020F0502020204030204" pitchFamily="34" charset="0"/>
              <a:ea typeface="Calibri" panose="020F0502020204030204" pitchFamily="34" charset="0"/>
              <a:cs typeface="Calibri" panose="020F0502020204030204" pitchFamily="34" charset="0"/>
            </a:endParaRPr>
          </a:p>
          <a:p>
            <a:pPr marL="457200" marR="494665" lvl="0" indent="-457200">
              <a:spcBef>
                <a:spcPts val="0"/>
              </a:spcBef>
              <a:spcAft>
                <a:spcPts val="0"/>
              </a:spcAft>
              <a:buSzPts val="1000"/>
              <a:buFont typeface="+mj-lt"/>
              <a:buAutoNum type="arabicPeriod"/>
              <a:tabLst>
                <a:tab pos="301625" algn="l"/>
                <a:tab pos="302260" algn="l"/>
              </a:tabLst>
            </a:pPr>
            <a:r>
              <a:rPr lang="en-US" sz="2400" dirty="0">
                <a:effectLst/>
                <a:latin typeface="Calibri" panose="020F0502020204030204" pitchFamily="34" charset="0"/>
                <a:ea typeface="Calibri" panose="020F0502020204030204" pitchFamily="34" charset="0"/>
              </a:rPr>
              <a:t>Utilize the shared decision-making process with patients who have</a:t>
            </a:r>
            <a:r>
              <a:rPr lang="en-US" sz="2400" spc="-15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a primary headache disorder to individualize treatment</a:t>
            </a:r>
            <a:r>
              <a:rPr lang="en-US" sz="2400" spc="-15" dirty="0">
                <a:effectLst/>
                <a:latin typeface="Calibri" panose="020F0502020204030204" pitchFamily="34" charset="0"/>
                <a:ea typeface="Calibri" panose="020F0502020204030204" pitchFamily="34" charset="0"/>
              </a:rPr>
              <a:t> </a:t>
            </a:r>
            <a:r>
              <a:rPr lang="en-US" sz="2400" b="1" i="1" dirty="0">
                <a:effectLst/>
                <a:latin typeface="Calibri" panose="020F0502020204030204" pitchFamily="34" charset="0"/>
                <a:ea typeface="Calibri" panose="020F0502020204030204" pitchFamily="34" charset="0"/>
              </a:rPr>
              <a:t>(competence)</a:t>
            </a:r>
            <a:endParaRPr lang="en-US" sz="2400" dirty="0"/>
          </a:p>
        </p:txBody>
      </p:sp>
    </p:spTree>
    <p:extLst>
      <p:ext uri="{BB962C8B-B14F-4D97-AF65-F5344CB8AC3E}">
        <p14:creationId xmlns:p14="http://schemas.microsoft.com/office/powerpoint/2010/main" val="270144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95E5-7157-4602-B3FF-8131B93A6D06}"/>
              </a:ext>
            </a:extLst>
          </p:cNvPr>
          <p:cNvSpPr>
            <a:spLocks noGrp="1"/>
          </p:cNvSpPr>
          <p:nvPr>
            <p:ph type="title"/>
          </p:nvPr>
        </p:nvSpPr>
        <p:spPr>
          <a:xfrm>
            <a:off x="838200" y="102963"/>
            <a:ext cx="10515600" cy="746499"/>
          </a:xfrm>
        </p:spPr>
        <p:txBody>
          <a:bodyPr>
            <a:normAutofit/>
          </a:bodyPr>
          <a:lstStyle/>
          <a:p>
            <a:r>
              <a:rPr lang="en-US" sz="3600" dirty="0"/>
              <a:t>Differentiating Among Primary Headache Disorders</a:t>
            </a:r>
          </a:p>
        </p:txBody>
      </p:sp>
      <p:graphicFrame>
        <p:nvGraphicFramePr>
          <p:cNvPr id="4" name="Table 4">
            <a:extLst>
              <a:ext uri="{FF2B5EF4-FFF2-40B4-BE49-F238E27FC236}">
                <a16:creationId xmlns:a16="http://schemas.microsoft.com/office/drawing/2014/main" id="{F76A2436-263F-4879-BB38-4ADFBDDEFA91}"/>
              </a:ext>
            </a:extLst>
          </p:cNvPr>
          <p:cNvGraphicFramePr>
            <a:graphicFrameLocks noGrp="1"/>
          </p:cNvGraphicFramePr>
          <p:nvPr>
            <p:ph idx="1"/>
            <p:extLst>
              <p:ext uri="{D42A27DB-BD31-4B8C-83A1-F6EECF244321}">
                <p14:modId xmlns:p14="http://schemas.microsoft.com/office/powerpoint/2010/main" val="820042542"/>
              </p:ext>
            </p:extLst>
          </p:nvPr>
        </p:nvGraphicFramePr>
        <p:xfrm>
          <a:off x="838199" y="734059"/>
          <a:ext cx="10753164" cy="5261399"/>
        </p:xfrm>
        <a:graphic>
          <a:graphicData uri="http://schemas.openxmlformats.org/drawingml/2006/table">
            <a:tbl>
              <a:tblPr firstRow="1" bandRow="1">
                <a:tableStyleId>{5C22544A-7EE6-4342-B048-85BDC9FD1C3A}</a:tableStyleId>
              </a:tblPr>
              <a:tblGrid>
                <a:gridCol w="1869142">
                  <a:extLst>
                    <a:ext uri="{9D8B030D-6E8A-4147-A177-3AD203B41FA5}">
                      <a16:colId xmlns:a16="http://schemas.microsoft.com/office/drawing/2014/main" val="232934814"/>
                    </a:ext>
                  </a:extLst>
                </a:gridCol>
                <a:gridCol w="3164541">
                  <a:extLst>
                    <a:ext uri="{9D8B030D-6E8A-4147-A177-3AD203B41FA5}">
                      <a16:colId xmlns:a16="http://schemas.microsoft.com/office/drawing/2014/main" val="1791781541"/>
                    </a:ext>
                  </a:extLst>
                </a:gridCol>
                <a:gridCol w="2922494">
                  <a:extLst>
                    <a:ext uri="{9D8B030D-6E8A-4147-A177-3AD203B41FA5}">
                      <a16:colId xmlns:a16="http://schemas.microsoft.com/office/drawing/2014/main" val="3742605709"/>
                    </a:ext>
                  </a:extLst>
                </a:gridCol>
                <a:gridCol w="2796987">
                  <a:extLst>
                    <a:ext uri="{9D8B030D-6E8A-4147-A177-3AD203B41FA5}">
                      <a16:colId xmlns:a16="http://schemas.microsoft.com/office/drawing/2014/main" val="116079901"/>
                    </a:ext>
                  </a:extLst>
                </a:gridCol>
              </a:tblGrid>
              <a:tr h="613087">
                <a:tc>
                  <a:txBody>
                    <a:bodyPr/>
                    <a:lstStyle/>
                    <a:p>
                      <a:pPr algn="ctr"/>
                      <a:r>
                        <a:rPr lang="en-US" sz="2400" dirty="0"/>
                        <a:t>Feature</a:t>
                      </a:r>
                    </a:p>
                  </a:txBody>
                  <a:tcPr/>
                </a:tc>
                <a:tc>
                  <a:txBody>
                    <a:bodyPr/>
                    <a:lstStyle/>
                    <a:p>
                      <a:pPr algn="ctr"/>
                      <a:r>
                        <a:rPr lang="en-US" sz="2400" dirty="0"/>
                        <a:t>Cluster</a:t>
                      </a:r>
                    </a:p>
                  </a:txBody>
                  <a:tcPr/>
                </a:tc>
                <a:tc>
                  <a:txBody>
                    <a:bodyPr/>
                    <a:lstStyle/>
                    <a:p>
                      <a:pPr algn="ctr"/>
                      <a:r>
                        <a:rPr lang="en-US" sz="2400" dirty="0"/>
                        <a:t>Migraine</a:t>
                      </a:r>
                    </a:p>
                  </a:txBody>
                  <a:tcPr/>
                </a:tc>
                <a:tc>
                  <a:txBody>
                    <a:bodyPr/>
                    <a:lstStyle/>
                    <a:p>
                      <a:pPr algn="ctr"/>
                      <a:r>
                        <a:rPr lang="en-US" sz="2400" dirty="0"/>
                        <a:t>Tension-Type</a:t>
                      </a:r>
                    </a:p>
                  </a:txBody>
                  <a:tcPr/>
                </a:tc>
                <a:extLst>
                  <a:ext uri="{0D108BD9-81ED-4DB2-BD59-A6C34878D82A}">
                    <a16:rowId xmlns:a16="http://schemas.microsoft.com/office/drawing/2014/main" val="864294155"/>
                  </a:ext>
                </a:extLst>
              </a:tr>
              <a:tr h="613087">
                <a:tc>
                  <a:txBody>
                    <a:bodyPr/>
                    <a:lstStyle/>
                    <a:p>
                      <a:r>
                        <a:rPr lang="en-US" sz="2000" dirty="0"/>
                        <a:t>Typical age at onset</a:t>
                      </a:r>
                    </a:p>
                  </a:txBody>
                  <a:tcPr/>
                </a:tc>
                <a:tc>
                  <a:txBody>
                    <a:bodyPr/>
                    <a:lstStyle/>
                    <a:p>
                      <a:r>
                        <a:rPr lang="en-US" sz="2000" dirty="0"/>
                        <a:t>20-40 y</a:t>
                      </a:r>
                    </a:p>
                  </a:txBody>
                  <a:tcPr/>
                </a:tc>
                <a:tc>
                  <a:txBody>
                    <a:bodyPr/>
                    <a:lstStyle/>
                    <a:p>
                      <a:r>
                        <a:rPr lang="en-US" sz="2000" dirty="0"/>
                        <a:t>Adolescence or menarche</a:t>
                      </a:r>
                    </a:p>
                  </a:txBody>
                  <a:tcPr/>
                </a:tc>
                <a:tc>
                  <a:txBody>
                    <a:bodyPr/>
                    <a:lstStyle/>
                    <a:p>
                      <a:r>
                        <a:rPr lang="en-US" sz="2000" dirty="0"/>
                        <a:t>Any</a:t>
                      </a:r>
                    </a:p>
                  </a:txBody>
                  <a:tcPr/>
                </a:tc>
                <a:extLst>
                  <a:ext uri="{0D108BD9-81ED-4DB2-BD59-A6C34878D82A}">
                    <a16:rowId xmlns:a16="http://schemas.microsoft.com/office/drawing/2014/main" val="1271104764"/>
                  </a:ext>
                </a:extLst>
              </a:tr>
              <a:tr h="613087">
                <a:tc>
                  <a:txBody>
                    <a:bodyPr/>
                    <a:lstStyle/>
                    <a:p>
                      <a:r>
                        <a:rPr lang="en-US" sz="2000" dirty="0"/>
                        <a:t>Sex ratio (M:F)</a:t>
                      </a:r>
                    </a:p>
                  </a:txBody>
                  <a:tcPr/>
                </a:tc>
                <a:tc>
                  <a:txBody>
                    <a:bodyPr/>
                    <a:lstStyle/>
                    <a:p>
                      <a:r>
                        <a:rPr lang="en-US" sz="2000" dirty="0"/>
                        <a:t>M &gt; F</a:t>
                      </a:r>
                    </a:p>
                  </a:txBody>
                  <a:tcPr/>
                </a:tc>
                <a:tc>
                  <a:txBody>
                    <a:bodyPr/>
                    <a:lstStyle/>
                    <a:p>
                      <a:r>
                        <a:rPr lang="en-US" sz="2000" dirty="0"/>
                        <a:t>M &lt; F</a:t>
                      </a:r>
                    </a:p>
                  </a:txBody>
                  <a:tcPr/>
                </a:tc>
                <a:tc>
                  <a:txBody>
                    <a:bodyPr/>
                    <a:lstStyle/>
                    <a:p>
                      <a:r>
                        <a:rPr lang="en-US" sz="2000" dirty="0"/>
                        <a:t>M = F</a:t>
                      </a:r>
                    </a:p>
                  </a:txBody>
                  <a:tcPr/>
                </a:tc>
                <a:extLst>
                  <a:ext uri="{0D108BD9-81ED-4DB2-BD59-A6C34878D82A}">
                    <a16:rowId xmlns:a16="http://schemas.microsoft.com/office/drawing/2014/main" val="4098125239"/>
                  </a:ext>
                </a:extLst>
              </a:tr>
              <a:tr h="1360549">
                <a:tc>
                  <a:txBody>
                    <a:bodyPr/>
                    <a:lstStyle/>
                    <a:p>
                      <a:r>
                        <a:rPr lang="en-US" sz="2000" dirty="0"/>
                        <a:t>Pain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Severe to very severe; strictly unilateral- orbital, supraorbital, and/or temporal</a:t>
                      </a:r>
                    </a:p>
                  </a:txBody>
                  <a:tcPr/>
                </a:tc>
                <a:tc>
                  <a:txBody>
                    <a:bodyPr/>
                    <a:lstStyle/>
                    <a:p>
                      <a:r>
                        <a:rPr lang="en-US" sz="2000" dirty="0"/>
                        <a:t>Moderate to severe; unilateral; pulsating; aggravated by physical activity</a:t>
                      </a:r>
                    </a:p>
                  </a:txBody>
                  <a:tcPr/>
                </a:tc>
                <a:tc>
                  <a:txBody>
                    <a:bodyPr/>
                    <a:lstStyle/>
                    <a:p>
                      <a:r>
                        <a:rPr lang="en-US" sz="2000" dirty="0"/>
                        <a:t>Mild to moderate; bilateral; non-pulsating; not aggravated by physical activity</a:t>
                      </a:r>
                    </a:p>
                  </a:txBody>
                  <a:tcPr/>
                </a:tc>
                <a:extLst>
                  <a:ext uri="{0D108BD9-81ED-4DB2-BD59-A6C34878D82A}">
                    <a16:rowId xmlns:a16="http://schemas.microsoft.com/office/drawing/2014/main" val="4119758876"/>
                  </a:ext>
                </a:extLst>
              </a:tr>
              <a:tr h="613087">
                <a:tc>
                  <a:txBody>
                    <a:bodyPr/>
                    <a:lstStyle/>
                    <a:p>
                      <a:r>
                        <a:rPr lang="en-US" sz="2000" dirty="0"/>
                        <a:t>Behavior</a:t>
                      </a:r>
                    </a:p>
                  </a:txBody>
                  <a:tcPr/>
                </a:tc>
                <a:tc>
                  <a:txBody>
                    <a:bodyPr/>
                    <a:lstStyle/>
                    <a:p>
                      <a:r>
                        <a:rPr lang="en-US" sz="2000" dirty="0"/>
                        <a:t>Restless, agitated</a:t>
                      </a:r>
                    </a:p>
                  </a:txBody>
                  <a:tcPr/>
                </a:tc>
                <a:tc>
                  <a:txBody>
                    <a:bodyPr/>
                    <a:lstStyle/>
                    <a:p>
                      <a:r>
                        <a:rPr lang="en-US" sz="2000" dirty="0"/>
                        <a:t>Lying down, quiet</a:t>
                      </a:r>
                    </a:p>
                  </a:txBody>
                  <a:tcPr/>
                </a:tc>
                <a:tc>
                  <a:txBody>
                    <a:bodyPr/>
                    <a:lstStyle/>
                    <a:p>
                      <a:r>
                        <a:rPr lang="en-US" sz="2000" dirty="0"/>
                        <a:t>Modified to avoid pain</a:t>
                      </a:r>
                    </a:p>
                  </a:txBody>
                  <a:tcPr/>
                </a:tc>
                <a:extLst>
                  <a:ext uri="{0D108BD9-81ED-4DB2-BD59-A6C34878D82A}">
                    <a16:rowId xmlns:a16="http://schemas.microsoft.com/office/drawing/2014/main" val="2187490154"/>
                  </a:ext>
                </a:extLst>
              </a:tr>
              <a:tr h="1360549">
                <a:tc>
                  <a:txBody>
                    <a:bodyPr/>
                    <a:lstStyle/>
                    <a:p>
                      <a:r>
                        <a:rPr lang="en-US" sz="2000" dirty="0"/>
                        <a:t>Common features</a:t>
                      </a:r>
                    </a:p>
                  </a:txBody>
                  <a:tcPr/>
                </a:tc>
                <a:tc>
                  <a:txBody>
                    <a:bodyPr/>
                    <a:lstStyle/>
                    <a:p>
                      <a:r>
                        <a:rPr lang="en-US" sz="2000" dirty="0"/>
                        <a:t>Conjunctival injection/lacrimation; nasal congestion/rhinorrhea; eyelid edema</a:t>
                      </a:r>
                    </a:p>
                  </a:txBody>
                  <a:tcPr/>
                </a:tc>
                <a:tc>
                  <a:txBody>
                    <a:bodyPr/>
                    <a:lstStyle/>
                    <a:p>
                      <a:r>
                        <a:rPr lang="en-US" sz="2000" dirty="0"/>
                        <a:t>Nausea and/or vomiting; phonophobia and photophobia</a:t>
                      </a:r>
                    </a:p>
                  </a:txBody>
                  <a:tcPr/>
                </a:tc>
                <a:tc>
                  <a:txBody>
                    <a:bodyPr/>
                    <a:lstStyle/>
                    <a:p>
                      <a:r>
                        <a:rPr lang="en-US" sz="2000" dirty="0"/>
                        <a:t>—</a:t>
                      </a:r>
                    </a:p>
                  </a:txBody>
                  <a:tcPr/>
                </a:tc>
                <a:extLst>
                  <a:ext uri="{0D108BD9-81ED-4DB2-BD59-A6C34878D82A}">
                    <a16:rowId xmlns:a16="http://schemas.microsoft.com/office/drawing/2014/main" val="1960730573"/>
                  </a:ext>
                </a:extLst>
              </a:tr>
            </a:tbl>
          </a:graphicData>
        </a:graphic>
      </p:graphicFrame>
      <p:sp>
        <p:nvSpPr>
          <p:cNvPr id="6" name="TextBox 5">
            <a:extLst>
              <a:ext uri="{FF2B5EF4-FFF2-40B4-BE49-F238E27FC236}">
                <a16:creationId xmlns:a16="http://schemas.microsoft.com/office/drawing/2014/main" id="{C2338304-4F98-4DFD-B63D-F5693271F023}"/>
              </a:ext>
            </a:extLst>
          </p:cNvPr>
          <p:cNvSpPr txBox="1"/>
          <p:nvPr/>
        </p:nvSpPr>
        <p:spPr>
          <a:xfrm>
            <a:off x="4114092" y="6123941"/>
            <a:ext cx="4740016" cy="461665"/>
          </a:xfrm>
          <a:prstGeom prst="rect">
            <a:avLst/>
          </a:prstGeom>
          <a:noFill/>
        </p:spPr>
        <p:txBody>
          <a:bodyPr wrap="none" rtlCol="0">
            <a:spAutoFit/>
          </a:bodyPr>
          <a:lstStyle/>
          <a:p>
            <a:r>
              <a:rPr lang="en-US" sz="1200" dirty="0"/>
              <a:t>1. International Headache Society. </a:t>
            </a:r>
            <a:r>
              <a:rPr lang="en-US" sz="1200" i="1" dirty="0"/>
              <a:t>Cephalalgia</a:t>
            </a:r>
            <a:r>
              <a:rPr lang="en-US" sz="1200" dirty="0"/>
              <a:t>. 2018;38(1):1-211.</a:t>
            </a:r>
          </a:p>
          <a:p>
            <a:r>
              <a:rPr lang="en-US" sz="1200" dirty="0"/>
              <a:t>2. MedlinePlus. https://medlineplus.gov/. Accessed September 28, 2020.</a:t>
            </a:r>
          </a:p>
        </p:txBody>
      </p:sp>
    </p:spTree>
    <p:extLst>
      <p:ext uri="{BB962C8B-B14F-4D97-AF65-F5344CB8AC3E}">
        <p14:creationId xmlns:p14="http://schemas.microsoft.com/office/powerpoint/2010/main" val="97169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95E5-7157-4602-B3FF-8131B93A6D06}"/>
              </a:ext>
            </a:extLst>
          </p:cNvPr>
          <p:cNvSpPr>
            <a:spLocks noGrp="1"/>
          </p:cNvSpPr>
          <p:nvPr>
            <p:ph type="title"/>
          </p:nvPr>
        </p:nvSpPr>
        <p:spPr>
          <a:xfrm>
            <a:off x="838200" y="102963"/>
            <a:ext cx="10515600" cy="746499"/>
          </a:xfrm>
        </p:spPr>
        <p:txBody>
          <a:bodyPr>
            <a:normAutofit/>
          </a:bodyPr>
          <a:lstStyle/>
          <a:p>
            <a:r>
              <a:rPr lang="en-US" sz="3600" dirty="0"/>
              <a:t>Differentiating Among Primary Headache Disorders</a:t>
            </a:r>
            <a:r>
              <a:rPr lang="en-US" sz="1800" dirty="0"/>
              <a:t> (cont)</a:t>
            </a:r>
            <a:endParaRPr lang="en-US" sz="3600" dirty="0"/>
          </a:p>
        </p:txBody>
      </p:sp>
      <p:graphicFrame>
        <p:nvGraphicFramePr>
          <p:cNvPr id="4" name="Table 4">
            <a:extLst>
              <a:ext uri="{FF2B5EF4-FFF2-40B4-BE49-F238E27FC236}">
                <a16:creationId xmlns:a16="http://schemas.microsoft.com/office/drawing/2014/main" id="{F76A2436-263F-4879-BB38-4ADFBDDEFA91}"/>
              </a:ext>
            </a:extLst>
          </p:cNvPr>
          <p:cNvGraphicFramePr>
            <a:graphicFrameLocks noGrp="1"/>
          </p:cNvGraphicFramePr>
          <p:nvPr>
            <p:ph idx="1"/>
            <p:extLst>
              <p:ext uri="{D42A27DB-BD31-4B8C-83A1-F6EECF244321}">
                <p14:modId xmlns:p14="http://schemas.microsoft.com/office/powerpoint/2010/main" val="2001812207"/>
              </p:ext>
            </p:extLst>
          </p:nvPr>
        </p:nvGraphicFramePr>
        <p:xfrm>
          <a:off x="838199" y="734059"/>
          <a:ext cx="10753164" cy="4776404"/>
        </p:xfrm>
        <a:graphic>
          <a:graphicData uri="http://schemas.openxmlformats.org/drawingml/2006/table">
            <a:tbl>
              <a:tblPr firstRow="1" bandRow="1">
                <a:tableStyleId>{5C22544A-7EE6-4342-B048-85BDC9FD1C3A}</a:tableStyleId>
              </a:tblPr>
              <a:tblGrid>
                <a:gridCol w="1869142">
                  <a:extLst>
                    <a:ext uri="{9D8B030D-6E8A-4147-A177-3AD203B41FA5}">
                      <a16:colId xmlns:a16="http://schemas.microsoft.com/office/drawing/2014/main" val="232934814"/>
                    </a:ext>
                  </a:extLst>
                </a:gridCol>
                <a:gridCol w="3164541">
                  <a:extLst>
                    <a:ext uri="{9D8B030D-6E8A-4147-A177-3AD203B41FA5}">
                      <a16:colId xmlns:a16="http://schemas.microsoft.com/office/drawing/2014/main" val="1791781541"/>
                    </a:ext>
                  </a:extLst>
                </a:gridCol>
                <a:gridCol w="2922494">
                  <a:extLst>
                    <a:ext uri="{9D8B030D-6E8A-4147-A177-3AD203B41FA5}">
                      <a16:colId xmlns:a16="http://schemas.microsoft.com/office/drawing/2014/main" val="3742605709"/>
                    </a:ext>
                  </a:extLst>
                </a:gridCol>
                <a:gridCol w="2796987">
                  <a:extLst>
                    <a:ext uri="{9D8B030D-6E8A-4147-A177-3AD203B41FA5}">
                      <a16:colId xmlns:a16="http://schemas.microsoft.com/office/drawing/2014/main" val="116079901"/>
                    </a:ext>
                  </a:extLst>
                </a:gridCol>
              </a:tblGrid>
              <a:tr h="616038">
                <a:tc>
                  <a:txBody>
                    <a:bodyPr/>
                    <a:lstStyle/>
                    <a:p>
                      <a:pPr algn="ctr"/>
                      <a:r>
                        <a:rPr lang="en-US" sz="2400" dirty="0"/>
                        <a:t>Feature</a:t>
                      </a:r>
                    </a:p>
                  </a:txBody>
                  <a:tcPr/>
                </a:tc>
                <a:tc>
                  <a:txBody>
                    <a:bodyPr/>
                    <a:lstStyle/>
                    <a:p>
                      <a:pPr algn="ctr"/>
                      <a:r>
                        <a:rPr lang="en-US" sz="2400" dirty="0"/>
                        <a:t>Cluster</a:t>
                      </a:r>
                    </a:p>
                  </a:txBody>
                  <a:tcPr/>
                </a:tc>
                <a:tc>
                  <a:txBody>
                    <a:bodyPr/>
                    <a:lstStyle/>
                    <a:p>
                      <a:pPr algn="ctr"/>
                      <a:r>
                        <a:rPr lang="en-US" sz="2400" dirty="0"/>
                        <a:t>Migraine</a:t>
                      </a:r>
                    </a:p>
                  </a:txBody>
                  <a:tcPr/>
                </a:tc>
                <a:tc>
                  <a:txBody>
                    <a:bodyPr/>
                    <a:lstStyle/>
                    <a:p>
                      <a:pPr algn="ctr"/>
                      <a:r>
                        <a:rPr lang="en-US" sz="2400" dirty="0"/>
                        <a:t>Tension-Type</a:t>
                      </a:r>
                    </a:p>
                  </a:txBody>
                  <a:tcPr/>
                </a:tc>
                <a:extLst>
                  <a:ext uri="{0D108BD9-81ED-4DB2-BD59-A6C34878D82A}">
                    <a16:rowId xmlns:a16="http://schemas.microsoft.com/office/drawing/2014/main" val="864294155"/>
                  </a:ext>
                </a:extLst>
              </a:tr>
              <a:tr h="616038">
                <a:tc>
                  <a:txBody>
                    <a:bodyPr/>
                    <a:lstStyle/>
                    <a:p>
                      <a:r>
                        <a:rPr lang="en-US" sz="2000" dirty="0"/>
                        <a:t>Attack duration</a:t>
                      </a:r>
                    </a:p>
                  </a:txBody>
                  <a:tcPr/>
                </a:tc>
                <a:tc>
                  <a:txBody>
                    <a:bodyPr/>
                    <a:lstStyle/>
                    <a:p>
                      <a:r>
                        <a:rPr lang="en-US" sz="2000" dirty="0"/>
                        <a:t>15 to 180 minutes</a:t>
                      </a:r>
                    </a:p>
                  </a:txBody>
                  <a:tcPr/>
                </a:tc>
                <a:tc>
                  <a:txBody>
                    <a:bodyPr/>
                    <a:lstStyle/>
                    <a:p>
                      <a:r>
                        <a:rPr lang="en-US" sz="2000" dirty="0"/>
                        <a:t>4 hours to 3 days</a:t>
                      </a:r>
                    </a:p>
                  </a:txBody>
                  <a:tcPr/>
                </a:tc>
                <a:tc>
                  <a:txBody>
                    <a:bodyPr/>
                    <a:lstStyle/>
                    <a:p>
                      <a:r>
                        <a:rPr lang="en-US" sz="2000" dirty="0"/>
                        <a:t>30 minutes to 7 days</a:t>
                      </a:r>
                    </a:p>
                  </a:txBody>
                  <a:tcPr/>
                </a:tc>
                <a:extLst>
                  <a:ext uri="{0D108BD9-81ED-4DB2-BD59-A6C34878D82A}">
                    <a16:rowId xmlns:a16="http://schemas.microsoft.com/office/drawing/2014/main" val="3758452302"/>
                  </a:ext>
                </a:extLst>
              </a:tr>
              <a:tr h="2177230">
                <a:tc>
                  <a:txBody>
                    <a:bodyPr/>
                    <a:lstStyle/>
                    <a:p>
                      <a:r>
                        <a:rPr lang="en-US" sz="2000" dirty="0"/>
                        <a:t>Periodicity</a:t>
                      </a:r>
                    </a:p>
                  </a:txBody>
                  <a:tcPr/>
                </a:tc>
                <a:tc>
                  <a:txBody>
                    <a:bodyPr/>
                    <a:lstStyle/>
                    <a:p>
                      <a:r>
                        <a:rPr lang="en-US" sz="2000" dirty="0"/>
                        <a:t>Occur in bouts between once every other day and 8 times per day; bouts may follow circannual periodicity; attacks may follow circadian periodicity</a:t>
                      </a:r>
                    </a:p>
                  </a:txBody>
                  <a:tcPr/>
                </a:tc>
                <a:tc>
                  <a:txBody>
                    <a:bodyPr/>
                    <a:lstStyle/>
                    <a:p>
                      <a:r>
                        <a:rPr lang="en-US" sz="2000" dirty="0"/>
                        <a:t>None except with menstrual-associated migraine</a:t>
                      </a:r>
                    </a:p>
                  </a:txBody>
                  <a:tcPr/>
                </a:tc>
                <a:tc>
                  <a:txBody>
                    <a:bodyPr/>
                    <a:lstStyle/>
                    <a:p>
                      <a:r>
                        <a:rPr lang="en-US" sz="2000" dirty="0"/>
                        <a:t>None</a:t>
                      </a:r>
                    </a:p>
                  </a:txBody>
                  <a:tcPr/>
                </a:tc>
                <a:extLst>
                  <a:ext uri="{0D108BD9-81ED-4DB2-BD59-A6C34878D82A}">
                    <a16:rowId xmlns:a16="http://schemas.microsoft.com/office/drawing/2014/main" val="1410289846"/>
                  </a:ext>
                </a:extLst>
              </a:tr>
              <a:tr h="1367098">
                <a:tc>
                  <a:txBody>
                    <a:bodyPr/>
                    <a:lstStyle/>
                    <a:p>
                      <a:r>
                        <a:rPr lang="en-US" sz="2000" dirty="0"/>
                        <a:t>Triggers</a:t>
                      </a:r>
                    </a:p>
                  </a:txBody>
                  <a:tcPr/>
                </a:tc>
                <a:tc>
                  <a:txBody>
                    <a:bodyPr/>
                    <a:lstStyle/>
                    <a:p>
                      <a:r>
                        <a:rPr lang="en-US" sz="2000" dirty="0"/>
                        <a:t>Alcohol, histamine, nitroglycerin, heat, bright light</a:t>
                      </a:r>
                    </a:p>
                  </a:txBody>
                  <a:tcPr/>
                </a:tc>
                <a:tc>
                  <a:txBody>
                    <a:bodyPr/>
                    <a:lstStyle/>
                    <a:p>
                      <a:r>
                        <a:rPr lang="en-US" sz="2000" dirty="0"/>
                        <a:t>Dietary, alcohol, hormonal, dehydration, hunger, poor posture, weather changes</a:t>
                      </a:r>
                    </a:p>
                  </a:txBody>
                  <a:tcPr/>
                </a:tc>
                <a:tc>
                  <a:txBody>
                    <a:bodyPr/>
                    <a:lstStyle/>
                    <a:p>
                      <a:r>
                        <a:rPr lang="en-US" sz="2000" dirty="0"/>
                        <a:t>Stress, alcohol, jaw clenching, eye strain, caffeine, fatigue</a:t>
                      </a:r>
                    </a:p>
                  </a:txBody>
                  <a:tcPr/>
                </a:tc>
                <a:extLst>
                  <a:ext uri="{0D108BD9-81ED-4DB2-BD59-A6C34878D82A}">
                    <a16:rowId xmlns:a16="http://schemas.microsoft.com/office/drawing/2014/main" val="2581628097"/>
                  </a:ext>
                </a:extLst>
              </a:tr>
            </a:tbl>
          </a:graphicData>
        </a:graphic>
      </p:graphicFrame>
      <p:sp>
        <p:nvSpPr>
          <p:cNvPr id="3" name="TextBox 2">
            <a:extLst>
              <a:ext uri="{FF2B5EF4-FFF2-40B4-BE49-F238E27FC236}">
                <a16:creationId xmlns:a16="http://schemas.microsoft.com/office/drawing/2014/main" id="{E3CD2CE0-7279-4EFF-BFB9-B63D8FDC336D}"/>
              </a:ext>
            </a:extLst>
          </p:cNvPr>
          <p:cNvSpPr txBox="1"/>
          <p:nvPr/>
        </p:nvSpPr>
        <p:spPr>
          <a:xfrm>
            <a:off x="4114092" y="6123941"/>
            <a:ext cx="4740016" cy="461665"/>
          </a:xfrm>
          <a:prstGeom prst="rect">
            <a:avLst/>
          </a:prstGeom>
          <a:noFill/>
        </p:spPr>
        <p:txBody>
          <a:bodyPr wrap="none" rtlCol="0">
            <a:spAutoFit/>
          </a:bodyPr>
          <a:lstStyle/>
          <a:p>
            <a:r>
              <a:rPr lang="en-US" sz="1200" dirty="0"/>
              <a:t>1. International Headache Society. </a:t>
            </a:r>
            <a:r>
              <a:rPr lang="en-US" sz="1200" i="1" dirty="0"/>
              <a:t>Cephalalgia</a:t>
            </a:r>
            <a:r>
              <a:rPr lang="en-US" sz="1200" dirty="0"/>
              <a:t>. 2018;38(1):1-211.</a:t>
            </a:r>
          </a:p>
          <a:p>
            <a:r>
              <a:rPr lang="en-US" sz="1200" dirty="0"/>
              <a:t>2. MedlinePlus. https://medlineplus.gov/. Accessed September 28, 2020.</a:t>
            </a:r>
          </a:p>
        </p:txBody>
      </p:sp>
    </p:spTree>
    <p:extLst>
      <p:ext uri="{BB962C8B-B14F-4D97-AF65-F5344CB8AC3E}">
        <p14:creationId xmlns:p14="http://schemas.microsoft.com/office/powerpoint/2010/main" val="391779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48899"/>
            <a:ext cx="10515600" cy="4351338"/>
          </a:xfrm>
        </p:spPr>
        <p:txBody>
          <a:bodyPr>
            <a:normAutofit/>
          </a:bodyPr>
          <a:lstStyle/>
          <a:p>
            <a:pPr marL="457200" indent="-457200">
              <a:buFont typeface="+mj-lt"/>
              <a:buAutoNum type="alphaUcPeriod"/>
            </a:pPr>
            <a:r>
              <a:rPr lang="en-US" sz="2400" dirty="0">
                <a:latin typeface="Calibri" panose="020F0502020204030204" pitchFamily="34" charset="0"/>
                <a:cs typeface="Calibri" panose="020F0502020204030204" pitchFamily="34" charset="0"/>
              </a:rPr>
              <a:t>≥5 </a:t>
            </a:r>
            <a:r>
              <a:rPr lang="en-US" sz="2400" dirty="0"/>
              <a:t>attacks fulfilling criteria B-D </a:t>
            </a:r>
          </a:p>
          <a:p>
            <a:pPr marL="457200" indent="-457200">
              <a:buFont typeface="+mj-lt"/>
              <a:buAutoNum type="alphaUcPeriod"/>
            </a:pPr>
            <a:r>
              <a:rPr lang="en-US" sz="2400" dirty="0"/>
              <a:t>Attacks (untreated) last 4-72 hours </a:t>
            </a:r>
          </a:p>
          <a:p>
            <a:pPr marL="457200" indent="-457200">
              <a:buFont typeface="+mj-lt"/>
              <a:buAutoNum type="alphaUcPeriod"/>
            </a:pPr>
            <a:r>
              <a:rPr lang="en-US" sz="2400" dirty="0">
                <a:latin typeface="Calibri" panose="020F0502020204030204" pitchFamily="34" charset="0"/>
                <a:cs typeface="Calibri" panose="020F0502020204030204" pitchFamily="34" charset="0"/>
              </a:rPr>
              <a:t>≥</a:t>
            </a:r>
            <a:r>
              <a:rPr lang="en-US" sz="2400" dirty="0"/>
              <a:t>2 of the following 4 characteristics</a:t>
            </a:r>
          </a:p>
          <a:p>
            <a:pPr lvl="1"/>
            <a:r>
              <a:rPr lang="en-US" sz="2000" dirty="0"/>
              <a:t>Unilateral location</a:t>
            </a:r>
          </a:p>
          <a:p>
            <a:pPr lvl="1"/>
            <a:r>
              <a:rPr lang="en-US" sz="2000" dirty="0"/>
              <a:t>Pulsating quality</a:t>
            </a:r>
          </a:p>
          <a:p>
            <a:pPr lvl="1"/>
            <a:r>
              <a:rPr lang="en-US" sz="2000" dirty="0"/>
              <a:t>Moderate or severe pain intensity </a:t>
            </a:r>
          </a:p>
          <a:p>
            <a:pPr lvl="1"/>
            <a:r>
              <a:rPr lang="en-US" sz="2000" dirty="0"/>
              <a:t>Aggravation by or causing avoidance of routine physical activity</a:t>
            </a:r>
          </a:p>
          <a:p>
            <a:pPr marL="457200" indent="-457200">
              <a:buFont typeface="+mj-lt"/>
              <a:buAutoNum type="alphaUcPeriod"/>
            </a:pPr>
            <a:r>
              <a:rPr lang="en-US" sz="2400" dirty="0"/>
              <a:t>During headache </a:t>
            </a:r>
            <a:r>
              <a:rPr lang="en-US" sz="2400" dirty="0">
                <a:latin typeface="Calibri" panose="020F0502020204030204" pitchFamily="34" charset="0"/>
                <a:cs typeface="Calibri" panose="020F0502020204030204" pitchFamily="34" charset="0"/>
              </a:rPr>
              <a:t>≥</a:t>
            </a:r>
            <a:r>
              <a:rPr lang="en-US" sz="2400" dirty="0"/>
              <a:t>1 of the following</a:t>
            </a:r>
          </a:p>
          <a:p>
            <a:pPr lvl="1"/>
            <a:r>
              <a:rPr lang="en-US" sz="2000" dirty="0"/>
              <a:t>Nausea and/or vomiting</a:t>
            </a:r>
          </a:p>
          <a:p>
            <a:pPr lvl="1"/>
            <a:r>
              <a:rPr lang="en-US" sz="2000" dirty="0"/>
              <a:t>Photophobia and phonophobia</a:t>
            </a:r>
          </a:p>
          <a:p>
            <a:pPr marL="457200" indent="-457200">
              <a:buFont typeface="+mj-lt"/>
              <a:buAutoNum type="alphaUcPeriod"/>
            </a:pPr>
            <a:r>
              <a:rPr lang="en-US" sz="2400" dirty="0"/>
              <a:t>Not better accounted for by another ICHD-3 diagnosis</a:t>
            </a:r>
          </a:p>
        </p:txBody>
      </p:sp>
      <p:sp>
        <p:nvSpPr>
          <p:cNvPr id="3" name="Title 2"/>
          <p:cNvSpPr>
            <a:spLocks noGrp="1"/>
          </p:cNvSpPr>
          <p:nvPr>
            <p:ph type="title"/>
          </p:nvPr>
        </p:nvSpPr>
        <p:spPr/>
        <p:txBody>
          <a:bodyPr/>
          <a:lstStyle/>
          <a:p>
            <a:r>
              <a:rPr lang="en-US" dirty="0"/>
              <a:t>Migraine without Aura</a:t>
            </a:r>
          </a:p>
        </p:txBody>
      </p:sp>
      <p:sp>
        <p:nvSpPr>
          <p:cNvPr id="6" name="TextBox 5">
            <a:extLst>
              <a:ext uri="{FF2B5EF4-FFF2-40B4-BE49-F238E27FC236}">
                <a16:creationId xmlns:a16="http://schemas.microsoft.com/office/drawing/2014/main" id="{5F04D61D-F5E6-405B-91DD-9BF3EC721EF9}"/>
              </a:ext>
            </a:extLst>
          </p:cNvPr>
          <p:cNvSpPr txBox="1"/>
          <p:nvPr/>
        </p:nvSpPr>
        <p:spPr>
          <a:xfrm>
            <a:off x="4197276" y="6100460"/>
            <a:ext cx="5547360" cy="276999"/>
          </a:xfrm>
          <a:prstGeom prst="rect">
            <a:avLst/>
          </a:prstGeom>
          <a:noFill/>
        </p:spPr>
        <p:txBody>
          <a:bodyPr wrap="square" rtlCol="0">
            <a:spAutoFit/>
          </a:bodyPr>
          <a:lstStyle/>
          <a:p>
            <a:r>
              <a:rPr lang="en-US" sz="1200" dirty="0"/>
              <a:t>International Headache Society. </a:t>
            </a:r>
            <a:r>
              <a:rPr lang="en-US" sz="1200" i="1" dirty="0"/>
              <a:t>Cephalalgia</a:t>
            </a:r>
            <a:r>
              <a:rPr lang="en-US" sz="1200" dirty="0"/>
              <a:t>. 2018;38(1):1-211.</a:t>
            </a:r>
          </a:p>
        </p:txBody>
      </p:sp>
    </p:spTree>
    <p:extLst>
      <p:ext uri="{BB962C8B-B14F-4D97-AF65-F5344CB8AC3E}">
        <p14:creationId xmlns:p14="http://schemas.microsoft.com/office/powerpoint/2010/main" val="3340771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Migraine with Aura</a:t>
            </a:r>
          </a:p>
        </p:txBody>
      </p:sp>
      <p:sp>
        <p:nvSpPr>
          <p:cNvPr id="11267" name="Rectangle 3"/>
          <p:cNvSpPr>
            <a:spLocks noGrp="1" noChangeArrowheads="1"/>
          </p:cNvSpPr>
          <p:nvPr>
            <p:ph idx="1"/>
          </p:nvPr>
        </p:nvSpPr>
        <p:spPr>
          <a:xfrm>
            <a:off x="838200" y="1536868"/>
            <a:ext cx="10515600" cy="4351338"/>
          </a:xfrm>
        </p:spPr>
        <p:txBody>
          <a:bodyPr>
            <a:normAutofit/>
          </a:bodyPr>
          <a:lstStyle/>
          <a:p>
            <a:pPr marL="457200" indent="-457200" eaLnBrk="1" hangingPunct="1">
              <a:lnSpc>
                <a:spcPct val="90000"/>
              </a:lnSpc>
              <a:buFont typeface="+mj-lt"/>
              <a:buAutoNum type="alphaUcPeriod"/>
            </a:pPr>
            <a:r>
              <a:rPr lang="en-US" sz="2400" dirty="0">
                <a:latin typeface="Calibri" panose="020F0502020204030204" pitchFamily="34" charset="0"/>
                <a:cs typeface="Calibri" panose="020F0502020204030204" pitchFamily="34" charset="0"/>
              </a:rPr>
              <a:t>≥</a:t>
            </a:r>
            <a:r>
              <a:rPr lang="en-US" sz="2400" dirty="0"/>
              <a:t>2 attacks fulfilling B and C </a:t>
            </a:r>
          </a:p>
          <a:p>
            <a:pPr marL="457200" indent="-457200" eaLnBrk="1" hangingPunct="1">
              <a:lnSpc>
                <a:spcPct val="90000"/>
              </a:lnSpc>
              <a:buFont typeface="+mj-lt"/>
              <a:buAutoNum type="alphaUcPeriod"/>
            </a:pPr>
            <a:r>
              <a:rPr lang="en-US" sz="2400" dirty="0">
                <a:latin typeface="Calibri" panose="020F0502020204030204" pitchFamily="34" charset="0"/>
                <a:cs typeface="Calibri" panose="020F0502020204030204" pitchFamily="34" charset="0"/>
              </a:rPr>
              <a:t>≥1 </a:t>
            </a:r>
            <a:r>
              <a:rPr lang="en-US" sz="2400" dirty="0"/>
              <a:t>of the following fully reversible aura symptoms</a:t>
            </a:r>
          </a:p>
          <a:p>
            <a:pPr lvl="1"/>
            <a:r>
              <a:rPr lang="en-US" sz="2200" dirty="0"/>
              <a:t>Visual, sensory, speech/language, motor, brainstem, retinal </a:t>
            </a:r>
          </a:p>
          <a:p>
            <a:pPr marL="457200" indent="-457200" eaLnBrk="1" hangingPunct="1">
              <a:lnSpc>
                <a:spcPct val="90000"/>
              </a:lnSpc>
              <a:buFont typeface="+mj-lt"/>
              <a:buAutoNum type="alphaUcPeriod"/>
            </a:pPr>
            <a:r>
              <a:rPr lang="en-US" sz="2400" dirty="0">
                <a:cs typeface="Calibri" panose="020F0502020204030204" pitchFamily="34" charset="0"/>
              </a:rPr>
              <a:t>≥</a:t>
            </a:r>
            <a:r>
              <a:rPr lang="en-US" sz="2400" dirty="0"/>
              <a:t>3 of the following 6 characteristics</a:t>
            </a:r>
          </a:p>
          <a:p>
            <a:pPr lvl="1"/>
            <a:r>
              <a:rPr lang="en-US" sz="2200" dirty="0">
                <a:cs typeface="Calibri" panose="020F0502020204030204" pitchFamily="34" charset="0"/>
              </a:rPr>
              <a:t>≥1 </a:t>
            </a:r>
            <a:r>
              <a:rPr lang="en-US" sz="2200" dirty="0"/>
              <a:t>aura symptom spreads gradually over 5 minutes</a:t>
            </a:r>
          </a:p>
          <a:p>
            <a:pPr lvl="1"/>
            <a:r>
              <a:rPr lang="en-US" sz="2200" dirty="0">
                <a:cs typeface="Calibri" panose="020F0502020204030204" pitchFamily="34" charset="0"/>
              </a:rPr>
              <a:t>≥2 s</a:t>
            </a:r>
            <a:r>
              <a:rPr lang="en-US" sz="2200" dirty="0"/>
              <a:t>ymptoms occur in succession</a:t>
            </a:r>
          </a:p>
          <a:p>
            <a:pPr lvl="1"/>
            <a:r>
              <a:rPr lang="en-US" sz="2200" dirty="0"/>
              <a:t>Each individual aura symptom lasts 5-60 minutes</a:t>
            </a:r>
          </a:p>
          <a:p>
            <a:pPr lvl="1"/>
            <a:r>
              <a:rPr lang="en-US" sz="2200" dirty="0">
                <a:cs typeface="Calibri" panose="020F0502020204030204" pitchFamily="34" charset="0"/>
              </a:rPr>
              <a:t>≥1 </a:t>
            </a:r>
            <a:r>
              <a:rPr lang="en-US" sz="2200" dirty="0"/>
              <a:t>aura symptom is unilateral (eg, aphasia)</a:t>
            </a:r>
          </a:p>
          <a:p>
            <a:pPr lvl="1"/>
            <a:r>
              <a:rPr lang="en-US" sz="2200" dirty="0">
                <a:cs typeface="Calibri" panose="020F0502020204030204" pitchFamily="34" charset="0"/>
              </a:rPr>
              <a:t>≥1 aura symptom is positive (eg, scintillations, pins and needles)</a:t>
            </a:r>
            <a:endParaRPr lang="en-US" sz="2200" dirty="0"/>
          </a:p>
          <a:p>
            <a:pPr lvl="1"/>
            <a:r>
              <a:rPr lang="en-US" sz="2200" dirty="0"/>
              <a:t>Aura is accompanied, or followed within 60 minutes, by headache</a:t>
            </a:r>
          </a:p>
          <a:p>
            <a:pPr marL="457200" indent="-457200" eaLnBrk="1" hangingPunct="1">
              <a:lnSpc>
                <a:spcPct val="90000"/>
              </a:lnSpc>
              <a:buFont typeface="+mj-lt"/>
              <a:buAutoNum type="alphaUcPeriod"/>
            </a:pPr>
            <a:r>
              <a:rPr lang="en-US" sz="2400" dirty="0">
                <a:cs typeface="Calibri" panose="020F0502020204030204" pitchFamily="34" charset="0"/>
              </a:rPr>
              <a:t>Not better accounted for by another ICHD-3 diagnosis</a:t>
            </a:r>
          </a:p>
        </p:txBody>
      </p:sp>
      <p:sp>
        <p:nvSpPr>
          <p:cNvPr id="2" name="TextBox 1">
            <a:extLst>
              <a:ext uri="{FF2B5EF4-FFF2-40B4-BE49-F238E27FC236}">
                <a16:creationId xmlns:a16="http://schemas.microsoft.com/office/drawing/2014/main" id="{DEA7286C-8841-4187-AE40-49F4D5338DA1}"/>
              </a:ext>
            </a:extLst>
          </p:cNvPr>
          <p:cNvSpPr txBox="1"/>
          <p:nvPr/>
        </p:nvSpPr>
        <p:spPr>
          <a:xfrm>
            <a:off x="4197276" y="6100460"/>
            <a:ext cx="5547360" cy="276999"/>
          </a:xfrm>
          <a:prstGeom prst="rect">
            <a:avLst/>
          </a:prstGeom>
          <a:noFill/>
        </p:spPr>
        <p:txBody>
          <a:bodyPr wrap="square" rtlCol="0">
            <a:spAutoFit/>
          </a:bodyPr>
          <a:lstStyle/>
          <a:p>
            <a:r>
              <a:rPr lang="en-US" sz="1200" dirty="0"/>
              <a:t>International Headache Society. </a:t>
            </a:r>
            <a:r>
              <a:rPr lang="en-US" sz="1200" i="1" dirty="0"/>
              <a:t>Cephalalgia</a:t>
            </a:r>
            <a:r>
              <a:rPr lang="en-US" sz="1200" dirty="0"/>
              <a:t>. 2018;38(1):1-211.</a:t>
            </a:r>
          </a:p>
        </p:txBody>
      </p:sp>
    </p:spTree>
    <p:extLst>
      <p:ext uri="{BB962C8B-B14F-4D97-AF65-F5344CB8AC3E}">
        <p14:creationId xmlns:p14="http://schemas.microsoft.com/office/powerpoint/2010/main" val="86369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4FE4-4974-495E-B0B1-5357E7004433}"/>
              </a:ext>
            </a:extLst>
          </p:cNvPr>
          <p:cNvSpPr>
            <a:spLocks noGrp="1"/>
          </p:cNvSpPr>
          <p:nvPr>
            <p:ph type="title"/>
          </p:nvPr>
        </p:nvSpPr>
        <p:spPr/>
        <p:txBody>
          <a:bodyPr/>
          <a:lstStyle/>
          <a:p>
            <a:r>
              <a:rPr lang="en-US" dirty="0"/>
              <a:t>Episodic vs Chronic Migraine</a:t>
            </a:r>
          </a:p>
        </p:txBody>
      </p:sp>
      <p:graphicFrame>
        <p:nvGraphicFramePr>
          <p:cNvPr id="4" name="Content Placeholder 3">
            <a:extLst>
              <a:ext uri="{FF2B5EF4-FFF2-40B4-BE49-F238E27FC236}">
                <a16:creationId xmlns:a16="http://schemas.microsoft.com/office/drawing/2014/main" id="{4CB39249-0C6C-4734-8685-ECC8F0FDEFB1}"/>
              </a:ext>
            </a:extLst>
          </p:cNvPr>
          <p:cNvGraphicFramePr>
            <a:graphicFrameLocks noGrp="1"/>
          </p:cNvGraphicFramePr>
          <p:nvPr>
            <p:ph idx="1"/>
            <p:extLst>
              <p:ext uri="{D42A27DB-BD31-4B8C-83A1-F6EECF244321}">
                <p14:modId xmlns:p14="http://schemas.microsoft.com/office/powerpoint/2010/main" val="1568105800"/>
              </p:ext>
            </p:extLst>
          </p:nvPr>
        </p:nvGraphicFramePr>
        <p:xfrm>
          <a:off x="838200" y="135398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690BF93-F861-41F2-B6B2-46417218A11F}"/>
              </a:ext>
            </a:extLst>
          </p:cNvPr>
          <p:cNvSpPr txBox="1"/>
          <p:nvPr/>
        </p:nvSpPr>
        <p:spPr>
          <a:xfrm>
            <a:off x="4157869" y="6095310"/>
            <a:ext cx="4128631" cy="276999"/>
          </a:xfrm>
          <a:prstGeom prst="rect">
            <a:avLst/>
          </a:prstGeom>
          <a:noFill/>
        </p:spPr>
        <p:txBody>
          <a:bodyPr wrap="none" rtlCol="0">
            <a:spAutoFit/>
          </a:bodyPr>
          <a:lstStyle/>
          <a:p>
            <a:r>
              <a:rPr lang="en-US" sz="1200" dirty="0"/>
              <a:t>International Headache Society. </a:t>
            </a:r>
            <a:r>
              <a:rPr lang="en-US" sz="1200" i="1" dirty="0"/>
              <a:t>Cephalalgia</a:t>
            </a:r>
            <a:r>
              <a:rPr lang="en-US" sz="1200" dirty="0"/>
              <a:t>. 2018;38(1):1-211.</a:t>
            </a:r>
          </a:p>
        </p:txBody>
      </p:sp>
    </p:spTree>
    <p:extLst>
      <p:ext uri="{BB962C8B-B14F-4D97-AF65-F5344CB8AC3E}">
        <p14:creationId xmlns:p14="http://schemas.microsoft.com/office/powerpoint/2010/main" val="96537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1243" y="202791"/>
            <a:ext cx="10515600" cy="1325563"/>
          </a:xfrm>
        </p:spPr>
        <p:txBody>
          <a:bodyPr/>
          <a:lstStyle/>
          <a:p>
            <a:pPr eaLnBrk="1" hangingPunct="1"/>
            <a:r>
              <a:rPr lang="en-US" altLang="en-US" dirty="0"/>
              <a:t>Trigeminal Autonomic Cephalalgias (TACs)</a:t>
            </a:r>
          </a:p>
        </p:txBody>
      </p:sp>
      <p:sp>
        <p:nvSpPr>
          <p:cNvPr id="4099" name="Rectangle 3"/>
          <p:cNvSpPr>
            <a:spLocks noGrp="1" noChangeArrowheads="1"/>
          </p:cNvSpPr>
          <p:nvPr>
            <p:ph type="body" idx="1"/>
          </p:nvPr>
        </p:nvSpPr>
        <p:spPr>
          <a:xfrm>
            <a:off x="1147355" y="1323474"/>
            <a:ext cx="9218023" cy="4863966"/>
          </a:xfrm>
        </p:spPr>
        <p:txBody>
          <a:bodyPr>
            <a:normAutofit lnSpcReduction="10000"/>
          </a:bodyPr>
          <a:lstStyle/>
          <a:p>
            <a:pPr eaLnBrk="1" hangingPunct="1">
              <a:lnSpc>
                <a:spcPct val="100000"/>
              </a:lnSpc>
              <a:spcBef>
                <a:spcPts val="1200"/>
              </a:spcBef>
            </a:pPr>
            <a:r>
              <a:rPr lang="en-US" altLang="en-US" dirty="0"/>
              <a:t>Attack duration</a:t>
            </a:r>
          </a:p>
          <a:p>
            <a:pPr lvl="1">
              <a:lnSpc>
                <a:spcPct val="100000"/>
              </a:lnSpc>
              <a:spcBef>
                <a:spcPts val="1200"/>
              </a:spcBef>
            </a:pPr>
            <a:r>
              <a:rPr lang="en-US" altLang="en-US" dirty="0"/>
              <a:t>Short: cluster, paroxysmal hemicrania, short-lasting unilateral headache attacks</a:t>
            </a:r>
          </a:p>
          <a:p>
            <a:pPr lvl="1">
              <a:lnSpc>
                <a:spcPct val="100000"/>
              </a:lnSpc>
              <a:spcBef>
                <a:spcPts val="1200"/>
              </a:spcBef>
            </a:pPr>
            <a:r>
              <a:rPr lang="en-US" altLang="en-US" dirty="0"/>
              <a:t>Continuous: hemicrania continua</a:t>
            </a:r>
          </a:p>
          <a:p>
            <a:pPr eaLnBrk="1" hangingPunct="1">
              <a:lnSpc>
                <a:spcPct val="100000"/>
              </a:lnSpc>
              <a:spcBef>
                <a:spcPts val="1200"/>
              </a:spcBef>
            </a:pPr>
            <a:r>
              <a:rPr lang="en-US" altLang="en-US" dirty="0"/>
              <a:t>Indomethacin responsive?</a:t>
            </a:r>
          </a:p>
          <a:p>
            <a:pPr lvl="1">
              <a:lnSpc>
                <a:spcPct val="100000"/>
              </a:lnSpc>
              <a:spcBef>
                <a:spcPts val="1200"/>
              </a:spcBef>
            </a:pPr>
            <a:r>
              <a:rPr lang="en-US" altLang="en-US" dirty="0"/>
              <a:t>Yes: paroxysmal hemicrania, hemicrania continua</a:t>
            </a:r>
          </a:p>
          <a:p>
            <a:pPr lvl="1">
              <a:lnSpc>
                <a:spcPct val="100000"/>
              </a:lnSpc>
              <a:spcBef>
                <a:spcPts val="1200"/>
              </a:spcBef>
            </a:pPr>
            <a:r>
              <a:rPr lang="en-US" altLang="en-US" dirty="0"/>
              <a:t>No: cluster, short-lasting unilateral headache attacks</a:t>
            </a:r>
          </a:p>
          <a:p>
            <a:pPr eaLnBrk="1" hangingPunct="1">
              <a:lnSpc>
                <a:spcPct val="100000"/>
              </a:lnSpc>
              <a:spcBef>
                <a:spcPts val="1200"/>
              </a:spcBef>
            </a:pPr>
            <a:r>
              <a:rPr lang="en-US" altLang="en-US" dirty="0"/>
              <a:t>Unilateral head pain in the distribution of the first division of the trigeminal nerve</a:t>
            </a:r>
          </a:p>
          <a:p>
            <a:pPr eaLnBrk="1" hangingPunct="1">
              <a:lnSpc>
                <a:spcPct val="100000"/>
              </a:lnSpc>
              <a:spcBef>
                <a:spcPts val="1200"/>
              </a:spcBef>
            </a:pPr>
            <a:r>
              <a:rPr lang="en-US" altLang="en-US" dirty="0"/>
              <a:t>Accompanied by ipsilateral cranial autonomic symptoms</a:t>
            </a:r>
          </a:p>
        </p:txBody>
      </p:sp>
      <p:sp>
        <p:nvSpPr>
          <p:cNvPr id="2" name="TextBox 1">
            <a:extLst>
              <a:ext uri="{FF2B5EF4-FFF2-40B4-BE49-F238E27FC236}">
                <a16:creationId xmlns:a16="http://schemas.microsoft.com/office/drawing/2014/main" id="{0849BF2E-0A72-4BD5-9F48-BEF3340450E5}"/>
              </a:ext>
            </a:extLst>
          </p:cNvPr>
          <p:cNvSpPr txBox="1"/>
          <p:nvPr/>
        </p:nvSpPr>
        <p:spPr>
          <a:xfrm>
            <a:off x="4157869" y="6095310"/>
            <a:ext cx="4128631" cy="276999"/>
          </a:xfrm>
          <a:prstGeom prst="rect">
            <a:avLst/>
          </a:prstGeom>
          <a:noFill/>
        </p:spPr>
        <p:txBody>
          <a:bodyPr wrap="none" rtlCol="0">
            <a:spAutoFit/>
          </a:bodyPr>
          <a:lstStyle/>
          <a:p>
            <a:r>
              <a:rPr lang="en-US" sz="1200" dirty="0"/>
              <a:t>International Headache Society. </a:t>
            </a:r>
            <a:r>
              <a:rPr lang="en-US" sz="1200" i="1" dirty="0"/>
              <a:t>Cephalalgia</a:t>
            </a:r>
            <a:r>
              <a:rPr lang="en-US" sz="1200" dirty="0"/>
              <a:t>. 2018;38(1):1-211.</a:t>
            </a:r>
          </a:p>
        </p:txBody>
      </p:sp>
    </p:spTree>
    <p:extLst>
      <p:ext uri="{BB962C8B-B14F-4D97-AF65-F5344CB8AC3E}">
        <p14:creationId xmlns:p14="http://schemas.microsoft.com/office/powerpoint/2010/main" val="206026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6D1E-8715-4A78-886C-335E754BB830}"/>
              </a:ext>
            </a:extLst>
          </p:cNvPr>
          <p:cNvSpPr>
            <a:spLocks noGrp="1"/>
          </p:cNvSpPr>
          <p:nvPr>
            <p:ph type="title"/>
          </p:nvPr>
        </p:nvSpPr>
        <p:spPr>
          <a:xfrm>
            <a:off x="390939" y="365125"/>
            <a:ext cx="2170157" cy="1325563"/>
          </a:xfrm>
        </p:spPr>
        <p:txBody>
          <a:bodyPr>
            <a:normAutofit fontScale="90000"/>
          </a:bodyPr>
          <a:lstStyle/>
          <a:p>
            <a:r>
              <a:rPr lang="en-US" dirty="0"/>
              <a:t>Clinical Features of TACs</a:t>
            </a:r>
          </a:p>
        </p:txBody>
      </p:sp>
      <p:graphicFrame>
        <p:nvGraphicFramePr>
          <p:cNvPr id="12349" name="Group 61"/>
          <p:cNvGraphicFramePr>
            <a:graphicFrameLocks noGrp="1"/>
          </p:cNvGraphicFramePr>
          <p:nvPr>
            <p:ph idx="4294967295"/>
            <p:extLst>
              <p:ext uri="{D42A27DB-BD31-4B8C-83A1-F6EECF244321}">
                <p14:modId xmlns:p14="http://schemas.microsoft.com/office/powerpoint/2010/main" val="1511243976"/>
              </p:ext>
            </p:extLst>
          </p:nvPr>
        </p:nvGraphicFramePr>
        <p:xfrm>
          <a:off x="2561096" y="131006"/>
          <a:ext cx="9239965" cy="5775288"/>
        </p:xfrm>
        <a:graphic>
          <a:graphicData uri="http://schemas.openxmlformats.org/drawingml/2006/table">
            <a:tbl>
              <a:tblPr/>
              <a:tblGrid>
                <a:gridCol w="1821015">
                  <a:extLst>
                    <a:ext uri="{9D8B030D-6E8A-4147-A177-3AD203B41FA5}">
                      <a16:colId xmlns:a16="http://schemas.microsoft.com/office/drawing/2014/main" val="20000"/>
                    </a:ext>
                  </a:extLst>
                </a:gridCol>
                <a:gridCol w="1753570">
                  <a:extLst>
                    <a:ext uri="{9D8B030D-6E8A-4147-A177-3AD203B41FA5}">
                      <a16:colId xmlns:a16="http://schemas.microsoft.com/office/drawing/2014/main" val="20001"/>
                    </a:ext>
                  </a:extLst>
                </a:gridCol>
                <a:gridCol w="1877351">
                  <a:extLst>
                    <a:ext uri="{9D8B030D-6E8A-4147-A177-3AD203B41FA5}">
                      <a16:colId xmlns:a16="http://schemas.microsoft.com/office/drawing/2014/main" val="20002"/>
                    </a:ext>
                  </a:extLst>
                </a:gridCol>
                <a:gridCol w="1832124">
                  <a:extLst>
                    <a:ext uri="{9D8B030D-6E8A-4147-A177-3AD203B41FA5}">
                      <a16:colId xmlns:a16="http://schemas.microsoft.com/office/drawing/2014/main" val="20003"/>
                    </a:ext>
                  </a:extLst>
                </a:gridCol>
                <a:gridCol w="1955905">
                  <a:extLst>
                    <a:ext uri="{9D8B030D-6E8A-4147-A177-3AD203B41FA5}">
                      <a16:colId xmlns:a16="http://schemas.microsoft.com/office/drawing/2014/main" val="3846452393"/>
                    </a:ext>
                  </a:extLst>
                </a:gridCol>
              </a:tblGrid>
              <a:tr h="856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Feature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Cluster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Paroxysmal hemicrania continua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SUNHA*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Hemicrania continua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0"/>
                  </a:ext>
                </a:extLst>
              </a:tr>
              <a:tr h="883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One-year prevalence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0.02%- 0.1%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0.05%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Unknown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1"/>
                  </a:ext>
                </a:extLst>
              </a:tr>
              <a:tr h="893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One-year incidence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0.002%-0.01%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Unknown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Unknown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Unknown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2"/>
                  </a:ext>
                </a:extLst>
              </a:tr>
              <a:tr h="660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Female: Male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1:1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1:1.5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2:1</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3"/>
                  </a:ext>
                </a:extLst>
              </a:tr>
              <a:tr h="6532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Peak age onset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3rd decade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3rd to 4th decade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5th decade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3rd to 4th decade</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4"/>
                  </a:ext>
                </a:extLst>
              </a:tr>
              <a:tr h="8184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Episodic: chronic</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9:1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3.5:6.5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1:9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Unknown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5"/>
                  </a:ext>
                </a:extLst>
              </a:tr>
              <a:tr h="8184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Indomethacin responsive?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No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Yes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No</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Yes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949945037"/>
                  </a:ext>
                </a:extLst>
              </a:tr>
            </a:tbl>
          </a:graphicData>
        </a:graphic>
      </p:graphicFrame>
      <p:sp>
        <p:nvSpPr>
          <p:cNvPr id="4" name="TextBox 3">
            <a:extLst>
              <a:ext uri="{FF2B5EF4-FFF2-40B4-BE49-F238E27FC236}">
                <a16:creationId xmlns:a16="http://schemas.microsoft.com/office/drawing/2014/main" id="{E536D441-264B-4CD3-8A37-0A64D3E53428}"/>
              </a:ext>
            </a:extLst>
          </p:cNvPr>
          <p:cNvSpPr txBox="1"/>
          <p:nvPr/>
        </p:nvSpPr>
        <p:spPr>
          <a:xfrm>
            <a:off x="4185458" y="6035030"/>
            <a:ext cx="4050724" cy="461665"/>
          </a:xfrm>
          <a:prstGeom prst="rect">
            <a:avLst/>
          </a:prstGeom>
          <a:noFill/>
        </p:spPr>
        <p:txBody>
          <a:bodyPr wrap="none" rtlCol="0">
            <a:spAutoFit/>
          </a:bodyPr>
          <a:lstStyle/>
          <a:p>
            <a:r>
              <a:rPr lang="en-US" sz="1200" dirty="0"/>
              <a:t>Goadsby PJ. </a:t>
            </a:r>
            <a:r>
              <a:rPr lang="en-US" sz="1200" i="1" dirty="0"/>
              <a:t>Continuum</a:t>
            </a:r>
            <a:r>
              <a:rPr lang="en-US" sz="1200" dirty="0"/>
              <a:t>.  2012;18(4):883-895.</a:t>
            </a:r>
          </a:p>
          <a:p>
            <a:r>
              <a:rPr lang="en-US" sz="1200" dirty="0"/>
              <a:t>Wei DY, et al. </a:t>
            </a:r>
            <a:r>
              <a:rPr lang="en-US" sz="1200" i="1" dirty="0"/>
              <a:t>Ann Indian Acad Neurol</a:t>
            </a:r>
            <a:r>
              <a:rPr lang="en-US" sz="1200" dirty="0"/>
              <a:t>. 2018;21(Suppl 1):S3-S8.</a:t>
            </a:r>
          </a:p>
        </p:txBody>
      </p:sp>
      <p:sp>
        <p:nvSpPr>
          <p:cNvPr id="3" name="TextBox 2">
            <a:extLst>
              <a:ext uri="{FF2B5EF4-FFF2-40B4-BE49-F238E27FC236}">
                <a16:creationId xmlns:a16="http://schemas.microsoft.com/office/drawing/2014/main" id="{0FD3EF8C-596B-4334-8668-9DC24AA05F7F}"/>
              </a:ext>
            </a:extLst>
          </p:cNvPr>
          <p:cNvSpPr txBox="1"/>
          <p:nvPr/>
        </p:nvSpPr>
        <p:spPr>
          <a:xfrm>
            <a:off x="180474" y="5405671"/>
            <a:ext cx="2170157" cy="523220"/>
          </a:xfrm>
          <a:prstGeom prst="rect">
            <a:avLst/>
          </a:prstGeom>
          <a:noFill/>
        </p:spPr>
        <p:txBody>
          <a:bodyPr wrap="square" rtlCol="0">
            <a:spAutoFit/>
          </a:bodyPr>
          <a:lstStyle/>
          <a:p>
            <a:r>
              <a:rPr lang="en-US" sz="1400" dirty="0"/>
              <a:t>*Short-lasting unilateral headache attacks</a:t>
            </a:r>
          </a:p>
        </p:txBody>
      </p:sp>
    </p:spTree>
    <p:extLst>
      <p:ext uri="{BB962C8B-B14F-4D97-AF65-F5344CB8AC3E}">
        <p14:creationId xmlns:p14="http://schemas.microsoft.com/office/powerpoint/2010/main" val="256847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Differential Diagnosis</a:t>
            </a:r>
          </a:p>
        </p:txBody>
      </p:sp>
      <p:sp>
        <p:nvSpPr>
          <p:cNvPr id="7171" name="Rectangle 3"/>
          <p:cNvSpPr>
            <a:spLocks noGrp="1" noChangeArrowheads="1"/>
          </p:cNvSpPr>
          <p:nvPr>
            <p:ph type="body" idx="1"/>
          </p:nvPr>
        </p:nvSpPr>
        <p:spPr/>
        <p:txBody>
          <a:bodyPr/>
          <a:lstStyle/>
          <a:p>
            <a:pPr eaLnBrk="1" hangingPunct="1">
              <a:lnSpc>
                <a:spcPct val="90000"/>
              </a:lnSpc>
            </a:pPr>
            <a:r>
              <a:rPr lang="en-US" altLang="en-US" dirty="0"/>
              <a:t>Aneurysm</a:t>
            </a:r>
          </a:p>
          <a:p>
            <a:pPr eaLnBrk="1" hangingPunct="1">
              <a:lnSpc>
                <a:spcPct val="90000"/>
              </a:lnSpc>
            </a:pPr>
            <a:r>
              <a:rPr lang="en-US" altLang="en-US" dirty="0"/>
              <a:t>Dissection </a:t>
            </a:r>
          </a:p>
          <a:p>
            <a:pPr eaLnBrk="1" hangingPunct="1">
              <a:lnSpc>
                <a:spcPct val="90000"/>
              </a:lnSpc>
            </a:pPr>
            <a:r>
              <a:rPr lang="en-US" altLang="en-US" dirty="0"/>
              <a:t>Structural lesion- posterior fossa or pituitary</a:t>
            </a:r>
          </a:p>
          <a:p>
            <a:pPr eaLnBrk="1" hangingPunct="1">
              <a:lnSpc>
                <a:spcPct val="90000"/>
              </a:lnSpc>
            </a:pPr>
            <a:r>
              <a:rPr lang="en-US" altLang="en-US" dirty="0"/>
              <a:t>One of the other TACs</a:t>
            </a:r>
          </a:p>
          <a:p>
            <a:pPr eaLnBrk="1" hangingPunct="1">
              <a:lnSpc>
                <a:spcPct val="90000"/>
              </a:lnSpc>
            </a:pPr>
            <a:r>
              <a:rPr lang="en-US" altLang="en-US" dirty="0"/>
              <a:t>Trigeminal neuralgia</a:t>
            </a:r>
          </a:p>
          <a:p>
            <a:pPr eaLnBrk="1" hangingPunct="1">
              <a:lnSpc>
                <a:spcPct val="90000"/>
              </a:lnSpc>
            </a:pPr>
            <a:r>
              <a:rPr lang="en-US" altLang="en-US" dirty="0"/>
              <a:t>Primary stabbing headache</a:t>
            </a:r>
          </a:p>
          <a:p>
            <a:pPr eaLnBrk="1" hangingPunct="1">
              <a:lnSpc>
                <a:spcPct val="90000"/>
              </a:lnSpc>
            </a:pPr>
            <a:r>
              <a:rPr lang="en-US" altLang="en-US" dirty="0"/>
              <a:t>MRI/MRA all patients with suspected TAC</a:t>
            </a:r>
          </a:p>
        </p:txBody>
      </p:sp>
      <p:sp>
        <p:nvSpPr>
          <p:cNvPr id="2" name="TextBox 1">
            <a:extLst>
              <a:ext uri="{FF2B5EF4-FFF2-40B4-BE49-F238E27FC236}">
                <a16:creationId xmlns:a16="http://schemas.microsoft.com/office/drawing/2014/main" id="{B0C6F47E-5B25-4AF5-8928-4B7BE9D52120}"/>
              </a:ext>
            </a:extLst>
          </p:cNvPr>
          <p:cNvSpPr txBox="1"/>
          <p:nvPr/>
        </p:nvSpPr>
        <p:spPr>
          <a:xfrm>
            <a:off x="4207566" y="6089856"/>
            <a:ext cx="3025508" cy="276999"/>
          </a:xfrm>
          <a:prstGeom prst="rect">
            <a:avLst/>
          </a:prstGeom>
          <a:noFill/>
        </p:spPr>
        <p:txBody>
          <a:bodyPr wrap="none" rtlCol="0">
            <a:spAutoFit/>
          </a:bodyPr>
          <a:lstStyle/>
          <a:p>
            <a:r>
              <a:rPr lang="en-US" sz="1200" dirty="0"/>
              <a:t>Goadsby PJ. </a:t>
            </a:r>
            <a:r>
              <a:rPr lang="en-US" sz="1200" i="1" dirty="0"/>
              <a:t>Continuum</a:t>
            </a:r>
            <a:r>
              <a:rPr lang="en-US" sz="1200" dirty="0"/>
              <a:t>. 2012;18(4):883-895.</a:t>
            </a:r>
          </a:p>
        </p:txBody>
      </p:sp>
    </p:spTree>
    <p:extLst>
      <p:ext uri="{BB962C8B-B14F-4D97-AF65-F5344CB8AC3E}">
        <p14:creationId xmlns:p14="http://schemas.microsoft.com/office/powerpoint/2010/main" val="4136485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6DDB9435-AAB4-478F-849F-2C1BE1200BE7}"/>
              </a:ext>
            </a:extLst>
          </p:cNvPr>
          <p:cNvSpPr>
            <a:spLocks noGrp="1"/>
          </p:cNvSpPr>
          <p:nvPr>
            <p:ph type="title"/>
          </p:nvPr>
        </p:nvSpPr>
        <p:spPr>
          <a:xfrm>
            <a:off x="360634" y="77737"/>
            <a:ext cx="10450512" cy="788018"/>
          </a:xfrm>
        </p:spPr>
        <p:txBody>
          <a:bodyPr>
            <a:noAutofit/>
          </a:bodyPr>
          <a:lstStyle/>
          <a:p>
            <a:pPr algn="l">
              <a:defRPr/>
            </a:pPr>
            <a:r>
              <a:rPr lang="en-US" sz="3200" dirty="0">
                <a:latin typeface="Arial" charset="0"/>
                <a:ea typeface="MS PGothic" charset="0"/>
              </a:rPr>
              <a:t>ICHD-3 Cluster Headache </a:t>
            </a:r>
            <a:r>
              <a:rPr lang="en-GB" sz="3200" dirty="0">
                <a:latin typeface="Arial" charset="0"/>
                <a:ea typeface="MS PGothic" charset="0"/>
              </a:rPr>
              <a:t>Diagnostic Criteria</a:t>
            </a:r>
            <a:br>
              <a:rPr lang="en-US" sz="3200" i="1" dirty="0">
                <a:latin typeface="Arial" charset="0"/>
                <a:ea typeface="MS PGothic" charset="0"/>
              </a:rPr>
            </a:br>
            <a:endParaRPr lang="en-US" sz="3200" dirty="0">
              <a:latin typeface="Arial" charset="0"/>
              <a:ea typeface="MS PGothic" charset="0"/>
            </a:endParaRPr>
          </a:p>
        </p:txBody>
      </p:sp>
      <p:sp>
        <p:nvSpPr>
          <p:cNvPr id="3" name="Content Placeholder 2">
            <a:extLst>
              <a:ext uri="{FF2B5EF4-FFF2-40B4-BE49-F238E27FC236}">
                <a16:creationId xmlns:a16="http://schemas.microsoft.com/office/drawing/2014/main" id="{4D6CE552-658A-430C-B43E-461E47358C09}"/>
              </a:ext>
            </a:extLst>
          </p:cNvPr>
          <p:cNvSpPr>
            <a:spLocks noGrp="1"/>
          </p:cNvSpPr>
          <p:nvPr>
            <p:ph idx="1"/>
          </p:nvPr>
        </p:nvSpPr>
        <p:spPr>
          <a:xfrm>
            <a:off x="346745" y="570402"/>
            <a:ext cx="10435555" cy="5334479"/>
          </a:xfrm>
        </p:spPr>
        <p:txBody>
          <a:bodyPr>
            <a:noAutofit/>
          </a:bodyPr>
          <a:lstStyle/>
          <a:p>
            <a:pPr marL="0" indent="0">
              <a:buNone/>
              <a:defRPr/>
            </a:pPr>
            <a:r>
              <a:rPr lang="en-GB" sz="2000" dirty="0">
                <a:latin typeface="Arial"/>
                <a:ea typeface="ＭＳ Ｐゴシック" charset="0"/>
                <a:cs typeface="Arial"/>
              </a:rPr>
              <a:t>A. At least 5 attacks fulfilling criteria B-D</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B. Severe or very severe unilateral orbital, supraorbital and/or temporal pain lasting 15-180 minutes if untreated</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C. Headache is accompanied by at least 1 of the following:</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     1. Ipsilateral conjunctival injection and/or lacrimation</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     2. Ipsilateral nasal congestion and/or rhinorrhea</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     3. Ipsilateral eyelid edema</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     4. Ipsilateral forehead and facial sweating</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     5. Ipsilateral miosis and/or ptosis</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     6. A sense of restlessness or agitation</a:t>
            </a:r>
            <a:endParaRPr lang="en-US" sz="2000" dirty="0">
              <a:latin typeface="Arial"/>
              <a:ea typeface="ＭＳ Ｐゴシック" charset="0"/>
              <a:cs typeface="Arial"/>
            </a:endParaRPr>
          </a:p>
          <a:p>
            <a:pPr marL="0" indent="0">
              <a:buNone/>
              <a:defRPr/>
            </a:pPr>
            <a:r>
              <a:rPr lang="en-GB" sz="2000" dirty="0">
                <a:latin typeface="Arial"/>
                <a:ea typeface="ＭＳ Ｐゴシック" charset="0"/>
                <a:cs typeface="Arial"/>
              </a:rPr>
              <a:t>D. Attacks have a frequency from 1 every other day to 8/d </a:t>
            </a:r>
          </a:p>
          <a:p>
            <a:pPr marL="0" indent="0">
              <a:buNone/>
              <a:defRPr/>
            </a:pPr>
            <a:r>
              <a:rPr lang="en-GB" sz="2000" dirty="0">
                <a:latin typeface="Arial"/>
                <a:ea typeface="ＭＳ Ｐゴシック" charset="0"/>
                <a:cs typeface="Arial"/>
              </a:rPr>
              <a:t>E. Not attributed to another disorder</a:t>
            </a:r>
          </a:p>
          <a:p>
            <a:pPr>
              <a:defRPr/>
            </a:pPr>
            <a:r>
              <a:rPr lang="en-GB" sz="2000" b="1" dirty="0">
                <a:latin typeface="Arial"/>
                <a:ea typeface="ＭＳ Ｐゴシック" charset="0"/>
                <a:cs typeface="Arial"/>
              </a:rPr>
              <a:t>Episodic Cluster: pain-free remission periods of </a:t>
            </a:r>
            <a:r>
              <a:rPr lang="en-GB" sz="2000" b="1" i="1" dirty="0">
                <a:latin typeface="Arial"/>
                <a:ea typeface="ＭＳ Ｐゴシック" charset="0"/>
                <a:cs typeface="Arial"/>
                <a:sym typeface="Symbol" pitchFamily="18" charset="2"/>
              </a:rPr>
              <a:t>3 </a:t>
            </a:r>
            <a:r>
              <a:rPr lang="en-GB" sz="2000" b="1" i="1" dirty="0">
                <a:latin typeface="Arial"/>
                <a:ea typeface="ＭＳ Ｐゴシック" charset="0"/>
                <a:cs typeface="Arial"/>
              </a:rPr>
              <a:t>months/year </a:t>
            </a:r>
          </a:p>
          <a:p>
            <a:pPr>
              <a:defRPr/>
            </a:pPr>
            <a:r>
              <a:rPr lang="en-GB" sz="2000" b="1" dirty="0">
                <a:latin typeface="Arial"/>
                <a:ea typeface="ＭＳ Ｐゴシック" charset="0"/>
                <a:cs typeface="Arial"/>
              </a:rPr>
              <a:t>Chronic Cluster: no pain-free period lasting</a:t>
            </a:r>
            <a:r>
              <a:rPr lang="en-GB" sz="2000" b="1" dirty="0">
                <a:latin typeface="Arial"/>
                <a:ea typeface="ＭＳ Ｐゴシック" charset="0"/>
                <a:cs typeface="Arial"/>
                <a:sym typeface="Symbol" pitchFamily="18" charset="2"/>
              </a:rPr>
              <a:t> </a:t>
            </a:r>
            <a:r>
              <a:rPr lang="en-GB" sz="2000" b="1" i="1" dirty="0">
                <a:latin typeface="Arial"/>
                <a:ea typeface="ＭＳ Ｐゴシック" charset="0"/>
                <a:cs typeface="Arial"/>
                <a:sym typeface="Symbol" pitchFamily="18" charset="2"/>
              </a:rPr>
              <a:t>3</a:t>
            </a:r>
            <a:r>
              <a:rPr lang="en-GB" sz="2000" b="1" i="1" dirty="0">
                <a:latin typeface="Arial"/>
                <a:ea typeface="ＭＳ Ｐゴシック" charset="0"/>
                <a:cs typeface="Arial"/>
              </a:rPr>
              <a:t> months/</a:t>
            </a:r>
            <a:r>
              <a:rPr lang="en-GB" sz="2000" b="1" i="1" dirty="0">
                <a:ea typeface="ＭＳ Ｐゴシック" charset="0"/>
                <a:cs typeface="Arial"/>
              </a:rPr>
              <a:t>year</a:t>
            </a:r>
            <a:endParaRPr lang="en-GB" sz="2000" dirty="0">
              <a:latin typeface="Arial"/>
              <a:ea typeface="ＭＳ Ｐゴシック" charset="0"/>
              <a:cs typeface="Arial"/>
            </a:endParaRPr>
          </a:p>
          <a:p>
            <a:pPr marL="0" indent="0">
              <a:buNone/>
              <a:defRPr/>
            </a:pPr>
            <a:endParaRPr lang="en-US" sz="1900" dirty="0">
              <a:latin typeface="Arial"/>
              <a:ea typeface="ＭＳ Ｐゴシック" charset="0"/>
              <a:cs typeface="Arial"/>
            </a:endParaRPr>
          </a:p>
        </p:txBody>
      </p:sp>
      <p:pic>
        <p:nvPicPr>
          <p:cNvPr id="6" name="Picture 4">
            <a:extLst>
              <a:ext uri="{FF2B5EF4-FFF2-40B4-BE49-F238E27FC236}">
                <a16:creationId xmlns:a16="http://schemas.microsoft.com/office/drawing/2014/main" id="{6DE9FC4B-9C2D-439C-822B-8A2960657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181" y="2267567"/>
            <a:ext cx="3298316" cy="2647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2" name="TextBox 1">
            <a:extLst>
              <a:ext uri="{FF2B5EF4-FFF2-40B4-BE49-F238E27FC236}">
                <a16:creationId xmlns:a16="http://schemas.microsoft.com/office/drawing/2014/main" id="{BFE590D8-BD1B-4FA8-9FCD-9259E1DF13BD}"/>
              </a:ext>
            </a:extLst>
          </p:cNvPr>
          <p:cNvSpPr txBox="1"/>
          <p:nvPr/>
        </p:nvSpPr>
        <p:spPr>
          <a:xfrm>
            <a:off x="4157869" y="6095310"/>
            <a:ext cx="4128631" cy="276999"/>
          </a:xfrm>
          <a:prstGeom prst="rect">
            <a:avLst/>
          </a:prstGeom>
          <a:noFill/>
        </p:spPr>
        <p:txBody>
          <a:bodyPr wrap="none" rtlCol="0">
            <a:spAutoFit/>
          </a:bodyPr>
          <a:lstStyle/>
          <a:p>
            <a:r>
              <a:rPr lang="en-US" sz="1200" dirty="0"/>
              <a:t>International Headache Society. </a:t>
            </a:r>
            <a:r>
              <a:rPr lang="en-US" sz="1200" i="1" dirty="0"/>
              <a:t>Cephalalgia</a:t>
            </a:r>
            <a:r>
              <a:rPr lang="en-US" sz="1200" dirty="0"/>
              <a:t>. 2018;38(1):1-211.</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t>Cluster Headache Features</a:t>
            </a:r>
          </a:p>
        </p:txBody>
      </p:sp>
      <p:sp>
        <p:nvSpPr>
          <p:cNvPr id="12291" name="Rectangle 3"/>
          <p:cNvSpPr>
            <a:spLocks noGrp="1" noChangeArrowheads="1"/>
          </p:cNvSpPr>
          <p:nvPr>
            <p:ph type="body" idx="1"/>
          </p:nvPr>
        </p:nvSpPr>
        <p:spPr>
          <a:xfrm>
            <a:off x="838200" y="1528011"/>
            <a:ext cx="10515600" cy="4648952"/>
          </a:xfrm>
        </p:spPr>
        <p:txBody>
          <a:bodyPr/>
          <a:lstStyle/>
          <a:p>
            <a:pPr eaLnBrk="1" hangingPunct="1">
              <a:lnSpc>
                <a:spcPct val="80000"/>
              </a:lnSpc>
            </a:pPr>
            <a:r>
              <a:rPr lang="en-US" altLang="en-US" b="1" dirty="0"/>
              <a:t>Cluster “attack</a:t>
            </a:r>
            <a:r>
              <a:rPr lang="en-US" altLang="en-US" dirty="0"/>
              <a:t>”- episode of cluster headache</a:t>
            </a:r>
          </a:p>
          <a:p>
            <a:pPr lvl="1">
              <a:lnSpc>
                <a:spcPct val="80000"/>
              </a:lnSpc>
            </a:pPr>
            <a:r>
              <a:rPr lang="en-US" altLang="en-US" dirty="0"/>
              <a:t>Most often same time of day (late afternoon/after dinner/middle of night)</a:t>
            </a:r>
          </a:p>
          <a:p>
            <a:pPr lvl="1">
              <a:lnSpc>
                <a:spcPct val="80000"/>
              </a:lnSpc>
            </a:pPr>
            <a:r>
              <a:rPr lang="en-US" altLang="en-US" dirty="0"/>
              <a:t>Most often during REM sleep (under debate)</a:t>
            </a:r>
          </a:p>
          <a:p>
            <a:pPr eaLnBrk="1" hangingPunct="1">
              <a:lnSpc>
                <a:spcPct val="80000"/>
              </a:lnSpc>
            </a:pPr>
            <a:endParaRPr lang="en-US" altLang="en-US" dirty="0"/>
          </a:p>
          <a:p>
            <a:pPr>
              <a:lnSpc>
                <a:spcPct val="80000"/>
              </a:lnSpc>
            </a:pPr>
            <a:r>
              <a:rPr lang="en-US" altLang="en-US" b="1" dirty="0"/>
              <a:t>Cluster “cycle, bout, or period”</a:t>
            </a:r>
            <a:r>
              <a:rPr lang="en-US" altLang="en-US" dirty="0"/>
              <a:t>- in episodic cluster, the period of time the patient will have attacks (chronic cluster has no cycles)</a:t>
            </a:r>
          </a:p>
          <a:p>
            <a:pPr lvl="1">
              <a:lnSpc>
                <a:spcPct val="80000"/>
              </a:lnSpc>
            </a:pPr>
            <a:r>
              <a:rPr lang="en-US" altLang="en-US" dirty="0"/>
              <a:t>Lasting between 2-12 weeks</a:t>
            </a:r>
          </a:p>
          <a:p>
            <a:pPr lvl="1">
              <a:lnSpc>
                <a:spcPct val="80000"/>
              </a:lnSpc>
            </a:pPr>
            <a:r>
              <a:rPr lang="en-US" altLang="en-US" dirty="0"/>
              <a:t>Seasonal variation</a:t>
            </a:r>
          </a:p>
          <a:p>
            <a:pPr lvl="1">
              <a:lnSpc>
                <a:spcPct val="80000"/>
              </a:lnSpc>
            </a:pPr>
            <a:r>
              <a:rPr lang="en-US" altLang="en-US" dirty="0"/>
              <a:t>90% have at least 1-month remission between cycles</a:t>
            </a:r>
          </a:p>
          <a:p>
            <a:pPr lvl="1">
              <a:lnSpc>
                <a:spcPct val="80000"/>
              </a:lnSpc>
            </a:pPr>
            <a:r>
              <a:rPr lang="en-US" altLang="en-US" dirty="0"/>
              <a:t>10% without remission period (chronic cluster headache)</a:t>
            </a:r>
          </a:p>
        </p:txBody>
      </p:sp>
    </p:spTree>
    <p:extLst>
      <p:ext uri="{BB962C8B-B14F-4D97-AF65-F5344CB8AC3E}">
        <p14:creationId xmlns:p14="http://schemas.microsoft.com/office/powerpoint/2010/main" val="416141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BCED-24EA-4931-86C2-1E866669F34A}"/>
              </a:ext>
            </a:extLst>
          </p:cNvPr>
          <p:cNvSpPr>
            <a:spLocks noGrp="1"/>
          </p:cNvSpPr>
          <p:nvPr>
            <p:ph type="title"/>
          </p:nvPr>
        </p:nvSpPr>
        <p:spPr>
          <a:xfrm>
            <a:off x="849428" y="141043"/>
            <a:ext cx="10515600" cy="855907"/>
          </a:xfrm>
        </p:spPr>
        <p:txBody>
          <a:bodyPr/>
          <a:lstStyle/>
          <a:p>
            <a:r>
              <a:rPr lang="en-US" dirty="0"/>
              <a:t>Headache Disorders</a:t>
            </a:r>
          </a:p>
        </p:txBody>
      </p:sp>
      <p:graphicFrame>
        <p:nvGraphicFramePr>
          <p:cNvPr id="8" name="Table 8">
            <a:extLst>
              <a:ext uri="{FF2B5EF4-FFF2-40B4-BE49-F238E27FC236}">
                <a16:creationId xmlns:a16="http://schemas.microsoft.com/office/drawing/2014/main" id="{0C930BA4-1C63-4573-8124-63D5FC72B57A}"/>
              </a:ext>
            </a:extLst>
          </p:cNvPr>
          <p:cNvGraphicFramePr>
            <a:graphicFrameLocks noGrp="1"/>
          </p:cNvGraphicFramePr>
          <p:nvPr>
            <p:ph idx="1"/>
            <p:extLst>
              <p:ext uri="{D42A27DB-BD31-4B8C-83A1-F6EECF244321}">
                <p14:modId xmlns:p14="http://schemas.microsoft.com/office/powerpoint/2010/main" val="1397204300"/>
              </p:ext>
            </p:extLst>
          </p:nvPr>
        </p:nvGraphicFramePr>
        <p:xfrm>
          <a:off x="596765" y="1074520"/>
          <a:ext cx="11020926" cy="4795520"/>
        </p:xfrm>
        <a:graphic>
          <a:graphicData uri="http://schemas.openxmlformats.org/drawingml/2006/table">
            <a:tbl>
              <a:tblPr firstRow="1" bandRow="1">
                <a:tableStyleId>{5C22544A-7EE6-4342-B048-85BDC9FD1C3A}</a:tableStyleId>
              </a:tblPr>
              <a:tblGrid>
                <a:gridCol w="3715353">
                  <a:extLst>
                    <a:ext uri="{9D8B030D-6E8A-4147-A177-3AD203B41FA5}">
                      <a16:colId xmlns:a16="http://schemas.microsoft.com/office/drawing/2014/main" val="158411742"/>
                    </a:ext>
                  </a:extLst>
                </a:gridCol>
                <a:gridCol w="3782728">
                  <a:extLst>
                    <a:ext uri="{9D8B030D-6E8A-4147-A177-3AD203B41FA5}">
                      <a16:colId xmlns:a16="http://schemas.microsoft.com/office/drawing/2014/main" val="2055723090"/>
                    </a:ext>
                  </a:extLst>
                </a:gridCol>
                <a:gridCol w="3522845">
                  <a:extLst>
                    <a:ext uri="{9D8B030D-6E8A-4147-A177-3AD203B41FA5}">
                      <a16:colId xmlns:a16="http://schemas.microsoft.com/office/drawing/2014/main" val="2888178363"/>
                    </a:ext>
                  </a:extLst>
                </a:gridCol>
              </a:tblGrid>
              <a:tr h="609600">
                <a:tc>
                  <a:txBody>
                    <a:bodyPr/>
                    <a:lstStyle/>
                    <a:p>
                      <a:pPr algn="ctr"/>
                      <a:r>
                        <a:rPr lang="en-US" sz="3200" dirty="0"/>
                        <a:t>Primary</a:t>
                      </a:r>
                    </a:p>
                  </a:txBody>
                  <a:tcPr marL="121920" marR="121920" marT="60960" marB="60960">
                    <a:solidFill>
                      <a:schemeClr val="accent6"/>
                    </a:solidFill>
                  </a:tcPr>
                </a:tc>
                <a:tc>
                  <a:txBody>
                    <a:bodyPr/>
                    <a:lstStyle/>
                    <a:p>
                      <a:pPr algn="ctr"/>
                      <a:r>
                        <a:rPr lang="en-US" sz="3200" dirty="0"/>
                        <a:t>Secondary</a:t>
                      </a:r>
                    </a:p>
                  </a:txBody>
                  <a:tcPr marL="121920" marR="121920" marT="60960" marB="60960"/>
                </a:tc>
                <a:tc>
                  <a:txBody>
                    <a:bodyPr/>
                    <a:lstStyle/>
                    <a:p>
                      <a:pPr algn="ctr"/>
                      <a:r>
                        <a:rPr lang="en-US" sz="3200" dirty="0"/>
                        <a:t>Other</a:t>
                      </a:r>
                    </a:p>
                  </a:txBody>
                  <a:tcPr marL="121920" marR="121920" marT="60960" marB="60960">
                    <a:solidFill>
                      <a:schemeClr val="accent2"/>
                    </a:solidFill>
                  </a:tcPr>
                </a:tc>
                <a:extLst>
                  <a:ext uri="{0D108BD9-81ED-4DB2-BD59-A6C34878D82A}">
                    <a16:rowId xmlns:a16="http://schemas.microsoft.com/office/drawing/2014/main" val="1167088472"/>
                  </a:ext>
                </a:extLst>
              </a:tr>
              <a:tr h="4185920">
                <a:tc>
                  <a:txBody>
                    <a:bodyPr/>
                    <a:lstStyle/>
                    <a:p>
                      <a:pPr marL="174625" indent="-174625">
                        <a:buFont typeface="Arial" panose="020B0604020202020204" pitchFamily="34" charset="0"/>
                        <a:buChar char="•"/>
                      </a:pPr>
                      <a:r>
                        <a:rPr lang="en-US" sz="2600" dirty="0"/>
                        <a:t>Migraine</a:t>
                      </a:r>
                    </a:p>
                    <a:p>
                      <a:pPr marL="174625" indent="-174625">
                        <a:buFont typeface="Arial" panose="020B0604020202020204" pitchFamily="34" charset="0"/>
                        <a:buChar char="•"/>
                      </a:pPr>
                      <a:r>
                        <a:rPr lang="en-US" sz="2600" dirty="0"/>
                        <a:t>Tension-type</a:t>
                      </a:r>
                    </a:p>
                    <a:p>
                      <a:pPr marL="174625" indent="-174625">
                        <a:buFont typeface="Arial" panose="020B0604020202020204" pitchFamily="34" charset="0"/>
                        <a:buChar char="•"/>
                      </a:pPr>
                      <a:r>
                        <a:rPr lang="en-US" sz="2600" dirty="0"/>
                        <a:t>Trigeminal autonomic cephalalgias</a:t>
                      </a:r>
                    </a:p>
                    <a:p>
                      <a:pPr marL="396875" indent="-222250">
                        <a:buFont typeface="Arial" panose="020B0604020202020204" pitchFamily="34" charset="0"/>
                        <a:buChar char="•"/>
                      </a:pPr>
                      <a:r>
                        <a:rPr lang="en-US" sz="2200" dirty="0"/>
                        <a:t>Cluster</a:t>
                      </a:r>
                    </a:p>
                    <a:p>
                      <a:pPr marL="174625" indent="-174625">
                        <a:buFont typeface="Arial" panose="020B0604020202020204" pitchFamily="34" charset="0"/>
                        <a:buChar char="•"/>
                      </a:pPr>
                      <a:r>
                        <a:rPr lang="en-US" sz="2600" dirty="0"/>
                        <a:t>Other</a:t>
                      </a:r>
                    </a:p>
                  </a:txBody>
                  <a:tcPr marL="121920" marR="121920" marT="60960" marB="60960">
                    <a:solidFill>
                      <a:schemeClr val="accent6">
                        <a:lumMod val="60000"/>
                        <a:lumOff val="40000"/>
                      </a:schemeClr>
                    </a:solidFill>
                  </a:tcPr>
                </a:tc>
                <a:tc>
                  <a:txBody>
                    <a:bodyPr/>
                    <a:lstStyle/>
                    <a:p>
                      <a:pPr marL="174625" indent="-174625">
                        <a:buFont typeface="Arial" panose="020B0604020202020204" pitchFamily="34" charset="0"/>
                        <a:buChar char="•"/>
                      </a:pPr>
                      <a:r>
                        <a:rPr lang="en-US" sz="2600" dirty="0"/>
                        <a:t>Traumatic</a:t>
                      </a:r>
                    </a:p>
                    <a:p>
                      <a:pPr marL="174625" indent="-174625">
                        <a:buFont typeface="Arial" panose="020B0604020202020204" pitchFamily="34" charset="0"/>
                        <a:buChar char="•"/>
                      </a:pPr>
                      <a:r>
                        <a:rPr lang="en-US" sz="2600" dirty="0"/>
                        <a:t>Vascular</a:t>
                      </a:r>
                    </a:p>
                    <a:p>
                      <a:pPr marL="174625" indent="-174625">
                        <a:buFont typeface="Arial" panose="020B0604020202020204" pitchFamily="34" charset="0"/>
                        <a:buChar char="•"/>
                      </a:pPr>
                      <a:r>
                        <a:rPr lang="en-US" sz="2600" dirty="0"/>
                        <a:t>Nonvascular intracranial</a:t>
                      </a:r>
                    </a:p>
                    <a:p>
                      <a:pPr marL="174625" indent="-174625">
                        <a:buFont typeface="Arial" panose="020B0604020202020204" pitchFamily="34" charset="0"/>
                        <a:buChar char="•"/>
                      </a:pPr>
                      <a:r>
                        <a:rPr lang="en-US" sz="2600" dirty="0"/>
                        <a:t>Substance</a:t>
                      </a:r>
                    </a:p>
                    <a:p>
                      <a:pPr marL="174625" indent="-174625">
                        <a:buFont typeface="Arial" panose="020B0604020202020204" pitchFamily="34" charset="0"/>
                        <a:buChar char="•"/>
                      </a:pPr>
                      <a:r>
                        <a:rPr lang="en-US" sz="2600" dirty="0"/>
                        <a:t>Infectious</a:t>
                      </a:r>
                    </a:p>
                    <a:p>
                      <a:pPr marL="174625" indent="-174625">
                        <a:buFont typeface="Arial" panose="020B0604020202020204" pitchFamily="34" charset="0"/>
                        <a:buChar char="•"/>
                      </a:pPr>
                      <a:r>
                        <a:rPr lang="en-US" sz="2600" dirty="0"/>
                        <a:t>Metabolic/Homeostasis</a:t>
                      </a:r>
                    </a:p>
                    <a:p>
                      <a:pPr marL="174625" indent="-174625">
                        <a:buFont typeface="Arial" panose="020B0604020202020204" pitchFamily="34" charset="0"/>
                        <a:buChar char="•"/>
                      </a:pPr>
                      <a:r>
                        <a:rPr lang="en-US" sz="2600" dirty="0"/>
                        <a:t>Facial/Cervical</a:t>
                      </a:r>
                    </a:p>
                    <a:p>
                      <a:pPr marL="174625" indent="-174625">
                        <a:buFont typeface="Arial" panose="020B0604020202020204" pitchFamily="34" charset="0"/>
                        <a:buChar char="•"/>
                      </a:pPr>
                      <a:r>
                        <a:rPr lang="en-US" sz="2600" dirty="0"/>
                        <a:t>Psychiatry</a:t>
                      </a:r>
                    </a:p>
                  </a:txBody>
                  <a:tcPr marL="121920" marR="121920" marT="60960" marB="60960"/>
                </a:tc>
                <a:tc>
                  <a:txBody>
                    <a:bodyPr/>
                    <a:lstStyle/>
                    <a:p>
                      <a:pPr marL="285750" indent="-285750">
                        <a:buFont typeface="Arial" panose="020B0604020202020204" pitchFamily="34" charset="0"/>
                        <a:buChar char="•"/>
                      </a:pPr>
                      <a:r>
                        <a:rPr lang="en-US" sz="2600" dirty="0"/>
                        <a:t>Cranial nerves/Facial pain</a:t>
                      </a:r>
                    </a:p>
                    <a:p>
                      <a:pPr marL="285750" indent="-285750">
                        <a:buFont typeface="Arial" panose="020B0604020202020204" pitchFamily="34" charset="0"/>
                        <a:buChar char="•"/>
                      </a:pPr>
                      <a:r>
                        <a:rPr lang="en-US" sz="2600" dirty="0"/>
                        <a:t>Other</a:t>
                      </a:r>
                    </a:p>
                  </a:txBody>
                  <a:tcPr marL="121920" marR="121920" marT="60960" marB="60960">
                    <a:solidFill>
                      <a:schemeClr val="accent2">
                        <a:lumMod val="60000"/>
                        <a:lumOff val="40000"/>
                      </a:schemeClr>
                    </a:solidFill>
                  </a:tcPr>
                </a:tc>
                <a:extLst>
                  <a:ext uri="{0D108BD9-81ED-4DB2-BD59-A6C34878D82A}">
                    <a16:rowId xmlns:a16="http://schemas.microsoft.com/office/drawing/2014/main" val="3263252099"/>
                  </a:ext>
                </a:extLst>
              </a:tr>
            </a:tbl>
          </a:graphicData>
        </a:graphic>
      </p:graphicFrame>
      <p:sp>
        <p:nvSpPr>
          <p:cNvPr id="5" name="TextBox 4">
            <a:extLst>
              <a:ext uri="{FF2B5EF4-FFF2-40B4-BE49-F238E27FC236}">
                <a16:creationId xmlns:a16="http://schemas.microsoft.com/office/drawing/2014/main" id="{348D72E0-6027-47EC-9EA6-88A17544A71D}"/>
              </a:ext>
            </a:extLst>
          </p:cNvPr>
          <p:cNvSpPr txBox="1"/>
          <p:nvPr/>
        </p:nvSpPr>
        <p:spPr>
          <a:xfrm>
            <a:off x="4031684" y="6078280"/>
            <a:ext cx="4128631" cy="276999"/>
          </a:xfrm>
          <a:prstGeom prst="rect">
            <a:avLst/>
          </a:prstGeom>
          <a:noFill/>
        </p:spPr>
        <p:txBody>
          <a:bodyPr wrap="none" rtlCol="0">
            <a:spAutoFit/>
          </a:bodyPr>
          <a:lstStyle/>
          <a:p>
            <a:r>
              <a:rPr lang="en-US" sz="1200" dirty="0"/>
              <a:t>International Headache Society. </a:t>
            </a:r>
            <a:r>
              <a:rPr lang="en-US" sz="1200" i="1" dirty="0"/>
              <a:t>Cephalalgia</a:t>
            </a:r>
            <a:r>
              <a:rPr lang="en-US" sz="1200" dirty="0"/>
              <a:t>. 2018;38(1):1-211.</a:t>
            </a:r>
          </a:p>
        </p:txBody>
      </p:sp>
    </p:spTree>
    <p:extLst>
      <p:ext uri="{BB962C8B-B14F-4D97-AF65-F5344CB8AC3E}">
        <p14:creationId xmlns:p14="http://schemas.microsoft.com/office/powerpoint/2010/main" val="1540609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3200" dirty="0"/>
              <a:t>Accurate diagnosis is imperative</a:t>
            </a:r>
          </a:p>
          <a:p>
            <a:r>
              <a:rPr lang="en-US" sz="3200" dirty="0"/>
              <a:t>Most patients with a headache disorder who seek care in clinic have a primary headache disorder</a:t>
            </a:r>
          </a:p>
          <a:p>
            <a:r>
              <a:rPr lang="en-US" sz="3200" dirty="0"/>
              <a:t>Key features of history can help in differential diagnosis</a:t>
            </a:r>
          </a:p>
          <a:p>
            <a:pPr lvl="1"/>
            <a:r>
              <a:rPr lang="en-US" sz="2800" dirty="0"/>
              <a:t>Can also identify red flags for further work up</a:t>
            </a:r>
          </a:p>
          <a:p>
            <a:r>
              <a:rPr lang="en-US" sz="3200" dirty="0"/>
              <a:t>Associated symptoms and length of attacks can lead to appropriate primary headache disorder</a:t>
            </a:r>
          </a:p>
          <a:p>
            <a:r>
              <a:rPr lang="en-US" sz="3200" dirty="0"/>
              <a:t>Use ICHD-3 criteria to make diagnosis</a:t>
            </a:r>
          </a:p>
        </p:txBody>
      </p:sp>
    </p:spTree>
    <p:extLst>
      <p:ext uri="{BB962C8B-B14F-4D97-AF65-F5344CB8AC3E}">
        <p14:creationId xmlns:p14="http://schemas.microsoft.com/office/powerpoint/2010/main" val="250249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2" name="Rectangle 2">
            <a:extLst>
              <a:ext uri="{FF2B5EF4-FFF2-40B4-BE49-F238E27FC236}">
                <a16:creationId xmlns:a16="http://schemas.microsoft.com/office/drawing/2014/main" id="{855DF4FF-268A-4D18-981E-59AC30016939}"/>
              </a:ext>
            </a:extLst>
          </p:cNvPr>
          <p:cNvSpPr>
            <a:spLocks noGrp="1" noChangeArrowheads="1"/>
          </p:cNvSpPr>
          <p:nvPr>
            <p:ph type="title"/>
          </p:nvPr>
        </p:nvSpPr>
        <p:spPr>
          <a:xfrm>
            <a:off x="838200" y="82671"/>
            <a:ext cx="10515600" cy="1325563"/>
          </a:xfrm>
        </p:spPr>
        <p:txBody>
          <a:bodyPr/>
          <a:lstStyle/>
          <a:p>
            <a:r>
              <a:rPr lang="en-US" dirty="0"/>
              <a:t>Migraine Pathophysiology</a:t>
            </a:r>
          </a:p>
        </p:txBody>
      </p:sp>
      <p:sp>
        <p:nvSpPr>
          <p:cNvPr id="6" name="Text Placeholder 5">
            <a:extLst>
              <a:ext uri="{FF2B5EF4-FFF2-40B4-BE49-F238E27FC236}">
                <a16:creationId xmlns:a16="http://schemas.microsoft.com/office/drawing/2014/main" id="{56F882B7-8F3C-224A-9C5B-85C96B1D0FB0}"/>
              </a:ext>
            </a:extLst>
          </p:cNvPr>
          <p:cNvSpPr>
            <a:spLocks noGrp="1"/>
          </p:cNvSpPr>
          <p:nvPr>
            <p:ph type="body" sz="quarter" idx="11"/>
          </p:nvPr>
        </p:nvSpPr>
        <p:spPr>
          <a:xfrm>
            <a:off x="4235535" y="6193204"/>
            <a:ext cx="6476999" cy="470898"/>
          </a:xfrm>
        </p:spPr>
        <p:txBody>
          <a:bodyPr anchor="t"/>
          <a:lstStyle/>
          <a:p>
            <a:r>
              <a:rPr lang="en-US" altLang="en-US" sz="1200" b="0" dirty="0"/>
              <a:t>Adapted with permission from Goadsby PJ, et al. </a:t>
            </a:r>
            <a:r>
              <a:rPr lang="en-US" altLang="en-US" sz="1200" b="0" i="1" dirty="0"/>
              <a:t>N Engl J Med</a:t>
            </a:r>
            <a:r>
              <a:rPr lang="en-US" altLang="en-US" sz="1200" b="0" dirty="0"/>
              <a:t>. 2002;346(4):257-270.</a:t>
            </a:r>
          </a:p>
          <a:p>
            <a:r>
              <a:rPr lang="en-US" altLang="en-US" sz="1200" b="0" dirty="0"/>
              <a:t>Pietrobon D, et al. </a:t>
            </a:r>
            <a:r>
              <a:rPr lang="en-US" altLang="en-US" sz="1200" b="0" i="1" dirty="0"/>
              <a:t>Nat Rev Neurosci. </a:t>
            </a:r>
            <a:r>
              <a:rPr lang="en-US" altLang="en-US" sz="1200" b="0" dirty="0"/>
              <a:t>2003;4:386-398.</a:t>
            </a:r>
          </a:p>
        </p:txBody>
      </p:sp>
      <p:pic>
        <p:nvPicPr>
          <p:cNvPr id="21506" name="Picture 17" descr="Picture1">
            <a:extLst>
              <a:ext uri="{FF2B5EF4-FFF2-40B4-BE49-F238E27FC236}">
                <a16:creationId xmlns:a16="http://schemas.microsoft.com/office/drawing/2014/main" id="{A03E38E6-4DFE-4B1C-89AB-9A6F660517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8"/>
          <a:stretch/>
        </p:blipFill>
        <p:spPr bwMode="auto">
          <a:xfrm>
            <a:off x="3794602" y="1123950"/>
            <a:ext cx="6106565" cy="4840654"/>
          </a:xfrm>
          <a:prstGeom prst="rect">
            <a:avLst/>
          </a:prstGeom>
          <a:noFill/>
          <a:ln w="12700">
            <a:solidFill>
              <a:schemeClr val="bg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F5CD976F-9EB2-48C9-B599-084E1A76155A}"/>
              </a:ext>
            </a:extLst>
          </p:cNvPr>
          <p:cNvSpPr txBox="1"/>
          <p:nvPr/>
        </p:nvSpPr>
        <p:spPr>
          <a:xfrm>
            <a:off x="4599332" y="4408203"/>
            <a:ext cx="776175" cy="338554"/>
          </a:xfrm>
          <a:prstGeom prst="rect">
            <a:avLst/>
          </a:prstGeom>
          <a:noFill/>
        </p:spPr>
        <p:txBody>
          <a:bodyPr wrap="none" rtlCol="0">
            <a:spAutoFit/>
          </a:bodyPr>
          <a:lstStyle/>
          <a:p>
            <a:r>
              <a:rPr lang="en-US" sz="1600" b="1" i="0" dirty="0"/>
              <a:t>CGRP</a:t>
            </a:r>
          </a:p>
        </p:txBody>
      </p:sp>
      <p:pic>
        <p:nvPicPr>
          <p:cNvPr id="11" name="Picture 4">
            <a:extLst>
              <a:ext uri="{FF2B5EF4-FFF2-40B4-BE49-F238E27FC236}">
                <a16:creationId xmlns:a16="http://schemas.microsoft.com/office/drawing/2014/main" id="{3FAB369A-1272-4AD4-8901-1936517DD5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2241" b="1537"/>
          <a:stretch/>
        </p:blipFill>
        <p:spPr bwMode="auto">
          <a:xfrm>
            <a:off x="838200" y="1235318"/>
            <a:ext cx="3207169" cy="242228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1FDAF489-A7B6-4EC9-9311-6907D87869A4}"/>
              </a:ext>
            </a:extLst>
          </p:cNvPr>
          <p:cNvCxnSpPr>
            <a:cxnSpLocks/>
          </p:cNvCxnSpPr>
          <p:nvPr/>
        </p:nvCxnSpPr>
        <p:spPr>
          <a:xfrm>
            <a:off x="4045369" y="3693420"/>
            <a:ext cx="771118" cy="745067"/>
          </a:xfrm>
          <a:prstGeom prst="straightConnector1">
            <a:avLst/>
          </a:prstGeom>
          <a:ln w="31750">
            <a:solidFill>
              <a:srgbClr val="FF0000"/>
            </a:solidFill>
            <a:tailEnd type="triangle"/>
          </a:ln>
          <a:effectLst/>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98FC877B-1190-49A1-87F5-E47BAB653CA4}"/>
              </a:ext>
            </a:extLst>
          </p:cNvPr>
          <p:cNvSpPr txBox="1"/>
          <p:nvPr/>
        </p:nvSpPr>
        <p:spPr>
          <a:xfrm>
            <a:off x="541421" y="5622682"/>
            <a:ext cx="2927404" cy="307777"/>
          </a:xfrm>
          <a:prstGeom prst="rect">
            <a:avLst/>
          </a:prstGeom>
          <a:noFill/>
        </p:spPr>
        <p:txBody>
          <a:bodyPr wrap="none" rtlCol="0">
            <a:spAutoFit/>
          </a:bodyPr>
          <a:lstStyle/>
          <a:p>
            <a:r>
              <a:rPr lang="en-US" sz="1400" dirty="0"/>
              <a:t>CGRP, calcitonin gene-related peptide</a:t>
            </a:r>
          </a:p>
        </p:txBody>
      </p:sp>
    </p:spTree>
    <p:extLst>
      <p:ext uri="{BB962C8B-B14F-4D97-AF65-F5344CB8AC3E}">
        <p14:creationId xmlns:p14="http://schemas.microsoft.com/office/powerpoint/2010/main" val="3112476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8B73B27-00EB-EB4F-A2DB-BBCFE3E8C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2382" y="806060"/>
            <a:ext cx="4864100" cy="5372579"/>
          </a:xfrm>
          <a:prstGeom prst="rect">
            <a:avLst/>
          </a:prstGeom>
        </p:spPr>
      </p:pic>
      <p:sp>
        <p:nvSpPr>
          <p:cNvPr id="4" name="Title 3"/>
          <p:cNvSpPr>
            <a:spLocks noGrp="1"/>
          </p:cNvSpPr>
          <p:nvPr>
            <p:ph type="title"/>
          </p:nvPr>
        </p:nvSpPr>
        <p:spPr>
          <a:xfrm>
            <a:off x="517846" y="365125"/>
            <a:ext cx="10835954" cy="1325563"/>
          </a:xfrm>
        </p:spPr>
        <p:txBody>
          <a:bodyPr/>
          <a:lstStyle/>
          <a:p>
            <a:r>
              <a:rPr lang="en-US" dirty="0"/>
              <a:t>Serotonin and Migraine: 5-HT</a:t>
            </a:r>
            <a:r>
              <a:rPr lang="en-US" baseline="-25000" dirty="0"/>
              <a:t>1B</a:t>
            </a:r>
            <a:r>
              <a:rPr lang="en-US" dirty="0"/>
              <a:t>, 5-HT</a:t>
            </a:r>
            <a:r>
              <a:rPr lang="en-US" baseline="-25000" dirty="0"/>
              <a:t>1D</a:t>
            </a:r>
            <a:r>
              <a:rPr lang="en-US" dirty="0"/>
              <a:t>, 5-HT</a:t>
            </a:r>
            <a:r>
              <a:rPr lang="en-US" baseline="-25000" dirty="0"/>
              <a:t>1F</a:t>
            </a:r>
          </a:p>
        </p:txBody>
      </p:sp>
      <p:sp>
        <p:nvSpPr>
          <p:cNvPr id="7" name="Text Placeholder 6">
            <a:extLst>
              <a:ext uri="{FF2B5EF4-FFF2-40B4-BE49-F238E27FC236}">
                <a16:creationId xmlns:a16="http://schemas.microsoft.com/office/drawing/2014/main" id="{5DA7BC14-062A-404E-8F2D-649076818861}"/>
              </a:ext>
            </a:extLst>
          </p:cNvPr>
          <p:cNvSpPr>
            <a:spLocks noGrp="1"/>
          </p:cNvSpPr>
          <p:nvPr>
            <p:ph type="body" sz="quarter" idx="11"/>
          </p:nvPr>
        </p:nvSpPr>
        <p:spPr>
          <a:xfrm>
            <a:off x="4314720" y="6044388"/>
            <a:ext cx="7359433" cy="664797"/>
          </a:xfrm>
        </p:spPr>
        <p:txBody>
          <a:bodyPr anchor="t"/>
          <a:lstStyle/>
          <a:p>
            <a:r>
              <a:rPr lang="en-US" sz="1200" b="0" dirty="0"/>
              <a:t>Hargreaves et al. </a:t>
            </a:r>
            <a:r>
              <a:rPr lang="en-US" sz="1200" b="0" i="1" dirty="0"/>
              <a:t>Can J Neurol Sci</a:t>
            </a:r>
            <a:r>
              <a:rPr lang="en-US" sz="1200" b="0" dirty="0"/>
              <a:t>. 1999;26(suppl 3):S12-S19. Kuca et al. </a:t>
            </a:r>
            <a:r>
              <a:rPr lang="en-US" sz="1200" b="0" i="1" dirty="0"/>
              <a:t>Neurology</a:t>
            </a:r>
            <a:r>
              <a:rPr lang="en-US" sz="1200" b="0" dirty="0"/>
              <a:t>. 2018;91(24):e2222-e2232.3; </a:t>
            </a:r>
            <a:r>
              <a:rPr lang="da-DK" sz="1200" b="0" dirty="0"/>
              <a:t>Goadsby et al. </a:t>
            </a:r>
            <a:r>
              <a:rPr lang="da-DK" sz="1200" b="0" i="1" dirty="0"/>
              <a:t>Brain</a:t>
            </a:r>
            <a:r>
              <a:rPr lang="da-DK" sz="1200" b="0" dirty="0"/>
              <a:t>. 2019;142:1894-1904. </a:t>
            </a:r>
            <a:r>
              <a:rPr lang="en-US" sz="1200" b="0" dirty="0"/>
              <a:t>Oswald et al. </a:t>
            </a:r>
            <a:r>
              <a:rPr lang="en-US" sz="1200" b="0" i="1" dirty="0"/>
              <a:t>J Pain Res</a:t>
            </a:r>
            <a:r>
              <a:rPr lang="en-US" sz="1200" b="0" dirty="0"/>
              <a:t>. 2018;11:2221-2227. </a:t>
            </a:r>
          </a:p>
        </p:txBody>
      </p:sp>
      <p:sp>
        <p:nvSpPr>
          <p:cNvPr id="2" name="Rectangle 1">
            <a:extLst>
              <a:ext uri="{FF2B5EF4-FFF2-40B4-BE49-F238E27FC236}">
                <a16:creationId xmlns:a16="http://schemas.microsoft.com/office/drawing/2014/main" id="{93B0B623-EA00-42F9-8234-6F992FFCEAD7}"/>
              </a:ext>
            </a:extLst>
          </p:cNvPr>
          <p:cNvSpPr/>
          <p:nvPr/>
        </p:nvSpPr>
        <p:spPr>
          <a:xfrm>
            <a:off x="4814079" y="4039833"/>
            <a:ext cx="1334020" cy="600164"/>
          </a:xfrm>
          <a:prstGeom prst="rect">
            <a:avLst/>
          </a:prstGeom>
          <a:ln>
            <a:solidFill>
              <a:schemeClr val="bg1"/>
            </a:solidFill>
          </a:ln>
        </p:spPr>
        <p:txBody>
          <a:bodyPr wrap="none">
            <a:spAutoFit/>
          </a:bodyPr>
          <a:lstStyle/>
          <a:p>
            <a:pPr algn="l" defTabSz="914377">
              <a:spcBef>
                <a:spcPts val="600"/>
              </a:spcBef>
              <a:spcAft>
                <a:spcPts val="0"/>
              </a:spcAft>
              <a:buClr>
                <a:schemeClr val="tx2"/>
              </a:buClr>
            </a:pPr>
            <a:r>
              <a:rPr lang="en-US" sz="1400" b="0" i="0" dirty="0">
                <a:solidFill>
                  <a:schemeClr val="bg1"/>
                </a:solidFill>
              </a:rPr>
              <a:t>Lasmiditan:</a:t>
            </a:r>
          </a:p>
          <a:p>
            <a:pPr algn="l" defTabSz="914377">
              <a:spcBef>
                <a:spcPts val="600"/>
              </a:spcBef>
              <a:spcAft>
                <a:spcPts val="0"/>
              </a:spcAft>
              <a:buClr>
                <a:schemeClr val="tx2"/>
              </a:buClr>
            </a:pPr>
            <a:r>
              <a:rPr lang="en-US" sz="1400" b="0" i="0" dirty="0">
                <a:solidFill>
                  <a:schemeClr val="bg1"/>
                </a:solidFill>
              </a:rPr>
              <a:t>5-HT</a:t>
            </a:r>
            <a:r>
              <a:rPr lang="en-US" sz="1400" b="0" i="0" baseline="-25000" dirty="0">
                <a:solidFill>
                  <a:schemeClr val="bg1"/>
                </a:solidFill>
              </a:rPr>
              <a:t>1F </a:t>
            </a:r>
            <a:r>
              <a:rPr lang="en-US" sz="1400" b="0" i="0" dirty="0">
                <a:solidFill>
                  <a:schemeClr val="bg1"/>
                </a:solidFill>
              </a:rPr>
              <a:t>agonist</a:t>
            </a:r>
          </a:p>
        </p:txBody>
      </p:sp>
      <p:cxnSp>
        <p:nvCxnSpPr>
          <p:cNvPr id="8" name="Straight Arrow Connector 7">
            <a:extLst>
              <a:ext uri="{FF2B5EF4-FFF2-40B4-BE49-F238E27FC236}">
                <a16:creationId xmlns:a16="http://schemas.microsoft.com/office/drawing/2014/main" id="{B7B54AD0-1F44-4BD8-832C-C94795FF6B2A}"/>
              </a:ext>
            </a:extLst>
          </p:cNvPr>
          <p:cNvCxnSpPr>
            <a:cxnSpLocks/>
          </p:cNvCxnSpPr>
          <p:nvPr/>
        </p:nvCxnSpPr>
        <p:spPr>
          <a:xfrm flipH="1">
            <a:off x="6148099" y="3924854"/>
            <a:ext cx="897466" cy="9736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AD9C34B2-D866-4F32-A058-7B6B837A5906}"/>
              </a:ext>
            </a:extLst>
          </p:cNvPr>
          <p:cNvCxnSpPr>
            <a:cxnSpLocks/>
            <a:stCxn id="17" idx="3"/>
          </p:cNvCxnSpPr>
          <p:nvPr/>
        </p:nvCxnSpPr>
        <p:spPr>
          <a:xfrm flipV="1">
            <a:off x="3809914" y="5197315"/>
            <a:ext cx="598670" cy="439434"/>
          </a:xfrm>
          <a:prstGeom prst="straightConnector1">
            <a:avLst/>
          </a:prstGeom>
          <a:ln w="31750">
            <a:solidFill>
              <a:srgbClr val="FF0000"/>
            </a:solidFill>
            <a:tailEnd type="triangle"/>
          </a:ln>
          <a:effectLst/>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A72BFBF5-DC06-400E-A4A2-F9C75053F90D}"/>
              </a:ext>
            </a:extLst>
          </p:cNvPr>
          <p:cNvSpPr txBox="1"/>
          <p:nvPr/>
        </p:nvSpPr>
        <p:spPr>
          <a:xfrm>
            <a:off x="5504868" y="4762154"/>
            <a:ext cx="826188" cy="338554"/>
          </a:xfrm>
          <a:prstGeom prst="rect">
            <a:avLst/>
          </a:prstGeom>
          <a:noFill/>
        </p:spPr>
        <p:txBody>
          <a:bodyPr wrap="none" lIns="182880" tIns="91440" rIns="182880" bIns="91440" rtlCol="0" anchor="ctr" anchorCtr="0">
            <a:spAutoFit/>
          </a:bodyPr>
          <a:lstStyle/>
          <a:p>
            <a:pPr algn="l"/>
            <a:r>
              <a:rPr lang="en-US" sz="1000" b="0" i="0" dirty="0">
                <a:solidFill>
                  <a:srgbClr val="FF0066"/>
                </a:solidFill>
              </a:rPr>
              <a:t>, 5-HT</a:t>
            </a:r>
            <a:r>
              <a:rPr lang="en-US" sz="1000" b="0" i="0" baseline="-25000" dirty="0">
                <a:solidFill>
                  <a:srgbClr val="FF0066"/>
                </a:solidFill>
              </a:rPr>
              <a:t>1F</a:t>
            </a:r>
            <a:endParaRPr lang="en-US" sz="1000" b="0" i="0" dirty="0">
              <a:solidFill>
                <a:srgbClr val="FF0066"/>
              </a:solidFill>
            </a:endParaRPr>
          </a:p>
        </p:txBody>
      </p:sp>
      <p:cxnSp>
        <p:nvCxnSpPr>
          <p:cNvPr id="13" name="Straight Arrow Connector 12">
            <a:extLst>
              <a:ext uri="{FF2B5EF4-FFF2-40B4-BE49-F238E27FC236}">
                <a16:creationId xmlns:a16="http://schemas.microsoft.com/office/drawing/2014/main" id="{C5F54CAE-CD1D-4DF9-B34B-04943F10F392}"/>
              </a:ext>
            </a:extLst>
          </p:cNvPr>
          <p:cNvCxnSpPr>
            <a:cxnSpLocks/>
          </p:cNvCxnSpPr>
          <p:nvPr/>
        </p:nvCxnSpPr>
        <p:spPr>
          <a:xfrm flipH="1">
            <a:off x="6416322" y="3850547"/>
            <a:ext cx="1810160" cy="77871"/>
          </a:xfrm>
          <a:prstGeom prst="straightConnector1">
            <a:avLst/>
          </a:prstGeom>
          <a:ln w="31750">
            <a:solidFill>
              <a:srgbClr val="FF0000"/>
            </a:solidFill>
            <a:tailEnd type="triangle"/>
          </a:ln>
          <a:effectLst/>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6A47329F-7B10-417A-95EA-5E5A318CE57B}"/>
              </a:ext>
            </a:extLst>
          </p:cNvPr>
          <p:cNvSpPr txBox="1"/>
          <p:nvPr/>
        </p:nvSpPr>
        <p:spPr>
          <a:xfrm>
            <a:off x="8226482" y="3605218"/>
            <a:ext cx="2764742" cy="369332"/>
          </a:xfrm>
          <a:prstGeom prst="rect">
            <a:avLst/>
          </a:prstGeom>
          <a:solidFill>
            <a:schemeClr val="accent2"/>
          </a:solidFill>
        </p:spPr>
        <p:txBody>
          <a:bodyPr wrap="square">
            <a:spAutoFit/>
          </a:bodyPr>
          <a:lstStyle/>
          <a:p>
            <a:pPr algn="l" defTabSz="914377">
              <a:spcBef>
                <a:spcPts val="600"/>
              </a:spcBef>
              <a:spcAft>
                <a:spcPts val="0"/>
              </a:spcAft>
              <a:buClr>
                <a:schemeClr val="tx2"/>
              </a:buClr>
            </a:pPr>
            <a:r>
              <a:rPr lang="en-US" sz="1800" b="0" i="0" dirty="0">
                <a:solidFill>
                  <a:schemeClr val="bg1"/>
                </a:solidFill>
              </a:rPr>
              <a:t>Lasmiditan: 5-HT</a:t>
            </a:r>
            <a:r>
              <a:rPr lang="en-US" sz="1800" b="0" i="0" baseline="-25000" dirty="0">
                <a:solidFill>
                  <a:schemeClr val="bg1"/>
                </a:solidFill>
              </a:rPr>
              <a:t>1F </a:t>
            </a:r>
            <a:r>
              <a:rPr lang="en-US" sz="1800" b="0" i="0" dirty="0">
                <a:solidFill>
                  <a:schemeClr val="bg1"/>
                </a:solidFill>
              </a:rPr>
              <a:t>agonist</a:t>
            </a:r>
          </a:p>
        </p:txBody>
      </p:sp>
      <p:sp>
        <p:nvSpPr>
          <p:cNvPr id="17" name="TextBox 16">
            <a:extLst>
              <a:ext uri="{FF2B5EF4-FFF2-40B4-BE49-F238E27FC236}">
                <a16:creationId xmlns:a16="http://schemas.microsoft.com/office/drawing/2014/main" id="{0863B2C6-9BF0-462A-AD56-1D0780F2A6D7}"/>
              </a:ext>
            </a:extLst>
          </p:cNvPr>
          <p:cNvSpPr txBox="1"/>
          <p:nvPr/>
        </p:nvSpPr>
        <p:spPr>
          <a:xfrm>
            <a:off x="235064" y="5452083"/>
            <a:ext cx="3574850" cy="369332"/>
          </a:xfrm>
          <a:prstGeom prst="rect">
            <a:avLst/>
          </a:prstGeom>
          <a:solidFill>
            <a:schemeClr val="accent6">
              <a:lumMod val="75000"/>
            </a:schemeClr>
          </a:solidFill>
        </p:spPr>
        <p:txBody>
          <a:bodyPr wrap="square">
            <a:spAutoFit/>
          </a:bodyPr>
          <a:lstStyle/>
          <a:p>
            <a:pPr algn="l" defTabSz="914377">
              <a:spcBef>
                <a:spcPts val="600"/>
              </a:spcBef>
              <a:spcAft>
                <a:spcPts val="0"/>
              </a:spcAft>
              <a:buClr>
                <a:schemeClr val="tx2"/>
              </a:buClr>
            </a:pPr>
            <a:r>
              <a:rPr lang="en-US" sz="1800" b="0" i="0" dirty="0">
                <a:solidFill>
                  <a:schemeClr val="bg1"/>
                </a:solidFill>
              </a:rPr>
              <a:t>Triptans &amp; ergots: 5-HT</a:t>
            </a:r>
            <a:r>
              <a:rPr lang="en-US" sz="1800" b="0" i="0" baseline="-25000" dirty="0">
                <a:solidFill>
                  <a:schemeClr val="bg1"/>
                </a:solidFill>
              </a:rPr>
              <a:t>1B/1D </a:t>
            </a:r>
            <a:r>
              <a:rPr lang="en-US" sz="1800" b="0" i="0" dirty="0">
                <a:solidFill>
                  <a:schemeClr val="bg1"/>
                </a:solidFill>
              </a:rPr>
              <a:t>agonists</a:t>
            </a:r>
          </a:p>
        </p:txBody>
      </p:sp>
      <p:cxnSp>
        <p:nvCxnSpPr>
          <p:cNvPr id="12" name="Straight Arrow Connector 11">
            <a:extLst>
              <a:ext uri="{FF2B5EF4-FFF2-40B4-BE49-F238E27FC236}">
                <a16:creationId xmlns:a16="http://schemas.microsoft.com/office/drawing/2014/main" id="{D20E608A-73D1-4F16-9F1C-8CCDA2A1D107}"/>
              </a:ext>
            </a:extLst>
          </p:cNvPr>
          <p:cNvCxnSpPr>
            <a:cxnSpLocks/>
          </p:cNvCxnSpPr>
          <p:nvPr/>
        </p:nvCxnSpPr>
        <p:spPr>
          <a:xfrm flipV="1">
            <a:off x="3363644" y="4666769"/>
            <a:ext cx="598670" cy="785314"/>
          </a:xfrm>
          <a:prstGeom prst="straightConnector1">
            <a:avLst/>
          </a:prstGeom>
          <a:ln w="31750">
            <a:solidFill>
              <a:srgbClr val="FF0000"/>
            </a:solidFill>
            <a:tailEnd type="triangle"/>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4956356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8200" y="118237"/>
            <a:ext cx="10515600" cy="1325563"/>
          </a:xfrm>
        </p:spPr>
        <p:txBody>
          <a:bodyPr/>
          <a:lstStyle/>
          <a:p>
            <a:r>
              <a:rPr lang="en-US" dirty="0"/>
              <a:t>Strategies for Migraine Treatment</a:t>
            </a:r>
          </a:p>
        </p:txBody>
      </p:sp>
      <p:graphicFrame>
        <p:nvGraphicFramePr>
          <p:cNvPr id="6" name="Content Placeholder 5">
            <a:extLst>
              <a:ext uri="{FF2B5EF4-FFF2-40B4-BE49-F238E27FC236}">
                <a16:creationId xmlns:a16="http://schemas.microsoft.com/office/drawing/2014/main" id="{BD828863-3C6C-4438-8399-520B16D21689}"/>
              </a:ext>
            </a:extLst>
          </p:cNvPr>
          <p:cNvGraphicFramePr>
            <a:graphicFrameLocks noGrp="1"/>
          </p:cNvGraphicFramePr>
          <p:nvPr>
            <p:ph idx="1"/>
            <p:extLst>
              <p:ext uri="{D42A27DB-BD31-4B8C-83A1-F6EECF244321}">
                <p14:modId xmlns:p14="http://schemas.microsoft.com/office/powerpoint/2010/main" val="3745054616"/>
              </p:ext>
            </p:extLst>
          </p:nvPr>
        </p:nvGraphicFramePr>
        <p:xfrm>
          <a:off x="576156" y="1129298"/>
          <a:ext cx="10777644" cy="4599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3" name="Text Box 3"/>
          <p:cNvSpPr txBox="1">
            <a:spLocks noChangeArrowheads="1"/>
          </p:cNvSpPr>
          <p:nvPr/>
        </p:nvSpPr>
        <p:spPr bwMode="auto">
          <a:xfrm>
            <a:off x="838200" y="6396335"/>
            <a:ext cx="3479800" cy="461665"/>
          </a:xfrm>
          <a:prstGeom prst="rect">
            <a:avLst/>
          </a:prstGeom>
          <a:noFill/>
          <a:ln w="9525">
            <a:noFill/>
            <a:miter lim="800000"/>
            <a:headEnd/>
            <a:tailEnd/>
          </a:ln>
        </p:spPr>
        <p:txBody>
          <a:bodyPr wrap="square">
            <a:spAutoFit/>
          </a:bodyPr>
          <a:lstStyle/>
          <a:p>
            <a:pPr defTabSz="1219170" fontAlgn="base">
              <a:spcBef>
                <a:spcPct val="0"/>
              </a:spcBef>
              <a:spcAft>
                <a:spcPct val="0"/>
              </a:spcAft>
              <a:defRPr/>
            </a:pPr>
            <a:r>
              <a:rPr lang="en-GB" sz="1200" dirty="0">
                <a:solidFill>
                  <a:prstClr val="black"/>
                </a:solidFill>
                <a:cs typeface="Arial" pitchFamily="34" charset="0"/>
              </a:rPr>
              <a:t>Lipton RB, et al. </a:t>
            </a:r>
            <a:r>
              <a:rPr lang="en-GB" sz="1200" i="1" dirty="0">
                <a:solidFill>
                  <a:prstClr val="black"/>
                </a:solidFill>
                <a:cs typeface="Arial" pitchFamily="34" charset="0"/>
              </a:rPr>
              <a:t>Headache. </a:t>
            </a:r>
            <a:r>
              <a:rPr lang="en-GB" sz="1200" dirty="0">
                <a:solidFill>
                  <a:prstClr val="black"/>
                </a:solidFill>
                <a:cs typeface="Arial" pitchFamily="34" charset="0"/>
              </a:rPr>
              <a:t>1998;38:87–96.</a:t>
            </a:r>
          </a:p>
          <a:p>
            <a:pPr defTabSz="1219170" fontAlgn="base">
              <a:spcBef>
                <a:spcPct val="0"/>
              </a:spcBef>
              <a:spcAft>
                <a:spcPct val="0"/>
              </a:spcAft>
              <a:defRPr/>
            </a:pPr>
            <a:r>
              <a:rPr lang="en-US" sz="1200" dirty="0">
                <a:solidFill>
                  <a:prstClr val="black"/>
                </a:solidFill>
                <a:cs typeface="Arial" pitchFamily="34" charset="0"/>
              </a:rPr>
              <a:t>Silberstein SD, et al. </a:t>
            </a:r>
            <a:r>
              <a:rPr lang="en-US" sz="1200" i="1" dirty="0">
                <a:solidFill>
                  <a:prstClr val="black"/>
                </a:solidFill>
                <a:cs typeface="Arial" pitchFamily="34" charset="0"/>
              </a:rPr>
              <a:t>Cephalalgia</a:t>
            </a:r>
            <a:r>
              <a:rPr lang="en-US" sz="1200" dirty="0">
                <a:solidFill>
                  <a:prstClr val="black"/>
                </a:solidFill>
                <a:cs typeface="Arial" pitchFamily="34" charset="0"/>
              </a:rPr>
              <a:t>. 1997;17:67-72.</a:t>
            </a:r>
          </a:p>
        </p:txBody>
      </p:sp>
      <p:sp>
        <p:nvSpPr>
          <p:cNvPr id="2" name="Text Box 3">
            <a:extLst>
              <a:ext uri="{FF2B5EF4-FFF2-40B4-BE49-F238E27FC236}">
                <a16:creationId xmlns:a16="http://schemas.microsoft.com/office/drawing/2014/main" id="{13DEB347-19F0-4EFC-9687-93C68E4B6F6A}"/>
              </a:ext>
            </a:extLst>
          </p:cNvPr>
          <p:cNvSpPr txBox="1">
            <a:spLocks noChangeArrowheads="1"/>
          </p:cNvSpPr>
          <p:nvPr/>
        </p:nvSpPr>
        <p:spPr bwMode="auto">
          <a:xfrm>
            <a:off x="4225078" y="6087070"/>
            <a:ext cx="3479800" cy="461665"/>
          </a:xfrm>
          <a:prstGeom prst="rect">
            <a:avLst/>
          </a:prstGeom>
          <a:noFill/>
          <a:ln w="9525">
            <a:noFill/>
            <a:miter lim="800000"/>
            <a:headEnd/>
            <a:tailEnd/>
          </a:ln>
        </p:spPr>
        <p:txBody>
          <a:bodyPr wrap="square">
            <a:spAutoFit/>
          </a:bodyPr>
          <a:lstStyle/>
          <a:p>
            <a:pPr defTabSz="1219170" fontAlgn="base">
              <a:spcBef>
                <a:spcPct val="0"/>
              </a:spcBef>
              <a:spcAft>
                <a:spcPct val="0"/>
              </a:spcAft>
              <a:defRPr/>
            </a:pPr>
            <a:r>
              <a:rPr lang="en-GB" sz="1200" dirty="0">
                <a:solidFill>
                  <a:prstClr val="black"/>
                </a:solidFill>
                <a:cs typeface="Arial" pitchFamily="34" charset="0"/>
              </a:rPr>
              <a:t>Lipton RB, et al. </a:t>
            </a:r>
            <a:r>
              <a:rPr lang="en-GB" sz="1200" i="1" dirty="0">
                <a:solidFill>
                  <a:prstClr val="black"/>
                </a:solidFill>
                <a:cs typeface="Arial" pitchFamily="34" charset="0"/>
              </a:rPr>
              <a:t>Headache. </a:t>
            </a:r>
            <a:r>
              <a:rPr lang="en-GB" sz="1200" dirty="0">
                <a:solidFill>
                  <a:prstClr val="black"/>
                </a:solidFill>
                <a:cs typeface="Arial" pitchFamily="34" charset="0"/>
              </a:rPr>
              <a:t>1998;38:87–96.</a:t>
            </a:r>
          </a:p>
          <a:p>
            <a:pPr defTabSz="1219170" fontAlgn="base">
              <a:spcBef>
                <a:spcPct val="0"/>
              </a:spcBef>
              <a:spcAft>
                <a:spcPct val="0"/>
              </a:spcAft>
              <a:defRPr/>
            </a:pPr>
            <a:r>
              <a:rPr lang="en-US" sz="1200" dirty="0">
                <a:solidFill>
                  <a:prstClr val="black"/>
                </a:solidFill>
                <a:cs typeface="Arial" pitchFamily="34" charset="0"/>
              </a:rPr>
              <a:t>Silberstein SD, et al. </a:t>
            </a:r>
            <a:r>
              <a:rPr lang="en-US" sz="1200" i="1" dirty="0">
                <a:solidFill>
                  <a:prstClr val="black"/>
                </a:solidFill>
                <a:cs typeface="Arial" pitchFamily="34" charset="0"/>
              </a:rPr>
              <a:t>Cephalalgia</a:t>
            </a:r>
            <a:r>
              <a:rPr lang="en-US" sz="1200" dirty="0">
                <a:solidFill>
                  <a:prstClr val="black"/>
                </a:solidFill>
                <a:cs typeface="Arial" pitchFamily="34" charset="0"/>
              </a:rPr>
              <a:t>. 1997;17:67-72.</a:t>
            </a:r>
          </a:p>
        </p:txBody>
      </p:sp>
    </p:spTree>
    <p:extLst>
      <p:ext uri="{BB962C8B-B14F-4D97-AF65-F5344CB8AC3E}">
        <p14:creationId xmlns:p14="http://schemas.microsoft.com/office/powerpoint/2010/main" val="797660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4BED0-2FE1-4E38-B9A0-5562DA7C3340}"/>
              </a:ext>
            </a:extLst>
          </p:cNvPr>
          <p:cNvSpPr>
            <a:spLocks noGrp="1"/>
          </p:cNvSpPr>
          <p:nvPr>
            <p:ph type="title"/>
          </p:nvPr>
        </p:nvSpPr>
        <p:spPr/>
        <p:txBody>
          <a:bodyPr/>
          <a:lstStyle/>
          <a:p>
            <a:r>
              <a:rPr lang="en-US" sz="4400" kern="1200" dirty="0">
                <a:latin typeface="+mj-lt"/>
                <a:ea typeface="+mj-ea"/>
                <a:cs typeface="+mj-cs"/>
              </a:rPr>
              <a:t>Goals of Acute </a:t>
            </a:r>
            <a:r>
              <a:rPr lang="en-US" dirty="0"/>
              <a:t>T</a:t>
            </a:r>
            <a:r>
              <a:rPr lang="en-US" sz="4400" kern="1200" dirty="0">
                <a:latin typeface="+mj-lt"/>
                <a:ea typeface="+mj-ea"/>
                <a:cs typeface="+mj-cs"/>
              </a:rPr>
              <a:t>reatment</a:t>
            </a:r>
            <a:endParaRPr lang="en-US" dirty="0"/>
          </a:p>
        </p:txBody>
      </p:sp>
      <p:graphicFrame>
        <p:nvGraphicFramePr>
          <p:cNvPr id="2" name="Content Placeholder 1">
            <a:extLst>
              <a:ext uri="{FF2B5EF4-FFF2-40B4-BE49-F238E27FC236}">
                <a16:creationId xmlns:a16="http://schemas.microsoft.com/office/drawing/2014/main" id="{FB454CC9-9B5A-42AF-A1AA-404153F607F3}"/>
              </a:ext>
            </a:extLst>
          </p:cNvPr>
          <p:cNvGraphicFramePr>
            <a:graphicFrameLocks noGrp="1"/>
          </p:cNvGraphicFramePr>
          <p:nvPr>
            <p:ph idx="1"/>
            <p:extLst>
              <p:ext uri="{D42A27DB-BD31-4B8C-83A1-F6EECF244321}">
                <p14:modId xmlns:p14="http://schemas.microsoft.com/office/powerpoint/2010/main" val="3750478267"/>
              </p:ext>
            </p:extLst>
          </p:nvPr>
        </p:nvGraphicFramePr>
        <p:xfrm>
          <a:off x="838200" y="13684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1834A53-89B7-479B-85C4-E0A4985108BD}"/>
              </a:ext>
            </a:extLst>
          </p:cNvPr>
          <p:cNvSpPr txBox="1"/>
          <p:nvPr/>
        </p:nvSpPr>
        <p:spPr>
          <a:xfrm>
            <a:off x="4179032" y="6107723"/>
            <a:ext cx="3833935" cy="276999"/>
          </a:xfrm>
          <a:prstGeom prst="rect">
            <a:avLst/>
          </a:prstGeom>
          <a:noFill/>
        </p:spPr>
        <p:txBody>
          <a:bodyPr wrap="none" rtlCol="0">
            <a:spAutoFit/>
          </a:bodyPr>
          <a:lstStyle/>
          <a:p>
            <a:pPr>
              <a:spcAft>
                <a:spcPts val="600"/>
              </a:spcAft>
            </a:pPr>
            <a:r>
              <a:rPr lang="en-US" sz="1200" dirty="0"/>
              <a:t>Silberstein SD, et al. </a:t>
            </a:r>
            <a:r>
              <a:rPr lang="en-US" sz="1200" i="1" dirty="0"/>
              <a:t>Neurology.</a:t>
            </a:r>
            <a:r>
              <a:rPr lang="en-US" sz="1200" dirty="0"/>
              <a:t> 2000;5(9 suppl 2):S46-S52.</a:t>
            </a:r>
          </a:p>
        </p:txBody>
      </p:sp>
    </p:spTree>
    <p:extLst>
      <p:ext uri="{BB962C8B-B14F-4D97-AF65-F5344CB8AC3E}">
        <p14:creationId xmlns:p14="http://schemas.microsoft.com/office/powerpoint/2010/main" val="1853972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EAE8-E104-495D-A63D-F451FB7BCA25}"/>
              </a:ext>
            </a:extLst>
          </p:cNvPr>
          <p:cNvSpPr>
            <a:spLocks noGrp="1"/>
          </p:cNvSpPr>
          <p:nvPr>
            <p:ph type="title"/>
          </p:nvPr>
        </p:nvSpPr>
        <p:spPr>
          <a:xfrm>
            <a:off x="838200" y="-17218"/>
            <a:ext cx="10515600" cy="1325563"/>
          </a:xfrm>
        </p:spPr>
        <p:txBody>
          <a:bodyPr/>
          <a:lstStyle/>
          <a:p>
            <a:r>
              <a:rPr lang="en-US" dirty="0"/>
              <a:t>Medications for Acute Treatment of Migraine</a:t>
            </a:r>
          </a:p>
        </p:txBody>
      </p:sp>
      <p:graphicFrame>
        <p:nvGraphicFramePr>
          <p:cNvPr id="7" name="Content Placeholder 6">
            <a:extLst>
              <a:ext uri="{FF2B5EF4-FFF2-40B4-BE49-F238E27FC236}">
                <a16:creationId xmlns:a16="http://schemas.microsoft.com/office/drawing/2014/main" id="{E3708047-52DF-4CC4-82B1-1AC5F271567D}"/>
              </a:ext>
            </a:extLst>
          </p:cNvPr>
          <p:cNvGraphicFramePr>
            <a:graphicFrameLocks noGrp="1"/>
          </p:cNvGraphicFramePr>
          <p:nvPr>
            <p:ph idx="1"/>
            <p:extLst>
              <p:ext uri="{D42A27DB-BD31-4B8C-83A1-F6EECF244321}">
                <p14:modId xmlns:p14="http://schemas.microsoft.com/office/powerpoint/2010/main" val="1661730762"/>
              </p:ext>
            </p:extLst>
          </p:nvPr>
        </p:nvGraphicFramePr>
        <p:xfrm>
          <a:off x="-1680689" y="1036554"/>
          <a:ext cx="9418970" cy="4784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BC2E13D-C7B5-423F-898C-B373BAB40668}"/>
              </a:ext>
            </a:extLst>
          </p:cNvPr>
          <p:cNvSpPr txBox="1"/>
          <p:nvPr/>
        </p:nvSpPr>
        <p:spPr>
          <a:xfrm>
            <a:off x="4147477" y="6117454"/>
            <a:ext cx="3731086" cy="461665"/>
          </a:xfrm>
          <a:prstGeom prst="rect">
            <a:avLst/>
          </a:prstGeom>
          <a:noFill/>
        </p:spPr>
        <p:txBody>
          <a:bodyPr wrap="none" rtlCol="0">
            <a:spAutoFit/>
          </a:bodyPr>
          <a:lstStyle/>
          <a:p>
            <a:r>
              <a:rPr lang="en-US" sz="1200" dirty="0"/>
              <a:t>Marmura MJ, et al. </a:t>
            </a:r>
            <a:r>
              <a:rPr lang="en-US" sz="1200" i="1" dirty="0"/>
              <a:t>Headache.</a:t>
            </a:r>
            <a:r>
              <a:rPr lang="en-US" sz="1200" dirty="0"/>
              <a:t> 2015;55(1):3-20. </a:t>
            </a:r>
          </a:p>
          <a:p>
            <a:r>
              <a:rPr lang="en-US" sz="1200" dirty="0"/>
              <a:t>American Headache Society. </a:t>
            </a:r>
            <a:r>
              <a:rPr lang="en-US" sz="1200" i="1" dirty="0"/>
              <a:t>Headache</a:t>
            </a:r>
            <a:r>
              <a:rPr lang="en-US" sz="1200" dirty="0"/>
              <a:t>. 2019;59(1):1-18.</a:t>
            </a:r>
          </a:p>
        </p:txBody>
      </p:sp>
      <p:graphicFrame>
        <p:nvGraphicFramePr>
          <p:cNvPr id="13" name="Table 13">
            <a:extLst>
              <a:ext uri="{FF2B5EF4-FFF2-40B4-BE49-F238E27FC236}">
                <a16:creationId xmlns:a16="http://schemas.microsoft.com/office/drawing/2014/main" id="{6CB12E2B-BA7E-40CD-B938-024E62F4293A}"/>
              </a:ext>
            </a:extLst>
          </p:cNvPr>
          <p:cNvGraphicFramePr>
            <a:graphicFrameLocks noGrp="1"/>
          </p:cNvGraphicFramePr>
          <p:nvPr>
            <p:extLst>
              <p:ext uri="{D42A27DB-BD31-4B8C-83A1-F6EECF244321}">
                <p14:modId xmlns:p14="http://schemas.microsoft.com/office/powerpoint/2010/main" val="3781643520"/>
              </p:ext>
            </p:extLst>
          </p:nvPr>
        </p:nvGraphicFramePr>
        <p:xfrm>
          <a:off x="4746769" y="1036554"/>
          <a:ext cx="7058544" cy="2360010"/>
        </p:xfrm>
        <a:graphic>
          <a:graphicData uri="http://schemas.openxmlformats.org/drawingml/2006/table">
            <a:tbl>
              <a:tblPr firstRow="1" bandRow="1">
                <a:tableStyleId>{5C22544A-7EE6-4342-B048-85BDC9FD1C3A}</a:tableStyleId>
              </a:tblPr>
              <a:tblGrid>
                <a:gridCol w="3529272">
                  <a:extLst>
                    <a:ext uri="{9D8B030D-6E8A-4147-A177-3AD203B41FA5}">
                      <a16:colId xmlns:a16="http://schemas.microsoft.com/office/drawing/2014/main" val="4099590682"/>
                    </a:ext>
                  </a:extLst>
                </a:gridCol>
                <a:gridCol w="3529272">
                  <a:extLst>
                    <a:ext uri="{9D8B030D-6E8A-4147-A177-3AD203B41FA5}">
                      <a16:colId xmlns:a16="http://schemas.microsoft.com/office/drawing/2014/main" val="1957292950"/>
                    </a:ext>
                  </a:extLst>
                </a:gridCol>
              </a:tblGrid>
              <a:tr h="583470">
                <a:tc>
                  <a:txBody>
                    <a:bodyPr/>
                    <a:lstStyle/>
                    <a:p>
                      <a:pPr algn="ctr"/>
                      <a:r>
                        <a:rPr lang="en-US" sz="2000" b="1" dirty="0">
                          <a:solidFill>
                            <a:schemeClr val="tx1"/>
                          </a:solidFill>
                        </a:rPr>
                        <a:t>Triptans*</a:t>
                      </a:r>
                    </a:p>
                  </a:txBody>
                  <a:tcPr anchor="ctr">
                    <a:solidFill>
                      <a:schemeClr val="accent1">
                        <a:lumMod val="40000"/>
                        <a:lumOff val="60000"/>
                      </a:schemeClr>
                    </a:solidFill>
                  </a:tcPr>
                </a:tc>
                <a:tc>
                  <a:txBody>
                    <a:bodyPr/>
                    <a:lstStyle/>
                    <a:p>
                      <a:pPr algn="ctr"/>
                      <a:r>
                        <a:rPr lang="en-US" sz="2000" b="1" dirty="0">
                          <a:solidFill>
                            <a:schemeClr val="tx1"/>
                          </a:solidFill>
                        </a:rPr>
                        <a:t>Combinations</a:t>
                      </a:r>
                    </a:p>
                  </a:txBody>
                  <a:tcPr anchor="ctr">
                    <a:solidFill>
                      <a:schemeClr val="accent1">
                        <a:lumMod val="40000"/>
                        <a:lumOff val="60000"/>
                      </a:schemeClr>
                    </a:solidFill>
                  </a:tcPr>
                </a:tc>
                <a:extLst>
                  <a:ext uri="{0D108BD9-81ED-4DB2-BD59-A6C34878D82A}">
                    <a16:rowId xmlns:a16="http://schemas.microsoft.com/office/drawing/2014/main" val="1932818761"/>
                  </a:ext>
                </a:extLst>
              </a:tr>
              <a:tr h="583470">
                <a:tc>
                  <a:txBody>
                    <a:bodyPr/>
                    <a:lstStyle/>
                    <a:p>
                      <a:pPr algn="ctr"/>
                      <a:r>
                        <a:rPr lang="en-US" sz="2000" b="1" dirty="0"/>
                        <a:t>DHE nasal spray*</a:t>
                      </a:r>
                    </a:p>
                  </a:txBody>
                  <a:tcPr anchor="ctr">
                    <a:solidFill>
                      <a:schemeClr val="accent1">
                        <a:lumMod val="20000"/>
                        <a:lumOff val="80000"/>
                      </a:schemeClr>
                    </a:solidFill>
                  </a:tcPr>
                </a:tc>
                <a:tc>
                  <a:txBody>
                    <a:bodyPr/>
                    <a:lstStyle/>
                    <a:p>
                      <a:pPr algn="ctr"/>
                      <a:r>
                        <a:rPr lang="en-US" sz="2000" b="1" dirty="0"/>
                        <a:t>Ditan*</a:t>
                      </a:r>
                    </a:p>
                  </a:txBody>
                  <a:tcPr anchor="ctr">
                    <a:solidFill>
                      <a:schemeClr val="accent1">
                        <a:lumMod val="20000"/>
                        <a:lumOff val="80000"/>
                      </a:schemeClr>
                    </a:solidFill>
                  </a:tcPr>
                </a:tc>
                <a:extLst>
                  <a:ext uri="{0D108BD9-81ED-4DB2-BD59-A6C34878D82A}">
                    <a16:rowId xmlns:a16="http://schemas.microsoft.com/office/drawing/2014/main" val="3484318361"/>
                  </a:ext>
                </a:extLst>
              </a:tr>
              <a:tr h="606694">
                <a:tc>
                  <a:txBody>
                    <a:bodyPr/>
                    <a:lstStyle/>
                    <a:p>
                      <a:pPr algn="ctr"/>
                      <a:r>
                        <a:rPr lang="en-US" sz="2000" b="1" dirty="0"/>
                        <a:t>NSAIDs</a:t>
                      </a:r>
                      <a:endParaRPr lang="en-US" sz="2000" b="0" dirty="0"/>
                    </a:p>
                    <a:p>
                      <a:pPr algn="ctr"/>
                      <a:r>
                        <a:rPr lang="en-US" sz="1400" b="0" dirty="0"/>
                        <a:t>(Aspirin, diclofenac, ibuprofen, naproxen)</a:t>
                      </a:r>
                      <a:endParaRPr lang="en-US" sz="1400" b="1" dirty="0"/>
                    </a:p>
                  </a:txBody>
                  <a:tcPr anchor="ctr">
                    <a:solidFill>
                      <a:schemeClr val="accent1">
                        <a:lumMod val="40000"/>
                        <a:lumOff val="60000"/>
                      </a:schemeClr>
                    </a:solidFill>
                  </a:tcPr>
                </a:tc>
                <a:tc>
                  <a:txBody>
                    <a:bodyPr/>
                    <a:lstStyle/>
                    <a:p>
                      <a:pPr algn="ctr"/>
                      <a:r>
                        <a:rPr lang="en-US" sz="2000" b="1" dirty="0"/>
                        <a:t>Gepants*</a:t>
                      </a:r>
                    </a:p>
                  </a:txBody>
                  <a:tcPr anchor="ctr">
                    <a:solidFill>
                      <a:schemeClr val="accent1">
                        <a:lumMod val="40000"/>
                        <a:lumOff val="60000"/>
                      </a:schemeClr>
                    </a:solidFill>
                  </a:tcPr>
                </a:tc>
                <a:extLst>
                  <a:ext uri="{0D108BD9-81ED-4DB2-BD59-A6C34878D82A}">
                    <a16:rowId xmlns:a16="http://schemas.microsoft.com/office/drawing/2014/main" val="1287441578"/>
                  </a:ext>
                </a:extLst>
              </a:tr>
              <a:tr h="583470">
                <a:tc>
                  <a:txBody>
                    <a:bodyPr/>
                    <a:lstStyle/>
                    <a:p>
                      <a:pPr algn="ctr"/>
                      <a:r>
                        <a:rPr lang="en-US" sz="2000" b="1" dirty="0">
                          <a:solidFill>
                            <a:schemeClr val="tx1"/>
                          </a:solidFill>
                        </a:rPr>
                        <a:t>Acetaminophen</a:t>
                      </a:r>
                    </a:p>
                  </a:txBody>
                  <a:tcPr anchor="ctr">
                    <a:solidFill>
                      <a:schemeClr val="accent1">
                        <a:lumMod val="20000"/>
                        <a:lumOff val="80000"/>
                      </a:schemeClr>
                    </a:solidFill>
                  </a:tcPr>
                </a:tc>
                <a:tc>
                  <a:txBody>
                    <a:bodyPr/>
                    <a:lstStyle/>
                    <a:p>
                      <a:pPr algn="ctr"/>
                      <a:endParaRPr lang="en-US" sz="2000" b="1" dirty="0"/>
                    </a:p>
                  </a:txBody>
                  <a:tcPr anchor="ctr">
                    <a:noFill/>
                  </a:tcPr>
                </a:tc>
                <a:extLst>
                  <a:ext uri="{0D108BD9-81ED-4DB2-BD59-A6C34878D82A}">
                    <a16:rowId xmlns:a16="http://schemas.microsoft.com/office/drawing/2014/main" val="1306504377"/>
                  </a:ext>
                </a:extLst>
              </a:tr>
            </a:tbl>
          </a:graphicData>
        </a:graphic>
      </p:graphicFrame>
      <p:graphicFrame>
        <p:nvGraphicFramePr>
          <p:cNvPr id="14" name="Table 14">
            <a:extLst>
              <a:ext uri="{FF2B5EF4-FFF2-40B4-BE49-F238E27FC236}">
                <a16:creationId xmlns:a16="http://schemas.microsoft.com/office/drawing/2014/main" id="{8949ABD2-9ABB-4B4D-AC08-A3C036BB80A3}"/>
              </a:ext>
            </a:extLst>
          </p:cNvPr>
          <p:cNvGraphicFramePr>
            <a:graphicFrameLocks noGrp="1"/>
          </p:cNvGraphicFramePr>
          <p:nvPr>
            <p:extLst>
              <p:ext uri="{D42A27DB-BD31-4B8C-83A1-F6EECF244321}">
                <p14:modId xmlns:p14="http://schemas.microsoft.com/office/powerpoint/2010/main" val="3740016388"/>
              </p:ext>
            </p:extLst>
          </p:nvPr>
        </p:nvGraphicFramePr>
        <p:xfrm>
          <a:off x="4722887" y="3576117"/>
          <a:ext cx="7082426" cy="2245328"/>
        </p:xfrm>
        <a:graphic>
          <a:graphicData uri="http://schemas.openxmlformats.org/drawingml/2006/table">
            <a:tbl>
              <a:tblPr firstRow="1" bandRow="1">
                <a:tableStyleId>{5C22544A-7EE6-4342-B048-85BDC9FD1C3A}</a:tableStyleId>
              </a:tblPr>
              <a:tblGrid>
                <a:gridCol w="3541213">
                  <a:extLst>
                    <a:ext uri="{9D8B030D-6E8A-4147-A177-3AD203B41FA5}">
                      <a16:colId xmlns:a16="http://schemas.microsoft.com/office/drawing/2014/main" val="1685469036"/>
                    </a:ext>
                  </a:extLst>
                </a:gridCol>
                <a:gridCol w="3541213">
                  <a:extLst>
                    <a:ext uri="{9D8B030D-6E8A-4147-A177-3AD203B41FA5}">
                      <a16:colId xmlns:a16="http://schemas.microsoft.com/office/drawing/2014/main" val="3729768236"/>
                    </a:ext>
                  </a:extLst>
                </a:gridCol>
              </a:tblGrid>
              <a:tr h="726424">
                <a:tc>
                  <a:txBody>
                    <a:bodyPr/>
                    <a:lstStyle/>
                    <a:p>
                      <a:pPr algn="ctr"/>
                      <a:r>
                        <a:rPr lang="en-US" b="1" dirty="0">
                          <a:solidFill>
                            <a:schemeClr val="tx1"/>
                          </a:solidFill>
                        </a:rPr>
                        <a:t>Antiemetics</a:t>
                      </a:r>
                    </a:p>
                    <a:p>
                      <a:pPr algn="ctr"/>
                      <a:r>
                        <a:rPr lang="en-US" sz="1400" b="0" dirty="0">
                          <a:solidFill>
                            <a:schemeClr val="tx1"/>
                          </a:solidFill>
                        </a:rPr>
                        <a:t>(Chlorpromazine, metoclopramide, prochlorperazine)</a:t>
                      </a:r>
                    </a:p>
                  </a:txBody>
                  <a:tcPr anchor="ctr">
                    <a:solidFill>
                      <a:schemeClr val="accent2">
                        <a:lumMod val="60000"/>
                        <a:lumOff val="40000"/>
                      </a:schemeClr>
                    </a:solidFill>
                  </a:tcPr>
                </a:tc>
                <a:tc>
                  <a:txBody>
                    <a:bodyPr/>
                    <a:lstStyle/>
                    <a:p>
                      <a:pPr algn="ctr"/>
                      <a:r>
                        <a:rPr lang="en-US" dirty="0">
                          <a:solidFill>
                            <a:schemeClr val="tx1"/>
                          </a:solidFill>
                        </a:rPr>
                        <a:t>Others</a:t>
                      </a:r>
                      <a:endParaRPr lang="en-US" b="0" dirty="0">
                        <a:solidFill>
                          <a:schemeClr val="tx1"/>
                        </a:solidFill>
                      </a:endParaRPr>
                    </a:p>
                    <a:p>
                      <a:pPr algn="ctr"/>
                      <a:r>
                        <a:rPr lang="en-US" sz="1400" b="0" dirty="0">
                          <a:solidFill>
                            <a:schemeClr val="tx1"/>
                          </a:solidFill>
                        </a:rPr>
                        <a:t>(MgSO</a:t>
                      </a:r>
                      <a:r>
                        <a:rPr lang="en-US" sz="1400" b="0" baseline="-25000" dirty="0">
                          <a:solidFill>
                            <a:schemeClr val="tx1"/>
                          </a:solidFill>
                        </a:rPr>
                        <a:t>4</a:t>
                      </a:r>
                      <a:r>
                        <a:rPr lang="en-US" sz="1400" b="0" baseline="0" dirty="0">
                          <a:solidFill>
                            <a:schemeClr val="tx1"/>
                          </a:solidFill>
                        </a:rPr>
                        <a:t>*)</a:t>
                      </a:r>
                      <a:endParaRPr lang="en-US" sz="1400" dirty="0">
                        <a:solidFill>
                          <a:schemeClr val="tx1"/>
                        </a:solidFill>
                      </a:endParaRPr>
                    </a:p>
                  </a:txBody>
                  <a:tcPr anchor="ctr">
                    <a:solidFill>
                      <a:schemeClr val="accent2">
                        <a:lumMod val="60000"/>
                        <a:lumOff val="40000"/>
                      </a:schemeClr>
                    </a:solidFill>
                  </a:tcPr>
                </a:tc>
                <a:extLst>
                  <a:ext uri="{0D108BD9-81ED-4DB2-BD59-A6C34878D82A}">
                    <a16:rowId xmlns:a16="http://schemas.microsoft.com/office/drawing/2014/main" val="1938328487"/>
                  </a:ext>
                </a:extLst>
              </a:tr>
              <a:tr h="726424">
                <a:tc>
                  <a:txBody>
                    <a:bodyPr/>
                    <a:lstStyle/>
                    <a:p>
                      <a:pPr algn="ctr"/>
                      <a:r>
                        <a:rPr lang="en-US" b="1" dirty="0">
                          <a:solidFill>
                            <a:schemeClr val="tx1"/>
                          </a:solidFill>
                        </a:rPr>
                        <a:t>Ergots</a:t>
                      </a:r>
                      <a:endParaRPr lang="en-US" b="0" dirty="0">
                        <a:solidFill>
                          <a:schemeClr val="tx1"/>
                        </a:solidFill>
                      </a:endParaRPr>
                    </a:p>
                    <a:p>
                      <a:pPr algn="ctr"/>
                      <a:r>
                        <a:rPr lang="en-US" sz="1400" b="0" dirty="0">
                          <a:solidFill>
                            <a:schemeClr val="tx1"/>
                          </a:solidFill>
                        </a:rPr>
                        <a:t>(DHE IV/IM/SC*, ergotamine/caffeine*)</a:t>
                      </a:r>
                      <a:endParaRPr lang="en-US" sz="1400" b="1" dirty="0">
                        <a:solidFill>
                          <a:schemeClr val="tx1"/>
                        </a:solidFill>
                      </a:endParaRPr>
                    </a:p>
                  </a:txBody>
                  <a:tcPr anchor="ctr">
                    <a:solidFill>
                      <a:schemeClr val="accent2">
                        <a:lumMod val="40000"/>
                        <a:lumOff val="60000"/>
                      </a:schemeClr>
                    </a:solidFill>
                  </a:tcPr>
                </a:tc>
                <a:tc>
                  <a:txBody>
                    <a:bodyPr/>
                    <a:lstStyle/>
                    <a:p>
                      <a:pPr algn="ctr"/>
                      <a:r>
                        <a:rPr lang="en-US" b="1" dirty="0">
                          <a:solidFill>
                            <a:schemeClr val="tx1"/>
                          </a:solidFill>
                        </a:rPr>
                        <a:t>Combinations</a:t>
                      </a:r>
                    </a:p>
                  </a:txBody>
                  <a:tcPr anchor="ctr">
                    <a:solidFill>
                      <a:schemeClr val="accent2">
                        <a:lumMod val="40000"/>
                        <a:lumOff val="60000"/>
                      </a:schemeClr>
                    </a:solidFill>
                  </a:tcPr>
                </a:tc>
                <a:extLst>
                  <a:ext uri="{0D108BD9-81ED-4DB2-BD59-A6C34878D82A}">
                    <a16:rowId xmlns:a16="http://schemas.microsoft.com/office/drawing/2014/main" val="1665443977"/>
                  </a:ext>
                </a:extLst>
              </a:tr>
              <a:tr h="726424">
                <a:tc>
                  <a:txBody>
                    <a:bodyPr/>
                    <a:lstStyle/>
                    <a:p>
                      <a:pPr algn="ctr"/>
                      <a:r>
                        <a:rPr lang="en-US" b="1" dirty="0">
                          <a:solidFill>
                            <a:schemeClr val="tx1"/>
                          </a:solidFill>
                        </a:rPr>
                        <a:t>NSAIDs</a:t>
                      </a:r>
                      <a:endParaRPr lang="en-US" b="0" dirty="0">
                        <a:solidFill>
                          <a:schemeClr val="tx1"/>
                        </a:solidFill>
                      </a:endParaRPr>
                    </a:p>
                    <a:p>
                      <a:pPr algn="ctr"/>
                      <a:r>
                        <a:rPr lang="en-US" sz="1400" b="0" dirty="0">
                          <a:solidFill>
                            <a:schemeClr val="tx1"/>
                          </a:solidFill>
                        </a:rPr>
                        <a:t>(Flurbiprofen, ketoprofen, ketorolac)</a:t>
                      </a:r>
                      <a:endParaRPr lang="en-US" sz="1400" b="1" dirty="0">
                        <a:solidFill>
                          <a:schemeClr val="tx1"/>
                        </a:solidFill>
                      </a:endParaRPr>
                    </a:p>
                  </a:txBody>
                  <a:tcPr anchor="ctr">
                    <a:solidFill>
                      <a:schemeClr val="accent2">
                        <a:lumMod val="60000"/>
                        <a:lumOff val="40000"/>
                      </a:schemeClr>
                    </a:solidFill>
                  </a:tcPr>
                </a:tc>
                <a:tc>
                  <a:txBody>
                    <a:bodyPr/>
                    <a:lstStyle/>
                    <a:p>
                      <a:pPr algn="ctr"/>
                      <a:endParaRPr lang="en-US" b="1" dirty="0">
                        <a:solidFill>
                          <a:schemeClr val="tx1"/>
                        </a:solidFill>
                      </a:endParaRPr>
                    </a:p>
                  </a:txBody>
                  <a:tcPr anchor="ctr">
                    <a:noFill/>
                  </a:tcPr>
                </a:tc>
                <a:extLst>
                  <a:ext uri="{0D108BD9-81ED-4DB2-BD59-A6C34878D82A}">
                    <a16:rowId xmlns:a16="http://schemas.microsoft.com/office/drawing/2014/main" val="1220400685"/>
                  </a:ext>
                </a:extLst>
              </a:tr>
            </a:tbl>
          </a:graphicData>
        </a:graphic>
      </p:graphicFrame>
      <p:sp>
        <p:nvSpPr>
          <p:cNvPr id="15" name="TextBox 14">
            <a:extLst>
              <a:ext uri="{FF2B5EF4-FFF2-40B4-BE49-F238E27FC236}">
                <a16:creationId xmlns:a16="http://schemas.microsoft.com/office/drawing/2014/main" id="{D4E36967-160A-4EEB-9D32-066485D983F6}"/>
              </a:ext>
            </a:extLst>
          </p:cNvPr>
          <p:cNvSpPr txBox="1"/>
          <p:nvPr/>
        </p:nvSpPr>
        <p:spPr>
          <a:xfrm>
            <a:off x="8926774" y="5468782"/>
            <a:ext cx="2878540" cy="523220"/>
          </a:xfrm>
          <a:prstGeom prst="rect">
            <a:avLst/>
          </a:prstGeom>
          <a:noFill/>
        </p:spPr>
        <p:txBody>
          <a:bodyPr wrap="square" rtlCol="0">
            <a:spAutoFit/>
          </a:bodyPr>
          <a:lstStyle/>
          <a:p>
            <a:pPr algn="r"/>
            <a:r>
              <a:rPr lang="en-US" sz="1400" dirty="0"/>
              <a:t>*Specifically indicated for migraine; all others are investigational</a:t>
            </a:r>
          </a:p>
        </p:txBody>
      </p:sp>
    </p:spTree>
    <p:extLst>
      <p:ext uri="{BB962C8B-B14F-4D97-AF65-F5344CB8AC3E}">
        <p14:creationId xmlns:p14="http://schemas.microsoft.com/office/powerpoint/2010/main" val="1824100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B6675-A8A1-469E-AA57-B0C6D497C416}"/>
              </a:ext>
            </a:extLst>
          </p:cNvPr>
          <p:cNvSpPr>
            <a:spLocks noGrp="1"/>
          </p:cNvSpPr>
          <p:nvPr>
            <p:ph sz="half" idx="1"/>
          </p:nvPr>
        </p:nvSpPr>
        <p:spPr/>
        <p:txBody>
          <a:bodyPr/>
          <a:lstStyle/>
          <a:p>
            <a:pPr marL="0" indent="0" algn="ctr">
              <a:buNone/>
            </a:pPr>
            <a:r>
              <a:rPr lang="en-US" dirty="0"/>
              <a:t>ACHIEVE I</a:t>
            </a:r>
            <a:r>
              <a:rPr lang="en-US" baseline="30000" dirty="0"/>
              <a:t>1</a:t>
            </a:r>
            <a:endParaRPr lang="en-US" dirty="0"/>
          </a:p>
        </p:txBody>
      </p:sp>
      <p:sp>
        <p:nvSpPr>
          <p:cNvPr id="4" name="Content Placeholder 3">
            <a:extLst>
              <a:ext uri="{FF2B5EF4-FFF2-40B4-BE49-F238E27FC236}">
                <a16:creationId xmlns:a16="http://schemas.microsoft.com/office/drawing/2014/main" id="{E79C0936-D8E6-4653-AE46-81E52CD1E4F1}"/>
              </a:ext>
            </a:extLst>
          </p:cNvPr>
          <p:cNvSpPr>
            <a:spLocks noGrp="1"/>
          </p:cNvSpPr>
          <p:nvPr>
            <p:ph sz="half" idx="2"/>
          </p:nvPr>
        </p:nvSpPr>
        <p:spPr>
          <a:xfrm>
            <a:off x="6440847" y="1461269"/>
            <a:ext cx="5413716" cy="4468480"/>
          </a:xfrm>
        </p:spPr>
        <p:txBody>
          <a:bodyPr/>
          <a:lstStyle/>
          <a:p>
            <a:pPr marL="0" indent="0" algn="ctr">
              <a:buNone/>
            </a:pPr>
            <a:r>
              <a:rPr lang="en-US" dirty="0"/>
              <a:t>ACHIEVE II</a:t>
            </a:r>
            <a:r>
              <a:rPr lang="en-US" baseline="30000" dirty="0"/>
              <a:t>2</a:t>
            </a:r>
            <a:endParaRPr lang="en-US" dirty="0"/>
          </a:p>
        </p:txBody>
      </p:sp>
      <p:sp>
        <p:nvSpPr>
          <p:cNvPr id="7" name="Title 1">
            <a:extLst>
              <a:ext uri="{FF2B5EF4-FFF2-40B4-BE49-F238E27FC236}">
                <a16:creationId xmlns:a16="http://schemas.microsoft.com/office/drawing/2014/main" id="{EA806EFB-5C48-4A39-969A-663A592121B6}"/>
              </a:ext>
            </a:extLst>
          </p:cNvPr>
          <p:cNvSpPr txBox="1">
            <a:spLocks/>
          </p:cNvSpPr>
          <p:nvPr/>
        </p:nvSpPr>
        <p:spPr>
          <a:xfrm>
            <a:off x="237600" y="111600"/>
            <a:ext cx="11350800" cy="115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en-US" sz="3200" dirty="0"/>
              <a:t>Ubrogepant Phase 3 Trials in Episodic Migraine (ACHIEVE I &amp; II): Efficacy</a:t>
            </a:r>
          </a:p>
        </p:txBody>
      </p:sp>
      <p:graphicFrame>
        <p:nvGraphicFramePr>
          <p:cNvPr id="8" name="Table Placeholder 12">
            <a:extLst>
              <a:ext uri="{FF2B5EF4-FFF2-40B4-BE49-F238E27FC236}">
                <a16:creationId xmlns:a16="http://schemas.microsoft.com/office/drawing/2014/main" id="{30DE4895-7371-43E5-ADD0-156B4041DD1A}"/>
              </a:ext>
            </a:extLst>
          </p:cNvPr>
          <p:cNvGraphicFramePr>
            <a:graphicFrameLocks/>
          </p:cNvGraphicFramePr>
          <p:nvPr>
            <p:extLst>
              <p:ext uri="{D42A27DB-BD31-4B8C-83A1-F6EECF244321}">
                <p14:modId xmlns:p14="http://schemas.microsoft.com/office/powerpoint/2010/main" val="978380873"/>
              </p:ext>
            </p:extLst>
          </p:nvPr>
        </p:nvGraphicFramePr>
        <p:xfrm>
          <a:off x="131777" y="1486073"/>
          <a:ext cx="5514975" cy="3767364"/>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15">
            <a:extLst>
              <a:ext uri="{FF2B5EF4-FFF2-40B4-BE49-F238E27FC236}">
                <a16:creationId xmlns:a16="http://schemas.microsoft.com/office/drawing/2014/main" id="{82802FF4-2025-426C-BF1D-DAEC6343C88F}"/>
              </a:ext>
            </a:extLst>
          </p:cNvPr>
          <p:cNvSpPr txBox="1">
            <a:spLocks/>
          </p:cNvSpPr>
          <p:nvPr/>
        </p:nvSpPr>
        <p:spPr>
          <a:xfrm>
            <a:off x="509451" y="1714500"/>
            <a:ext cx="5584392" cy="4157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accent1"/>
              </a:buClr>
              <a:buFont typeface="Wingdings" panose="05000000000000000000"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accent1"/>
              </a:buClr>
              <a:buFont typeface="Wingdings" panose="05000000000000000000"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600"/>
              </a:spcBef>
              <a:buClr>
                <a:schemeClr val="accent1"/>
              </a:buClr>
              <a:buFont typeface="Wingdings" panose="05000000000000000000"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Slide Number Placeholder 4">
            <a:extLst>
              <a:ext uri="{FF2B5EF4-FFF2-40B4-BE49-F238E27FC236}">
                <a16:creationId xmlns:a16="http://schemas.microsoft.com/office/drawing/2014/main" id="{1B7DFABB-CCF7-45CF-9236-90930852B72C}"/>
              </a:ext>
            </a:extLst>
          </p:cNvPr>
          <p:cNvSpPr txBox="1">
            <a:spLocks/>
          </p:cNvSpPr>
          <p:nvPr/>
        </p:nvSpPr>
        <p:spPr>
          <a:xfrm>
            <a:off x="11750400" y="129600"/>
            <a:ext cx="399600" cy="363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C6796C0-0133-4DD7-89B5-ABF0770FD54C}" type="slidenum">
              <a:rPr lang="en-GB" smtClean="0">
                <a:solidFill>
                  <a:srgbClr val="FFFFFF"/>
                </a:solidFill>
                <a:latin typeface="Arial"/>
              </a:rPr>
              <a:pPr>
                <a:defRPr/>
              </a:pPr>
              <a:t>36</a:t>
            </a:fld>
            <a:endParaRPr lang="en-GB" dirty="0">
              <a:solidFill>
                <a:srgbClr val="FFFFFF"/>
              </a:solidFill>
              <a:latin typeface="Arial"/>
            </a:endParaRPr>
          </a:p>
        </p:txBody>
      </p:sp>
      <p:sp>
        <p:nvSpPr>
          <p:cNvPr id="11" name="Text Placeholder 10">
            <a:extLst>
              <a:ext uri="{FF2B5EF4-FFF2-40B4-BE49-F238E27FC236}">
                <a16:creationId xmlns:a16="http://schemas.microsoft.com/office/drawing/2014/main" id="{95D9C1CA-78CD-4639-A26C-9BC5BFC376BD}"/>
              </a:ext>
            </a:extLst>
          </p:cNvPr>
          <p:cNvSpPr txBox="1">
            <a:spLocks/>
          </p:cNvSpPr>
          <p:nvPr/>
        </p:nvSpPr>
        <p:spPr>
          <a:xfrm>
            <a:off x="312751" y="5596407"/>
            <a:ext cx="11620800" cy="368759"/>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200"/>
              </a:spcBef>
              <a:buClr>
                <a:schemeClr val="accent1"/>
              </a:buClr>
              <a:buFont typeface="Wingdings" panose="05000000000000000000" pitchFamily="2" charset="2"/>
              <a:buNone/>
              <a:defRPr sz="1000" kern="1200">
                <a:solidFill>
                  <a:schemeClr val="tx2"/>
                </a:solidFill>
                <a:latin typeface="+mn-lt"/>
                <a:ea typeface="+mn-ea"/>
                <a:cs typeface="+mn-cs"/>
              </a:defRPr>
            </a:lvl1pPr>
            <a:lvl2pPr marL="457200" indent="0" algn="l" defTabSz="914400" rtl="0" eaLnBrk="1" latinLnBrk="0" hangingPunct="1">
              <a:lnSpc>
                <a:spcPct val="90000"/>
              </a:lnSpc>
              <a:spcBef>
                <a:spcPts val="600"/>
              </a:spcBef>
              <a:buClr>
                <a:schemeClr val="accent1"/>
              </a:buClr>
              <a:buFont typeface="Wingdings" panose="05000000000000000000" pitchFamily="2" charset="2"/>
              <a:buNone/>
              <a:defRPr sz="1000" kern="1200">
                <a:solidFill>
                  <a:schemeClr val="tx2"/>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panose="05000000000000000000" pitchFamily="2" charset="2"/>
              <a:buNone/>
              <a:defRPr sz="1000" kern="1200">
                <a:solidFill>
                  <a:schemeClr val="tx2"/>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Wingdings" panose="05000000000000000000" pitchFamily="2" charset="2"/>
              <a:buNone/>
              <a:defRPr sz="1000" kern="1200">
                <a:solidFill>
                  <a:schemeClr val="tx2"/>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Wingdings" panose="05000000000000000000" pitchFamily="2" charset="2"/>
              <a:buNone/>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MBS, most bothersome symptom (included photophobia, phonophobia, or nausea)</a:t>
            </a:r>
          </a:p>
        </p:txBody>
      </p:sp>
      <p:sp>
        <p:nvSpPr>
          <p:cNvPr id="12" name="TextBox 11">
            <a:extLst>
              <a:ext uri="{FF2B5EF4-FFF2-40B4-BE49-F238E27FC236}">
                <a16:creationId xmlns:a16="http://schemas.microsoft.com/office/drawing/2014/main" id="{9AE4480F-1D42-4EB8-A99C-68232B7CC6C9}"/>
              </a:ext>
            </a:extLst>
          </p:cNvPr>
          <p:cNvSpPr txBox="1"/>
          <p:nvPr/>
        </p:nvSpPr>
        <p:spPr>
          <a:xfrm>
            <a:off x="2324833" y="3387732"/>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8595B"/>
              </a:solidFill>
              <a:effectLst/>
              <a:uLnTx/>
              <a:uFillTx/>
              <a:latin typeface="Arial"/>
              <a:ea typeface="+mn-ea"/>
              <a:cs typeface="+mn-cs"/>
            </a:endParaRPr>
          </a:p>
        </p:txBody>
      </p:sp>
      <p:sp>
        <p:nvSpPr>
          <p:cNvPr id="14" name="TextBox 13">
            <a:extLst>
              <a:ext uri="{FF2B5EF4-FFF2-40B4-BE49-F238E27FC236}">
                <a16:creationId xmlns:a16="http://schemas.microsoft.com/office/drawing/2014/main" id="{8D18E871-CB1F-44F7-8663-C313EC2D7BB8}"/>
              </a:ext>
            </a:extLst>
          </p:cNvPr>
          <p:cNvSpPr txBox="1"/>
          <p:nvPr/>
        </p:nvSpPr>
        <p:spPr>
          <a:xfrm>
            <a:off x="4608191" y="2294016"/>
            <a:ext cx="4660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8595B"/>
              </a:solidFill>
              <a:effectLst/>
              <a:uLnTx/>
              <a:uFillTx/>
              <a:latin typeface="Arial"/>
              <a:ea typeface="+mn-ea"/>
              <a:cs typeface="+mn-cs"/>
            </a:endParaRPr>
          </a:p>
        </p:txBody>
      </p:sp>
      <p:graphicFrame>
        <p:nvGraphicFramePr>
          <p:cNvPr id="15" name="Table Placeholder 12">
            <a:extLst>
              <a:ext uri="{FF2B5EF4-FFF2-40B4-BE49-F238E27FC236}">
                <a16:creationId xmlns:a16="http://schemas.microsoft.com/office/drawing/2014/main" id="{0A5532C1-BC73-4E81-8585-428638481E1A}"/>
              </a:ext>
            </a:extLst>
          </p:cNvPr>
          <p:cNvGraphicFramePr>
            <a:graphicFrameLocks/>
          </p:cNvGraphicFramePr>
          <p:nvPr>
            <p:extLst>
              <p:ext uri="{D42A27DB-BD31-4B8C-83A1-F6EECF244321}">
                <p14:modId xmlns:p14="http://schemas.microsoft.com/office/powerpoint/2010/main" val="1349846437"/>
              </p:ext>
            </p:extLst>
          </p:nvPr>
        </p:nvGraphicFramePr>
        <p:xfrm>
          <a:off x="5815352" y="1504050"/>
          <a:ext cx="5514975" cy="376736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0322A703-D0EB-4D44-86B7-35963E5DB490}"/>
              </a:ext>
            </a:extLst>
          </p:cNvPr>
          <p:cNvSpPr txBox="1"/>
          <p:nvPr/>
        </p:nvSpPr>
        <p:spPr>
          <a:xfrm>
            <a:off x="4208670" y="6039611"/>
            <a:ext cx="6102990" cy="461665"/>
          </a:xfrm>
          <a:prstGeom prst="rect">
            <a:avLst/>
          </a:prstGeom>
          <a:noFill/>
        </p:spPr>
        <p:txBody>
          <a:bodyPr wrap="square">
            <a:spAutoFit/>
          </a:bodyPr>
          <a:lstStyle/>
          <a:p>
            <a:r>
              <a:rPr lang="en-US" sz="1200" dirty="0">
                <a:solidFill>
                  <a:schemeClr val="bg1"/>
                </a:solidFill>
              </a:rPr>
              <a:t>1. </a:t>
            </a:r>
            <a:r>
              <a:rPr lang="en-US" sz="1200" dirty="0" err="1">
                <a:solidFill>
                  <a:schemeClr val="bg1"/>
                </a:solidFill>
              </a:rPr>
              <a:t>Dodick</a:t>
            </a:r>
            <a:r>
              <a:rPr lang="en-US" sz="1200" dirty="0">
                <a:solidFill>
                  <a:schemeClr val="bg1"/>
                </a:solidFill>
              </a:rPr>
              <a:t> DW, et al. </a:t>
            </a:r>
            <a:r>
              <a:rPr lang="pt-BR" sz="1200" i="1" dirty="0">
                <a:solidFill>
                  <a:schemeClr val="bg1"/>
                </a:solidFill>
              </a:rPr>
              <a:t>New Engl J Med</a:t>
            </a:r>
            <a:r>
              <a:rPr lang="pt-BR" sz="1200" dirty="0">
                <a:solidFill>
                  <a:schemeClr val="bg1"/>
                </a:solidFill>
              </a:rPr>
              <a:t>. 2019;381:</a:t>
            </a:r>
            <a:r>
              <a:rPr lang="en-US" sz="1200" dirty="0">
                <a:solidFill>
                  <a:schemeClr val="bg1"/>
                </a:solidFill>
              </a:rPr>
              <a:t>2230-2241.</a:t>
            </a:r>
          </a:p>
          <a:p>
            <a:r>
              <a:rPr lang="en-US" sz="1200" dirty="0">
                <a:solidFill>
                  <a:schemeClr val="bg1"/>
                </a:solidFill>
              </a:rPr>
              <a:t>2. Lipton RB, et al. </a:t>
            </a:r>
            <a:r>
              <a:rPr lang="pt-BR" sz="1200" i="1" dirty="0">
                <a:solidFill>
                  <a:schemeClr val="bg1"/>
                </a:solidFill>
              </a:rPr>
              <a:t>JAMA</a:t>
            </a:r>
            <a:r>
              <a:rPr lang="pt-BR" sz="1200" dirty="0">
                <a:solidFill>
                  <a:schemeClr val="bg1"/>
                </a:solidFill>
              </a:rPr>
              <a:t>. 2019;322:1887</a:t>
            </a:r>
            <a:r>
              <a:rPr lang="en-US" sz="1200" dirty="0">
                <a:solidFill>
                  <a:schemeClr val="bg1"/>
                </a:solidFill>
              </a:rPr>
              <a:t>–</a:t>
            </a:r>
            <a:r>
              <a:rPr lang="pt-BR" sz="1200" dirty="0">
                <a:solidFill>
                  <a:schemeClr val="bg1"/>
                </a:solidFill>
              </a:rPr>
              <a:t>1898.</a:t>
            </a:r>
            <a:endParaRPr lang="en-US" sz="1200" dirty="0">
              <a:solidFill>
                <a:schemeClr val="bg1"/>
              </a:solidFill>
            </a:endParaRPr>
          </a:p>
        </p:txBody>
      </p:sp>
      <p:sp>
        <p:nvSpPr>
          <p:cNvPr id="19" name="TextBox 18">
            <a:extLst>
              <a:ext uri="{FF2B5EF4-FFF2-40B4-BE49-F238E27FC236}">
                <a16:creationId xmlns:a16="http://schemas.microsoft.com/office/drawing/2014/main" id="{F1AAA6D8-3D07-47D0-9E5A-155AEE110451}"/>
              </a:ext>
            </a:extLst>
          </p:cNvPr>
          <p:cNvSpPr txBox="1"/>
          <p:nvPr/>
        </p:nvSpPr>
        <p:spPr>
          <a:xfrm>
            <a:off x="2301218" y="3050557"/>
            <a:ext cx="26316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21" name="TextBox 20">
            <a:extLst>
              <a:ext uri="{FF2B5EF4-FFF2-40B4-BE49-F238E27FC236}">
                <a16:creationId xmlns:a16="http://schemas.microsoft.com/office/drawing/2014/main" id="{62AF1E44-6F69-4E2E-A7A2-6CF65CB816CC}"/>
              </a:ext>
            </a:extLst>
          </p:cNvPr>
          <p:cNvSpPr txBox="1"/>
          <p:nvPr/>
        </p:nvSpPr>
        <p:spPr>
          <a:xfrm>
            <a:off x="1288991" y="5123453"/>
            <a:ext cx="1813831" cy="646331"/>
          </a:xfrm>
          <a:prstGeom prst="rect">
            <a:avLst/>
          </a:prstGeom>
          <a:noFill/>
        </p:spPr>
        <p:txBody>
          <a:bodyPr wrap="square">
            <a:spAutoFit/>
          </a:bodyPr>
          <a:lstStyle/>
          <a:p>
            <a:r>
              <a:rPr lang="en-US" sz="1200" dirty="0"/>
              <a:t>*</a:t>
            </a:r>
            <a:r>
              <a:rPr lang="en-US" sz="1200" i="1" dirty="0"/>
              <a:t>P=</a:t>
            </a:r>
            <a:r>
              <a:rPr lang="en-US" sz="1200" dirty="0"/>
              <a:t>0.002 vs placebo.</a:t>
            </a:r>
          </a:p>
          <a:p>
            <a:r>
              <a:rPr lang="en-US" sz="1200" dirty="0"/>
              <a:t>**</a:t>
            </a:r>
            <a:r>
              <a:rPr lang="en-US" sz="1200" i="1" dirty="0"/>
              <a:t>P</a:t>
            </a:r>
            <a:r>
              <a:rPr lang="en-US" sz="1200" dirty="0"/>
              <a:t>&lt;0.001 vs placebo.</a:t>
            </a:r>
          </a:p>
          <a:p>
            <a:endParaRPr lang="en-US" sz="1200" dirty="0"/>
          </a:p>
        </p:txBody>
      </p:sp>
      <p:sp>
        <p:nvSpPr>
          <p:cNvPr id="25" name="TextBox 24">
            <a:extLst>
              <a:ext uri="{FF2B5EF4-FFF2-40B4-BE49-F238E27FC236}">
                <a16:creationId xmlns:a16="http://schemas.microsoft.com/office/drawing/2014/main" id="{6585E887-9300-44A5-BDD9-F44CB45A3DFD}"/>
              </a:ext>
            </a:extLst>
          </p:cNvPr>
          <p:cNvSpPr txBox="1"/>
          <p:nvPr/>
        </p:nvSpPr>
        <p:spPr>
          <a:xfrm>
            <a:off x="7615837" y="2674738"/>
            <a:ext cx="7367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a:ea typeface="+mn-ea"/>
                <a:cs typeface="+mn-cs"/>
              </a:rPr>
              <a:t>**</a:t>
            </a:r>
          </a:p>
        </p:txBody>
      </p:sp>
      <p:sp>
        <p:nvSpPr>
          <p:cNvPr id="27" name="TextBox 26">
            <a:extLst>
              <a:ext uri="{FF2B5EF4-FFF2-40B4-BE49-F238E27FC236}">
                <a16:creationId xmlns:a16="http://schemas.microsoft.com/office/drawing/2014/main" id="{DE4C9859-CD80-4371-B58E-C8F899064FFC}"/>
              </a:ext>
            </a:extLst>
          </p:cNvPr>
          <p:cNvSpPr txBox="1"/>
          <p:nvPr/>
        </p:nvSpPr>
        <p:spPr>
          <a:xfrm>
            <a:off x="7984212" y="2917058"/>
            <a:ext cx="36837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a:ea typeface="+mn-ea"/>
                <a:cs typeface="+mn-cs"/>
              </a:rPr>
              <a:t>*</a:t>
            </a:r>
          </a:p>
        </p:txBody>
      </p:sp>
      <p:sp>
        <p:nvSpPr>
          <p:cNvPr id="31" name="TextBox 30">
            <a:extLst>
              <a:ext uri="{FF2B5EF4-FFF2-40B4-BE49-F238E27FC236}">
                <a16:creationId xmlns:a16="http://schemas.microsoft.com/office/drawing/2014/main" id="{28D9D835-2F94-40D3-8BCF-BC25DEA5C2F2}"/>
              </a:ext>
            </a:extLst>
          </p:cNvPr>
          <p:cNvSpPr txBox="1"/>
          <p:nvPr/>
        </p:nvSpPr>
        <p:spPr>
          <a:xfrm>
            <a:off x="10311660" y="2009971"/>
            <a:ext cx="31611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95B"/>
                </a:solidFill>
                <a:effectLst/>
                <a:uLnTx/>
                <a:uFillTx/>
                <a:latin typeface="Arial"/>
                <a:ea typeface="+mn-ea"/>
                <a:cs typeface="+mn-cs"/>
              </a:rPr>
              <a:t>*</a:t>
            </a:r>
          </a:p>
        </p:txBody>
      </p:sp>
      <p:sp>
        <p:nvSpPr>
          <p:cNvPr id="41" name="TextBox 40">
            <a:extLst>
              <a:ext uri="{FF2B5EF4-FFF2-40B4-BE49-F238E27FC236}">
                <a16:creationId xmlns:a16="http://schemas.microsoft.com/office/drawing/2014/main" id="{4A2C8EA2-8801-4406-97FB-6B3694B41F8E}"/>
              </a:ext>
            </a:extLst>
          </p:cNvPr>
          <p:cNvSpPr txBox="1"/>
          <p:nvPr/>
        </p:nvSpPr>
        <p:spPr>
          <a:xfrm>
            <a:off x="1991653" y="2814636"/>
            <a:ext cx="48567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43" name="TextBox 42">
            <a:extLst>
              <a:ext uri="{FF2B5EF4-FFF2-40B4-BE49-F238E27FC236}">
                <a16:creationId xmlns:a16="http://schemas.microsoft.com/office/drawing/2014/main" id="{4205A5E9-1E3E-46D0-B692-BEF069B12D7B}"/>
              </a:ext>
            </a:extLst>
          </p:cNvPr>
          <p:cNvSpPr txBox="1"/>
          <p:nvPr/>
        </p:nvSpPr>
        <p:spPr>
          <a:xfrm>
            <a:off x="4642317" y="2058344"/>
            <a:ext cx="29828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45" name="TextBox 44">
            <a:extLst>
              <a:ext uri="{FF2B5EF4-FFF2-40B4-BE49-F238E27FC236}">
                <a16:creationId xmlns:a16="http://schemas.microsoft.com/office/drawing/2014/main" id="{E54628BD-34B9-49F5-9BCA-57D664B24C33}"/>
              </a:ext>
            </a:extLst>
          </p:cNvPr>
          <p:cNvSpPr txBox="1"/>
          <p:nvPr/>
        </p:nvSpPr>
        <p:spPr>
          <a:xfrm>
            <a:off x="4405449" y="1886860"/>
            <a:ext cx="29828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47" name="TextBox 46">
            <a:extLst>
              <a:ext uri="{FF2B5EF4-FFF2-40B4-BE49-F238E27FC236}">
                <a16:creationId xmlns:a16="http://schemas.microsoft.com/office/drawing/2014/main" id="{923953FA-EE95-4E30-9811-2D17048ABA94}"/>
              </a:ext>
            </a:extLst>
          </p:cNvPr>
          <p:cNvSpPr txBox="1"/>
          <p:nvPr/>
        </p:nvSpPr>
        <p:spPr>
          <a:xfrm>
            <a:off x="7056673" y="5146383"/>
            <a:ext cx="4348805" cy="646331"/>
          </a:xfrm>
          <a:prstGeom prst="rect">
            <a:avLst/>
          </a:prstGeom>
          <a:noFill/>
        </p:spPr>
        <p:txBody>
          <a:bodyPr wrap="square">
            <a:spAutoFit/>
          </a:bodyPr>
          <a:lstStyle/>
          <a:p>
            <a:r>
              <a:rPr lang="en-US" sz="1200" dirty="0"/>
              <a:t>*</a:t>
            </a:r>
            <a:r>
              <a:rPr lang="en-US" sz="1200" i="1" dirty="0"/>
              <a:t>P=</a:t>
            </a:r>
            <a:r>
              <a:rPr lang="en-US" sz="1200" dirty="0"/>
              <a:t>0.01 vs placebo</a:t>
            </a:r>
          </a:p>
          <a:p>
            <a:r>
              <a:rPr lang="en-US" sz="1200" dirty="0"/>
              <a:t>** </a:t>
            </a:r>
            <a:r>
              <a:rPr lang="en-US" sz="1200" i="1" dirty="0"/>
              <a:t>P=</a:t>
            </a:r>
            <a:r>
              <a:rPr lang="en-US" sz="1200" dirty="0"/>
              <a:t>0.03 vs placebo</a:t>
            </a:r>
          </a:p>
          <a:p>
            <a:endParaRPr lang="en-US" sz="1200" dirty="0"/>
          </a:p>
        </p:txBody>
      </p:sp>
      <p:cxnSp>
        <p:nvCxnSpPr>
          <p:cNvPr id="16" name="Straight Connector 15">
            <a:extLst>
              <a:ext uri="{FF2B5EF4-FFF2-40B4-BE49-F238E27FC236}">
                <a16:creationId xmlns:a16="http://schemas.microsoft.com/office/drawing/2014/main" id="{0300695A-F9F7-45C2-9447-6664B1567306}"/>
              </a:ext>
            </a:extLst>
          </p:cNvPr>
          <p:cNvCxnSpPr/>
          <p:nvPr/>
        </p:nvCxnSpPr>
        <p:spPr>
          <a:xfrm>
            <a:off x="3994581" y="2087563"/>
            <a:ext cx="1034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504F59-1F76-4403-ADBD-F3224040F22B}"/>
              </a:ext>
            </a:extLst>
          </p:cNvPr>
          <p:cNvCxnSpPr/>
          <p:nvPr/>
        </p:nvCxnSpPr>
        <p:spPr>
          <a:xfrm>
            <a:off x="3994581" y="2087563"/>
            <a:ext cx="0" cy="149181"/>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A8E05E2-A664-47CC-BC8A-28927493C711}"/>
              </a:ext>
            </a:extLst>
          </p:cNvPr>
          <p:cNvCxnSpPr/>
          <p:nvPr/>
        </p:nvCxnSpPr>
        <p:spPr>
          <a:xfrm>
            <a:off x="5029297" y="2087563"/>
            <a:ext cx="0" cy="149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02AB59-717A-4DF3-B734-18156D53B555}"/>
              </a:ext>
            </a:extLst>
          </p:cNvPr>
          <p:cNvCxnSpPr>
            <a:cxnSpLocks/>
          </p:cNvCxnSpPr>
          <p:nvPr/>
        </p:nvCxnSpPr>
        <p:spPr>
          <a:xfrm>
            <a:off x="2153653" y="3222536"/>
            <a:ext cx="5173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A9351BC-5962-44E0-929A-D7E32E0D718E}"/>
              </a:ext>
            </a:extLst>
          </p:cNvPr>
          <p:cNvCxnSpPr/>
          <p:nvPr/>
        </p:nvCxnSpPr>
        <p:spPr>
          <a:xfrm>
            <a:off x="2153653" y="3222536"/>
            <a:ext cx="0" cy="149181"/>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B047F20-F7FE-405A-A25A-CE83BE6C3B6F}"/>
              </a:ext>
            </a:extLst>
          </p:cNvPr>
          <p:cNvCxnSpPr/>
          <p:nvPr/>
        </p:nvCxnSpPr>
        <p:spPr>
          <a:xfrm>
            <a:off x="2671012" y="3222536"/>
            <a:ext cx="0" cy="149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C0FEB0C-0D45-4A03-90BA-812104457882}"/>
              </a:ext>
            </a:extLst>
          </p:cNvPr>
          <p:cNvCxnSpPr>
            <a:cxnSpLocks/>
          </p:cNvCxnSpPr>
          <p:nvPr/>
        </p:nvCxnSpPr>
        <p:spPr>
          <a:xfrm>
            <a:off x="4511939" y="2236744"/>
            <a:ext cx="5173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9D51DB8-D5B1-471A-AF87-C4BBF342A875}"/>
              </a:ext>
            </a:extLst>
          </p:cNvPr>
          <p:cNvCxnSpPr/>
          <p:nvPr/>
        </p:nvCxnSpPr>
        <p:spPr>
          <a:xfrm>
            <a:off x="4511939" y="2236744"/>
            <a:ext cx="0" cy="149181"/>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C35F36B-B648-4D0B-AE7A-AED71E0F2669}"/>
              </a:ext>
            </a:extLst>
          </p:cNvPr>
          <p:cNvCxnSpPr/>
          <p:nvPr/>
        </p:nvCxnSpPr>
        <p:spPr>
          <a:xfrm>
            <a:off x="5029298" y="2236744"/>
            <a:ext cx="0" cy="149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4578D74-8866-44DA-9566-518B07D0A98E}"/>
              </a:ext>
            </a:extLst>
          </p:cNvPr>
          <p:cNvCxnSpPr/>
          <p:nvPr/>
        </p:nvCxnSpPr>
        <p:spPr>
          <a:xfrm>
            <a:off x="1636295" y="3050557"/>
            <a:ext cx="1034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F4C3372-DD2D-485E-842A-1A7648658717}"/>
              </a:ext>
            </a:extLst>
          </p:cNvPr>
          <p:cNvCxnSpPr/>
          <p:nvPr/>
        </p:nvCxnSpPr>
        <p:spPr>
          <a:xfrm>
            <a:off x="1636295" y="3050557"/>
            <a:ext cx="0" cy="149181"/>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148E12D5-BE71-4008-9949-564C6698AD3D}"/>
              </a:ext>
            </a:extLst>
          </p:cNvPr>
          <p:cNvCxnSpPr/>
          <p:nvPr/>
        </p:nvCxnSpPr>
        <p:spPr>
          <a:xfrm>
            <a:off x="2671011" y="3050557"/>
            <a:ext cx="0" cy="149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0416DC-017B-4764-B645-7314BD5C4718}"/>
              </a:ext>
            </a:extLst>
          </p:cNvPr>
          <p:cNvCxnSpPr>
            <a:cxnSpLocks/>
          </p:cNvCxnSpPr>
          <p:nvPr/>
        </p:nvCxnSpPr>
        <p:spPr>
          <a:xfrm>
            <a:off x="7835228" y="3101724"/>
            <a:ext cx="5173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6C1FAB8-E1D6-45F3-AB1A-E7AAF9062A4C}"/>
              </a:ext>
            </a:extLst>
          </p:cNvPr>
          <p:cNvCxnSpPr/>
          <p:nvPr/>
        </p:nvCxnSpPr>
        <p:spPr>
          <a:xfrm>
            <a:off x="7835228" y="3101724"/>
            <a:ext cx="0" cy="149181"/>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7D45272-3760-41C9-9014-A93FD7140FC0}"/>
              </a:ext>
            </a:extLst>
          </p:cNvPr>
          <p:cNvCxnSpPr/>
          <p:nvPr/>
        </p:nvCxnSpPr>
        <p:spPr>
          <a:xfrm>
            <a:off x="8352587" y="3101724"/>
            <a:ext cx="0" cy="149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EB96970-F891-4EB5-B3D5-7B95D83DC4E6}"/>
              </a:ext>
            </a:extLst>
          </p:cNvPr>
          <p:cNvCxnSpPr/>
          <p:nvPr/>
        </p:nvCxnSpPr>
        <p:spPr>
          <a:xfrm>
            <a:off x="7317870" y="2917058"/>
            <a:ext cx="1034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10583F4-A6E7-4696-8152-347461EDE98F}"/>
              </a:ext>
            </a:extLst>
          </p:cNvPr>
          <p:cNvCxnSpPr/>
          <p:nvPr/>
        </p:nvCxnSpPr>
        <p:spPr>
          <a:xfrm>
            <a:off x="7317870" y="2917058"/>
            <a:ext cx="0" cy="149181"/>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F5C1B9D-62C1-49FF-9705-5B03B3D869E7}"/>
              </a:ext>
            </a:extLst>
          </p:cNvPr>
          <p:cNvCxnSpPr/>
          <p:nvPr/>
        </p:nvCxnSpPr>
        <p:spPr>
          <a:xfrm>
            <a:off x="8352586" y="2917058"/>
            <a:ext cx="0" cy="149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E9432A6-A02A-4810-9AFF-03DB6AA5BBEC}"/>
              </a:ext>
            </a:extLst>
          </p:cNvPr>
          <p:cNvCxnSpPr>
            <a:cxnSpLocks/>
          </p:cNvCxnSpPr>
          <p:nvPr/>
        </p:nvCxnSpPr>
        <p:spPr>
          <a:xfrm>
            <a:off x="10189407" y="2212232"/>
            <a:ext cx="5173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48C4896-379B-444D-81B2-F6E587952698}"/>
              </a:ext>
            </a:extLst>
          </p:cNvPr>
          <p:cNvCxnSpPr/>
          <p:nvPr/>
        </p:nvCxnSpPr>
        <p:spPr>
          <a:xfrm>
            <a:off x="10189407" y="2212232"/>
            <a:ext cx="0" cy="149181"/>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05F83F3-8304-4051-B3D9-776E0004821C}"/>
              </a:ext>
            </a:extLst>
          </p:cNvPr>
          <p:cNvCxnSpPr/>
          <p:nvPr/>
        </p:nvCxnSpPr>
        <p:spPr>
          <a:xfrm>
            <a:off x="10706766" y="2212232"/>
            <a:ext cx="0" cy="1491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632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96" y="-115520"/>
            <a:ext cx="10515600" cy="1325563"/>
          </a:xfrm>
        </p:spPr>
        <p:txBody>
          <a:bodyPr/>
          <a:lstStyle/>
          <a:p>
            <a:r>
              <a:rPr lang="en-US" dirty="0"/>
              <a:t>Rimegepant Phase 3 Trials: Efficacy</a:t>
            </a:r>
          </a:p>
        </p:txBody>
      </p:sp>
      <p:sp>
        <p:nvSpPr>
          <p:cNvPr id="11" name="Text Placeholder 10">
            <a:extLst>
              <a:ext uri="{FF2B5EF4-FFF2-40B4-BE49-F238E27FC236}">
                <a16:creationId xmlns:a16="http://schemas.microsoft.com/office/drawing/2014/main" id="{3D1435E6-6B47-445D-A063-F61D54298E4B}"/>
              </a:ext>
            </a:extLst>
          </p:cNvPr>
          <p:cNvSpPr>
            <a:spLocks noGrp="1"/>
          </p:cNvSpPr>
          <p:nvPr>
            <p:ph type="body" sz="quarter" idx="13"/>
          </p:nvPr>
        </p:nvSpPr>
        <p:spPr>
          <a:xfrm>
            <a:off x="329400" y="5710299"/>
            <a:ext cx="6559467" cy="363600"/>
          </a:xfrm>
        </p:spPr>
        <p:txBody>
          <a:bodyPr/>
          <a:lstStyle/>
          <a:p>
            <a:r>
              <a:rPr lang="en-US" sz="1400" dirty="0"/>
              <a:t>*</a:t>
            </a:r>
            <a:r>
              <a:rPr lang="en-US" sz="1400" i="1" dirty="0"/>
              <a:t>P</a:t>
            </a:r>
            <a:r>
              <a:rPr lang="en-US" sz="1400" dirty="0"/>
              <a:t>&lt;0.0001 vs placebo.</a:t>
            </a:r>
            <a:br>
              <a:rPr lang="en-US" sz="1400" dirty="0"/>
            </a:br>
            <a:r>
              <a:rPr lang="en-US" sz="1400" dirty="0"/>
              <a:t>Patients were randomized to oral rimegepant 75 mg or placebo. MBS included photophobia, phonophobia, or nausea.</a:t>
            </a:r>
            <a:br>
              <a:rPr lang="en-US" sz="1400" dirty="0"/>
            </a:br>
            <a:r>
              <a:rPr lang="en-US" sz="1400" dirty="0"/>
              <a:t>ODT, orally disintegrating tablet.</a:t>
            </a:r>
          </a:p>
        </p:txBody>
      </p:sp>
      <p:graphicFrame>
        <p:nvGraphicFramePr>
          <p:cNvPr id="15" name="Table Placeholder 12">
            <a:extLst>
              <a:ext uri="{FF2B5EF4-FFF2-40B4-BE49-F238E27FC236}">
                <a16:creationId xmlns:a16="http://schemas.microsoft.com/office/drawing/2014/main" id="{BA9B4D44-8472-400D-9E74-34C3F82FF22A}"/>
              </a:ext>
            </a:extLst>
          </p:cNvPr>
          <p:cNvGraphicFramePr>
            <a:graphicFrameLocks noGrp="1"/>
          </p:cNvGraphicFramePr>
          <p:nvPr>
            <p:ph sz="half" idx="1"/>
            <p:extLst>
              <p:ext uri="{D42A27DB-BD31-4B8C-83A1-F6EECF244321}">
                <p14:modId xmlns:p14="http://schemas.microsoft.com/office/powerpoint/2010/main" val="4199607549"/>
              </p:ext>
            </p:extLst>
          </p:nvPr>
        </p:nvGraphicFramePr>
        <p:xfrm>
          <a:off x="238125" y="1730828"/>
          <a:ext cx="5514975" cy="372291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28085CB-9042-4430-A48F-47172687F3EC}"/>
              </a:ext>
            </a:extLst>
          </p:cNvPr>
          <p:cNvSpPr txBox="1"/>
          <p:nvPr/>
        </p:nvSpPr>
        <p:spPr>
          <a:xfrm>
            <a:off x="4134186" y="1914446"/>
            <a:ext cx="4037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srgbClr val="58595B"/>
                </a:solidFill>
                <a:effectLst/>
                <a:uLnTx/>
                <a:uFillTx/>
                <a:latin typeface="Arial"/>
                <a:ea typeface="+mn-ea"/>
                <a:cs typeface="+mn-cs"/>
              </a:rPr>
              <a:t>*</a:t>
            </a:r>
          </a:p>
        </p:txBody>
      </p:sp>
      <p:sp>
        <p:nvSpPr>
          <p:cNvPr id="14" name="TextBox 13">
            <a:extLst>
              <a:ext uri="{FF2B5EF4-FFF2-40B4-BE49-F238E27FC236}">
                <a16:creationId xmlns:a16="http://schemas.microsoft.com/office/drawing/2014/main" id="{9B5ABF8D-3427-4C0E-A286-06E4DFB186FC}"/>
              </a:ext>
            </a:extLst>
          </p:cNvPr>
          <p:cNvSpPr txBox="1"/>
          <p:nvPr/>
        </p:nvSpPr>
        <p:spPr>
          <a:xfrm>
            <a:off x="1860946" y="3160971"/>
            <a:ext cx="4037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graphicFrame>
        <p:nvGraphicFramePr>
          <p:cNvPr id="20" name="Table Placeholder 12">
            <a:extLst>
              <a:ext uri="{FF2B5EF4-FFF2-40B4-BE49-F238E27FC236}">
                <a16:creationId xmlns:a16="http://schemas.microsoft.com/office/drawing/2014/main" id="{A2352E97-CEA9-4E25-A239-FFDBC845064B}"/>
              </a:ext>
            </a:extLst>
          </p:cNvPr>
          <p:cNvGraphicFramePr>
            <a:graphicFrameLocks/>
          </p:cNvGraphicFramePr>
          <p:nvPr>
            <p:extLst>
              <p:ext uri="{D42A27DB-BD31-4B8C-83A1-F6EECF244321}">
                <p14:modId xmlns:p14="http://schemas.microsoft.com/office/powerpoint/2010/main" val="3638183880"/>
              </p:ext>
            </p:extLst>
          </p:nvPr>
        </p:nvGraphicFramePr>
        <p:xfrm>
          <a:off x="6092258" y="1730828"/>
          <a:ext cx="5514975" cy="3778341"/>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F921F497-9468-46E0-AE00-191D14E9D10E}"/>
              </a:ext>
            </a:extLst>
          </p:cNvPr>
          <p:cNvSpPr txBox="1"/>
          <p:nvPr/>
        </p:nvSpPr>
        <p:spPr>
          <a:xfrm>
            <a:off x="10466626" y="2607923"/>
            <a:ext cx="2174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srgbClr val="58595B"/>
                </a:solidFill>
                <a:effectLst/>
                <a:uLnTx/>
                <a:uFillTx/>
                <a:latin typeface="Arial"/>
                <a:ea typeface="+mn-ea"/>
                <a:cs typeface="+mn-cs"/>
              </a:rPr>
              <a:t>*</a:t>
            </a:r>
          </a:p>
        </p:txBody>
      </p:sp>
      <p:sp>
        <p:nvSpPr>
          <p:cNvPr id="22" name="TextBox 21">
            <a:extLst>
              <a:ext uri="{FF2B5EF4-FFF2-40B4-BE49-F238E27FC236}">
                <a16:creationId xmlns:a16="http://schemas.microsoft.com/office/drawing/2014/main" id="{5D689BF2-A696-4BE1-B9FF-4CAF93CFE878}"/>
              </a:ext>
            </a:extLst>
          </p:cNvPr>
          <p:cNvSpPr txBox="1"/>
          <p:nvPr/>
        </p:nvSpPr>
        <p:spPr>
          <a:xfrm>
            <a:off x="7375921" y="2998505"/>
            <a:ext cx="4037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26" name="Text Placeholder 19">
            <a:extLst>
              <a:ext uri="{FF2B5EF4-FFF2-40B4-BE49-F238E27FC236}">
                <a16:creationId xmlns:a16="http://schemas.microsoft.com/office/drawing/2014/main" id="{AC07C992-2819-435E-9D1B-92E75947B375}"/>
              </a:ext>
            </a:extLst>
          </p:cNvPr>
          <p:cNvSpPr txBox="1">
            <a:spLocks/>
          </p:cNvSpPr>
          <p:nvPr/>
        </p:nvSpPr>
        <p:spPr>
          <a:xfrm>
            <a:off x="483476" y="1338321"/>
            <a:ext cx="5524609" cy="473458"/>
          </a:xfrm>
          <a:prstGeom prst="rect">
            <a:avLst/>
          </a:prstGeom>
        </p:spPr>
        <p:txBody>
          <a:bodyPr>
            <a:normAutofit/>
          </a:bodyPr>
          <a:lstStyle>
            <a:lvl1pPr marL="228600" indent="-228600" algn="l" defTabSz="914400" rtl="0" eaLnBrk="1" latinLnBrk="0" hangingPunct="1">
              <a:lnSpc>
                <a:spcPct val="90000"/>
              </a:lnSpc>
              <a:spcBef>
                <a:spcPts val="1200"/>
              </a:spcBef>
              <a:buClr>
                <a:schemeClr val="accent1"/>
              </a:buClr>
              <a:buFont typeface="Wingdings" panose="05000000000000000000"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accent1"/>
              </a:buClr>
              <a:buFont typeface="Wingdings" panose="05000000000000000000"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600"/>
              </a:spcBef>
              <a:buClr>
                <a:schemeClr val="accent1"/>
              </a:buClr>
              <a:buFont typeface="Wingdings" panose="05000000000000000000"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Conventional oral tablet (N=1072)</a:t>
            </a:r>
            <a:r>
              <a:rPr lang="en-US" sz="2000" b="1" baseline="30000" dirty="0"/>
              <a:t>1</a:t>
            </a:r>
          </a:p>
        </p:txBody>
      </p:sp>
      <p:sp>
        <p:nvSpPr>
          <p:cNvPr id="27" name="Text Placeholder 17">
            <a:extLst>
              <a:ext uri="{FF2B5EF4-FFF2-40B4-BE49-F238E27FC236}">
                <a16:creationId xmlns:a16="http://schemas.microsoft.com/office/drawing/2014/main" id="{B7C75FB6-1E80-4448-AB54-1F8D6DD8E882}"/>
              </a:ext>
            </a:extLst>
          </p:cNvPr>
          <p:cNvSpPr txBox="1">
            <a:spLocks/>
          </p:cNvSpPr>
          <p:nvPr/>
        </p:nvSpPr>
        <p:spPr>
          <a:xfrm>
            <a:off x="6445469" y="1348831"/>
            <a:ext cx="5410200" cy="657368"/>
          </a:xfrm>
          <a:prstGeom prst="rect">
            <a:avLst/>
          </a:prstGeom>
        </p:spPr>
        <p:txBody>
          <a:bodyPr>
            <a:normAutofit/>
          </a:bodyPr>
          <a:lstStyle>
            <a:lvl1pPr marL="228600" indent="-228600" algn="l" defTabSz="914400" rtl="0" eaLnBrk="1" latinLnBrk="0" hangingPunct="1">
              <a:lnSpc>
                <a:spcPct val="90000"/>
              </a:lnSpc>
              <a:spcBef>
                <a:spcPts val="1200"/>
              </a:spcBef>
              <a:buClr>
                <a:schemeClr val="accent1"/>
              </a:buClr>
              <a:buFont typeface="Wingdings" panose="05000000000000000000" pitchFamily="2" charset="2"/>
              <a:buChar char="§"/>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accent1"/>
              </a:buClr>
              <a:buFont typeface="Wingdings" panose="05000000000000000000" pitchFamily="2" charset="2"/>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600"/>
              </a:spcBef>
              <a:buClr>
                <a:schemeClr val="accent1"/>
              </a:buClr>
              <a:buFont typeface="Wingdings" panose="05000000000000000000" pitchFamily="2" charset="2"/>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t>ODT (N=1375)</a:t>
            </a:r>
            <a:r>
              <a:rPr lang="en-US" sz="2000" b="1" baseline="30000" dirty="0"/>
              <a:t>2</a:t>
            </a:r>
          </a:p>
        </p:txBody>
      </p:sp>
      <p:sp>
        <p:nvSpPr>
          <p:cNvPr id="16" name="TextBox 15">
            <a:extLst>
              <a:ext uri="{FF2B5EF4-FFF2-40B4-BE49-F238E27FC236}">
                <a16:creationId xmlns:a16="http://schemas.microsoft.com/office/drawing/2014/main" id="{385EB2F2-4760-4645-80EB-72AED080EB78}"/>
              </a:ext>
            </a:extLst>
          </p:cNvPr>
          <p:cNvSpPr txBox="1"/>
          <p:nvPr/>
        </p:nvSpPr>
        <p:spPr>
          <a:xfrm>
            <a:off x="4165600" y="6081303"/>
            <a:ext cx="7024331" cy="461665"/>
          </a:xfrm>
          <a:prstGeom prst="rect">
            <a:avLst/>
          </a:prstGeom>
          <a:noFill/>
        </p:spPr>
        <p:txBody>
          <a:bodyPr wrap="square">
            <a:spAutoFit/>
          </a:bodyPr>
          <a:lstStyle/>
          <a:p>
            <a:r>
              <a:rPr lang="en-US" sz="1200" dirty="0"/>
              <a:t>1. Lipton RB, et al. </a:t>
            </a:r>
            <a:r>
              <a:rPr lang="en-US" sz="1200" i="1" dirty="0"/>
              <a:t>N Engl J Med.</a:t>
            </a:r>
            <a:r>
              <a:rPr lang="en-US" sz="1200" dirty="0"/>
              <a:t> 2019;381:142–149.</a:t>
            </a:r>
          </a:p>
          <a:p>
            <a:r>
              <a:rPr lang="en-US" sz="1200" dirty="0"/>
              <a:t>2. Croop R, et al. </a:t>
            </a:r>
            <a:r>
              <a:rPr lang="en-US" sz="1200" i="1" dirty="0"/>
              <a:t>Lancet</a:t>
            </a:r>
            <a:r>
              <a:rPr lang="en-US" sz="1200" dirty="0"/>
              <a:t>. 2019;394:737–745.</a:t>
            </a:r>
          </a:p>
        </p:txBody>
      </p:sp>
      <p:sp>
        <p:nvSpPr>
          <p:cNvPr id="13" name="TextBox 12">
            <a:extLst>
              <a:ext uri="{FF2B5EF4-FFF2-40B4-BE49-F238E27FC236}">
                <a16:creationId xmlns:a16="http://schemas.microsoft.com/office/drawing/2014/main" id="{715C84E9-6B9C-4845-8E86-6021EB75E4BF}"/>
              </a:ext>
            </a:extLst>
          </p:cNvPr>
          <p:cNvSpPr txBox="1"/>
          <p:nvPr/>
        </p:nvSpPr>
        <p:spPr>
          <a:xfrm>
            <a:off x="8933081" y="2050651"/>
            <a:ext cx="2174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srgbClr val="58595B"/>
                </a:solidFill>
                <a:effectLst/>
                <a:uLnTx/>
                <a:uFillTx/>
                <a:latin typeface="Arial"/>
                <a:ea typeface="+mn-ea"/>
                <a:cs typeface="+mn-cs"/>
              </a:rPr>
              <a:t>*</a:t>
            </a:r>
          </a:p>
        </p:txBody>
      </p:sp>
    </p:spTree>
    <p:extLst>
      <p:ext uri="{BB962C8B-B14F-4D97-AF65-F5344CB8AC3E}">
        <p14:creationId xmlns:p14="http://schemas.microsoft.com/office/powerpoint/2010/main" val="1282955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05764-1A16-4F4C-A30A-3CC10F74A1C5}"/>
              </a:ext>
            </a:extLst>
          </p:cNvPr>
          <p:cNvSpPr>
            <a:spLocks noGrp="1"/>
          </p:cNvSpPr>
          <p:nvPr>
            <p:ph sz="half" idx="1"/>
          </p:nvPr>
        </p:nvSpPr>
        <p:spPr/>
        <p:txBody>
          <a:bodyPr/>
          <a:lstStyle/>
          <a:p>
            <a:pPr marL="0" indent="0">
              <a:buFont typeface="Wingdings" panose="05000000000000000000" pitchFamily="2" charset="2"/>
              <a:buNone/>
            </a:pPr>
            <a:r>
              <a:rPr lang="en-US" u="sng" dirty="0">
                <a:solidFill>
                  <a:schemeClr val="tx1"/>
                </a:solidFill>
              </a:rPr>
              <a:t>Ubrogepant</a:t>
            </a:r>
          </a:p>
          <a:p>
            <a:r>
              <a:rPr lang="en-US" dirty="0">
                <a:solidFill>
                  <a:schemeClr val="tx1"/>
                </a:solidFill>
              </a:rPr>
              <a:t>AEs&lt;5%: Nausea, somnolence, dizziness, dry mouth</a:t>
            </a:r>
            <a:r>
              <a:rPr lang="en-US" baseline="30000" dirty="0">
                <a:solidFill>
                  <a:schemeClr val="tx1"/>
                </a:solidFill>
              </a:rPr>
              <a:t>1,2</a:t>
            </a:r>
            <a:endParaRPr lang="en-US" dirty="0">
              <a:solidFill>
                <a:schemeClr val="tx1"/>
              </a:solidFill>
            </a:endParaRPr>
          </a:p>
          <a:p>
            <a:r>
              <a:rPr lang="en-US" dirty="0">
                <a:solidFill>
                  <a:schemeClr val="tx1"/>
                </a:solidFill>
              </a:rPr>
              <a:t>Prospective trial of ubrogepant QOD to assess liver function with no clinically relevant signal of hepatotoxicity</a:t>
            </a:r>
            <a:r>
              <a:rPr lang="en-US" baseline="30000" dirty="0">
                <a:solidFill>
                  <a:schemeClr val="tx1"/>
                </a:solidFill>
              </a:rPr>
              <a:t>3</a:t>
            </a:r>
            <a:endParaRPr lang="en-US" dirty="0">
              <a:solidFill>
                <a:schemeClr val="tx1"/>
              </a:solidFill>
            </a:endParaRPr>
          </a:p>
        </p:txBody>
      </p:sp>
      <p:sp>
        <p:nvSpPr>
          <p:cNvPr id="4" name="Content Placeholder 3">
            <a:extLst>
              <a:ext uri="{FF2B5EF4-FFF2-40B4-BE49-F238E27FC236}">
                <a16:creationId xmlns:a16="http://schemas.microsoft.com/office/drawing/2014/main" id="{B4F25F95-A014-4C44-8590-D31319478E0B}"/>
              </a:ext>
            </a:extLst>
          </p:cNvPr>
          <p:cNvSpPr>
            <a:spLocks noGrp="1"/>
          </p:cNvSpPr>
          <p:nvPr>
            <p:ph sz="half" idx="2"/>
          </p:nvPr>
        </p:nvSpPr>
        <p:spPr/>
        <p:txBody>
          <a:bodyPr/>
          <a:lstStyle/>
          <a:p>
            <a:pPr marL="0" indent="0">
              <a:buFont typeface="Wingdings" panose="05000000000000000000" pitchFamily="2" charset="2"/>
              <a:buNone/>
            </a:pPr>
            <a:r>
              <a:rPr lang="en-US" u="sng" dirty="0">
                <a:solidFill>
                  <a:schemeClr val="tx1"/>
                </a:solidFill>
              </a:rPr>
              <a:t>Rimegepant</a:t>
            </a:r>
            <a:r>
              <a:rPr lang="en-US" baseline="30000" dirty="0">
                <a:solidFill>
                  <a:schemeClr val="tx1"/>
                </a:solidFill>
              </a:rPr>
              <a:t>4,5</a:t>
            </a:r>
            <a:endParaRPr lang="en-US" u="sng" dirty="0">
              <a:solidFill>
                <a:schemeClr val="tx1"/>
              </a:solidFill>
            </a:endParaRPr>
          </a:p>
          <a:p>
            <a:r>
              <a:rPr lang="en-US" dirty="0">
                <a:solidFill>
                  <a:schemeClr val="tx1"/>
                </a:solidFill>
              </a:rPr>
              <a:t>Nausea </a:t>
            </a:r>
            <a:r>
              <a:rPr lang="en-US" altLang="en-US" dirty="0">
                <a:solidFill>
                  <a:schemeClr val="tx1"/>
                </a:solidFill>
              </a:rPr>
              <a:t>0.7-2% over placebo</a:t>
            </a:r>
          </a:p>
          <a:p>
            <a:r>
              <a:rPr lang="en-US" dirty="0">
                <a:solidFill>
                  <a:schemeClr val="tx1"/>
                </a:solidFill>
              </a:rPr>
              <a:t>No liver signal</a:t>
            </a:r>
          </a:p>
        </p:txBody>
      </p:sp>
      <p:sp>
        <p:nvSpPr>
          <p:cNvPr id="7" name="Title 1">
            <a:extLst>
              <a:ext uri="{FF2B5EF4-FFF2-40B4-BE49-F238E27FC236}">
                <a16:creationId xmlns:a16="http://schemas.microsoft.com/office/drawing/2014/main" id="{59AADB40-D641-47D2-8A11-7B901F9049B2}"/>
              </a:ext>
            </a:extLst>
          </p:cNvPr>
          <p:cNvSpPr txBox="1">
            <a:spLocks/>
          </p:cNvSpPr>
          <p:nvPr/>
        </p:nvSpPr>
        <p:spPr>
          <a:xfrm>
            <a:off x="237600" y="111600"/>
            <a:ext cx="11350800" cy="115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en-US" sz="4000" dirty="0">
                <a:solidFill>
                  <a:schemeClr val="tx1"/>
                </a:solidFill>
              </a:rPr>
              <a:t>Safety &amp; Tolerability of the Gepants</a:t>
            </a:r>
          </a:p>
        </p:txBody>
      </p:sp>
      <p:sp>
        <p:nvSpPr>
          <p:cNvPr id="10" name="Rectangle 1">
            <a:extLst>
              <a:ext uri="{FF2B5EF4-FFF2-40B4-BE49-F238E27FC236}">
                <a16:creationId xmlns:a16="http://schemas.microsoft.com/office/drawing/2014/main" id="{A38D04A6-BAD6-4EF9-9EAE-28E52FCFFA30}"/>
              </a:ext>
            </a:extLst>
          </p:cNvPr>
          <p:cNvSpPr txBox="1">
            <a:spLocks noChangeArrowheads="1"/>
          </p:cNvSpPr>
          <p:nvPr/>
        </p:nvSpPr>
        <p:spPr bwMode="auto">
          <a:xfrm>
            <a:off x="440267" y="4894355"/>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marL="228600" indent="-228600" algn="l" defTabSz="914400" rtl="0" eaLnBrk="1" latinLnBrk="0" hangingPunct="1">
              <a:lnSpc>
                <a:spcPct val="90000"/>
              </a:lnSpc>
              <a:spcBef>
                <a:spcPct val="0"/>
              </a:spcBef>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ct val="0"/>
              </a:spcBef>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ct val="0"/>
              </a:spcBef>
              <a:buClr>
                <a:schemeClr val="accent1"/>
              </a:buClr>
              <a:buFont typeface="Wingdings" panose="05000000000000000000" pitchFamily="2" charset="2"/>
              <a:buChar char="§"/>
              <a:defRPr sz="18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ct val="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ct val="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eaLnBrk="0" fontAlgn="base" hangingPunct="0">
              <a:lnSpc>
                <a:spcPct val="100000"/>
              </a:lnSpc>
              <a:spcAft>
                <a:spcPct val="0"/>
              </a:spcAft>
              <a:buClrTx/>
              <a:buFontTx/>
              <a:buNone/>
            </a:pPr>
            <a:endParaRPr lang="en-US" altLang="en-US" sz="1200" dirty="0">
              <a:latin typeface="+mn-lt"/>
            </a:endParaRPr>
          </a:p>
        </p:txBody>
      </p:sp>
      <p:sp>
        <p:nvSpPr>
          <p:cNvPr id="11" name="Rectangle 2">
            <a:extLst>
              <a:ext uri="{FF2B5EF4-FFF2-40B4-BE49-F238E27FC236}">
                <a16:creationId xmlns:a16="http://schemas.microsoft.com/office/drawing/2014/main" id="{C903E40E-4495-4195-B749-03434C12E260}"/>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sp>
        <p:nvSpPr>
          <p:cNvPr id="13" name="Rectangle 12">
            <a:extLst>
              <a:ext uri="{FF2B5EF4-FFF2-40B4-BE49-F238E27FC236}">
                <a16:creationId xmlns:a16="http://schemas.microsoft.com/office/drawing/2014/main" id="{64CD6310-12EA-4283-B22E-A75B6AB02626}"/>
              </a:ext>
            </a:extLst>
          </p:cNvPr>
          <p:cNvSpPr/>
          <p:nvPr/>
        </p:nvSpPr>
        <p:spPr>
          <a:xfrm>
            <a:off x="4169924" y="6005680"/>
            <a:ext cx="7163824" cy="646331"/>
          </a:xfrm>
          <a:prstGeom prst="rect">
            <a:avLst/>
          </a:prstGeom>
        </p:spPr>
        <p:txBody>
          <a:bodyPr wrap="square">
            <a:spAutoFit/>
          </a:bodyPr>
          <a:lstStyle/>
          <a:p>
            <a:r>
              <a:rPr lang="en-US" sz="1200" b="0" i="0" dirty="0">
                <a:cs typeface="Arial" panose="020B0604020202020204" pitchFamily="34" charset="0"/>
              </a:rPr>
              <a:t>1. Dodick D, et al. </a:t>
            </a:r>
            <a:r>
              <a:rPr lang="en-US" sz="1200" b="0" i="1" dirty="0">
                <a:cs typeface="Arial" panose="020B0604020202020204" pitchFamily="34" charset="0"/>
              </a:rPr>
              <a:t>New Engl J Med.</a:t>
            </a:r>
            <a:r>
              <a:rPr lang="en-US" sz="1200" b="0" i="0" dirty="0">
                <a:cs typeface="Arial" panose="020B0604020202020204" pitchFamily="34" charset="0"/>
              </a:rPr>
              <a:t> </a:t>
            </a:r>
            <a:r>
              <a:rPr lang="en-US" sz="1200" b="0" i="0" dirty="0"/>
              <a:t> 2019;381:2230-2241.   </a:t>
            </a:r>
            <a:r>
              <a:rPr lang="en-US" sz="1200" dirty="0"/>
              <a:t>2. </a:t>
            </a:r>
            <a:r>
              <a:rPr lang="en-US" sz="1200" b="0" i="0" dirty="0"/>
              <a:t>Croop R et al.</a:t>
            </a:r>
            <a:r>
              <a:rPr lang="en-US" altLang="en-US" sz="1200" b="0" i="0" dirty="0"/>
              <a:t> </a:t>
            </a:r>
            <a:r>
              <a:rPr lang="en-US" altLang="en-US" sz="1200" b="0" i="1" dirty="0"/>
              <a:t>Lancet. </a:t>
            </a:r>
            <a:r>
              <a:rPr lang="en-US" altLang="en-US" sz="1200" b="0" i="0" dirty="0"/>
              <a:t>2019;394(10200):737-745.   </a:t>
            </a:r>
            <a:r>
              <a:rPr lang="en-US" sz="1200" b="0" i="0" dirty="0">
                <a:cs typeface="Arial" panose="020B0604020202020204" pitchFamily="34" charset="0"/>
              </a:rPr>
              <a:t>3. </a:t>
            </a:r>
            <a:r>
              <a:rPr lang="en-US" altLang="en-US" sz="1200" dirty="0"/>
              <a:t>Goadsby et al. </a:t>
            </a:r>
            <a:r>
              <a:rPr lang="en-US" altLang="en-US" sz="1200" i="1" dirty="0"/>
              <a:t>Cephalalgia</a:t>
            </a:r>
            <a:r>
              <a:rPr lang="en-US" altLang="en-US" sz="1200" dirty="0"/>
              <a:t> 2019;39(:1753-1761.   </a:t>
            </a:r>
            <a:r>
              <a:rPr lang="en-US" sz="1200" b="0" i="0" dirty="0">
                <a:cs typeface="Arial" panose="020B0604020202020204" pitchFamily="34" charset="0"/>
              </a:rPr>
              <a:t>4. Lipton RB et al. </a:t>
            </a:r>
            <a:r>
              <a:rPr lang="en-US" sz="1200" b="0" i="1" dirty="0">
                <a:cs typeface="Arial" panose="020B0604020202020204" pitchFamily="34" charset="0"/>
              </a:rPr>
              <a:t>NEJM. </a:t>
            </a:r>
            <a:r>
              <a:rPr lang="en-US" sz="1200" b="0" i="0" dirty="0">
                <a:cs typeface="Arial" panose="020B0604020202020204" pitchFamily="34" charset="0"/>
              </a:rPr>
              <a:t>2019;381:142-149</a:t>
            </a:r>
            <a:r>
              <a:rPr lang="en-US" sz="1200" dirty="0">
                <a:cs typeface="Arial" panose="020B0604020202020204" pitchFamily="34" charset="0"/>
              </a:rPr>
              <a:t>.   5. </a:t>
            </a:r>
            <a:r>
              <a:rPr lang="en-US" sz="1200" dirty="0"/>
              <a:t>Lipton RB, et al. </a:t>
            </a:r>
            <a:r>
              <a:rPr lang="pt-BR" sz="1200" i="1" dirty="0"/>
              <a:t>JAMA</a:t>
            </a:r>
            <a:r>
              <a:rPr lang="pt-BR" sz="1200" dirty="0"/>
              <a:t>. 2019;322:1887</a:t>
            </a:r>
            <a:r>
              <a:rPr lang="en-US" sz="1200" dirty="0"/>
              <a:t>–</a:t>
            </a:r>
            <a:r>
              <a:rPr lang="pt-BR" sz="1200" dirty="0"/>
              <a:t>1898.</a:t>
            </a:r>
            <a:endParaRPr lang="en-US" sz="1200" dirty="0"/>
          </a:p>
        </p:txBody>
      </p:sp>
      <p:sp>
        <p:nvSpPr>
          <p:cNvPr id="14" name="TextBox 13">
            <a:extLst>
              <a:ext uri="{FF2B5EF4-FFF2-40B4-BE49-F238E27FC236}">
                <a16:creationId xmlns:a16="http://schemas.microsoft.com/office/drawing/2014/main" id="{D3583494-919B-4A3D-B3A1-2D7A3E3698EA}"/>
              </a:ext>
            </a:extLst>
          </p:cNvPr>
          <p:cNvSpPr txBox="1"/>
          <p:nvPr/>
        </p:nvSpPr>
        <p:spPr>
          <a:xfrm>
            <a:off x="826631" y="4696201"/>
            <a:ext cx="10540963" cy="1046440"/>
          </a:xfrm>
          <a:prstGeom prst="rect">
            <a:avLst/>
          </a:prstGeom>
          <a:noFill/>
        </p:spPr>
        <p:txBody>
          <a:bodyPr wrap="none" lIns="182880" tIns="91440" rIns="182880" bIns="91440" rtlCol="0" anchor="ctr" anchorCtr="0">
            <a:spAutoFit/>
          </a:bodyPr>
          <a:lstStyle/>
          <a:p>
            <a:pPr marL="342900" indent="-342900">
              <a:buFont typeface="Arial" panose="020B0604020202020204" pitchFamily="34" charset="0"/>
              <a:buChar char="•"/>
            </a:pPr>
            <a:r>
              <a:rPr lang="en-US" sz="2800" i="0" dirty="0"/>
              <a:t>Ubroge</a:t>
            </a:r>
            <a:r>
              <a:rPr lang="en-US" sz="2800" dirty="0"/>
              <a:t>pant and rimegepant </a:t>
            </a:r>
            <a:r>
              <a:rPr lang="en-US" sz="2800" i="0" dirty="0"/>
              <a:t>are metabolized in the liver by CYP3A4</a:t>
            </a:r>
          </a:p>
          <a:p>
            <a:pPr marL="342900" indent="-342900">
              <a:buFont typeface="Arial" panose="020B0604020202020204" pitchFamily="34" charset="0"/>
              <a:buChar char="•"/>
            </a:pPr>
            <a:r>
              <a:rPr lang="en-US" sz="2800" i="0" dirty="0"/>
              <a:t>The gepants are remarkably well tolerated and appear very safe</a:t>
            </a:r>
          </a:p>
        </p:txBody>
      </p:sp>
    </p:spTree>
    <p:extLst>
      <p:ext uri="{BB962C8B-B14F-4D97-AF65-F5344CB8AC3E}">
        <p14:creationId xmlns:p14="http://schemas.microsoft.com/office/powerpoint/2010/main" val="3085910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98" y="-45282"/>
            <a:ext cx="10515600" cy="1325563"/>
          </a:xfrm>
        </p:spPr>
        <p:txBody>
          <a:bodyPr/>
          <a:lstStyle/>
          <a:p>
            <a:r>
              <a:rPr lang="en-US" dirty="0"/>
              <a:t>Lasmiditan Integrated Phase 3 Trials: Efficacy</a:t>
            </a:r>
          </a:p>
        </p:txBody>
      </p:sp>
      <p:graphicFrame>
        <p:nvGraphicFramePr>
          <p:cNvPr id="25" name="Content Placeholder 14">
            <a:extLst>
              <a:ext uri="{FF2B5EF4-FFF2-40B4-BE49-F238E27FC236}">
                <a16:creationId xmlns:a16="http://schemas.microsoft.com/office/drawing/2014/main" id="{1B746D58-98D7-4979-90E0-EB5AB7E18780}"/>
              </a:ext>
            </a:extLst>
          </p:cNvPr>
          <p:cNvGraphicFramePr>
            <a:graphicFrameLocks noGrp="1"/>
          </p:cNvGraphicFramePr>
          <p:nvPr>
            <p:ph sz="half" idx="2"/>
            <p:extLst>
              <p:ext uri="{D42A27DB-BD31-4B8C-83A1-F6EECF244321}">
                <p14:modId xmlns:p14="http://schemas.microsoft.com/office/powerpoint/2010/main" val="648388811"/>
              </p:ext>
            </p:extLst>
          </p:nvPr>
        </p:nvGraphicFramePr>
        <p:xfrm>
          <a:off x="418079" y="1855561"/>
          <a:ext cx="5413375" cy="368935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Placeholder 19">
            <a:extLst>
              <a:ext uri="{FF2B5EF4-FFF2-40B4-BE49-F238E27FC236}">
                <a16:creationId xmlns:a16="http://schemas.microsoft.com/office/drawing/2014/main" id="{3DFF4FFA-1535-4A62-AEDC-7C857C00BACF}"/>
              </a:ext>
            </a:extLst>
          </p:cNvPr>
          <p:cNvSpPr>
            <a:spLocks noGrp="1"/>
          </p:cNvSpPr>
          <p:nvPr>
            <p:ph type="body" idx="14"/>
          </p:nvPr>
        </p:nvSpPr>
        <p:spPr>
          <a:xfrm>
            <a:off x="483476" y="1338321"/>
            <a:ext cx="5524609" cy="473458"/>
          </a:xfrm>
        </p:spPr>
        <p:txBody>
          <a:bodyPr>
            <a:normAutofit/>
          </a:bodyPr>
          <a:lstStyle/>
          <a:p>
            <a:r>
              <a:rPr lang="en-US" sz="2000" dirty="0"/>
              <a:t>Pain-free 2h post-dose</a:t>
            </a:r>
            <a:r>
              <a:rPr lang="en-US" sz="2000" baseline="30000" dirty="0"/>
              <a:t>1</a:t>
            </a:r>
          </a:p>
        </p:txBody>
      </p:sp>
      <p:sp>
        <p:nvSpPr>
          <p:cNvPr id="18" name="Text Placeholder 17">
            <a:extLst>
              <a:ext uri="{FF2B5EF4-FFF2-40B4-BE49-F238E27FC236}">
                <a16:creationId xmlns:a16="http://schemas.microsoft.com/office/drawing/2014/main" id="{1E6C31E7-D2DB-4956-AC91-49E7DF38D600}"/>
              </a:ext>
            </a:extLst>
          </p:cNvPr>
          <p:cNvSpPr>
            <a:spLocks noGrp="1"/>
          </p:cNvSpPr>
          <p:nvPr>
            <p:ph type="body" sz="quarter" idx="3"/>
          </p:nvPr>
        </p:nvSpPr>
        <p:spPr>
          <a:xfrm>
            <a:off x="6445469" y="1348831"/>
            <a:ext cx="5410200" cy="657368"/>
          </a:xfrm>
        </p:spPr>
        <p:txBody>
          <a:bodyPr>
            <a:normAutofit/>
          </a:bodyPr>
          <a:lstStyle/>
          <a:p>
            <a:r>
              <a:rPr lang="en-US" sz="2000" dirty="0"/>
              <a:t>Free from most bothersome symptom </a:t>
            </a:r>
            <a:br>
              <a:rPr lang="en-US" sz="2000" dirty="0"/>
            </a:br>
            <a:r>
              <a:rPr lang="en-US" sz="2000" dirty="0"/>
              <a:t>2h post-dose</a:t>
            </a:r>
            <a:r>
              <a:rPr lang="en-US" sz="2000" baseline="30000" dirty="0"/>
              <a:t>1</a:t>
            </a:r>
          </a:p>
        </p:txBody>
      </p:sp>
      <p:sp>
        <p:nvSpPr>
          <p:cNvPr id="19" name="Text Placeholder 18">
            <a:extLst>
              <a:ext uri="{FF2B5EF4-FFF2-40B4-BE49-F238E27FC236}">
                <a16:creationId xmlns:a16="http://schemas.microsoft.com/office/drawing/2014/main" id="{0738BD37-7A4B-4FE7-B317-24D7C2EEAB6B}"/>
              </a:ext>
            </a:extLst>
          </p:cNvPr>
          <p:cNvSpPr>
            <a:spLocks noGrp="1"/>
          </p:cNvSpPr>
          <p:nvPr>
            <p:ph type="body" sz="quarter" idx="13"/>
          </p:nvPr>
        </p:nvSpPr>
        <p:spPr>
          <a:xfrm>
            <a:off x="249132" y="5167046"/>
            <a:ext cx="11620800" cy="790048"/>
          </a:xfrm>
        </p:spPr>
        <p:txBody>
          <a:bodyPr/>
          <a:lstStyle/>
          <a:p>
            <a:r>
              <a:rPr lang="en-US" sz="1200" dirty="0"/>
              <a:t>Integrated analysis of data from 5236 patients randomized to treat a single migraine attack within 4 hours of onset with lasmiditan 50 mg (N=750), lasmiditan 100 mg (N=1498), or </a:t>
            </a:r>
            <a:r>
              <a:rPr lang="pt-BR" sz="1200" dirty="0"/>
              <a:t>lasmiditan 200 mg (N=1495), or </a:t>
            </a:r>
            <a:r>
              <a:rPr lang="en-US" sz="1200" dirty="0"/>
              <a:t>placebo (N=1493)</a:t>
            </a:r>
            <a:r>
              <a:rPr lang="pt-BR" sz="1200" dirty="0"/>
              <a:t>, </a:t>
            </a:r>
            <a:r>
              <a:rPr lang="en-US" sz="1200" dirty="0"/>
              <a:t>in the SAMURAI</a:t>
            </a:r>
            <a:r>
              <a:rPr lang="en-US" sz="1200" baseline="30000" dirty="0"/>
              <a:t>2</a:t>
            </a:r>
            <a:r>
              <a:rPr lang="en-US" sz="1200" dirty="0"/>
              <a:t> or SPARTAN</a:t>
            </a:r>
            <a:r>
              <a:rPr lang="en-US" sz="1200" baseline="30000" dirty="0"/>
              <a:t>3</a:t>
            </a:r>
            <a:r>
              <a:rPr lang="en-US" sz="1200" dirty="0"/>
              <a:t> study. Patients chose their most bothersome non-headache symptom from photophobia, nausea, and phonophobia.*</a:t>
            </a:r>
            <a:r>
              <a:rPr lang="en-US" sz="1200" i="1" dirty="0"/>
              <a:t>P</a:t>
            </a:r>
            <a:r>
              <a:rPr lang="en-US" sz="1200" dirty="0"/>
              <a:t>&lt;0.001 vs placebo. **</a:t>
            </a:r>
            <a:r>
              <a:rPr lang="en-US" sz="1200" i="1" dirty="0"/>
              <a:t>P</a:t>
            </a:r>
            <a:r>
              <a:rPr lang="en-US" sz="1200" dirty="0"/>
              <a:t>&lt;0.05 vs placebo.</a:t>
            </a:r>
          </a:p>
        </p:txBody>
      </p:sp>
      <p:sp>
        <p:nvSpPr>
          <p:cNvPr id="30" name="TextBox 29">
            <a:extLst>
              <a:ext uri="{FF2B5EF4-FFF2-40B4-BE49-F238E27FC236}">
                <a16:creationId xmlns:a16="http://schemas.microsoft.com/office/drawing/2014/main" id="{A59AA3AB-4875-44B1-9953-4A9832157954}"/>
              </a:ext>
            </a:extLst>
          </p:cNvPr>
          <p:cNvSpPr txBox="1"/>
          <p:nvPr/>
        </p:nvSpPr>
        <p:spPr>
          <a:xfrm>
            <a:off x="3867891" y="2202846"/>
            <a:ext cx="2551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31" name="TextBox 30">
            <a:extLst>
              <a:ext uri="{FF2B5EF4-FFF2-40B4-BE49-F238E27FC236}">
                <a16:creationId xmlns:a16="http://schemas.microsoft.com/office/drawing/2014/main" id="{2B44804A-CE88-4251-9241-833757958E66}"/>
              </a:ext>
            </a:extLst>
          </p:cNvPr>
          <p:cNvSpPr txBox="1"/>
          <p:nvPr/>
        </p:nvSpPr>
        <p:spPr>
          <a:xfrm>
            <a:off x="2899667" y="2592991"/>
            <a:ext cx="2551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16" name="TextBox 15">
            <a:extLst>
              <a:ext uri="{FF2B5EF4-FFF2-40B4-BE49-F238E27FC236}">
                <a16:creationId xmlns:a16="http://schemas.microsoft.com/office/drawing/2014/main" id="{FF6EF916-0459-451B-B90F-24B0C3811CF3}"/>
              </a:ext>
            </a:extLst>
          </p:cNvPr>
          <p:cNvSpPr txBox="1"/>
          <p:nvPr/>
        </p:nvSpPr>
        <p:spPr>
          <a:xfrm>
            <a:off x="1948317" y="2664404"/>
            <a:ext cx="4042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rgbClr val="58595B"/>
                </a:solidFill>
                <a:latin typeface="Arial"/>
              </a:rPr>
              <a:t>*</a:t>
            </a:r>
            <a:endParaRPr kumimoji="0" lang="en-US" sz="1400" b="0" i="0" u="none" strike="noStrike" kern="1200" cap="none" spc="0" normalizeH="0" noProof="0" dirty="0">
              <a:ln>
                <a:noFill/>
              </a:ln>
              <a:solidFill>
                <a:srgbClr val="58595B"/>
              </a:solidFill>
              <a:effectLst/>
              <a:uLnTx/>
              <a:uFillTx/>
              <a:latin typeface="Arial"/>
              <a:ea typeface="+mn-ea"/>
              <a:cs typeface="+mn-cs"/>
            </a:endParaRPr>
          </a:p>
        </p:txBody>
      </p:sp>
      <p:graphicFrame>
        <p:nvGraphicFramePr>
          <p:cNvPr id="21" name="Content Placeholder 21">
            <a:extLst>
              <a:ext uri="{FF2B5EF4-FFF2-40B4-BE49-F238E27FC236}">
                <a16:creationId xmlns:a16="http://schemas.microsoft.com/office/drawing/2014/main" id="{0C69DD80-B2F2-4DA1-A3B2-AC852C45579D}"/>
              </a:ext>
            </a:extLst>
          </p:cNvPr>
          <p:cNvGraphicFramePr>
            <a:graphicFrameLocks/>
          </p:cNvGraphicFramePr>
          <p:nvPr>
            <p:extLst>
              <p:ext uri="{D42A27DB-BD31-4B8C-83A1-F6EECF244321}">
                <p14:modId xmlns:p14="http://schemas.microsoft.com/office/powerpoint/2010/main" val="3643376094"/>
              </p:ext>
            </p:extLst>
          </p:nvPr>
        </p:nvGraphicFramePr>
        <p:xfrm>
          <a:off x="6440488" y="1839234"/>
          <a:ext cx="5413375" cy="360036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9EDF9514-D885-4458-B793-1CB3026001AF}"/>
              </a:ext>
            </a:extLst>
          </p:cNvPr>
          <p:cNvSpPr txBox="1"/>
          <p:nvPr/>
        </p:nvSpPr>
        <p:spPr>
          <a:xfrm>
            <a:off x="7769557" y="2585684"/>
            <a:ext cx="3257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8595B"/>
                </a:solidFill>
                <a:latin typeface="Arial"/>
              </a:rPr>
              <a:t>**</a:t>
            </a:r>
            <a:endParaRPr kumimoji="0" lang="en-US" sz="1400" b="0" i="0" u="none" strike="noStrike" kern="1200" cap="none" spc="0" normalizeH="0" noProof="0" dirty="0">
              <a:ln>
                <a:noFill/>
              </a:ln>
              <a:solidFill>
                <a:srgbClr val="58595B"/>
              </a:solidFill>
              <a:effectLst/>
              <a:uLnTx/>
              <a:uFillTx/>
              <a:latin typeface="Arial"/>
              <a:ea typeface="+mn-ea"/>
              <a:cs typeface="+mn-cs"/>
            </a:endParaRPr>
          </a:p>
        </p:txBody>
      </p:sp>
      <p:sp>
        <p:nvSpPr>
          <p:cNvPr id="23" name="TextBox 22">
            <a:extLst>
              <a:ext uri="{FF2B5EF4-FFF2-40B4-BE49-F238E27FC236}">
                <a16:creationId xmlns:a16="http://schemas.microsoft.com/office/drawing/2014/main" id="{0BAD6B93-454F-454E-BA9C-FD9B02987294}"/>
              </a:ext>
            </a:extLst>
          </p:cNvPr>
          <p:cNvSpPr txBox="1"/>
          <p:nvPr/>
        </p:nvSpPr>
        <p:spPr>
          <a:xfrm>
            <a:off x="8654338" y="2472883"/>
            <a:ext cx="2551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26" name="TextBox 25">
            <a:extLst>
              <a:ext uri="{FF2B5EF4-FFF2-40B4-BE49-F238E27FC236}">
                <a16:creationId xmlns:a16="http://schemas.microsoft.com/office/drawing/2014/main" id="{FC76A316-1431-458B-A63B-F2527889006F}"/>
              </a:ext>
            </a:extLst>
          </p:cNvPr>
          <p:cNvSpPr txBox="1"/>
          <p:nvPr/>
        </p:nvSpPr>
        <p:spPr>
          <a:xfrm>
            <a:off x="9545575" y="2360693"/>
            <a:ext cx="2551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a:ea typeface="+mn-ea"/>
                <a:cs typeface="+mn-cs"/>
              </a:rPr>
              <a:t>*</a:t>
            </a:r>
          </a:p>
        </p:txBody>
      </p:sp>
      <p:sp>
        <p:nvSpPr>
          <p:cNvPr id="27" name="TextBox 26">
            <a:extLst>
              <a:ext uri="{FF2B5EF4-FFF2-40B4-BE49-F238E27FC236}">
                <a16:creationId xmlns:a16="http://schemas.microsoft.com/office/drawing/2014/main" id="{BF2DEA9E-ED26-446B-AC5B-2C5BD05868C5}"/>
              </a:ext>
            </a:extLst>
          </p:cNvPr>
          <p:cNvSpPr txBox="1"/>
          <p:nvPr/>
        </p:nvSpPr>
        <p:spPr>
          <a:xfrm rot="16200000">
            <a:off x="5632973" y="3479802"/>
            <a:ext cx="1160895" cy="307777"/>
          </a:xfrm>
          <a:prstGeom prst="rect">
            <a:avLst/>
          </a:prstGeom>
          <a:noFill/>
        </p:spPr>
        <p:txBody>
          <a:bodyPr wrap="none" rtlCol="0">
            <a:spAutoFit/>
          </a:bodyPr>
          <a:lstStyle/>
          <a:p>
            <a:pPr algn="ctr"/>
            <a:r>
              <a:rPr lang="en-US" sz="1400" dirty="0">
                <a:solidFill>
                  <a:schemeClr val="tx2"/>
                </a:solidFill>
              </a:rPr>
              <a:t>Patients (%)</a:t>
            </a:r>
            <a:endParaRPr lang="en-GB" sz="1400" dirty="0">
              <a:solidFill>
                <a:schemeClr val="tx2"/>
              </a:solidFill>
            </a:endParaRPr>
          </a:p>
        </p:txBody>
      </p:sp>
      <p:sp>
        <p:nvSpPr>
          <p:cNvPr id="24" name="TextBox 23">
            <a:extLst>
              <a:ext uri="{FF2B5EF4-FFF2-40B4-BE49-F238E27FC236}">
                <a16:creationId xmlns:a16="http://schemas.microsoft.com/office/drawing/2014/main" id="{202D7CE6-7CB6-43C8-A75E-8C1977F14141}"/>
              </a:ext>
            </a:extLst>
          </p:cNvPr>
          <p:cNvSpPr txBox="1"/>
          <p:nvPr/>
        </p:nvSpPr>
        <p:spPr>
          <a:xfrm>
            <a:off x="4181295" y="6093568"/>
            <a:ext cx="7172505" cy="646331"/>
          </a:xfrm>
          <a:prstGeom prst="rect">
            <a:avLst/>
          </a:prstGeom>
          <a:noFill/>
        </p:spPr>
        <p:txBody>
          <a:bodyPr wrap="square">
            <a:spAutoFit/>
          </a:bodyPr>
          <a:lstStyle/>
          <a:p>
            <a:r>
              <a:rPr lang="en-GB" sz="1200" dirty="0"/>
              <a:t>1. Ashina M, et al. </a:t>
            </a:r>
            <a:r>
              <a:rPr lang="en-US" sz="1200" i="1" dirty="0"/>
              <a:t>Headache</a:t>
            </a:r>
            <a:r>
              <a:rPr lang="en-US" sz="1200" dirty="0"/>
              <a:t>. </a:t>
            </a:r>
            <a:r>
              <a:rPr lang="en-US" sz="1200" b="0" i="0" dirty="0">
                <a:effectLst/>
              </a:rPr>
              <a:t>2019;59:1788-1801.</a:t>
            </a:r>
            <a:endParaRPr lang="en-GB" sz="1200" b="0" i="0" dirty="0">
              <a:effectLst/>
            </a:endParaRPr>
          </a:p>
          <a:p>
            <a:r>
              <a:rPr lang="en-GB" sz="1200" dirty="0"/>
              <a:t>2. Kuca B, et al. </a:t>
            </a:r>
            <a:r>
              <a:rPr lang="en-GB" sz="1200" i="1" dirty="0"/>
              <a:t>Neurology</a:t>
            </a:r>
            <a:r>
              <a:rPr lang="en-GB" sz="1200" dirty="0"/>
              <a:t>. 2018;91:</a:t>
            </a:r>
            <a:r>
              <a:rPr lang="en-US" sz="1200" dirty="0"/>
              <a:t>e2222</a:t>
            </a:r>
            <a:r>
              <a:rPr lang="en-US" sz="1200" dirty="0">
                <a:cs typeface="Calibri" panose="020F0502020204030204" pitchFamily="34" charset="0"/>
              </a:rPr>
              <a:t>–</a:t>
            </a:r>
            <a:r>
              <a:rPr lang="en-US" sz="1200" dirty="0"/>
              <a:t>e2232</a:t>
            </a:r>
            <a:r>
              <a:rPr lang="en-GB" sz="1200" dirty="0"/>
              <a:t>. </a:t>
            </a:r>
          </a:p>
          <a:p>
            <a:r>
              <a:rPr lang="en-GB" sz="1200" dirty="0"/>
              <a:t>3.</a:t>
            </a:r>
            <a:r>
              <a:rPr lang="en-US" sz="1200" dirty="0"/>
              <a:t> Goadsby PJ, et al. </a:t>
            </a:r>
            <a:r>
              <a:rPr lang="en-US" sz="1200" i="1" dirty="0"/>
              <a:t>Brain</a:t>
            </a:r>
            <a:r>
              <a:rPr lang="en-US" sz="1200" dirty="0"/>
              <a:t>. 2019;142:1894–1904.</a:t>
            </a:r>
          </a:p>
        </p:txBody>
      </p:sp>
    </p:spTree>
    <p:extLst>
      <p:ext uri="{BB962C8B-B14F-4D97-AF65-F5344CB8AC3E}">
        <p14:creationId xmlns:p14="http://schemas.microsoft.com/office/powerpoint/2010/main" val="373590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750B8-9042-44B4-81F9-6AD2D7531DE3}"/>
              </a:ext>
            </a:extLst>
          </p:cNvPr>
          <p:cNvSpPr>
            <a:spLocks noGrp="1"/>
          </p:cNvSpPr>
          <p:nvPr>
            <p:ph type="title"/>
          </p:nvPr>
        </p:nvSpPr>
        <p:spPr>
          <a:xfrm>
            <a:off x="838200" y="5323"/>
            <a:ext cx="10515600" cy="1325563"/>
          </a:xfrm>
        </p:spPr>
        <p:txBody>
          <a:bodyPr/>
          <a:lstStyle/>
          <a:p>
            <a:r>
              <a:rPr lang="en-US" dirty="0"/>
              <a:t>Epidemiology</a:t>
            </a:r>
          </a:p>
        </p:txBody>
      </p:sp>
      <p:graphicFrame>
        <p:nvGraphicFramePr>
          <p:cNvPr id="13" name="Table 13">
            <a:extLst>
              <a:ext uri="{FF2B5EF4-FFF2-40B4-BE49-F238E27FC236}">
                <a16:creationId xmlns:a16="http://schemas.microsoft.com/office/drawing/2014/main" id="{9DDF4853-6889-441D-8AC8-4003CD69A88F}"/>
              </a:ext>
            </a:extLst>
          </p:cNvPr>
          <p:cNvGraphicFramePr>
            <a:graphicFrameLocks noGrp="1"/>
          </p:cNvGraphicFramePr>
          <p:nvPr>
            <p:ph idx="1"/>
            <p:extLst>
              <p:ext uri="{D42A27DB-BD31-4B8C-83A1-F6EECF244321}">
                <p14:modId xmlns:p14="http://schemas.microsoft.com/office/powerpoint/2010/main" val="2978704607"/>
              </p:ext>
            </p:extLst>
          </p:nvPr>
        </p:nvGraphicFramePr>
        <p:xfrm>
          <a:off x="838200" y="924287"/>
          <a:ext cx="10515600" cy="5029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438527923"/>
                    </a:ext>
                  </a:extLst>
                </a:gridCol>
                <a:gridCol w="5257800">
                  <a:extLst>
                    <a:ext uri="{9D8B030D-6E8A-4147-A177-3AD203B41FA5}">
                      <a16:colId xmlns:a16="http://schemas.microsoft.com/office/drawing/2014/main" val="1659176552"/>
                    </a:ext>
                  </a:extLst>
                </a:gridCol>
              </a:tblGrid>
              <a:tr h="609600">
                <a:tc>
                  <a:txBody>
                    <a:bodyPr/>
                    <a:lstStyle/>
                    <a:p>
                      <a:pPr algn="ctr"/>
                      <a:r>
                        <a:rPr lang="en-US" sz="3200" dirty="0"/>
                        <a:t>Migraine</a:t>
                      </a:r>
                    </a:p>
                  </a:txBody>
                  <a:tcPr marL="121920" marR="121920" marT="60960" marB="60960">
                    <a:solidFill>
                      <a:srgbClr val="7030A0"/>
                    </a:solidFill>
                  </a:tcPr>
                </a:tc>
                <a:tc>
                  <a:txBody>
                    <a:bodyPr/>
                    <a:lstStyle/>
                    <a:p>
                      <a:pPr algn="ctr"/>
                      <a:r>
                        <a:rPr lang="en-US" sz="3200" dirty="0"/>
                        <a:t>Cluster</a:t>
                      </a:r>
                    </a:p>
                  </a:txBody>
                  <a:tcPr marL="121920" marR="121920" marT="60960" marB="60960">
                    <a:solidFill>
                      <a:srgbClr val="FF2929"/>
                    </a:solidFill>
                  </a:tcPr>
                </a:tc>
                <a:extLst>
                  <a:ext uri="{0D108BD9-81ED-4DB2-BD59-A6C34878D82A}">
                    <a16:rowId xmlns:a16="http://schemas.microsoft.com/office/drawing/2014/main" val="3803503986"/>
                  </a:ext>
                </a:extLst>
              </a:tr>
              <a:tr h="3210560">
                <a:tc>
                  <a:txBody>
                    <a:bodyPr/>
                    <a:lstStyle/>
                    <a:p>
                      <a:pPr marL="285750" indent="-285750">
                        <a:buFont typeface="Arial" panose="020B0604020202020204" pitchFamily="34" charset="0"/>
                        <a:buChar char="•"/>
                      </a:pPr>
                      <a:r>
                        <a:rPr lang="en-US" sz="2700" dirty="0">
                          <a:sym typeface="Symbol" panose="05050102010706020507" pitchFamily="18" charset="2"/>
                        </a:rPr>
                        <a:t>39 million US children, adults</a:t>
                      </a:r>
                      <a:r>
                        <a:rPr lang="en-US" sz="2700" baseline="30000" dirty="0">
                          <a:sym typeface="Symbol" panose="05050102010706020507" pitchFamily="18" charset="2"/>
                        </a:rPr>
                        <a:t>1</a:t>
                      </a:r>
                    </a:p>
                    <a:p>
                      <a:pPr marL="573088"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90% have a family history</a:t>
                      </a:r>
                      <a:r>
                        <a:rPr lang="en-US" sz="2400" baseline="30000" dirty="0"/>
                        <a:t>1</a:t>
                      </a:r>
                      <a:endParaRPr lang="en-US" sz="2400" baseline="0" dirty="0"/>
                    </a:p>
                    <a:p>
                      <a:pPr marL="285750" indent="-285750">
                        <a:buFont typeface="Arial" panose="020B0604020202020204" pitchFamily="34" charset="0"/>
                        <a:buChar char="•"/>
                      </a:pPr>
                      <a:r>
                        <a:rPr lang="en-US" sz="2700" dirty="0"/>
                        <a:t>Lifetime prevalence</a:t>
                      </a:r>
                      <a:r>
                        <a:rPr lang="en-US" sz="2700" baseline="30000" dirty="0"/>
                        <a:t>2</a:t>
                      </a:r>
                    </a:p>
                    <a:p>
                      <a:pPr marL="573088" indent="-285750">
                        <a:buFont typeface="Arial" panose="020B0604020202020204" pitchFamily="34" charset="0"/>
                        <a:buChar char="•"/>
                      </a:pPr>
                      <a:r>
                        <a:rPr lang="en-US" sz="2400" b="1" dirty="0"/>
                        <a:t>Female</a:t>
                      </a:r>
                      <a:r>
                        <a:rPr lang="en-US" sz="2400" dirty="0"/>
                        <a:t> 18%</a:t>
                      </a:r>
                    </a:p>
                    <a:p>
                      <a:pPr marL="573088" indent="-285750">
                        <a:buFont typeface="Arial" panose="020B0604020202020204" pitchFamily="34" charset="0"/>
                        <a:buChar char="•"/>
                      </a:pPr>
                      <a:r>
                        <a:rPr lang="en-US" sz="2400" dirty="0"/>
                        <a:t>Male 9%</a:t>
                      </a:r>
                    </a:p>
                    <a:p>
                      <a:pPr marL="285750" indent="-285750">
                        <a:buFont typeface="Arial" panose="020B0604020202020204" pitchFamily="34" charset="0"/>
                        <a:buChar char="•"/>
                      </a:pPr>
                      <a:r>
                        <a:rPr lang="en-US" sz="2700" dirty="0"/>
                        <a:t>Age at first occurrence</a:t>
                      </a:r>
                      <a:r>
                        <a:rPr lang="en-US" sz="2700" baseline="30000" dirty="0"/>
                        <a:t>1</a:t>
                      </a:r>
                    </a:p>
                    <a:p>
                      <a:pPr marL="573088" indent="-285750">
                        <a:buFont typeface="Arial" panose="020B0604020202020204" pitchFamily="34" charset="0"/>
                        <a:buChar char="•"/>
                      </a:pPr>
                      <a:r>
                        <a:rPr lang="en-US" sz="2400" dirty="0"/>
                        <a:t>In most, adolescence or early adulthood</a:t>
                      </a:r>
                    </a:p>
                    <a:p>
                      <a:pPr marL="285750" indent="-285750">
                        <a:buFont typeface="Arial" panose="020B0604020202020204" pitchFamily="34" charset="0"/>
                        <a:buChar char="•"/>
                      </a:pPr>
                      <a:r>
                        <a:rPr lang="en-US" sz="2700" baseline="0" dirty="0"/>
                        <a:t>Associated with ischemic stroke, myocardial infarction, hypertension, hyperlipidemia</a:t>
                      </a:r>
                      <a:r>
                        <a:rPr lang="en-US" sz="2700" baseline="30000" dirty="0"/>
                        <a:t>3</a:t>
                      </a:r>
                      <a:endParaRPr lang="en-US" sz="2700" dirty="0"/>
                    </a:p>
                  </a:txBody>
                  <a:tcPr marL="121920" marR="121920" marT="60960" marB="60960">
                    <a:solidFill>
                      <a:srgbClr val="CFD5EA"/>
                    </a:solidFill>
                  </a:tcPr>
                </a:tc>
                <a:tc>
                  <a:txBody>
                    <a:bodyPr/>
                    <a:lstStyle/>
                    <a:p>
                      <a:pPr marL="285750" indent="-285750">
                        <a:buFont typeface="Arial" panose="020B0604020202020204" pitchFamily="34" charset="0"/>
                        <a:buChar char="•"/>
                      </a:pPr>
                      <a:r>
                        <a:rPr lang="en-US" sz="2700" dirty="0"/>
                        <a:t>Lifetime prevalence 0.12%</a:t>
                      </a:r>
                      <a:r>
                        <a:rPr lang="en-US" sz="2700" baseline="30000" dirty="0"/>
                        <a:t>4</a:t>
                      </a:r>
                      <a:endParaRPr lang="en-US" sz="2700" dirty="0"/>
                    </a:p>
                    <a:p>
                      <a:pPr marL="285750" indent="-285750">
                        <a:buFont typeface="Arial" panose="020B0604020202020204" pitchFamily="34" charset="0"/>
                        <a:buChar char="•"/>
                      </a:pPr>
                      <a:r>
                        <a:rPr lang="en-US" sz="2700" b="1" dirty="0"/>
                        <a:t>Male</a:t>
                      </a:r>
                      <a:r>
                        <a:rPr lang="en-US" sz="2700" dirty="0"/>
                        <a:t>:female ratio is 3 or 4 to 1</a:t>
                      </a:r>
                      <a:r>
                        <a:rPr lang="en-US" sz="2700" baseline="30000" dirty="0"/>
                        <a:t>4,5</a:t>
                      </a:r>
                      <a:endParaRPr lang="en-US" sz="2700" dirty="0"/>
                    </a:p>
                    <a:p>
                      <a:pPr marL="285750" indent="-285750">
                        <a:buFont typeface="Arial" panose="020B0604020202020204" pitchFamily="34" charset="0"/>
                        <a:buChar char="•"/>
                      </a:pPr>
                      <a:r>
                        <a:rPr lang="en-US" sz="2700" dirty="0"/>
                        <a:t>Age at first occurrence</a:t>
                      </a:r>
                      <a:r>
                        <a:rPr lang="en-US" sz="2700" baseline="30000" dirty="0"/>
                        <a:t>5,6</a:t>
                      </a:r>
                      <a:endParaRPr lang="en-US" sz="2700" dirty="0"/>
                    </a:p>
                    <a:p>
                      <a:pPr marL="628650" lvl="1" indent="-285750">
                        <a:buFont typeface="Arial" panose="020B0604020202020204" pitchFamily="34" charset="0"/>
                        <a:buChar char="•"/>
                      </a:pPr>
                      <a:r>
                        <a:rPr lang="en-US" sz="2400" dirty="0"/>
                        <a:t>In most, age 20 to 40 years</a:t>
                      </a:r>
                    </a:p>
                    <a:p>
                      <a:pPr marL="628650" lvl="1" indent="-285750">
                        <a:buFont typeface="Arial" panose="020B0604020202020204" pitchFamily="34" charset="0"/>
                        <a:buChar char="•"/>
                      </a:pPr>
                      <a:r>
                        <a:rPr lang="en-US" sz="2400" dirty="0"/>
                        <a:t>In some, late life</a:t>
                      </a:r>
                    </a:p>
                  </a:txBody>
                  <a:tcPr marL="121920" marR="121920" marT="60960" marB="60960">
                    <a:solidFill>
                      <a:srgbClr val="FF9F9F"/>
                    </a:solidFill>
                  </a:tcPr>
                </a:tc>
                <a:extLst>
                  <a:ext uri="{0D108BD9-81ED-4DB2-BD59-A6C34878D82A}">
                    <a16:rowId xmlns:a16="http://schemas.microsoft.com/office/drawing/2014/main" val="4098450765"/>
                  </a:ext>
                </a:extLst>
              </a:tr>
            </a:tbl>
          </a:graphicData>
        </a:graphic>
      </p:graphicFrame>
      <p:sp>
        <p:nvSpPr>
          <p:cNvPr id="7" name="TextBox 6">
            <a:extLst>
              <a:ext uri="{FF2B5EF4-FFF2-40B4-BE49-F238E27FC236}">
                <a16:creationId xmlns:a16="http://schemas.microsoft.com/office/drawing/2014/main" id="{073DA862-6FB3-413B-8510-749EF62A7BA9}"/>
              </a:ext>
            </a:extLst>
          </p:cNvPr>
          <p:cNvSpPr txBox="1"/>
          <p:nvPr/>
        </p:nvSpPr>
        <p:spPr>
          <a:xfrm>
            <a:off x="4101355" y="5978588"/>
            <a:ext cx="7252445" cy="830997"/>
          </a:xfrm>
          <a:prstGeom prst="rect">
            <a:avLst/>
          </a:prstGeom>
          <a:noFill/>
        </p:spPr>
        <p:txBody>
          <a:bodyPr wrap="square" rtlCol="0">
            <a:spAutoFit/>
          </a:bodyPr>
          <a:lstStyle/>
          <a:p>
            <a:r>
              <a:rPr lang="en-US" sz="1200" dirty="0"/>
              <a:t>1. Migraine Research Foundation. https://migraineresearchfoundation.org/about-migraine/migraine-facts/. Accessed September 24, 2020.   2. Burch RC, et al. </a:t>
            </a:r>
            <a:r>
              <a:rPr lang="en-US" sz="1200" i="1" dirty="0"/>
              <a:t>Headache</a:t>
            </a:r>
            <a:r>
              <a:rPr lang="en-US" sz="1200" dirty="0"/>
              <a:t>. 2015;55(1):21-34.   3. Schurks M, et al. </a:t>
            </a:r>
            <a:r>
              <a:rPr lang="en-US" sz="1200" i="1" dirty="0"/>
              <a:t>BMJ</a:t>
            </a:r>
            <a:r>
              <a:rPr lang="en-US" sz="1200" dirty="0"/>
              <a:t>. 2009;338:b3914.   4. Fischera M, et al. </a:t>
            </a:r>
            <a:r>
              <a:rPr lang="en-US" sz="1200" i="1" dirty="0"/>
              <a:t>Cephalalgia</a:t>
            </a:r>
            <a:r>
              <a:rPr lang="en-US" sz="1200" dirty="0"/>
              <a:t>. 2008;28(6):614-618.   5. International Headache Society. </a:t>
            </a:r>
            <a:r>
              <a:rPr lang="en-US" sz="1200" i="1" dirty="0"/>
              <a:t>Cephalalgia</a:t>
            </a:r>
            <a:r>
              <a:rPr lang="en-US" sz="1200" dirty="0"/>
              <a:t>. 2018;38(1):1-211.   6. Matharu MS, et al. </a:t>
            </a:r>
            <a:r>
              <a:rPr lang="en-US" sz="1200" i="1" dirty="0"/>
              <a:t>J Neurol Neurosurg Psychiatry</a:t>
            </a:r>
            <a:r>
              <a:rPr lang="en-US" sz="1200" dirty="0"/>
              <a:t>. 2002;72(Suppl 2):ii19-ii26.</a:t>
            </a:r>
          </a:p>
        </p:txBody>
      </p:sp>
    </p:spTree>
    <p:extLst>
      <p:ext uri="{BB962C8B-B14F-4D97-AF65-F5344CB8AC3E}">
        <p14:creationId xmlns:p14="http://schemas.microsoft.com/office/powerpoint/2010/main" val="1383744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AA77-BB42-4E9A-B33B-DDA865D99646}"/>
              </a:ext>
            </a:extLst>
          </p:cNvPr>
          <p:cNvSpPr>
            <a:spLocks noGrp="1"/>
          </p:cNvSpPr>
          <p:nvPr>
            <p:ph type="title"/>
          </p:nvPr>
        </p:nvSpPr>
        <p:spPr/>
        <p:txBody>
          <a:bodyPr/>
          <a:lstStyle/>
          <a:p>
            <a:r>
              <a:rPr lang="en-US" dirty="0"/>
              <a:t>Lasmiditan Adverse Events</a:t>
            </a:r>
          </a:p>
        </p:txBody>
      </p:sp>
      <p:sp>
        <p:nvSpPr>
          <p:cNvPr id="3" name="Content Placeholder 2">
            <a:extLst>
              <a:ext uri="{FF2B5EF4-FFF2-40B4-BE49-F238E27FC236}">
                <a16:creationId xmlns:a16="http://schemas.microsoft.com/office/drawing/2014/main" id="{40910333-6373-4FAC-9DE6-DB6EC3C33ECA}"/>
              </a:ext>
            </a:extLst>
          </p:cNvPr>
          <p:cNvSpPr>
            <a:spLocks noGrp="1"/>
          </p:cNvSpPr>
          <p:nvPr>
            <p:ph idx="1"/>
          </p:nvPr>
        </p:nvSpPr>
        <p:spPr/>
        <p:txBody>
          <a:bodyPr/>
          <a:lstStyle/>
          <a:p>
            <a:pPr lvl="1">
              <a:spcBef>
                <a:spcPts val="800"/>
              </a:spcBef>
            </a:pPr>
            <a:r>
              <a:rPr lang="en-US" sz="2800" dirty="0"/>
              <a:t>Most common were dizziness, paresthesia, and somnolence, generally mild to moderate and transient</a:t>
            </a:r>
          </a:p>
          <a:p>
            <a:pPr lvl="1">
              <a:spcBef>
                <a:spcPts val="800"/>
              </a:spcBef>
            </a:pPr>
            <a:r>
              <a:rPr lang="en-US" sz="2800" dirty="0"/>
              <a:t>Patients advised not to drive/operate machinery for 8 hours after dosing even if no CNS adverse events (somnolence, dizziness)</a:t>
            </a:r>
          </a:p>
          <a:p>
            <a:pPr lvl="1">
              <a:spcBef>
                <a:spcPts val="800"/>
              </a:spcBef>
            </a:pPr>
            <a:r>
              <a:rPr lang="en-US" sz="2800" dirty="0"/>
              <a:t>Incoordination in driving was not related to somnolence or dizziness and was likely a central lasmiditan effect</a:t>
            </a:r>
          </a:p>
          <a:p>
            <a:pPr lvl="1">
              <a:spcBef>
                <a:spcPts val="800"/>
              </a:spcBef>
            </a:pPr>
            <a:r>
              <a:rPr lang="en-US" sz="2800" dirty="0"/>
              <a:t>Controlled substance Class V, same as pregabalin</a:t>
            </a:r>
          </a:p>
          <a:p>
            <a:endParaRPr lang="en-US" dirty="0"/>
          </a:p>
        </p:txBody>
      </p:sp>
      <p:sp>
        <p:nvSpPr>
          <p:cNvPr id="5" name="TextBox 4">
            <a:extLst>
              <a:ext uri="{FF2B5EF4-FFF2-40B4-BE49-F238E27FC236}">
                <a16:creationId xmlns:a16="http://schemas.microsoft.com/office/drawing/2014/main" id="{BF4A3625-0106-4FC3-9B6D-C0EDB3A33253}"/>
              </a:ext>
            </a:extLst>
          </p:cNvPr>
          <p:cNvSpPr txBox="1"/>
          <p:nvPr/>
        </p:nvSpPr>
        <p:spPr>
          <a:xfrm>
            <a:off x="4314093" y="6031210"/>
            <a:ext cx="6096000" cy="738664"/>
          </a:xfrm>
          <a:prstGeom prst="rect">
            <a:avLst/>
          </a:prstGeom>
          <a:noFill/>
        </p:spPr>
        <p:txBody>
          <a:bodyPr wrap="square">
            <a:spAutoFit/>
          </a:bodyPr>
          <a:lstStyle/>
          <a:p>
            <a:r>
              <a:rPr lang="en-US" sz="1400" b="0" dirty="0"/>
              <a:t>Kuca et al. </a:t>
            </a:r>
            <a:r>
              <a:rPr lang="en-US" sz="1400" b="0" i="1" dirty="0"/>
              <a:t>Neurology</a:t>
            </a:r>
            <a:r>
              <a:rPr lang="en-US" sz="1400" b="0" dirty="0"/>
              <a:t>. 2018;91(24):e2222-e2232.3;</a:t>
            </a:r>
          </a:p>
          <a:p>
            <a:r>
              <a:rPr lang="da-DK" sz="1400" b="0" dirty="0"/>
              <a:t>Goadsby et al. </a:t>
            </a:r>
            <a:r>
              <a:rPr lang="da-DK" sz="1400" b="0" i="1" dirty="0"/>
              <a:t>Brain</a:t>
            </a:r>
            <a:r>
              <a:rPr lang="da-DK" sz="1400" b="0" dirty="0"/>
              <a:t>. 2019;142:1894-1904. </a:t>
            </a:r>
          </a:p>
          <a:p>
            <a:r>
              <a:rPr lang="en-US" sz="1400" b="0" dirty="0"/>
              <a:t>Oswald et al. </a:t>
            </a:r>
            <a:r>
              <a:rPr lang="en-US" sz="1400" b="0" i="1" dirty="0"/>
              <a:t>J Pain Res</a:t>
            </a:r>
            <a:r>
              <a:rPr lang="en-US" sz="1400" b="0" dirty="0"/>
              <a:t>. 2018;11:2221-2227. </a:t>
            </a:r>
          </a:p>
        </p:txBody>
      </p:sp>
    </p:spTree>
    <p:extLst>
      <p:ext uri="{BB962C8B-B14F-4D97-AF65-F5344CB8AC3E}">
        <p14:creationId xmlns:p14="http://schemas.microsoft.com/office/powerpoint/2010/main" val="3007651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211981-A55A-49D1-B630-287AB01942BF}"/>
              </a:ext>
            </a:extLst>
          </p:cNvPr>
          <p:cNvSpPr>
            <a:spLocks noGrp="1"/>
          </p:cNvSpPr>
          <p:nvPr>
            <p:ph type="title"/>
          </p:nvPr>
        </p:nvSpPr>
        <p:spPr/>
        <p:txBody>
          <a:bodyPr/>
          <a:lstStyle/>
          <a:p>
            <a:r>
              <a:rPr lang="en-US" dirty="0"/>
              <a:t>Who should receive a gepant or ditan for acute treatment of migraine?</a:t>
            </a:r>
          </a:p>
        </p:txBody>
      </p:sp>
      <p:sp>
        <p:nvSpPr>
          <p:cNvPr id="6" name="Content Placeholder 5">
            <a:extLst>
              <a:ext uri="{FF2B5EF4-FFF2-40B4-BE49-F238E27FC236}">
                <a16:creationId xmlns:a16="http://schemas.microsoft.com/office/drawing/2014/main" id="{FD15B48F-4936-45F7-9943-BB9B6E935155}"/>
              </a:ext>
            </a:extLst>
          </p:cNvPr>
          <p:cNvSpPr>
            <a:spLocks noGrp="1"/>
          </p:cNvSpPr>
          <p:nvPr>
            <p:ph idx="1"/>
          </p:nvPr>
        </p:nvSpPr>
        <p:spPr>
          <a:xfrm>
            <a:off x="838200" y="1728402"/>
            <a:ext cx="10515600" cy="4351338"/>
          </a:xfrm>
        </p:spPr>
        <p:txBody>
          <a:bodyPr/>
          <a:lstStyle/>
          <a:p>
            <a:pPr marL="0" indent="0">
              <a:buNone/>
            </a:pPr>
            <a:r>
              <a:rPr lang="en-US" sz="3200" b="1" dirty="0"/>
              <a:t>Should be available to be prescribed by any licensed healthcare provider to patients who meet the following criteria:</a:t>
            </a:r>
          </a:p>
          <a:p>
            <a:r>
              <a:rPr lang="en-US" dirty="0"/>
              <a:t>Contraindications to triptans or </a:t>
            </a:r>
          </a:p>
          <a:p>
            <a:r>
              <a:rPr lang="en-US" dirty="0"/>
              <a:t>Lack of adequate response/lack of tolerability to ≥2 oral triptans or</a:t>
            </a:r>
          </a:p>
          <a:p>
            <a:r>
              <a:rPr lang="en-US" dirty="0"/>
              <a:t>Determined by either health care provider attestation or validated patient reported outcome (PRO) questionnaire </a:t>
            </a:r>
          </a:p>
          <a:p>
            <a:r>
              <a:rPr lang="en-US" dirty="0"/>
              <a:t>Treat with older meds for ≥2 attacks to evaluate efficacy and tolerability</a:t>
            </a:r>
          </a:p>
          <a:p>
            <a:endParaRPr lang="en-US" dirty="0"/>
          </a:p>
        </p:txBody>
      </p:sp>
      <p:sp>
        <p:nvSpPr>
          <p:cNvPr id="8" name="TextBox 7">
            <a:extLst>
              <a:ext uri="{FF2B5EF4-FFF2-40B4-BE49-F238E27FC236}">
                <a16:creationId xmlns:a16="http://schemas.microsoft.com/office/drawing/2014/main" id="{2BA7563F-CF8E-49B3-A0BE-F188158BD6A2}"/>
              </a:ext>
            </a:extLst>
          </p:cNvPr>
          <p:cNvSpPr txBox="1"/>
          <p:nvPr/>
        </p:nvSpPr>
        <p:spPr>
          <a:xfrm>
            <a:off x="4147477" y="6117454"/>
            <a:ext cx="3731086" cy="276999"/>
          </a:xfrm>
          <a:prstGeom prst="rect">
            <a:avLst/>
          </a:prstGeom>
          <a:noFill/>
        </p:spPr>
        <p:txBody>
          <a:bodyPr wrap="none" rtlCol="0">
            <a:spAutoFit/>
          </a:bodyPr>
          <a:lstStyle/>
          <a:p>
            <a:r>
              <a:rPr lang="en-US" sz="1200" dirty="0"/>
              <a:t>American Headache Society. </a:t>
            </a:r>
            <a:r>
              <a:rPr lang="en-US" sz="1200" i="1" dirty="0"/>
              <a:t>Headache</a:t>
            </a:r>
            <a:r>
              <a:rPr lang="en-US" sz="1200" dirty="0"/>
              <a:t>. 2019;59(1):1-18.</a:t>
            </a:r>
          </a:p>
        </p:txBody>
      </p:sp>
    </p:spTree>
    <p:extLst>
      <p:ext uri="{BB962C8B-B14F-4D97-AF65-F5344CB8AC3E}">
        <p14:creationId xmlns:p14="http://schemas.microsoft.com/office/powerpoint/2010/main" val="3238334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78" y="320675"/>
            <a:ext cx="11407487" cy="1325563"/>
          </a:xfrm>
        </p:spPr>
        <p:txBody>
          <a:bodyPr>
            <a:normAutofit/>
          </a:bodyPr>
          <a:lstStyle/>
          <a:p>
            <a:r>
              <a:rPr lang="en-US" sz="5400" dirty="0"/>
              <a:t>Neuromodulation</a:t>
            </a:r>
          </a:p>
        </p:txBody>
      </p:sp>
      <p:graphicFrame>
        <p:nvGraphicFramePr>
          <p:cNvPr id="6" name="Content Placeholder 2">
            <a:extLst>
              <a:ext uri="{FF2B5EF4-FFF2-40B4-BE49-F238E27FC236}">
                <a16:creationId xmlns:a16="http://schemas.microsoft.com/office/drawing/2014/main" id="{3F4AA9EA-E333-4C3A-BAF3-E93CA70226AB}"/>
              </a:ext>
            </a:extLst>
          </p:cNvPr>
          <p:cNvGraphicFramePr>
            <a:graphicFrameLocks noGrp="1"/>
          </p:cNvGraphicFramePr>
          <p:nvPr>
            <p:ph idx="1"/>
            <p:extLst>
              <p:ext uri="{D42A27DB-BD31-4B8C-83A1-F6EECF244321}">
                <p14:modId xmlns:p14="http://schemas.microsoft.com/office/powerpoint/2010/main" val="421407936"/>
              </p:ext>
            </p:extLst>
          </p:nvPr>
        </p:nvGraphicFramePr>
        <p:xfrm>
          <a:off x="391377" y="1339702"/>
          <a:ext cx="11407487" cy="4677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212883" y="6075660"/>
            <a:ext cx="4785558" cy="461665"/>
          </a:xfrm>
          <a:prstGeom prst="rect">
            <a:avLst/>
          </a:prstGeom>
          <a:noFill/>
        </p:spPr>
        <p:txBody>
          <a:bodyPr wrap="square" rtlCol="0">
            <a:spAutoFit/>
          </a:bodyPr>
          <a:lstStyle/>
          <a:p>
            <a:r>
              <a:rPr lang="en-US" sz="1200" dirty="0"/>
              <a:t>Singh RH, et al.  </a:t>
            </a:r>
            <a:r>
              <a:rPr lang="en-US" sz="1200" i="1" dirty="0"/>
              <a:t>Headache.</a:t>
            </a:r>
            <a:r>
              <a:rPr lang="en-US" sz="1200" dirty="0"/>
              <a:t> 2019;59(Suppl 2):33-49.</a:t>
            </a:r>
          </a:p>
          <a:p>
            <a:r>
              <a:rPr lang="en-US" sz="1200" dirty="0"/>
              <a:t>Yarnitsky D, et al.  </a:t>
            </a:r>
            <a:r>
              <a:rPr lang="en-US" sz="1200" i="1" dirty="0"/>
              <a:t>Headache.</a:t>
            </a:r>
            <a:r>
              <a:rPr lang="en-US" sz="1200" dirty="0"/>
              <a:t> 2019;59(8):1240-1252.</a:t>
            </a:r>
          </a:p>
        </p:txBody>
      </p:sp>
    </p:spTree>
    <p:extLst>
      <p:ext uri="{BB962C8B-B14F-4D97-AF65-F5344CB8AC3E}">
        <p14:creationId xmlns:p14="http://schemas.microsoft.com/office/powerpoint/2010/main" val="2727121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8899"/>
          </a:xfrm>
        </p:spPr>
        <p:txBody>
          <a:bodyPr/>
          <a:lstStyle/>
          <a:p>
            <a:r>
              <a:rPr lang="en-US" dirty="0"/>
              <a:t>When to Offer Prevention</a:t>
            </a:r>
          </a:p>
        </p:txBody>
      </p:sp>
      <p:sp>
        <p:nvSpPr>
          <p:cNvPr id="3" name="Content Placeholder 2"/>
          <p:cNvSpPr>
            <a:spLocks noGrp="1"/>
          </p:cNvSpPr>
          <p:nvPr>
            <p:ph idx="1"/>
          </p:nvPr>
        </p:nvSpPr>
        <p:spPr>
          <a:xfrm>
            <a:off x="838200" y="1488142"/>
            <a:ext cx="10515600" cy="4218922"/>
          </a:xfrm>
        </p:spPr>
        <p:txBody>
          <a:bodyPr>
            <a:normAutofit fontScale="92500"/>
          </a:bodyPr>
          <a:lstStyle/>
          <a:p>
            <a:r>
              <a:rPr lang="en-US" dirty="0"/>
              <a:t>Attacks significantly interfere with patient’s daily routine despite acute treatment</a:t>
            </a:r>
          </a:p>
          <a:p>
            <a:r>
              <a:rPr lang="en-US" dirty="0"/>
              <a:t>Frequent attacks (≥1 migraine headache day/week)</a:t>
            </a:r>
          </a:p>
          <a:p>
            <a:r>
              <a:rPr lang="en-US" dirty="0"/>
              <a:t>Contraindication to, failure, or overuse of acute treatments, with overuse defined as:</a:t>
            </a:r>
          </a:p>
          <a:p>
            <a:pPr lvl="1"/>
            <a:r>
              <a:rPr lang="en-US" dirty="0">
                <a:latin typeface="Calibri" panose="020F0502020204030204" pitchFamily="34" charset="0"/>
                <a:cs typeface="Calibri" panose="020F0502020204030204" pitchFamily="34" charset="0"/>
              </a:rPr>
              <a:t>≥</a:t>
            </a:r>
            <a:r>
              <a:rPr lang="en-US" dirty="0"/>
              <a:t>10 days/mo for ergot derivatives, triptans, opioids, combination analgesics, and a combination of drugs from different classes that are not individually overused</a:t>
            </a:r>
          </a:p>
          <a:p>
            <a:pPr lvl="1"/>
            <a:r>
              <a:rPr lang="en-US" dirty="0">
                <a:latin typeface="Calibri" panose="020F0502020204030204" pitchFamily="34" charset="0"/>
                <a:cs typeface="Calibri" panose="020F0502020204030204" pitchFamily="34" charset="0"/>
              </a:rPr>
              <a:t>≥</a:t>
            </a:r>
            <a:r>
              <a:rPr lang="en-US" dirty="0"/>
              <a:t>15 days/mo for non-opioid analgesics, acetaminophen, and NSAIDs</a:t>
            </a:r>
          </a:p>
          <a:p>
            <a:r>
              <a:rPr lang="en-US" dirty="0"/>
              <a:t>Adverse events with acute treatments</a:t>
            </a:r>
          </a:p>
          <a:p>
            <a:r>
              <a:rPr lang="en-US" dirty="0"/>
              <a:t>Patient preference</a:t>
            </a:r>
          </a:p>
          <a:p>
            <a:endParaRPr lang="en-US" dirty="0"/>
          </a:p>
        </p:txBody>
      </p:sp>
      <p:sp>
        <p:nvSpPr>
          <p:cNvPr id="6" name="TextBox 5">
            <a:extLst>
              <a:ext uri="{FF2B5EF4-FFF2-40B4-BE49-F238E27FC236}">
                <a16:creationId xmlns:a16="http://schemas.microsoft.com/office/drawing/2014/main" id="{6A70C39C-F880-438E-9F13-E22D8476BED8}"/>
              </a:ext>
            </a:extLst>
          </p:cNvPr>
          <p:cNvSpPr txBox="1"/>
          <p:nvPr/>
        </p:nvSpPr>
        <p:spPr>
          <a:xfrm>
            <a:off x="4147477" y="6117454"/>
            <a:ext cx="3731086" cy="276999"/>
          </a:xfrm>
          <a:prstGeom prst="rect">
            <a:avLst/>
          </a:prstGeom>
          <a:noFill/>
        </p:spPr>
        <p:txBody>
          <a:bodyPr wrap="none" rtlCol="0">
            <a:spAutoFit/>
          </a:bodyPr>
          <a:lstStyle/>
          <a:p>
            <a:r>
              <a:rPr lang="en-US" sz="1200" dirty="0"/>
              <a:t>American Headache Society. </a:t>
            </a:r>
            <a:r>
              <a:rPr lang="en-US" sz="1200" i="1" dirty="0"/>
              <a:t>Headache</a:t>
            </a:r>
            <a:r>
              <a:rPr lang="en-US" sz="1200" dirty="0"/>
              <a:t>. 2019;59(1):1-18.</a:t>
            </a:r>
          </a:p>
        </p:txBody>
      </p:sp>
    </p:spTree>
    <p:extLst>
      <p:ext uri="{BB962C8B-B14F-4D97-AF65-F5344CB8AC3E}">
        <p14:creationId xmlns:p14="http://schemas.microsoft.com/office/powerpoint/2010/main" val="3318107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CDEE20-9987-4E5B-A60A-314AD1EBD6AA}"/>
              </a:ext>
            </a:extLst>
          </p:cNvPr>
          <p:cNvSpPr>
            <a:spLocks noGrp="1"/>
          </p:cNvSpPr>
          <p:nvPr>
            <p:ph type="title"/>
          </p:nvPr>
        </p:nvSpPr>
        <p:spPr>
          <a:xfrm>
            <a:off x="838200" y="0"/>
            <a:ext cx="10515600" cy="1325563"/>
          </a:xfrm>
        </p:spPr>
        <p:txBody>
          <a:bodyPr/>
          <a:lstStyle/>
          <a:p>
            <a:r>
              <a:rPr lang="en-US" dirty="0"/>
              <a:t>Goals of Preventive Treatment for Migraine</a:t>
            </a:r>
          </a:p>
        </p:txBody>
      </p:sp>
      <p:sp>
        <p:nvSpPr>
          <p:cNvPr id="7" name="TextBox 6">
            <a:extLst>
              <a:ext uri="{FF2B5EF4-FFF2-40B4-BE49-F238E27FC236}">
                <a16:creationId xmlns:a16="http://schemas.microsoft.com/office/drawing/2014/main" id="{64421B8E-EF9E-4AE1-8C14-C2442194BEFE}"/>
              </a:ext>
            </a:extLst>
          </p:cNvPr>
          <p:cNvSpPr txBox="1"/>
          <p:nvPr/>
        </p:nvSpPr>
        <p:spPr>
          <a:xfrm>
            <a:off x="4137212" y="6098428"/>
            <a:ext cx="3559564" cy="276999"/>
          </a:xfrm>
          <a:prstGeom prst="rect">
            <a:avLst/>
          </a:prstGeom>
          <a:noFill/>
        </p:spPr>
        <p:txBody>
          <a:bodyPr wrap="none" rtlCol="0">
            <a:spAutoFit/>
          </a:bodyPr>
          <a:lstStyle/>
          <a:p>
            <a:r>
              <a:rPr lang="en-US" sz="1200" dirty="0"/>
              <a:t>American Headache Society. </a:t>
            </a:r>
            <a:r>
              <a:rPr lang="en-US" sz="1200" i="1" dirty="0"/>
              <a:t>Headache</a:t>
            </a:r>
            <a:r>
              <a:rPr lang="en-US" sz="1200" dirty="0"/>
              <a:t>. 2019;59:1-18.</a:t>
            </a:r>
          </a:p>
        </p:txBody>
      </p:sp>
      <p:graphicFrame>
        <p:nvGraphicFramePr>
          <p:cNvPr id="6" name="Content Placeholder 5">
            <a:extLst>
              <a:ext uri="{FF2B5EF4-FFF2-40B4-BE49-F238E27FC236}">
                <a16:creationId xmlns:a16="http://schemas.microsoft.com/office/drawing/2014/main" id="{8EAD5F02-4FC6-4E3A-9B6B-0D40B6093876}"/>
              </a:ext>
            </a:extLst>
          </p:cNvPr>
          <p:cNvGraphicFramePr>
            <a:graphicFrameLocks noGrp="1"/>
          </p:cNvGraphicFramePr>
          <p:nvPr>
            <p:ph idx="1"/>
            <p:extLst>
              <p:ext uri="{D42A27DB-BD31-4B8C-83A1-F6EECF244321}">
                <p14:modId xmlns:p14="http://schemas.microsoft.com/office/powerpoint/2010/main" val="2895695324"/>
              </p:ext>
            </p:extLst>
          </p:nvPr>
        </p:nvGraphicFramePr>
        <p:xfrm>
          <a:off x="70540" y="90554"/>
          <a:ext cx="12271248" cy="555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8EBA4F82-8158-4E34-9E9C-B3D7CA33039E}"/>
              </a:ext>
            </a:extLst>
          </p:cNvPr>
          <p:cNvSpPr/>
          <p:nvPr/>
        </p:nvSpPr>
        <p:spPr>
          <a:xfrm>
            <a:off x="3917576" y="4936231"/>
            <a:ext cx="4356847" cy="70866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Prevention ≠ Cure</a:t>
            </a:r>
          </a:p>
        </p:txBody>
      </p:sp>
    </p:spTree>
    <p:extLst>
      <p:ext uri="{BB962C8B-B14F-4D97-AF65-F5344CB8AC3E}">
        <p14:creationId xmlns:p14="http://schemas.microsoft.com/office/powerpoint/2010/main" val="4207099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647876" y="470924"/>
            <a:ext cx="3416158" cy="2349761"/>
          </a:xfrm>
        </p:spPr>
        <p:txBody>
          <a:bodyPr>
            <a:normAutofit/>
          </a:bodyPr>
          <a:lstStyle/>
          <a:p>
            <a:pPr algn="ctr" eaLnBrk="1" hangingPunct="1"/>
            <a:r>
              <a:rPr lang="en-US" altLang="en-US" dirty="0"/>
              <a:t>Principles of Preventive Treatment</a:t>
            </a:r>
          </a:p>
        </p:txBody>
      </p:sp>
      <p:graphicFrame>
        <p:nvGraphicFramePr>
          <p:cNvPr id="45061" name="Rectangle 3">
            <a:extLst>
              <a:ext uri="{FF2B5EF4-FFF2-40B4-BE49-F238E27FC236}">
                <a16:creationId xmlns:a16="http://schemas.microsoft.com/office/drawing/2014/main" id="{BF1F8D1D-A6F1-45A7-9A3A-F3D10E39038F}"/>
              </a:ext>
            </a:extLst>
          </p:cNvPr>
          <p:cNvGraphicFramePr>
            <a:graphicFrameLocks noGrp="1"/>
          </p:cNvGraphicFramePr>
          <p:nvPr>
            <p:ph idx="1"/>
            <p:extLst>
              <p:ext uri="{D42A27DB-BD31-4B8C-83A1-F6EECF244321}">
                <p14:modId xmlns:p14="http://schemas.microsoft.com/office/powerpoint/2010/main" val="3238808901"/>
              </p:ext>
            </p:extLst>
          </p:nvPr>
        </p:nvGraphicFramePr>
        <p:xfrm>
          <a:off x="4378510" y="255771"/>
          <a:ext cx="7165613" cy="5535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1F50755-3189-4C7D-8C5F-5ABDAE2FD802}"/>
              </a:ext>
            </a:extLst>
          </p:cNvPr>
          <p:cNvSpPr txBox="1"/>
          <p:nvPr/>
        </p:nvSpPr>
        <p:spPr>
          <a:xfrm>
            <a:off x="581381" y="5352365"/>
            <a:ext cx="2799772" cy="523220"/>
          </a:xfrm>
          <a:prstGeom prst="rect">
            <a:avLst/>
          </a:prstGeom>
          <a:noFill/>
        </p:spPr>
        <p:txBody>
          <a:bodyPr wrap="square" rtlCol="0">
            <a:spAutoFit/>
          </a:bodyPr>
          <a:lstStyle/>
          <a:p>
            <a:r>
              <a:rPr lang="en-US" sz="1400" dirty="0"/>
              <a:t>*Except for onabotulinumtoxinA and CGRP monoclonal antibodies</a:t>
            </a:r>
          </a:p>
        </p:txBody>
      </p:sp>
    </p:spTree>
    <p:extLst>
      <p:ext uri="{BB962C8B-B14F-4D97-AF65-F5344CB8AC3E}">
        <p14:creationId xmlns:p14="http://schemas.microsoft.com/office/powerpoint/2010/main" val="977583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933"/>
            <a:ext cx="1748445" cy="5974918"/>
          </a:xfrm>
          <a:solidFill>
            <a:schemeClr val="accent2"/>
          </a:solidFill>
        </p:spPr>
        <p:txBody>
          <a:bodyPr>
            <a:normAutofit/>
          </a:bodyPr>
          <a:lstStyle/>
          <a:p>
            <a:pPr algn="ctr" eaLnBrk="1" hangingPunct="1"/>
            <a:r>
              <a:rPr lang="en-US" sz="2400" b="1" dirty="0"/>
              <a:t>Medications for Preventive Treatment of </a:t>
            </a:r>
            <a:r>
              <a:rPr lang="en-US" sz="2400" b="1" u="sng" dirty="0"/>
              <a:t>Episodic</a:t>
            </a:r>
            <a:r>
              <a:rPr lang="en-US" sz="2400" b="1" dirty="0"/>
              <a:t> Migraine</a:t>
            </a:r>
            <a:endParaRPr lang="en-US" altLang="en-US" sz="2400" b="1" dirty="0">
              <a:solidFill>
                <a:schemeClr val="tx2"/>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69229655"/>
              </p:ext>
            </p:extLst>
          </p:nvPr>
        </p:nvGraphicFramePr>
        <p:xfrm>
          <a:off x="1748445" y="1934"/>
          <a:ext cx="10058400" cy="5974917"/>
        </p:xfrm>
        <a:graphic>
          <a:graphicData uri="http://schemas.openxmlformats.org/drawingml/2006/table">
            <a:tbl>
              <a:tblPr firstRow="1" bandRow="1">
                <a:tableStyleId>{93296810-A885-4BE3-A3E7-6D5BEEA58F35}</a:tableStyleId>
              </a:tblPr>
              <a:tblGrid>
                <a:gridCol w="2160646">
                  <a:extLst>
                    <a:ext uri="{9D8B030D-6E8A-4147-A177-3AD203B41FA5}">
                      <a16:colId xmlns:a16="http://schemas.microsoft.com/office/drawing/2014/main" val="20000"/>
                    </a:ext>
                  </a:extLst>
                </a:gridCol>
                <a:gridCol w="2718964">
                  <a:extLst>
                    <a:ext uri="{9D8B030D-6E8A-4147-A177-3AD203B41FA5}">
                      <a16:colId xmlns:a16="http://schemas.microsoft.com/office/drawing/2014/main" val="20001"/>
                    </a:ext>
                  </a:extLst>
                </a:gridCol>
                <a:gridCol w="2620150">
                  <a:extLst>
                    <a:ext uri="{9D8B030D-6E8A-4147-A177-3AD203B41FA5}">
                      <a16:colId xmlns:a16="http://schemas.microsoft.com/office/drawing/2014/main" val="20002"/>
                    </a:ext>
                  </a:extLst>
                </a:gridCol>
                <a:gridCol w="2558640">
                  <a:extLst>
                    <a:ext uri="{9D8B030D-6E8A-4147-A177-3AD203B41FA5}">
                      <a16:colId xmlns:a16="http://schemas.microsoft.com/office/drawing/2014/main" val="20003"/>
                    </a:ext>
                  </a:extLst>
                </a:gridCol>
              </a:tblGrid>
              <a:tr h="642114">
                <a:tc>
                  <a:txBody>
                    <a:bodyPr/>
                    <a:lstStyle/>
                    <a:p>
                      <a:pPr algn="ctr"/>
                      <a:r>
                        <a:rPr lang="en-US" sz="1800" dirty="0"/>
                        <a:t>Level A:</a:t>
                      </a:r>
                    </a:p>
                    <a:p>
                      <a:pPr algn="ctr"/>
                      <a:r>
                        <a:rPr lang="en-US" sz="1800" dirty="0"/>
                        <a:t>Effective</a:t>
                      </a:r>
                    </a:p>
                  </a:txBody>
                  <a:tcPr marL="81275" marR="81275"/>
                </a:tc>
                <a:tc>
                  <a:txBody>
                    <a:bodyPr/>
                    <a:lstStyle/>
                    <a:p>
                      <a:pPr algn="ctr"/>
                      <a:r>
                        <a:rPr lang="en-US" sz="1800" kern="1200" dirty="0"/>
                        <a:t>Level B:</a:t>
                      </a:r>
                    </a:p>
                    <a:p>
                      <a:pPr algn="ctr"/>
                      <a:r>
                        <a:rPr lang="en-US" sz="1800" kern="1200" dirty="0"/>
                        <a:t>Probable</a:t>
                      </a:r>
                      <a:endParaRPr lang="en-US" sz="1800" dirty="0"/>
                    </a:p>
                  </a:txBody>
                  <a:tcPr marL="81275" marR="81275"/>
                </a:tc>
                <a:tc>
                  <a:txBody>
                    <a:bodyPr/>
                    <a:lstStyle/>
                    <a:p>
                      <a:pPr algn="ctr"/>
                      <a:r>
                        <a:rPr lang="en-US" sz="1800" kern="1200" dirty="0"/>
                        <a:t>Level C:</a:t>
                      </a:r>
                    </a:p>
                    <a:p>
                      <a:pPr algn="ctr"/>
                      <a:r>
                        <a:rPr lang="en-US" sz="1800" kern="1200" dirty="0"/>
                        <a:t>Possible</a:t>
                      </a:r>
                      <a:endParaRPr lang="en-US" sz="1800" dirty="0"/>
                    </a:p>
                  </a:txBody>
                  <a:tcPr marL="81275" marR="81275"/>
                </a:tc>
                <a:tc>
                  <a:txBody>
                    <a:bodyPr/>
                    <a:lstStyle/>
                    <a:p>
                      <a:pPr algn="ctr"/>
                      <a:r>
                        <a:rPr lang="en-US" sz="1800" kern="1200" dirty="0"/>
                        <a:t>Level U: Inadequate/conflicting</a:t>
                      </a:r>
                      <a:endParaRPr lang="en-US" sz="1800" dirty="0"/>
                    </a:p>
                  </a:txBody>
                  <a:tcPr marL="81275" marR="81275"/>
                </a:tc>
                <a:extLst>
                  <a:ext uri="{0D108BD9-81ED-4DB2-BD59-A6C34878D82A}">
                    <a16:rowId xmlns:a16="http://schemas.microsoft.com/office/drawing/2014/main" val="10000"/>
                  </a:ext>
                </a:extLst>
              </a:tr>
              <a:tr h="5332803">
                <a:tc>
                  <a:txBody>
                    <a:bodyPr/>
                    <a:lstStyle/>
                    <a:p>
                      <a:r>
                        <a:rPr lang="en-US" sz="1800" b="1" kern="1200" dirty="0"/>
                        <a:t>Antiepileptics</a:t>
                      </a:r>
                    </a:p>
                    <a:p>
                      <a:pPr marL="52388" indent="-52388">
                        <a:buFont typeface="Arial" panose="020B0604020202020204" pitchFamily="34" charset="0"/>
                        <a:buChar char="•"/>
                      </a:pPr>
                      <a:r>
                        <a:rPr lang="en-US" sz="1800" kern="1200" dirty="0"/>
                        <a:t>Divalproex* </a:t>
                      </a:r>
                    </a:p>
                    <a:p>
                      <a:pPr marL="52388" indent="-52388">
                        <a:buFont typeface="Arial" panose="020B0604020202020204" pitchFamily="34" charset="0"/>
                        <a:buChar char="•"/>
                      </a:pPr>
                      <a:r>
                        <a:rPr lang="en-US" sz="1800" kern="1200" dirty="0"/>
                        <a:t>Valproate*</a:t>
                      </a:r>
                    </a:p>
                    <a:p>
                      <a:pPr marL="52388" indent="-52388">
                        <a:buFont typeface="Arial" panose="020B0604020202020204" pitchFamily="34" charset="0"/>
                        <a:buChar char="•"/>
                      </a:pPr>
                      <a:r>
                        <a:rPr lang="en-US" sz="1800" kern="1200" dirty="0"/>
                        <a:t>Topiramate*</a:t>
                      </a:r>
                    </a:p>
                    <a:p>
                      <a:r>
                        <a:rPr lang="en-US" sz="1800" b="1" kern="1200" dirty="0">
                          <a:sym typeface="Symbol" panose="05050102010706020507" pitchFamily="18" charset="2"/>
                        </a:rPr>
                        <a:t></a:t>
                      </a:r>
                      <a:r>
                        <a:rPr lang="en-US" sz="1800" b="1" kern="1200" dirty="0"/>
                        <a:t>-blockers</a:t>
                      </a:r>
                    </a:p>
                    <a:p>
                      <a:pPr marL="117475" indent="-117475">
                        <a:buFont typeface="Arial" panose="020B0604020202020204" pitchFamily="34" charset="0"/>
                        <a:buChar char="•"/>
                      </a:pPr>
                      <a:r>
                        <a:rPr lang="en-US" sz="1800" kern="1200" dirty="0"/>
                        <a:t>Metoprolol</a:t>
                      </a:r>
                    </a:p>
                    <a:p>
                      <a:pPr marL="117475" indent="-117475">
                        <a:buFont typeface="Arial" panose="020B0604020202020204" pitchFamily="34" charset="0"/>
                        <a:buChar char="•"/>
                      </a:pPr>
                      <a:r>
                        <a:rPr lang="en-US" sz="1800" kern="1200" dirty="0"/>
                        <a:t>Propranolol*</a:t>
                      </a:r>
                    </a:p>
                    <a:p>
                      <a:pPr marL="117475" indent="-117475">
                        <a:buFont typeface="Arial" panose="020B0604020202020204" pitchFamily="34" charset="0"/>
                        <a:buChar char="•"/>
                      </a:pPr>
                      <a:r>
                        <a:rPr lang="en-US" sz="1800" kern="1200" dirty="0"/>
                        <a:t>Timolol*</a:t>
                      </a:r>
                    </a:p>
                    <a:p>
                      <a:r>
                        <a:rPr lang="en-US" sz="1800" b="1" kern="1200" dirty="0"/>
                        <a:t>ARB</a:t>
                      </a:r>
                    </a:p>
                    <a:p>
                      <a:pPr marL="117475" indent="-117475">
                        <a:buFont typeface="Arial" panose="020B0604020202020204" pitchFamily="34" charset="0"/>
                        <a:buChar char="•"/>
                      </a:pPr>
                      <a:r>
                        <a:rPr lang="en-US" sz="1800" kern="1200" dirty="0"/>
                        <a:t>Candesartan</a:t>
                      </a:r>
                      <a:r>
                        <a:rPr lang="en-US" sz="1800" kern="1200" baseline="30000" dirty="0"/>
                        <a:t>1</a:t>
                      </a:r>
                      <a:endParaRPr lang="en-US" sz="1800" b="0" dirty="0"/>
                    </a:p>
                    <a:p>
                      <a:r>
                        <a:rPr lang="en-US" sz="1800" b="1" kern="1200" dirty="0"/>
                        <a:t>CGRP mAbs</a:t>
                      </a:r>
                    </a:p>
                    <a:p>
                      <a:pPr marL="117475" indent="-117475">
                        <a:buFont typeface="Arial" panose="020B0604020202020204" pitchFamily="34" charset="0"/>
                        <a:buChar char="•"/>
                      </a:pPr>
                      <a:r>
                        <a:rPr lang="en-US" sz="1800" kern="1200" dirty="0"/>
                        <a:t>Erenumab*</a:t>
                      </a:r>
                    </a:p>
                    <a:p>
                      <a:pPr marL="117475" indent="-117475">
                        <a:buFont typeface="Arial" panose="020B0604020202020204" pitchFamily="34" charset="0"/>
                        <a:buChar char="•"/>
                      </a:pPr>
                      <a:r>
                        <a:rPr lang="en-US" sz="1800" kern="1200" dirty="0"/>
                        <a:t>Eptinezumab*</a:t>
                      </a:r>
                    </a:p>
                    <a:p>
                      <a:pPr marL="117475" indent="-117475">
                        <a:buFont typeface="Arial" panose="020B0604020202020204" pitchFamily="34" charset="0"/>
                        <a:buChar char="•"/>
                      </a:pPr>
                      <a:r>
                        <a:rPr lang="en-US" dirty="0"/>
                        <a:t>Fremanezumb*</a:t>
                      </a:r>
                    </a:p>
                    <a:p>
                      <a:pPr marL="117475" indent="-117475">
                        <a:buFont typeface="Arial" panose="020B0604020202020204" pitchFamily="34" charset="0"/>
                        <a:buChar char="•"/>
                      </a:pPr>
                      <a:r>
                        <a:rPr lang="en-US" dirty="0"/>
                        <a:t>Galcanezumab*</a:t>
                      </a:r>
                      <a:endParaRPr lang="en-US" sz="1800" kern="1200" dirty="0"/>
                    </a:p>
                  </a:txBody>
                  <a:tcPr marL="81275" marR="81275"/>
                </a:tc>
                <a:tc>
                  <a:txBody>
                    <a:bodyPr/>
                    <a:lstStyle/>
                    <a:p>
                      <a:r>
                        <a:rPr lang="fr-FR" sz="1800" b="1" kern="1200" dirty="0"/>
                        <a:t>SNRI/TCA</a:t>
                      </a:r>
                      <a:endParaRPr lang="en-US" sz="1800" b="1" kern="1200" dirty="0"/>
                    </a:p>
                    <a:p>
                      <a:pPr marL="117475" indent="-117475">
                        <a:buFont typeface="Arial" panose="020B0604020202020204" pitchFamily="34" charset="0"/>
                        <a:buChar char="•"/>
                      </a:pPr>
                      <a:r>
                        <a:rPr lang="fr-FR" sz="1800" kern="1200" dirty="0"/>
                        <a:t>Amitriptyline</a:t>
                      </a:r>
                      <a:endParaRPr lang="en-US" sz="1800" kern="1200" dirty="0"/>
                    </a:p>
                    <a:p>
                      <a:pPr marL="117475" indent="-117475">
                        <a:buFont typeface="Arial" panose="020B0604020202020204" pitchFamily="34" charset="0"/>
                        <a:buChar char="•"/>
                      </a:pPr>
                      <a:r>
                        <a:rPr lang="en-US" sz="1800" kern="1200" dirty="0"/>
                        <a:t>Venlafaxine </a:t>
                      </a:r>
                    </a:p>
                    <a:p>
                      <a:r>
                        <a:rPr lang="en-US" sz="1800" b="1" kern="1200" dirty="0">
                          <a:sym typeface="Symbol" panose="05050102010706020507" pitchFamily="18" charset="2"/>
                        </a:rPr>
                        <a:t></a:t>
                      </a:r>
                      <a:r>
                        <a:rPr lang="en-US" sz="1800" b="1" kern="1200" dirty="0"/>
                        <a:t>-blockers </a:t>
                      </a:r>
                    </a:p>
                    <a:p>
                      <a:pPr marL="52388" indent="-52388">
                        <a:buFont typeface="Arial" panose="020B0604020202020204" pitchFamily="34" charset="0"/>
                        <a:buChar char="•"/>
                      </a:pPr>
                      <a:r>
                        <a:rPr lang="en-US" sz="1800" kern="1200" dirty="0"/>
                        <a:t>Atenolol</a:t>
                      </a:r>
                    </a:p>
                    <a:p>
                      <a:pPr marL="52388" indent="-52388">
                        <a:buFont typeface="Arial" panose="020B0604020202020204" pitchFamily="34" charset="0"/>
                        <a:buChar char="•"/>
                      </a:pPr>
                      <a:r>
                        <a:rPr lang="en-US" sz="1800" kern="1200" dirty="0"/>
                        <a:t>Nadolol</a:t>
                      </a:r>
                    </a:p>
                    <a:p>
                      <a:pPr marL="0" indent="0">
                        <a:buFont typeface="Arial" panose="020B0604020202020204" pitchFamily="34" charset="0"/>
                        <a:buNone/>
                      </a:pPr>
                      <a:endParaRPr lang="en-US" sz="1800" b="1" kern="1200" dirty="0"/>
                    </a:p>
                  </a:txBody>
                  <a:tcPr marL="81275" marR="81275"/>
                </a:tc>
                <a:tc>
                  <a:txBody>
                    <a:bodyPr/>
                    <a:lstStyle/>
                    <a:p>
                      <a:r>
                        <a:rPr lang="es-ES" sz="1800" b="1" kern="1200" dirty="0"/>
                        <a:t>ACE-I</a:t>
                      </a:r>
                      <a:endParaRPr lang="en-US" sz="1800" b="1" kern="1200" dirty="0"/>
                    </a:p>
                    <a:p>
                      <a:pPr marL="117475" indent="-117475">
                        <a:buFont typeface="Arial" panose="020B0604020202020204" pitchFamily="34" charset="0"/>
                        <a:buChar char="•"/>
                      </a:pPr>
                      <a:r>
                        <a:rPr lang="es-ES" sz="1800" kern="1200" dirty="0"/>
                        <a:t>Lisinopril </a:t>
                      </a:r>
                      <a:endParaRPr lang="en-US" sz="1800" kern="1200" dirty="0"/>
                    </a:p>
                    <a:p>
                      <a:pPr marL="0" indent="0">
                        <a:buFont typeface="Arial" panose="020B0604020202020204" pitchFamily="34" charset="0"/>
                        <a:buNone/>
                      </a:pPr>
                      <a:r>
                        <a:rPr lang="en-US" sz="1800" b="1" kern="1200" dirty="0"/>
                        <a:t>Antihistamine</a:t>
                      </a:r>
                    </a:p>
                    <a:p>
                      <a:pPr marL="117475" indent="-117475">
                        <a:buFont typeface="Arial" panose="020B0604020202020204" pitchFamily="34" charset="0"/>
                        <a:buChar char="•"/>
                      </a:pPr>
                      <a:r>
                        <a:rPr lang="en-US" sz="1800" kern="1200" dirty="0"/>
                        <a:t>Cyproheptadine</a:t>
                      </a:r>
                    </a:p>
                  </a:txBody>
                  <a:tcPr marL="81275" marR="81275"/>
                </a:tc>
                <a:tc>
                  <a:txBody>
                    <a:bodyPr/>
                    <a:lstStyle/>
                    <a:p>
                      <a:r>
                        <a:rPr lang="es-ES" sz="1800" b="1" kern="1200" dirty="0"/>
                        <a:t>Antiepileptic</a:t>
                      </a:r>
                      <a:endParaRPr lang="en-US" sz="1800" b="1" kern="1200" dirty="0"/>
                    </a:p>
                    <a:p>
                      <a:pPr marL="117475" indent="-117475">
                        <a:buFont typeface="Arial" panose="020B0604020202020204" pitchFamily="34" charset="0"/>
                        <a:buChar char="•"/>
                      </a:pPr>
                      <a:r>
                        <a:rPr lang="es-ES" sz="1800" kern="1200" dirty="0"/>
                        <a:t>Gabapentin</a:t>
                      </a:r>
                      <a:r>
                        <a:rPr lang="en-US" sz="1800" kern="1200" dirty="0"/>
                        <a:t> </a:t>
                      </a:r>
                    </a:p>
                    <a:p>
                      <a:r>
                        <a:rPr lang="en-US" sz="1800" b="1" kern="1200" dirty="0"/>
                        <a:t>TCA</a:t>
                      </a:r>
                    </a:p>
                    <a:p>
                      <a:pPr marL="117475" indent="-117475">
                        <a:buFont typeface="Arial" panose="020B0604020202020204" pitchFamily="34" charset="0"/>
                        <a:buChar char="•"/>
                      </a:pPr>
                      <a:r>
                        <a:rPr lang="en-US" sz="1800" kern="1200" dirty="0"/>
                        <a:t>Protriptyline </a:t>
                      </a:r>
                    </a:p>
                    <a:p>
                      <a:r>
                        <a:rPr lang="en-US" sz="1800" b="1" kern="1200" dirty="0"/>
                        <a:t>CCB</a:t>
                      </a:r>
                    </a:p>
                    <a:p>
                      <a:pPr marL="117475" indent="-117475">
                        <a:buFont typeface="Arial" panose="020B0604020202020204" pitchFamily="34" charset="0"/>
                        <a:buChar char="•"/>
                      </a:pPr>
                      <a:r>
                        <a:rPr lang="en-US" sz="1800" kern="1200" dirty="0"/>
                        <a:t>Nifedipine</a:t>
                      </a:r>
                    </a:p>
                    <a:p>
                      <a:pPr marL="117475" marR="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t>Verapamil </a:t>
                      </a:r>
                      <a:endParaRPr lang="en-US" sz="1800" dirty="0"/>
                    </a:p>
                  </a:txBody>
                  <a:tcPr marL="81275" marR="81275"/>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13CFE41C-463B-4B39-AF56-4DDE346D2234}"/>
              </a:ext>
            </a:extLst>
          </p:cNvPr>
          <p:cNvSpPr txBox="1"/>
          <p:nvPr/>
        </p:nvSpPr>
        <p:spPr>
          <a:xfrm>
            <a:off x="4147477" y="6117454"/>
            <a:ext cx="3435812" cy="276999"/>
          </a:xfrm>
          <a:prstGeom prst="rect">
            <a:avLst/>
          </a:prstGeom>
          <a:noFill/>
        </p:spPr>
        <p:txBody>
          <a:bodyPr wrap="none" rtlCol="0">
            <a:spAutoFit/>
          </a:bodyPr>
          <a:lstStyle/>
          <a:p>
            <a:r>
              <a:rPr lang="en-US" sz="1200" dirty="0"/>
              <a:t>Silberstein SD, et al. </a:t>
            </a:r>
            <a:r>
              <a:rPr lang="en-US" sz="1200" i="1" dirty="0"/>
              <a:t>Neurology</a:t>
            </a:r>
            <a:r>
              <a:rPr lang="en-US" sz="1200" dirty="0"/>
              <a:t>. 2012;78:1337-1345.</a:t>
            </a:r>
          </a:p>
        </p:txBody>
      </p:sp>
      <p:sp>
        <p:nvSpPr>
          <p:cNvPr id="3" name="TextBox 2">
            <a:extLst>
              <a:ext uri="{FF2B5EF4-FFF2-40B4-BE49-F238E27FC236}">
                <a16:creationId xmlns:a16="http://schemas.microsoft.com/office/drawing/2014/main" id="{98A57C49-E9C5-4F9E-858A-9CE452A2C3E1}"/>
              </a:ext>
            </a:extLst>
          </p:cNvPr>
          <p:cNvSpPr txBox="1"/>
          <p:nvPr/>
        </p:nvSpPr>
        <p:spPr>
          <a:xfrm>
            <a:off x="1748446" y="5238187"/>
            <a:ext cx="10058399" cy="738664"/>
          </a:xfrm>
          <a:prstGeom prst="rect">
            <a:avLst/>
          </a:prstGeom>
          <a:noFill/>
        </p:spPr>
        <p:txBody>
          <a:bodyPr wrap="square" rtlCol="0">
            <a:spAutoFit/>
          </a:bodyPr>
          <a:lstStyle/>
          <a:p>
            <a:r>
              <a:rPr lang="en-US" sz="1400" dirty="0"/>
              <a:t>*Specifically indicated for migraine; all others are investigational</a:t>
            </a:r>
          </a:p>
          <a:p>
            <a:r>
              <a:rPr lang="en-US" sz="1400" baseline="30000" dirty="0"/>
              <a:t>1</a:t>
            </a:r>
            <a:r>
              <a:rPr lang="en-US" sz="1400" dirty="0"/>
              <a:t>Classified as possibly effective in original 2012 guideline; recent evidence indicates candesartan is effective for the preventive treatment of episodic migraine</a:t>
            </a:r>
            <a:endParaRPr lang="en-US" sz="1400" baseline="30000" dirty="0"/>
          </a:p>
        </p:txBody>
      </p:sp>
    </p:spTree>
    <p:extLst>
      <p:ext uri="{BB962C8B-B14F-4D97-AF65-F5344CB8AC3E}">
        <p14:creationId xmlns:p14="http://schemas.microsoft.com/office/powerpoint/2010/main" val="1432998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129345"/>
            <a:ext cx="12192000" cy="1137036"/>
          </a:xfrm>
        </p:spPr>
        <p:txBody>
          <a:bodyPr/>
          <a:lstStyle/>
          <a:p>
            <a:r>
              <a:rPr lang="en-US" dirty="0"/>
              <a:t>   4 Injectable mAbs to CGRP or Its Receptor</a:t>
            </a:r>
          </a:p>
        </p:txBody>
      </p:sp>
      <p:sp>
        <p:nvSpPr>
          <p:cNvPr id="3" name="Text Placeholder 2">
            <a:extLst>
              <a:ext uri="{FF2B5EF4-FFF2-40B4-BE49-F238E27FC236}">
                <a16:creationId xmlns:a16="http://schemas.microsoft.com/office/drawing/2014/main" id="{A1C5123B-01EC-B34F-8059-235168C205F1}"/>
              </a:ext>
            </a:extLst>
          </p:cNvPr>
          <p:cNvSpPr>
            <a:spLocks noGrp="1"/>
          </p:cNvSpPr>
          <p:nvPr>
            <p:ph type="body" sz="quarter" idx="11"/>
          </p:nvPr>
        </p:nvSpPr>
        <p:spPr>
          <a:xfrm>
            <a:off x="4148875" y="5934521"/>
            <a:ext cx="7847816" cy="700195"/>
          </a:xfrm>
        </p:spPr>
        <p:txBody>
          <a:bodyPr/>
          <a:lstStyle/>
          <a:p>
            <a:pPr marR="0">
              <a:spcBef>
                <a:spcPts val="0"/>
              </a:spcBef>
              <a:spcAft>
                <a:spcPts val="0"/>
              </a:spcAft>
            </a:pPr>
            <a:r>
              <a:rPr lang="en-US" sz="1100" b="0" dirty="0">
                <a:solidFill>
                  <a:schemeClr val="tx1"/>
                </a:solidFill>
              </a:rPr>
              <a:t>Tepper SJ. </a:t>
            </a:r>
            <a:r>
              <a:rPr lang="en-US" sz="1100" b="0" i="1" dirty="0">
                <a:solidFill>
                  <a:schemeClr val="tx1"/>
                </a:solidFill>
              </a:rPr>
              <a:t>Headache</a:t>
            </a:r>
            <a:r>
              <a:rPr lang="en-US" sz="1100" b="0" dirty="0">
                <a:solidFill>
                  <a:schemeClr val="tx1"/>
                </a:solidFill>
              </a:rPr>
              <a:t>. 2018;58 (suppl 3):238-275.   Tepper SJ. </a:t>
            </a:r>
            <a:r>
              <a:rPr lang="en-US" sz="1100" b="0" i="1" dirty="0">
                <a:solidFill>
                  <a:schemeClr val="tx1"/>
                </a:solidFill>
              </a:rPr>
              <a:t>Headache</a:t>
            </a:r>
            <a:r>
              <a:rPr lang="en-US" sz="1100" b="0" dirty="0">
                <a:solidFill>
                  <a:schemeClr val="tx1"/>
                </a:solidFill>
              </a:rPr>
              <a:t>. 2018;58(suppl 3):276-290.   Edvinsson L. </a:t>
            </a:r>
            <a:r>
              <a:rPr lang="en-US" sz="1100" b="0" i="1" dirty="0">
                <a:solidFill>
                  <a:schemeClr val="tx1"/>
                </a:solidFill>
              </a:rPr>
              <a:t>Headache</a:t>
            </a:r>
            <a:r>
              <a:rPr lang="en-US" sz="1100" b="0" dirty="0">
                <a:solidFill>
                  <a:schemeClr val="tx1"/>
                </a:solidFill>
              </a:rPr>
              <a:t>. 2018;58(suppl 1):33-47.   </a:t>
            </a:r>
            <a:r>
              <a:rPr lang="en-US" sz="1100" dirty="0">
                <a:effectLst/>
                <a:ea typeface="Calibri" panose="020F0502020204030204" pitchFamily="34" charset="0"/>
                <a:cs typeface="Calibri" panose="020F0502020204030204" pitchFamily="34" charset="0"/>
              </a:rPr>
              <a:t>Aimovig [package insert]. Thousand Oaks, CA: Amgen Inc.; April 2020.   Vyepti [package insert]. Bothwell, WA: Lundbeck Seattle BioPharmaceuticals, Inc.; February 2020.   Ajovy [package insert]. North Wales, PA: Teva Pharmaceuticals USA, Inc.; June 2020.   </a:t>
            </a:r>
            <a:r>
              <a:rPr lang="en-US" sz="1100" dirty="0">
                <a:effectLst/>
                <a:ea typeface="Calibri" panose="020F0502020204030204" pitchFamily="34" charset="0"/>
              </a:rPr>
              <a:t>Emgality [package insert]. Indianapolis, IN: Eli Lilly and Company; December 2019.</a:t>
            </a:r>
            <a:endParaRPr lang="en-US" sz="1100" b="0" dirty="0">
              <a:solidFill>
                <a:schemeClr val="tx1"/>
              </a:solidFill>
            </a:endParaRPr>
          </a:p>
        </p:txBody>
      </p:sp>
      <p:sp>
        <p:nvSpPr>
          <p:cNvPr id="8" name="Footer Placeholder 15">
            <a:extLst>
              <a:ext uri="{FF2B5EF4-FFF2-40B4-BE49-F238E27FC236}">
                <a16:creationId xmlns:a16="http://schemas.microsoft.com/office/drawing/2014/main" id="{0751C938-0919-4A39-A8E1-A8629DA37BF0}"/>
              </a:ext>
            </a:extLst>
          </p:cNvPr>
          <p:cNvSpPr txBox="1">
            <a:spLocks/>
          </p:cNvSpPr>
          <p:nvPr/>
        </p:nvSpPr>
        <p:spPr>
          <a:xfrm>
            <a:off x="2252359" y="-843022"/>
            <a:ext cx="9744332" cy="559932"/>
          </a:xfrm>
          <a:prstGeom prst="rect">
            <a:avLst/>
          </a:prstGeom>
        </p:spPr>
        <p:txBody>
          <a:bodyPr vert="horz" lIns="68580" tIns="34290" rIns="68580" bIns="34290" rtlCol="0" anchor="b"/>
          <a:lstStyle>
            <a:defPPr>
              <a:defRPr lang="en-US"/>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800" dirty="0">
              <a:solidFill>
                <a:schemeClr val="tx1"/>
              </a:solidFill>
            </a:endParaRPr>
          </a:p>
        </p:txBody>
      </p:sp>
      <p:graphicFrame>
        <p:nvGraphicFramePr>
          <p:cNvPr id="9" name="表格 4"/>
          <p:cNvGraphicFramePr>
            <a:graphicFrameLocks noGrp="1"/>
          </p:cNvGraphicFramePr>
          <p:nvPr>
            <p:extLst>
              <p:ext uri="{D42A27DB-BD31-4B8C-83A1-F6EECF244321}">
                <p14:modId xmlns:p14="http://schemas.microsoft.com/office/powerpoint/2010/main" val="2505749493"/>
              </p:ext>
            </p:extLst>
          </p:nvPr>
        </p:nvGraphicFramePr>
        <p:xfrm>
          <a:off x="295411" y="1369552"/>
          <a:ext cx="11418175" cy="2133240"/>
        </p:xfrm>
        <a:graphic>
          <a:graphicData uri="http://schemas.openxmlformats.org/drawingml/2006/table">
            <a:tbl>
              <a:tblPr firstRow="1" bandRow="1">
                <a:tableStyleId>{3B4B98B0-60AC-42C2-AFA5-B58CD77FA1E5}</a:tableStyleId>
              </a:tblPr>
              <a:tblGrid>
                <a:gridCol w="1172807">
                  <a:extLst>
                    <a:ext uri="{9D8B030D-6E8A-4147-A177-3AD203B41FA5}">
                      <a16:colId xmlns:a16="http://schemas.microsoft.com/office/drawing/2014/main" val="20000"/>
                    </a:ext>
                  </a:extLst>
                </a:gridCol>
                <a:gridCol w="2304811">
                  <a:extLst>
                    <a:ext uri="{9D8B030D-6E8A-4147-A177-3AD203B41FA5}">
                      <a16:colId xmlns:a16="http://schemas.microsoft.com/office/drawing/2014/main" val="20001"/>
                    </a:ext>
                  </a:extLst>
                </a:gridCol>
                <a:gridCol w="2345389">
                  <a:extLst>
                    <a:ext uri="{9D8B030D-6E8A-4147-A177-3AD203B41FA5}">
                      <a16:colId xmlns:a16="http://schemas.microsoft.com/office/drawing/2014/main" val="20003"/>
                    </a:ext>
                  </a:extLst>
                </a:gridCol>
                <a:gridCol w="3278675">
                  <a:extLst>
                    <a:ext uri="{9D8B030D-6E8A-4147-A177-3AD203B41FA5}">
                      <a16:colId xmlns:a16="http://schemas.microsoft.com/office/drawing/2014/main" val="20004"/>
                    </a:ext>
                  </a:extLst>
                </a:gridCol>
                <a:gridCol w="2316493">
                  <a:extLst>
                    <a:ext uri="{9D8B030D-6E8A-4147-A177-3AD203B41FA5}">
                      <a16:colId xmlns:a16="http://schemas.microsoft.com/office/drawing/2014/main" val="20005"/>
                    </a:ext>
                  </a:extLst>
                </a:gridCol>
              </a:tblGrid>
              <a:tr h="798157">
                <a:tc>
                  <a:txBody>
                    <a:bodyPr/>
                    <a:lstStyle/>
                    <a:p>
                      <a:pPr algn="l"/>
                      <a:endParaRPr lang="zh-CN" altLang="en-US" sz="1100" b="0" i="0" dirty="0">
                        <a:solidFill>
                          <a:schemeClr val="tx1"/>
                        </a:solidFill>
                        <a:latin typeface="Arial" panose="020B0604020202020204" pitchFamily="34" charset="0"/>
                        <a:cs typeface="Arial" panose="020B0604020202020204" pitchFamily="34" charset="0"/>
                      </a:endParaRPr>
                    </a:p>
                  </a:txBody>
                  <a:tcPr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Erenumab</a:t>
                      </a:r>
                      <a:endParaRPr lang="zh-CN" altLang="en-US" sz="2000" b="1" i="0" dirty="0">
                        <a:solidFill>
                          <a:schemeClr val="tx1"/>
                        </a:solidFill>
                        <a:latin typeface="Arial" panose="020B0604020202020204" pitchFamily="34" charset="0"/>
                        <a:cs typeface="Arial" panose="020B0604020202020204" pitchFamily="3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tc>
                  <a:txBody>
                    <a:bodyPr/>
                    <a:lstStyle/>
                    <a:p>
                      <a:pPr algn="ctr"/>
                      <a:r>
                        <a:rPr lang="en-US" altLang="zh-CN" sz="2000" b="1" i="0" dirty="0">
                          <a:solidFill>
                            <a:schemeClr val="tx1"/>
                          </a:solidFill>
                          <a:latin typeface="Arial" panose="020B0604020202020204" pitchFamily="34" charset="0"/>
                          <a:ea typeface="Tahoma" panose="020B0604030504040204" pitchFamily="34" charset="0"/>
                          <a:cs typeface="Arial" panose="020B0604020202020204" pitchFamily="34" charset="0"/>
                        </a:rPr>
                        <a:t>Fremanezumab</a:t>
                      </a: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tc>
                  <a:txBody>
                    <a:bodyPr/>
                    <a:lstStyle/>
                    <a:p>
                      <a:pPr algn="ctr"/>
                      <a:r>
                        <a:rPr lang="en-US" altLang="zh-CN" sz="2000" b="1" i="0" dirty="0">
                          <a:solidFill>
                            <a:schemeClr val="tx1"/>
                          </a:solidFill>
                          <a:latin typeface="Arial" panose="020B0604020202020204" pitchFamily="34" charset="0"/>
                          <a:ea typeface="Tahoma" panose="020B0604030504040204" pitchFamily="34" charset="0"/>
                          <a:cs typeface="Arial" panose="020B0604020202020204" pitchFamily="34" charset="0"/>
                        </a:rPr>
                        <a:t>Galcanezumab</a:t>
                      </a: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tc>
                  <a:txBody>
                    <a:bodyPr/>
                    <a:lstStyle/>
                    <a:p>
                      <a:pPr algn="ctr"/>
                      <a:r>
                        <a:rPr lang="en-US" altLang="zh-CN" sz="2000" b="1" i="0" dirty="0">
                          <a:solidFill>
                            <a:schemeClr val="tx1"/>
                          </a:solidFill>
                          <a:latin typeface="Arial" panose="020B0604020202020204" pitchFamily="34" charset="0"/>
                          <a:ea typeface="Tahoma" panose="020B0604030504040204" pitchFamily="34" charset="0"/>
                          <a:cs typeface="Arial" panose="020B0604020202020204" pitchFamily="34" charset="0"/>
                        </a:rPr>
                        <a:t>Eptinezumab</a:t>
                      </a: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0000"/>
                  </a:ext>
                </a:extLst>
              </a:tr>
              <a:tr h="686580">
                <a:tc>
                  <a:txBody>
                    <a:bodyPr/>
                    <a:lstStyle/>
                    <a:p>
                      <a:pPr algn="l"/>
                      <a:r>
                        <a:rPr lang="en-US" altLang="zh-CN" sz="1600" b="1" i="0" dirty="0">
                          <a:solidFill>
                            <a:schemeClr val="tx1"/>
                          </a:solidFill>
                          <a:latin typeface="Arial" panose="020B0604020202020204" pitchFamily="34" charset="0"/>
                          <a:ea typeface="Tahoma" panose="020B0604030504040204" pitchFamily="34" charset="0"/>
                          <a:cs typeface="Arial" panose="020B0604020202020204" pitchFamily="34" charset="0"/>
                        </a:rPr>
                        <a:t>Studied</a:t>
                      </a:r>
                      <a:r>
                        <a:rPr lang="en-US" altLang="zh-CN" sz="1600" b="1" i="0" baseline="0" dirty="0">
                          <a:solidFill>
                            <a:schemeClr val="tx1"/>
                          </a:solidFill>
                          <a:latin typeface="Arial" panose="020B0604020202020204" pitchFamily="34" charset="0"/>
                          <a:ea typeface="Tahoma" panose="020B0604030504040204" pitchFamily="34" charset="0"/>
                          <a:cs typeface="Arial" panose="020B0604020202020204" pitchFamily="34" charset="0"/>
                        </a:rPr>
                        <a:t> for</a:t>
                      </a:r>
                      <a:endParaRPr lang="zh-CN" altLang="en-US" sz="1600" b="1" i="0" dirty="0">
                        <a:solidFill>
                          <a:schemeClr val="tx1"/>
                        </a:solidFill>
                        <a:latin typeface="Arial" panose="020B0604020202020204" pitchFamily="34" charset="0"/>
                        <a:cs typeface="Arial" panose="020B0604020202020204" pitchFamily="34" charset="0"/>
                      </a:endParaRPr>
                    </a:p>
                  </a:txBody>
                  <a:tcPr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EM, CM</a:t>
                      </a:r>
                      <a:endParaRPr lang="zh-CN" altLang="en-US" sz="1600" b="0" i="0" u="sng"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EM, CM</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EM, CM, eCH</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EM, CM</a:t>
                      </a:r>
                      <a:endParaRPr lang="zh-CN" altLang="en-US" sz="1600" b="0" i="0" u="sng"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48503">
                <a:tc>
                  <a:txBody>
                    <a:bodyPr/>
                    <a:lstStyle/>
                    <a:p>
                      <a:pPr algn="l"/>
                      <a:r>
                        <a:rPr lang="en-US" altLang="zh-CN" sz="1600" b="1" i="0" dirty="0">
                          <a:solidFill>
                            <a:schemeClr val="tx1"/>
                          </a:solidFill>
                          <a:latin typeface="Arial" panose="020B0604020202020204" pitchFamily="34" charset="0"/>
                          <a:ea typeface="Tahoma" panose="020B0604030504040204" pitchFamily="34" charset="0"/>
                          <a:cs typeface="Arial" panose="020B0604020202020204" pitchFamily="34" charset="0"/>
                        </a:rPr>
                        <a:t>Target</a:t>
                      </a:r>
                      <a:endParaRPr lang="zh-CN" altLang="en-US" sz="1600" b="1" i="0" dirty="0">
                        <a:solidFill>
                          <a:schemeClr val="tx1"/>
                        </a:solidFill>
                        <a:latin typeface="Arial" panose="020B0604020202020204" pitchFamily="34" charset="0"/>
                        <a:cs typeface="Arial" panose="020B0604020202020204" pitchFamily="34" charset="0"/>
                      </a:endParaRPr>
                    </a:p>
                  </a:txBody>
                  <a:tcPr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lang="en-US" altLang="zh-CN" sz="1600" b="0" i="0" kern="1200" dirty="0">
                          <a:solidFill>
                            <a:schemeClr val="tx1"/>
                          </a:solidFill>
                          <a:latin typeface="Arial" panose="020B0604020202020204" pitchFamily="34" charset="0"/>
                          <a:ea typeface="Tahoma" panose="020B0604030504040204" pitchFamily="34" charset="0"/>
                          <a:cs typeface="Arial" panose="020B0604020202020204" pitchFamily="34" charset="0"/>
                        </a:rPr>
                        <a:t>CGRP receptor</a:t>
                      </a:r>
                      <a:endParaRPr lang="zh-CN" altLang="en-US" sz="1600" b="0" i="0" kern="1200" dirty="0">
                        <a:solidFill>
                          <a:schemeClr val="tx1"/>
                        </a:solidFill>
                        <a:latin typeface="Arial" panose="020B0604020202020204" pitchFamily="34" charset="0"/>
                        <a:ea typeface="+mn-ea"/>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CGRP peptide or ligand</a:t>
                      </a:r>
                      <a:endParaRPr lang="zh-CN" altLang="en-US" sz="1600" b="0" i="0"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CGRP peptide or ligand</a:t>
                      </a:r>
                      <a:endParaRPr lang="zh-CN" altLang="en-US" sz="1600" b="0" i="0"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CGRP peptide or ligand</a:t>
                      </a:r>
                      <a:endParaRPr lang="zh-CN" altLang="en-US" sz="1600" b="0" i="0"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bl>
          </a:graphicData>
        </a:graphic>
      </p:graphicFrame>
      <p:pic>
        <p:nvPicPr>
          <p:cNvPr id="6" name="Picture 2" descr="http://47.89.55.71:82/drug/biology/PB0228-AMG334-STRUCUTRE-01.png">
            <a:extLst>
              <a:ext uri="{FF2B5EF4-FFF2-40B4-BE49-F238E27FC236}">
                <a16:creationId xmlns:a16="http://schemas.microsoft.com/office/drawing/2014/main" id="{65E5643B-5B8B-DC41-A657-1FF1EC2D421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22423" y="3670112"/>
            <a:ext cx="1681744" cy="1768171"/>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 name="Picture 2" descr="http://47.89.55.71:82/drug/biology/PB0583_20160930090221_ZvMy.png">
            <a:extLst>
              <a:ext uri="{FF2B5EF4-FFF2-40B4-BE49-F238E27FC236}">
                <a16:creationId xmlns:a16="http://schemas.microsoft.com/office/drawing/2014/main" id="{33B648AA-36DA-D04D-875E-0FE04B82995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506" t="11112" r="8550" b="9025"/>
          <a:stretch/>
        </p:blipFill>
        <p:spPr bwMode="auto">
          <a:xfrm>
            <a:off x="4013964" y="3670112"/>
            <a:ext cx="1758473" cy="1693124"/>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 name="Picture 2" descr="http://47.89.55.71:82/drug/biology/pb0272-LY2951742-strucute-01.png">
            <a:extLst>
              <a:ext uri="{FF2B5EF4-FFF2-40B4-BE49-F238E27FC236}">
                <a16:creationId xmlns:a16="http://schemas.microsoft.com/office/drawing/2014/main" id="{9EAA6497-767B-3842-8A94-992D1678FD6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25197" y="3670112"/>
            <a:ext cx="1784974" cy="175630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1" name="Picture 4" descr="http://47.89.55.71:82/drug/biology/pb0285-ALD403-strucute-01.png">
            <a:extLst>
              <a:ext uri="{FF2B5EF4-FFF2-40B4-BE49-F238E27FC236}">
                <a16:creationId xmlns:a16="http://schemas.microsoft.com/office/drawing/2014/main" id="{139CBD45-AC48-D945-855D-B4F9FD13EEAE}"/>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8747" t="11336" r="9496" b="9049"/>
          <a:stretch/>
        </p:blipFill>
        <p:spPr bwMode="auto">
          <a:xfrm>
            <a:off x="9462931" y="3698110"/>
            <a:ext cx="1777214" cy="1730648"/>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95411" y="5736958"/>
            <a:ext cx="5914120" cy="307777"/>
          </a:xfrm>
          <a:prstGeom prst="rect">
            <a:avLst/>
          </a:prstGeom>
          <a:noFill/>
        </p:spPr>
        <p:txBody>
          <a:bodyPr wrap="none" rtlCol="0">
            <a:spAutoFit/>
          </a:bodyPr>
          <a:lstStyle/>
          <a:p>
            <a:r>
              <a:rPr lang="en-US" sz="1400" dirty="0"/>
              <a:t>EM, episodic migraine; CM, chronic migraine; eCH, episodic cluster headache</a:t>
            </a:r>
          </a:p>
        </p:txBody>
      </p:sp>
    </p:spTree>
    <p:extLst>
      <p:ext uri="{BB962C8B-B14F-4D97-AF65-F5344CB8AC3E}">
        <p14:creationId xmlns:p14="http://schemas.microsoft.com/office/powerpoint/2010/main" val="2816955546"/>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6D3E73A6-8961-FA49-A202-1067D7F07C33}"/>
              </a:ext>
            </a:extLst>
          </p:cNvPr>
          <p:cNvSpPr/>
          <p:nvPr/>
        </p:nvSpPr>
        <p:spPr bwMode="auto">
          <a:xfrm>
            <a:off x="6904218" y="1574800"/>
            <a:ext cx="2647950" cy="1127125"/>
          </a:xfrm>
          <a:custGeom>
            <a:avLst/>
            <a:gdLst>
              <a:gd name="connsiteX0" fmla="*/ 0 w 2647950"/>
              <a:gd name="connsiteY0" fmla="*/ 0 h 1127125"/>
              <a:gd name="connsiteX1" fmla="*/ 222250 w 2647950"/>
              <a:gd name="connsiteY1" fmla="*/ 1038225 h 1127125"/>
              <a:gd name="connsiteX2" fmla="*/ 444500 w 2647950"/>
              <a:gd name="connsiteY2" fmla="*/ 923925 h 1127125"/>
              <a:gd name="connsiteX3" fmla="*/ 666750 w 2647950"/>
              <a:gd name="connsiteY3" fmla="*/ 1035050 h 1127125"/>
              <a:gd name="connsiteX4" fmla="*/ 885825 w 2647950"/>
              <a:gd name="connsiteY4" fmla="*/ 952500 h 1127125"/>
              <a:gd name="connsiteX5" fmla="*/ 1762125 w 2647950"/>
              <a:gd name="connsiteY5" fmla="*/ 1092200 h 1127125"/>
              <a:gd name="connsiteX6" fmla="*/ 2647950 w 2647950"/>
              <a:gd name="connsiteY6" fmla="*/ 1127125 h 11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950" h="1127125">
                <a:moveTo>
                  <a:pt x="0" y="0"/>
                </a:moveTo>
                <a:lnTo>
                  <a:pt x="222250" y="1038225"/>
                </a:lnTo>
                <a:lnTo>
                  <a:pt x="444500" y="923925"/>
                </a:lnTo>
                <a:lnTo>
                  <a:pt x="666750" y="1035050"/>
                </a:lnTo>
                <a:lnTo>
                  <a:pt x="885825" y="952500"/>
                </a:lnTo>
                <a:lnTo>
                  <a:pt x="1762125" y="1092200"/>
                </a:lnTo>
                <a:lnTo>
                  <a:pt x="2647950" y="1127125"/>
                </a:lnTo>
              </a:path>
            </a:pathLst>
          </a:custGeom>
          <a:noFill/>
          <a:ln w="12700" cap="flat" cmpd="sng" algn="ctr">
            <a:solidFill>
              <a:schemeClr val="accent2"/>
            </a:solidFill>
            <a:prstDash val="solid"/>
            <a:round/>
            <a:headEnd type="none" w="med" len="med"/>
            <a:tailEnd type="none" w="med" len="med"/>
          </a:ln>
          <a:effectLst/>
        </p:spPr>
        <p:txBody>
          <a:bodyPr rtlCol="0" anchor="ctr"/>
          <a:lstStyle/>
          <a:p>
            <a:pPr algn="ctr"/>
            <a:endParaRPr lang="en-US" dirty="0"/>
          </a:p>
        </p:txBody>
      </p:sp>
      <p:sp>
        <p:nvSpPr>
          <p:cNvPr id="4" name="Freeform 3">
            <a:extLst>
              <a:ext uri="{FF2B5EF4-FFF2-40B4-BE49-F238E27FC236}">
                <a16:creationId xmlns:a16="http://schemas.microsoft.com/office/drawing/2014/main" id="{6922C99E-6C57-0C4E-AE55-E0BEC704641E}"/>
              </a:ext>
            </a:extLst>
          </p:cNvPr>
          <p:cNvSpPr/>
          <p:nvPr/>
        </p:nvSpPr>
        <p:spPr bwMode="auto">
          <a:xfrm>
            <a:off x="6862943" y="1571625"/>
            <a:ext cx="2654300" cy="1069975"/>
          </a:xfrm>
          <a:custGeom>
            <a:avLst/>
            <a:gdLst>
              <a:gd name="connsiteX0" fmla="*/ 0 w 2654300"/>
              <a:gd name="connsiteY0" fmla="*/ 0 h 1069975"/>
              <a:gd name="connsiteX1" fmla="*/ 228600 w 2654300"/>
              <a:gd name="connsiteY1" fmla="*/ 927100 h 1069975"/>
              <a:gd name="connsiteX2" fmla="*/ 434975 w 2654300"/>
              <a:gd name="connsiteY2" fmla="*/ 923925 h 1069975"/>
              <a:gd name="connsiteX3" fmla="*/ 669925 w 2654300"/>
              <a:gd name="connsiteY3" fmla="*/ 927100 h 1069975"/>
              <a:gd name="connsiteX4" fmla="*/ 885825 w 2654300"/>
              <a:gd name="connsiteY4" fmla="*/ 863600 h 1069975"/>
              <a:gd name="connsiteX5" fmla="*/ 1768475 w 2654300"/>
              <a:gd name="connsiteY5" fmla="*/ 1038225 h 1069975"/>
              <a:gd name="connsiteX6" fmla="*/ 2654300 w 2654300"/>
              <a:gd name="connsiteY6" fmla="*/ 1069975 h 106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300" h="1069975">
                <a:moveTo>
                  <a:pt x="0" y="0"/>
                </a:moveTo>
                <a:lnTo>
                  <a:pt x="228600" y="927100"/>
                </a:lnTo>
                <a:lnTo>
                  <a:pt x="434975" y="923925"/>
                </a:lnTo>
                <a:lnTo>
                  <a:pt x="669925" y="927100"/>
                </a:lnTo>
                <a:lnTo>
                  <a:pt x="885825" y="863600"/>
                </a:lnTo>
                <a:lnTo>
                  <a:pt x="1768475" y="1038225"/>
                </a:lnTo>
                <a:lnTo>
                  <a:pt x="2654300" y="1069975"/>
                </a:lnTo>
              </a:path>
            </a:pathLst>
          </a:custGeom>
          <a:noFill/>
          <a:ln w="12700" cap="flat" cmpd="sng" algn="ctr">
            <a:solidFill>
              <a:schemeClr val="accent5"/>
            </a:solidFill>
            <a:prstDash val="solid"/>
            <a:round/>
            <a:headEnd type="none" w="med" len="med"/>
            <a:tailEnd type="none" w="med" len="med"/>
          </a:ln>
          <a:effectLst/>
        </p:spPr>
        <p:txBody>
          <a:bodyPr rtlCol="0" anchor="ctr"/>
          <a:lstStyle/>
          <a:p>
            <a:pPr algn="ctr"/>
            <a:endParaRPr lang="en-US" dirty="0"/>
          </a:p>
        </p:txBody>
      </p:sp>
      <p:sp>
        <p:nvSpPr>
          <p:cNvPr id="3" name="Freeform 2">
            <a:extLst>
              <a:ext uri="{FF2B5EF4-FFF2-40B4-BE49-F238E27FC236}">
                <a16:creationId xmlns:a16="http://schemas.microsoft.com/office/drawing/2014/main" id="{367C4CB4-ECD6-7645-A259-53FEE354D5CB}"/>
              </a:ext>
            </a:extLst>
          </p:cNvPr>
          <p:cNvSpPr/>
          <p:nvPr/>
        </p:nvSpPr>
        <p:spPr bwMode="auto">
          <a:xfrm>
            <a:off x="6828018" y="1574800"/>
            <a:ext cx="2644775" cy="777875"/>
          </a:xfrm>
          <a:custGeom>
            <a:avLst/>
            <a:gdLst>
              <a:gd name="connsiteX0" fmla="*/ 0 w 2644775"/>
              <a:gd name="connsiteY0" fmla="*/ 0 h 777875"/>
              <a:gd name="connsiteX1" fmla="*/ 228600 w 2644775"/>
              <a:gd name="connsiteY1" fmla="*/ 346075 h 777875"/>
              <a:gd name="connsiteX2" fmla="*/ 444500 w 2644775"/>
              <a:gd name="connsiteY2" fmla="*/ 342900 h 777875"/>
              <a:gd name="connsiteX3" fmla="*/ 669925 w 2644775"/>
              <a:gd name="connsiteY3" fmla="*/ 457200 h 777875"/>
              <a:gd name="connsiteX4" fmla="*/ 885825 w 2644775"/>
              <a:gd name="connsiteY4" fmla="*/ 403225 h 777875"/>
              <a:gd name="connsiteX5" fmla="*/ 1768475 w 2644775"/>
              <a:gd name="connsiteY5" fmla="*/ 720725 h 777875"/>
              <a:gd name="connsiteX6" fmla="*/ 2644775 w 2644775"/>
              <a:gd name="connsiteY6" fmla="*/ 777875 h 7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4775" h="777875">
                <a:moveTo>
                  <a:pt x="0" y="0"/>
                </a:moveTo>
                <a:lnTo>
                  <a:pt x="228600" y="346075"/>
                </a:lnTo>
                <a:lnTo>
                  <a:pt x="444500" y="342900"/>
                </a:lnTo>
                <a:lnTo>
                  <a:pt x="669925" y="457200"/>
                </a:lnTo>
                <a:lnTo>
                  <a:pt x="885825" y="403225"/>
                </a:lnTo>
                <a:lnTo>
                  <a:pt x="1768475" y="720725"/>
                </a:lnTo>
                <a:lnTo>
                  <a:pt x="2644775" y="777875"/>
                </a:lnTo>
              </a:path>
            </a:pathLst>
          </a:custGeom>
          <a:noFill/>
          <a:ln w="12700" cap="flat" cmpd="sng" algn="ctr">
            <a:solidFill>
              <a:schemeClr val="accent3"/>
            </a:solidFill>
            <a:prstDash val="solid"/>
            <a:round/>
            <a:headEnd type="none" w="med" len="med"/>
            <a:tailEnd type="none" w="med" len="med"/>
          </a:ln>
          <a:effectLst/>
        </p:spPr>
        <p:txBody>
          <a:bodyPr rtlCol="0" anchor="ctr"/>
          <a:lstStyle/>
          <a:p>
            <a:pPr algn="ctr"/>
            <a:endParaRPr lang="en-US" dirty="0"/>
          </a:p>
        </p:txBody>
      </p:sp>
      <p:sp>
        <p:nvSpPr>
          <p:cNvPr id="1050" name="Freeform 1049">
            <a:extLst>
              <a:ext uri="{FF2B5EF4-FFF2-40B4-BE49-F238E27FC236}">
                <a16:creationId xmlns:a16="http://schemas.microsoft.com/office/drawing/2014/main" id="{C543DE9F-070C-184F-9824-1491A6E4DA57}"/>
              </a:ext>
            </a:extLst>
          </p:cNvPr>
          <p:cNvSpPr/>
          <p:nvPr/>
        </p:nvSpPr>
        <p:spPr bwMode="auto">
          <a:xfrm>
            <a:off x="1336091" y="1679575"/>
            <a:ext cx="2889250" cy="822325"/>
          </a:xfrm>
          <a:custGeom>
            <a:avLst/>
            <a:gdLst>
              <a:gd name="connsiteX0" fmla="*/ 0 w 2889250"/>
              <a:gd name="connsiteY0" fmla="*/ 0 h 822325"/>
              <a:gd name="connsiteX1" fmla="*/ 482600 w 2889250"/>
              <a:gd name="connsiteY1" fmla="*/ 593725 h 822325"/>
              <a:gd name="connsiteX2" fmla="*/ 965200 w 2889250"/>
              <a:gd name="connsiteY2" fmla="*/ 673100 h 822325"/>
              <a:gd name="connsiteX3" fmla="*/ 1454150 w 2889250"/>
              <a:gd name="connsiteY3" fmla="*/ 758825 h 822325"/>
              <a:gd name="connsiteX4" fmla="*/ 1927225 w 2889250"/>
              <a:gd name="connsiteY4" fmla="*/ 762000 h 822325"/>
              <a:gd name="connsiteX5" fmla="*/ 2413000 w 2889250"/>
              <a:gd name="connsiteY5" fmla="*/ 815975 h 822325"/>
              <a:gd name="connsiteX6" fmla="*/ 2889250 w 2889250"/>
              <a:gd name="connsiteY6" fmla="*/ 822325 h 8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9250" h="822325">
                <a:moveTo>
                  <a:pt x="0" y="0"/>
                </a:moveTo>
                <a:lnTo>
                  <a:pt x="482600" y="593725"/>
                </a:lnTo>
                <a:lnTo>
                  <a:pt x="965200" y="673100"/>
                </a:lnTo>
                <a:lnTo>
                  <a:pt x="1454150" y="758825"/>
                </a:lnTo>
                <a:lnTo>
                  <a:pt x="1927225" y="762000"/>
                </a:lnTo>
                <a:lnTo>
                  <a:pt x="2413000" y="815975"/>
                </a:lnTo>
                <a:lnTo>
                  <a:pt x="2889250" y="822325"/>
                </a:lnTo>
              </a:path>
            </a:pathLst>
          </a:custGeom>
          <a:noFill/>
          <a:ln w="12700" cap="flat" cmpd="sng" algn="ctr">
            <a:solidFill>
              <a:schemeClr val="accent2"/>
            </a:solidFill>
            <a:prstDash val="solid"/>
            <a:round/>
            <a:headEnd type="none" w="med" len="med"/>
            <a:tailEnd type="none" w="med" len="med"/>
          </a:ln>
          <a:effectLst/>
        </p:spPr>
        <p:txBody>
          <a:bodyPr rtlCol="0" anchor="ctr"/>
          <a:lstStyle/>
          <a:p>
            <a:pPr algn="ctr"/>
            <a:endParaRPr lang="en-US" dirty="0"/>
          </a:p>
        </p:txBody>
      </p:sp>
      <p:sp>
        <p:nvSpPr>
          <p:cNvPr id="1049" name="Freeform 1048">
            <a:extLst>
              <a:ext uri="{FF2B5EF4-FFF2-40B4-BE49-F238E27FC236}">
                <a16:creationId xmlns:a16="http://schemas.microsoft.com/office/drawing/2014/main" id="{00668AB7-F2A6-354A-87A7-2AA06380D41B}"/>
              </a:ext>
            </a:extLst>
          </p:cNvPr>
          <p:cNvSpPr/>
          <p:nvPr/>
        </p:nvSpPr>
        <p:spPr bwMode="auto">
          <a:xfrm>
            <a:off x="1339266" y="1676400"/>
            <a:ext cx="2892425" cy="727075"/>
          </a:xfrm>
          <a:custGeom>
            <a:avLst/>
            <a:gdLst>
              <a:gd name="connsiteX0" fmla="*/ 0 w 2892425"/>
              <a:gd name="connsiteY0" fmla="*/ 0 h 727075"/>
              <a:gd name="connsiteX1" fmla="*/ 485775 w 2892425"/>
              <a:gd name="connsiteY1" fmla="*/ 508000 h 727075"/>
              <a:gd name="connsiteX2" fmla="*/ 958850 w 2892425"/>
              <a:gd name="connsiteY2" fmla="*/ 641350 h 727075"/>
              <a:gd name="connsiteX3" fmla="*/ 1447800 w 2892425"/>
              <a:gd name="connsiteY3" fmla="*/ 650875 h 727075"/>
              <a:gd name="connsiteX4" fmla="*/ 1930400 w 2892425"/>
              <a:gd name="connsiteY4" fmla="*/ 676275 h 727075"/>
              <a:gd name="connsiteX5" fmla="*/ 2406650 w 2892425"/>
              <a:gd name="connsiteY5" fmla="*/ 727075 h 727075"/>
              <a:gd name="connsiteX6" fmla="*/ 2892425 w 2892425"/>
              <a:gd name="connsiteY6" fmla="*/ 717550 h 72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25" h="727075">
                <a:moveTo>
                  <a:pt x="0" y="0"/>
                </a:moveTo>
                <a:lnTo>
                  <a:pt x="485775" y="508000"/>
                </a:lnTo>
                <a:lnTo>
                  <a:pt x="958850" y="641350"/>
                </a:lnTo>
                <a:lnTo>
                  <a:pt x="1447800" y="650875"/>
                </a:lnTo>
                <a:lnTo>
                  <a:pt x="1930400" y="676275"/>
                </a:lnTo>
                <a:lnTo>
                  <a:pt x="2406650" y="727075"/>
                </a:lnTo>
                <a:lnTo>
                  <a:pt x="2892425" y="717550"/>
                </a:lnTo>
              </a:path>
            </a:pathLst>
          </a:custGeom>
          <a:noFill/>
          <a:ln w="12700" cap="flat" cmpd="sng" algn="ctr">
            <a:solidFill>
              <a:schemeClr val="accent5"/>
            </a:solidFill>
            <a:prstDash val="solid"/>
            <a:round/>
            <a:headEnd type="none" w="med" len="med"/>
            <a:tailEnd type="none" w="med" len="med"/>
          </a:ln>
          <a:effectLst/>
        </p:spPr>
        <p:txBody>
          <a:bodyPr rtlCol="0" anchor="ctr"/>
          <a:lstStyle/>
          <a:p>
            <a:pPr algn="ctr"/>
            <a:endParaRPr lang="en-US" dirty="0"/>
          </a:p>
        </p:txBody>
      </p:sp>
      <p:sp>
        <p:nvSpPr>
          <p:cNvPr id="1048" name="Freeform 1047">
            <a:extLst>
              <a:ext uri="{FF2B5EF4-FFF2-40B4-BE49-F238E27FC236}">
                <a16:creationId xmlns:a16="http://schemas.microsoft.com/office/drawing/2014/main" id="{DBDCDAB1-7D67-6A42-AED3-F7942A74C36C}"/>
              </a:ext>
            </a:extLst>
          </p:cNvPr>
          <p:cNvSpPr/>
          <p:nvPr/>
        </p:nvSpPr>
        <p:spPr bwMode="auto">
          <a:xfrm>
            <a:off x="1336091" y="1679575"/>
            <a:ext cx="2892425" cy="422275"/>
          </a:xfrm>
          <a:custGeom>
            <a:avLst/>
            <a:gdLst>
              <a:gd name="connsiteX0" fmla="*/ 0 w 2892425"/>
              <a:gd name="connsiteY0" fmla="*/ 0 h 422275"/>
              <a:gd name="connsiteX1" fmla="*/ 485775 w 2892425"/>
              <a:gd name="connsiteY1" fmla="*/ 193675 h 422275"/>
              <a:gd name="connsiteX2" fmla="*/ 965200 w 2892425"/>
              <a:gd name="connsiteY2" fmla="*/ 301625 h 422275"/>
              <a:gd name="connsiteX3" fmla="*/ 1454150 w 2892425"/>
              <a:gd name="connsiteY3" fmla="*/ 374650 h 422275"/>
              <a:gd name="connsiteX4" fmla="*/ 1933575 w 2892425"/>
              <a:gd name="connsiteY4" fmla="*/ 422275 h 422275"/>
              <a:gd name="connsiteX5" fmla="*/ 2416175 w 2892425"/>
              <a:gd name="connsiteY5" fmla="*/ 409575 h 422275"/>
              <a:gd name="connsiteX6" fmla="*/ 2892425 w 2892425"/>
              <a:gd name="connsiteY6" fmla="*/ 36512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2425" h="422275">
                <a:moveTo>
                  <a:pt x="0" y="0"/>
                </a:moveTo>
                <a:lnTo>
                  <a:pt x="485775" y="193675"/>
                </a:lnTo>
                <a:lnTo>
                  <a:pt x="965200" y="301625"/>
                </a:lnTo>
                <a:lnTo>
                  <a:pt x="1454150" y="374650"/>
                </a:lnTo>
                <a:lnTo>
                  <a:pt x="1933575" y="422275"/>
                </a:lnTo>
                <a:lnTo>
                  <a:pt x="2416175" y="409575"/>
                </a:lnTo>
                <a:lnTo>
                  <a:pt x="2892425" y="365125"/>
                </a:lnTo>
              </a:path>
            </a:pathLst>
          </a:custGeom>
          <a:noFill/>
          <a:ln w="12700" cap="flat" cmpd="sng" algn="ctr">
            <a:solidFill>
              <a:schemeClr val="accent3"/>
            </a:solidFill>
            <a:prstDash val="solid"/>
            <a:round/>
            <a:headEnd type="none" w="med" len="med"/>
            <a:tailEnd type="none" w="med" len="med"/>
          </a:ln>
          <a:effectLst/>
        </p:spPr>
        <p:txBody>
          <a:bodyPr rtlCol="0" anchor="ctr"/>
          <a:lstStyle/>
          <a:p>
            <a:pPr algn="ctr"/>
            <a:endParaRPr lang="en-US" dirty="0"/>
          </a:p>
        </p:txBody>
      </p:sp>
      <p:sp>
        <p:nvSpPr>
          <p:cNvPr id="1040" name="Freeform 1039">
            <a:extLst>
              <a:ext uri="{FF2B5EF4-FFF2-40B4-BE49-F238E27FC236}">
                <a16:creationId xmlns:a16="http://schemas.microsoft.com/office/drawing/2014/main" id="{AA74A41E-91DD-4A40-B671-3B9252C197F3}"/>
              </a:ext>
            </a:extLst>
          </p:cNvPr>
          <p:cNvSpPr/>
          <p:nvPr/>
        </p:nvSpPr>
        <p:spPr bwMode="auto">
          <a:xfrm>
            <a:off x="1336091" y="4053668"/>
            <a:ext cx="2908300" cy="1085850"/>
          </a:xfrm>
          <a:custGeom>
            <a:avLst/>
            <a:gdLst>
              <a:gd name="connsiteX0" fmla="*/ 0 w 2908300"/>
              <a:gd name="connsiteY0" fmla="*/ 0 h 1085850"/>
              <a:gd name="connsiteX1" fmla="*/ 488950 w 2908300"/>
              <a:gd name="connsiteY1" fmla="*/ 863600 h 1085850"/>
              <a:gd name="connsiteX2" fmla="*/ 974725 w 2908300"/>
              <a:gd name="connsiteY2" fmla="*/ 879475 h 1085850"/>
              <a:gd name="connsiteX3" fmla="*/ 1444625 w 2908300"/>
              <a:gd name="connsiteY3" fmla="*/ 841375 h 1085850"/>
              <a:gd name="connsiteX4" fmla="*/ 1930400 w 2908300"/>
              <a:gd name="connsiteY4" fmla="*/ 987425 h 1085850"/>
              <a:gd name="connsiteX5" fmla="*/ 2413000 w 2908300"/>
              <a:gd name="connsiteY5" fmla="*/ 1085850 h 1085850"/>
              <a:gd name="connsiteX6" fmla="*/ 2908300 w 2908300"/>
              <a:gd name="connsiteY6" fmla="*/ 1006475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8300" h="1085850">
                <a:moveTo>
                  <a:pt x="0" y="0"/>
                </a:moveTo>
                <a:lnTo>
                  <a:pt x="488950" y="863600"/>
                </a:lnTo>
                <a:lnTo>
                  <a:pt x="974725" y="879475"/>
                </a:lnTo>
                <a:lnTo>
                  <a:pt x="1444625" y="841375"/>
                </a:lnTo>
                <a:lnTo>
                  <a:pt x="1930400" y="987425"/>
                </a:lnTo>
                <a:lnTo>
                  <a:pt x="2413000" y="1085850"/>
                </a:lnTo>
                <a:lnTo>
                  <a:pt x="2908300" y="1006475"/>
                </a:lnTo>
              </a:path>
            </a:pathLst>
          </a:custGeom>
          <a:noFill/>
          <a:ln w="12700" cap="flat" cmpd="sng" algn="ctr">
            <a:solidFill>
              <a:schemeClr val="accent5"/>
            </a:solidFill>
            <a:prstDash val="solid"/>
            <a:round/>
            <a:headEnd type="none" w="med" len="med"/>
            <a:tailEnd type="none" w="med" len="med"/>
          </a:ln>
          <a:effectLst/>
        </p:spPr>
        <p:txBody>
          <a:bodyPr rtlCol="0" anchor="ctr"/>
          <a:lstStyle/>
          <a:p>
            <a:pPr algn="ctr"/>
            <a:endParaRPr lang="en-US" dirty="0"/>
          </a:p>
        </p:txBody>
      </p:sp>
      <p:sp>
        <p:nvSpPr>
          <p:cNvPr id="1039" name="Freeform 1038">
            <a:extLst>
              <a:ext uri="{FF2B5EF4-FFF2-40B4-BE49-F238E27FC236}">
                <a16:creationId xmlns:a16="http://schemas.microsoft.com/office/drawing/2014/main" id="{A8D5543F-36A6-1B46-B815-F220B8260804}"/>
              </a:ext>
            </a:extLst>
          </p:cNvPr>
          <p:cNvSpPr/>
          <p:nvPr/>
        </p:nvSpPr>
        <p:spPr bwMode="auto">
          <a:xfrm>
            <a:off x="1336091" y="4056843"/>
            <a:ext cx="2905125" cy="1031875"/>
          </a:xfrm>
          <a:custGeom>
            <a:avLst/>
            <a:gdLst>
              <a:gd name="connsiteX0" fmla="*/ 0 w 2905125"/>
              <a:gd name="connsiteY0" fmla="*/ 0 h 1031875"/>
              <a:gd name="connsiteX1" fmla="*/ 492125 w 2905125"/>
              <a:gd name="connsiteY1" fmla="*/ 717550 h 1031875"/>
              <a:gd name="connsiteX2" fmla="*/ 971550 w 2905125"/>
              <a:gd name="connsiteY2" fmla="*/ 825500 h 1031875"/>
              <a:gd name="connsiteX3" fmla="*/ 1444625 w 2905125"/>
              <a:gd name="connsiteY3" fmla="*/ 981075 h 1031875"/>
              <a:gd name="connsiteX4" fmla="*/ 1930400 w 2905125"/>
              <a:gd name="connsiteY4" fmla="*/ 949325 h 1031875"/>
              <a:gd name="connsiteX5" fmla="*/ 2422525 w 2905125"/>
              <a:gd name="connsiteY5" fmla="*/ 1031875 h 1031875"/>
              <a:gd name="connsiteX6" fmla="*/ 2905125 w 2905125"/>
              <a:gd name="connsiteY6" fmla="*/ 996950 h 1031875"/>
              <a:gd name="connsiteX0" fmla="*/ 0 w 2905125"/>
              <a:gd name="connsiteY0" fmla="*/ 0 h 1031875"/>
              <a:gd name="connsiteX1" fmla="*/ 485775 w 2905125"/>
              <a:gd name="connsiteY1" fmla="*/ 711200 h 1031875"/>
              <a:gd name="connsiteX2" fmla="*/ 971550 w 2905125"/>
              <a:gd name="connsiteY2" fmla="*/ 825500 h 1031875"/>
              <a:gd name="connsiteX3" fmla="*/ 1444625 w 2905125"/>
              <a:gd name="connsiteY3" fmla="*/ 981075 h 1031875"/>
              <a:gd name="connsiteX4" fmla="*/ 1930400 w 2905125"/>
              <a:gd name="connsiteY4" fmla="*/ 949325 h 1031875"/>
              <a:gd name="connsiteX5" fmla="*/ 2422525 w 2905125"/>
              <a:gd name="connsiteY5" fmla="*/ 1031875 h 1031875"/>
              <a:gd name="connsiteX6" fmla="*/ 2905125 w 2905125"/>
              <a:gd name="connsiteY6" fmla="*/ 996950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125" h="1031875">
                <a:moveTo>
                  <a:pt x="0" y="0"/>
                </a:moveTo>
                <a:lnTo>
                  <a:pt x="485775" y="711200"/>
                </a:lnTo>
                <a:lnTo>
                  <a:pt x="971550" y="825500"/>
                </a:lnTo>
                <a:lnTo>
                  <a:pt x="1444625" y="981075"/>
                </a:lnTo>
                <a:lnTo>
                  <a:pt x="1930400" y="949325"/>
                </a:lnTo>
                <a:lnTo>
                  <a:pt x="2422525" y="1031875"/>
                </a:lnTo>
                <a:lnTo>
                  <a:pt x="2905125" y="996950"/>
                </a:lnTo>
              </a:path>
            </a:pathLst>
          </a:custGeom>
          <a:noFill/>
          <a:ln w="12700" cap="flat" cmpd="sng" algn="ctr">
            <a:solidFill>
              <a:schemeClr val="accent2"/>
            </a:solidFill>
            <a:prstDash val="solid"/>
            <a:round/>
            <a:headEnd type="none" w="med" len="med"/>
            <a:tailEnd type="none" w="med" len="med"/>
          </a:ln>
          <a:effectLst/>
        </p:spPr>
        <p:txBody>
          <a:bodyPr rtlCol="0" anchor="ctr"/>
          <a:lstStyle/>
          <a:p>
            <a:pPr algn="ctr"/>
            <a:endParaRPr lang="en-US" dirty="0"/>
          </a:p>
        </p:txBody>
      </p:sp>
      <p:sp>
        <p:nvSpPr>
          <p:cNvPr id="1038" name="Freeform 1037">
            <a:extLst>
              <a:ext uri="{FF2B5EF4-FFF2-40B4-BE49-F238E27FC236}">
                <a16:creationId xmlns:a16="http://schemas.microsoft.com/office/drawing/2014/main" id="{A39BC0F0-9938-6346-8411-B3AA4C571019}"/>
              </a:ext>
            </a:extLst>
          </p:cNvPr>
          <p:cNvSpPr/>
          <p:nvPr/>
        </p:nvSpPr>
        <p:spPr bwMode="auto">
          <a:xfrm>
            <a:off x="1345616" y="4060018"/>
            <a:ext cx="2905125" cy="631825"/>
          </a:xfrm>
          <a:custGeom>
            <a:avLst/>
            <a:gdLst>
              <a:gd name="connsiteX0" fmla="*/ 0 w 2905125"/>
              <a:gd name="connsiteY0" fmla="*/ 0 h 631825"/>
              <a:gd name="connsiteX1" fmla="*/ 482600 w 2905125"/>
              <a:gd name="connsiteY1" fmla="*/ 257175 h 631825"/>
              <a:gd name="connsiteX2" fmla="*/ 965200 w 2905125"/>
              <a:gd name="connsiteY2" fmla="*/ 473075 h 631825"/>
              <a:gd name="connsiteX3" fmla="*/ 1444625 w 2905125"/>
              <a:gd name="connsiteY3" fmla="*/ 482600 h 631825"/>
              <a:gd name="connsiteX4" fmla="*/ 1930400 w 2905125"/>
              <a:gd name="connsiteY4" fmla="*/ 527050 h 631825"/>
              <a:gd name="connsiteX5" fmla="*/ 2409825 w 2905125"/>
              <a:gd name="connsiteY5" fmla="*/ 631825 h 631825"/>
              <a:gd name="connsiteX6" fmla="*/ 2905125 w 2905125"/>
              <a:gd name="connsiteY6" fmla="*/ 625475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5125" h="631825">
                <a:moveTo>
                  <a:pt x="0" y="0"/>
                </a:moveTo>
                <a:lnTo>
                  <a:pt x="482600" y="257175"/>
                </a:lnTo>
                <a:lnTo>
                  <a:pt x="965200" y="473075"/>
                </a:lnTo>
                <a:lnTo>
                  <a:pt x="1444625" y="482600"/>
                </a:lnTo>
                <a:lnTo>
                  <a:pt x="1930400" y="527050"/>
                </a:lnTo>
                <a:lnTo>
                  <a:pt x="2409825" y="631825"/>
                </a:lnTo>
                <a:lnTo>
                  <a:pt x="2905125" y="625475"/>
                </a:lnTo>
              </a:path>
            </a:pathLst>
          </a:custGeom>
          <a:noFill/>
          <a:ln w="12700" cap="flat" cmpd="sng" algn="ctr">
            <a:solidFill>
              <a:schemeClr val="accent3"/>
            </a:solidFill>
            <a:prstDash val="solid"/>
            <a:round/>
            <a:headEnd type="none" w="med" len="med"/>
            <a:tailEnd type="none" w="med" len="med"/>
          </a:ln>
          <a:effectLst/>
        </p:spPr>
        <p:txBody>
          <a:bodyPr rtlCol="0" anchor="ctr"/>
          <a:lstStyle/>
          <a:p>
            <a:pPr algn="ctr"/>
            <a:endParaRPr lang="en-US" dirty="0"/>
          </a:p>
        </p:txBody>
      </p:sp>
      <p:grpSp>
        <p:nvGrpSpPr>
          <p:cNvPr id="443" name="Group 442">
            <a:extLst>
              <a:ext uri="{FF2B5EF4-FFF2-40B4-BE49-F238E27FC236}">
                <a16:creationId xmlns:a16="http://schemas.microsoft.com/office/drawing/2014/main" id="{580FFB2D-1E5B-0E4C-9B10-132DD59D2FCB}"/>
              </a:ext>
            </a:extLst>
          </p:cNvPr>
          <p:cNvGrpSpPr/>
          <p:nvPr/>
        </p:nvGrpSpPr>
        <p:grpSpPr>
          <a:xfrm flipH="1">
            <a:off x="2279870" y="4815667"/>
            <a:ext cx="45720" cy="123825"/>
            <a:chOff x="3596943" y="3767594"/>
            <a:chExt cx="54864" cy="605501"/>
          </a:xfrm>
        </p:grpSpPr>
        <p:cxnSp>
          <p:nvCxnSpPr>
            <p:cNvPr id="446" name="Straight Connector 445">
              <a:extLst>
                <a:ext uri="{FF2B5EF4-FFF2-40B4-BE49-F238E27FC236}">
                  <a16:creationId xmlns:a16="http://schemas.microsoft.com/office/drawing/2014/main" id="{FF1E997A-98F5-9946-BCBF-116281C883B8}"/>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B6C14756-8A65-534C-AB24-B84A4584B01D}"/>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2630D586-ACDA-B64C-AA06-E43D825CB0A7}"/>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32" name="Freeform 1031">
            <a:extLst>
              <a:ext uri="{FF2B5EF4-FFF2-40B4-BE49-F238E27FC236}">
                <a16:creationId xmlns:a16="http://schemas.microsoft.com/office/drawing/2014/main" id="{608017E0-5CD3-F142-B2F0-E3B53A231714}"/>
              </a:ext>
            </a:extLst>
          </p:cNvPr>
          <p:cNvSpPr/>
          <p:nvPr/>
        </p:nvSpPr>
        <p:spPr bwMode="auto">
          <a:xfrm>
            <a:off x="6770868" y="4066368"/>
            <a:ext cx="2886075" cy="1143000"/>
          </a:xfrm>
          <a:custGeom>
            <a:avLst/>
            <a:gdLst>
              <a:gd name="connsiteX0" fmla="*/ 0 w 2886075"/>
              <a:gd name="connsiteY0" fmla="*/ 0 h 1143000"/>
              <a:gd name="connsiteX1" fmla="*/ 962025 w 2886075"/>
              <a:gd name="connsiteY1" fmla="*/ 1066800 h 1143000"/>
              <a:gd name="connsiteX2" fmla="*/ 1920875 w 2886075"/>
              <a:gd name="connsiteY2" fmla="*/ 1143000 h 1143000"/>
              <a:gd name="connsiteX3" fmla="*/ 2886075 w 2886075"/>
              <a:gd name="connsiteY3" fmla="*/ 1117600 h 1143000"/>
            </a:gdLst>
            <a:ahLst/>
            <a:cxnLst>
              <a:cxn ang="0">
                <a:pos x="connsiteX0" y="connsiteY0"/>
              </a:cxn>
              <a:cxn ang="0">
                <a:pos x="connsiteX1" y="connsiteY1"/>
              </a:cxn>
              <a:cxn ang="0">
                <a:pos x="connsiteX2" y="connsiteY2"/>
              </a:cxn>
              <a:cxn ang="0">
                <a:pos x="connsiteX3" y="connsiteY3"/>
              </a:cxn>
            </a:cxnLst>
            <a:rect l="l" t="t" r="r" b="b"/>
            <a:pathLst>
              <a:path w="2886075" h="1143000">
                <a:moveTo>
                  <a:pt x="0" y="0"/>
                </a:moveTo>
                <a:lnTo>
                  <a:pt x="962025" y="1066800"/>
                </a:lnTo>
                <a:lnTo>
                  <a:pt x="1920875" y="1143000"/>
                </a:lnTo>
                <a:lnTo>
                  <a:pt x="2886075" y="1117600"/>
                </a:lnTo>
              </a:path>
            </a:pathLst>
          </a:custGeom>
          <a:noFill/>
          <a:ln w="19050" cap="flat" cmpd="sng" algn="ctr">
            <a:solidFill>
              <a:schemeClr val="accent2"/>
            </a:solidFill>
            <a:prstDash val="solid"/>
            <a:round/>
            <a:headEnd type="none" w="med" len="med"/>
            <a:tailEnd type="none" w="med" len="med"/>
          </a:ln>
          <a:effectLst/>
        </p:spPr>
        <p:txBody>
          <a:bodyPr rtlCol="0" anchor="ctr"/>
          <a:lstStyle/>
          <a:p>
            <a:pPr algn="ctr"/>
            <a:endParaRPr lang="en-US" dirty="0"/>
          </a:p>
        </p:txBody>
      </p:sp>
      <p:sp>
        <p:nvSpPr>
          <p:cNvPr id="1031" name="Freeform 1030">
            <a:extLst>
              <a:ext uri="{FF2B5EF4-FFF2-40B4-BE49-F238E27FC236}">
                <a16:creationId xmlns:a16="http://schemas.microsoft.com/office/drawing/2014/main" id="{B3BAEABD-6EBE-6144-9B8E-16BB973AD250}"/>
              </a:ext>
            </a:extLst>
          </p:cNvPr>
          <p:cNvSpPr/>
          <p:nvPr/>
        </p:nvSpPr>
        <p:spPr bwMode="auto">
          <a:xfrm>
            <a:off x="6767693" y="4063193"/>
            <a:ext cx="2886075" cy="1044575"/>
          </a:xfrm>
          <a:custGeom>
            <a:avLst/>
            <a:gdLst>
              <a:gd name="connsiteX0" fmla="*/ 0 w 2886075"/>
              <a:gd name="connsiteY0" fmla="*/ 0 h 1044575"/>
              <a:gd name="connsiteX1" fmla="*/ 968375 w 2886075"/>
              <a:gd name="connsiteY1" fmla="*/ 1044575 h 1044575"/>
              <a:gd name="connsiteX2" fmla="*/ 1930400 w 2886075"/>
              <a:gd name="connsiteY2" fmla="*/ 1044575 h 1044575"/>
              <a:gd name="connsiteX3" fmla="*/ 2886075 w 2886075"/>
              <a:gd name="connsiteY3" fmla="*/ 1012825 h 1044575"/>
            </a:gdLst>
            <a:ahLst/>
            <a:cxnLst>
              <a:cxn ang="0">
                <a:pos x="connsiteX0" y="connsiteY0"/>
              </a:cxn>
              <a:cxn ang="0">
                <a:pos x="connsiteX1" y="connsiteY1"/>
              </a:cxn>
              <a:cxn ang="0">
                <a:pos x="connsiteX2" y="connsiteY2"/>
              </a:cxn>
              <a:cxn ang="0">
                <a:pos x="connsiteX3" y="connsiteY3"/>
              </a:cxn>
            </a:cxnLst>
            <a:rect l="l" t="t" r="r" b="b"/>
            <a:pathLst>
              <a:path w="2886075" h="1044575">
                <a:moveTo>
                  <a:pt x="0" y="0"/>
                </a:moveTo>
                <a:lnTo>
                  <a:pt x="968375" y="1044575"/>
                </a:lnTo>
                <a:lnTo>
                  <a:pt x="1930400" y="1044575"/>
                </a:lnTo>
                <a:lnTo>
                  <a:pt x="2886075" y="1012825"/>
                </a:lnTo>
              </a:path>
            </a:pathLst>
          </a:custGeom>
          <a:noFill/>
          <a:ln w="19050" cap="flat" cmpd="sng" algn="ctr">
            <a:solidFill>
              <a:schemeClr val="accent5"/>
            </a:solidFill>
            <a:prstDash val="solid"/>
            <a:round/>
            <a:headEnd type="none" w="med" len="med"/>
            <a:tailEnd type="none" w="med" len="med"/>
          </a:ln>
          <a:effectLst/>
        </p:spPr>
        <p:txBody>
          <a:bodyPr rtlCol="0" anchor="ctr"/>
          <a:lstStyle/>
          <a:p>
            <a:pPr algn="ctr"/>
            <a:endParaRPr lang="en-US" dirty="0"/>
          </a:p>
        </p:txBody>
      </p:sp>
      <p:sp>
        <p:nvSpPr>
          <p:cNvPr id="284" name="Oval 283">
            <a:extLst>
              <a:ext uri="{FF2B5EF4-FFF2-40B4-BE49-F238E27FC236}">
                <a16:creationId xmlns:a16="http://schemas.microsoft.com/office/drawing/2014/main" id="{848D3325-01D3-4146-B821-EB83E2017BB5}"/>
              </a:ext>
            </a:extLst>
          </p:cNvPr>
          <p:cNvSpPr/>
          <p:nvPr/>
        </p:nvSpPr>
        <p:spPr bwMode="auto">
          <a:xfrm>
            <a:off x="6741679" y="4035395"/>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288" name="Oval 287">
            <a:extLst>
              <a:ext uri="{FF2B5EF4-FFF2-40B4-BE49-F238E27FC236}">
                <a16:creationId xmlns:a16="http://schemas.microsoft.com/office/drawing/2014/main" id="{88FC7C47-44D9-734A-9AE3-32F10A08A889}"/>
              </a:ext>
            </a:extLst>
          </p:cNvPr>
          <p:cNvSpPr/>
          <p:nvPr/>
        </p:nvSpPr>
        <p:spPr bwMode="auto">
          <a:xfrm>
            <a:off x="6741679" y="4035395"/>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1030" name="Freeform 1029">
            <a:extLst>
              <a:ext uri="{FF2B5EF4-FFF2-40B4-BE49-F238E27FC236}">
                <a16:creationId xmlns:a16="http://schemas.microsoft.com/office/drawing/2014/main" id="{D4DAF06E-9B91-8D47-828C-04D566853EB1}"/>
              </a:ext>
            </a:extLst>
          </p:cNvPr>
          <p:cNvSpPr/>
          <p:nvPr/>
        </p:nvSpPr>
        <p:spPr bwMode="auto">
          <a:xfrm>
            <a:off x="6767693" y="4066368"/>
            <a:ext cx="2889250" cy="831850"/>
          </a:xfrm>
          <a:custGeom>
            <a:avLst/>
            <a:gdLst>
              <a:gd name="connsiteX0" fmla="*/ 0 w 2889250"/>
              <a:gd name="connsiteY0" fmla="*/ 0 h 838200"/>
              <a:gd name="connsiteX1" fmla="*/ 971550 w 2889250"/>
              <a:gd name="connsiteY1" fmla="*/ 685800 h 838200"/>
              <a:gd name="connsiteX2" fmla="*/ 1924050 w 2889250"/>
              <a:gd name="connsiteY2" fmla="*/ 838200 h 838200"/>
              <a:gd name="connsiteX3" fmla="*/ 2889250 w 2889250"/>
              <a:gd name="connsiteY3" fmla="*/ 831850 h 838200"/>
              <a:gd name="connsiteX0" fmla="*/ 0 w 2889250"/>
              <a:gd name="connsiteY0" fmla="*/ 0 h 831850"/>
              <a:gd name="connsiteX1" fmla="*/ 971550 w 2889250"/>
              <a:gd name="connsiteY1" fmla="*/ 685800 h 831850"/>
              <a:gd name="connsiteX2" fmla="*/ 1924050 w 2889250"/>
              <a:gd name="connsiteY2" fmla="*/ 825500 h 831850"/>
              <a:gd name="connsiteX3" fmla="*/ 2889250 w 2889250"/>
              <a:gd name="connsiteY3" fmla="*/ 831850 h 831850"/>
              <a:gd name="connsiteX0" fmla="*/ 0 w 2889250"/>
              <a:gd name="connsiteY0" fmla="*/ 0 h 831850"/>
              <a:gd name="connsiteX1" fmla="*/ 965200 w 2889250"/>
              <a:gd name="connsiteY1" fmla="*/ 676275 h 831850"/>
              <a:gd name="connsiteX2" fmla="*/ 1924050 w 2889250"/>
              <a:gd name="connsiteY2" fmla="*/ 825500 h 831850"/>
              <a:gd name="connsiteX3" fmla="*/ 2889250 w 2889250"/>
              <a:gd name="connsiteY3" fmla="*/ 831850 h 831850"/>
            </a:gdLst>
            <a:ahLst/>
            <a:cxnLst>
              <a:cxn ang="0">
                <a:pos x="connsiteX0" y="connsiteY0"/>
              </a:cxn>
              <a:cxn ang="0">
                <a:pos x="connsiteX1" y="connsiteY1"/>
              </a:cxn>
              <a:cxn ang="0">
                <a:pos x="connsiteX2" y="connsiteY2"/>
              </a:cxn>
              <a:cxn ang="0">
                <a:pos x="connsiteX3" y="connsiteY3"/>
              </a:cxn>
            </a:cxnLst>
            <a:rect l="l" t="t" r="r" b="b"/>
            <a:pathLst>
              <a:path w="2889250" h="831850">
                <a:moveTo>
                  <a:pt x="0" y="0"/>
                </a:moveTo>
                <a:lnTo>
                  <a:pt x="965200" y="676275"/>
                </a:lnTo>
                <a:lnTo>
                  <a:pt x="1924050" y="825500"/>
                </a:lnTo>
                <a:lnTo>
                  <a:pt x="2889250" y="831850"/>
                </a:lnTo>
              </a:path>
            </a:pathLst>
          </a:custGeom>
          <a:noFill/>
          <a:ln w="19050" cap="flat" cmpd="sng" algn="ctr">
            <a:solidFill>
              <a:schemeClr val="accent3"/>
            </a:solidFill>
            <a:prstDash val="solid"/>
            <a:round/>
            <a:headEnd type="none" w="med" len="med"/>
            <a:tailEnd type="none" w="med" len="med"/>
          </a:ln>
          <a:effectLst/>
        </p:spPr>
        <p:txBody>
          <a:bodyPr rtlCol="0" anchor="ctr"/>
          <a:lstStyle/>
          <a:p>
            <a:pPr algn="ctr"/>
            <a:endParaRPr lang="en-US" dirty="0"/>
          </a:p>
        </p:txBody>
      </p:sp>
      <p:sp>
        <p:nvSpPr>
          <p:cNvPr id="88" name="Text Box 50">
            <a:extLst>
              <a:ext uri="{FF2B5EF4-FFF2-40B4-BE49-F238E27FC236}">
                <a16:creationId xmlns:a16="http://schemas.microsoft.com/office/drawing/2014/main" id="{C558BB33-0BF3-0D4D-803E-BBF0A78BA7F4}"/>
              </a:ext>
            </a:extLst>
          </p:cNvPr>
          <p:cNvSpPr txBox="1">
            <a:spLocks noChangeArrowheads="1"/>
          </p:cNvSpPr>
          <p:nvPr/>
        </p:nvSpPr>
        <p:spPr bwMode="auto">
          <a:xfrm rot="16200000">
            <a:off x="5697187" y="4501815"/>
            <a:ext cx="1301781"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bIns="182880" anchor="b">
            <a:noAutofit/>
          </a:bodyPr>
          <a:lstStyle/>
          <a:p>
            <a:pPr algn="ctr" eaLnBrk="1" fontAlgn="auto" hangingPunct="1">
              <a:spcBef>
                <a:spcPts val="0"/>
              </a:spcBef>
              <a:spcAft>
                <a:spcPts val="0"/>
              </a:spcAft>
              <a:defRPr/>
            </a:pPr>
            <a:r>
              <a:rPr lang="en-US" sz="1200" i="0" dirty="0">
                <a:solidFill>
                  <a:srgbClr val="000000"/>
                </a:solidFill>
                <a:latin typeface="Arial"/>
                <a:ea typeface=""/>
                <a:cs typeface="Arial"/>
              </a:rPr>
              <a:t>Mean Change in</a:t>
            </a:r>
            <a:br>
              <a:rPr lang="en-US" sz="1200" i="0" dirty="0">
                <a:solidFill>
                  <a:srgbClr val="000000"/>
                </a:solidFill>
                <a:latin typeface="Arial"/>
                <a:ea typeface=""/>
                <a:cs typeface="Arial"/>
              </a:rPr>
            </a:br>
            <a:r>
              <a:rPr lang="en-US" sz="1200" i="0" dirty="0">
                <a:solidFill>
                  <a:srgbClr val="000000"/>
                </a:solidFill>
                <a:latin typeface="Arial"/>
                <a:ea typeface=""/>
                <a:cs typeface="Arial"/>
              </a:rPr>
              <a:t>Monthly Migraine Days</a:t>
            </a:r>
            <a:br>
              <a:rPr lang="en-US" sz="1200" i="0" dirty="0">
                <a:solidFill>
                  <a:srgbClr val="000000"/>
                </a:solidFill>
                <a:latin typeface="Arial"/>
                <a:ea typeface=""/>
                <a:cs typeface="Arial"/>
              </a:rPr>
            </a:br>
            <a:r>
              <a:rPr lang="en-US" sz="1200" i="0" dirty="0">
                <a:solidFill>
                  <a:srgbClr val="000000"/>
                </a:solidFill>
                <a:latin typeface="Arial"/>
                <a:ea typeface=""/>
                <a:cs typeface="Arial"/>
              </a:rPr>
              <a:t>from Baseline</a:t>
            </a:r>
          </a:p>
        </p:txBody>
      </p:sp>
      <p:sp>
        <p:nvSpPr>
          <p:cNvPr id="8" name="Rectangle 7">
            <a:extLst>
              <a:ext uri="{FF2B5EF4-FFF2-40B4-BE49-F238E27FC236}">
                <a16:creationId xmlns:a16="http://schemas.microsoft.com/office/drawing/2014/main" id="{A2372CD6-C6DA-1146-8326-079DB4EDBC69}"/>
              </a:ext>
            </a:extLst>
          </p:cNvPr>
          <p:cNvSpPr/>
          <p:nvPr/>
        </p:nvSpPr>
        <p:spPr bwMode="auto">
          <a:xfrm>
            <a:off x="2830075" y="1562100"/>
            <a:ext cx="1399253" cy="1311289"/>
          </a:xfrm>
          <a:prstGeom prst="rect">
            <a:avLst/>
          </a:prstGeom>
          <a:no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220" name="Text Box 45">
            <a:extLst>
              <a:ext uri="{FF2B5EF4-FFF2-40B4-BE49-F238E27FC236}">
                <a16:creationId xmlns:a16="http://schemas.microsoft.com/office/drawing/2014/main" id="{A41156DE-1D2D-FF49-A112-7A77E21396E3}"/>
              </a:ext>
            </a:extLst>
          </p:cNvPr>
          <p:cNvSpPr txBox="1">
            <a:spLocks noChangeArrowheads="1"/>
          </p:cNvSpPr>
          <p:nvPr/>
        </p:nvSpPr>
        <p:spPr bwMode="auto">
          <a:xfrm>
            <a:off x="7086320" y="341893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&lt;.0001</a:t>
            </a:r>
          </a:p>
        </p:txBody>
      </p:sp>
      <p:sp>
        <p:nvSpPr>
          <p:cNvPr id="212" name="Text Box 45">
            <a:extLst>
              <a:ext uri="{FF2B5EF4-FFF2-40B4-BE49-F238E27FC236}">
                <a16:creationId xmlns:a16="http://schemas.microsoft.com/office/drawing/2014/main" id="{E77F1D2A-AA7F-6047-B892-058F541D7C68}"/>
              </a:ext>
            </a:extLst>
          </p:cNvPr>
          <p:cNvSpPr txBox="1">
            <a:spLocks noChangeArrowheads="1"/>
          </p:cNvSpPr>
          <p:nvPr/>
        </p:nvSpPr>
        <p:spPr bwMode="auto">
          <a:xfrm>
            <a:off x="7302156" y="327288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&lt;.0001</a:t>
            </a:r>
          </a:p>
        </p:txBody>
      </p:sp>
      <p:sp>
        <p:nvSpPr>
          <p:cNvPr id="214" name="Text Box 45">
            <a:extLst>
              <a:ext uri="{FF2B5EF4-FFF2-40B4-BE49-F238E27FC236}">
                <a16:creationId xmlns:a16="http://schemas.microsoft.com/office/drawing/2014/main" id="{9F5C3720-BBFC-E64F-8F65-F15E010E05B9}"/>
              </a:ext>
            </a:extLst>
          </p:cNvPr>
          <p:cNvSpPr txBox="1">
            <a:spLocks noChangeArrowheads="1"/>
          </p:cNvSpPr>
          <p:nvPr/>
        </p:nvSpPr>
        <p:spPr bwMode="auto">
          <a:xfrm>
            <a:off x="6860202" y="327288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&lt;.0001</a:t>
            </a:r>
          </a:p>
        </p:txBody>
      </p:sp>
      <p:sp>
        <p:nvSpPr>
          <p:cNvPr id="58" name="Text Box 30">
            <a:extLst>
              <a:ext uri="{FF2B5EF4-FFF2-40B4-BE49-F238E27FC236}">
                <a16:creationId xmlns:a16="http://schemas.microsoft.com/office/drawing/2014/main" id="{05E8731D-6981-494B-92CF-674386A0F527}"/>
              </a:ext>
            </a:extLst>
          </p:cNvPr>
          <p:cNvSpPr txBox="1">
            <a:spLocks noChangeArrowheads="1"/>
          </p:cNvSpPr>
          <p:nvPr/>
        </p:nvSpPr>
        <p:spPr bwMode="auto">
          <a:xfrm>
            <a:off x="761344" y="3843341"/>
            <a:ext cx="566097" cy="27699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eaLnBrk="1" fontAlgn="auto" hangingPunct="1">
              <a:spcBef>
                <a:spcPts val="0"/>
              </a:spcBef>
              <a:spcAft>
                <a:spcPts val="0"/>
              </a:spcAft>
              <a:defRPr/>
            </a:pPr>
            <a:r>
              <a:rPr lang="en-US" sz="1200" i="0" dirty="0">
                <a:solidFill>
                  <a:schemeClr val="bg1"/>
                </a:solidFill>
                <a:latin typeface="Arial"/>
                <a:ea typeface=""/>
                <a:cs typeface="Arial"/>
              </a:rPr>
              <a:t>C</a:t>
            </a:r>
          </a:p>
        </p:txBody>
      </p:sp>
      <p:sp>
        <p:nvSpPr>
          <p:cNvPr id="89" name="Text Box 30">
            <a:extLst>
              <a:ext uri="{FF2B5EF4-FFF2-40B4-BE49-F238E27FC236}">
                <a16:creationId xmlns:a16="http://schemas.microsoft.com/office/drawing/2014/main" id="{7005A8D6-E428-8545-89E2-F07DCC09D936}"/>
              </a:ext>
            </a:extLst>
          </p:cNvPr>
          <p:cNvSpPr txBox="1">
            <a:spLocks noChangeArrowheads="1"/>
          </p:cNvSpPr>
          <p:nvPr/>
        </p:nvSpPr>
        <p:spPr bwMode="auto">
          <a:xfrm>
            <a:off x="6196082" y="3843341"/>
            <a:ext cx="566097" cy="27699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eaLnBrk="1" fontAlgn="auto" hangingPunct="1">
              <a:spcBef>
                <a:spcPts val="0"/>
              </a:spcBef>
              <a:spcAft>
                <a:spcPts val="0"/>
              </a:spcAft>
              <a:defRPr/>
            </a:pPr>
            <a:r>
              <a:rPr lang="en-US" sz="1200" i="0" dirty="0">
                <a:solidFill>
                  <a:schemeClr val="bg1"/>
                </a:solidFill>
                <a:latin typeface="Arial"/>
                <a:ea typeface=""/>
                <a:cs typeface="Arial"/>
              </a:rPr>
              <a:t>D</a:t>
            </a:r>
          </a:p>
        </p:txBody>
      </p:sp>
      <p:sp>
        <p:nvSpPr>
          <p:cNvPr id="120" name="Text Box 30">
            <a:extLst>
              <a:ext uri="{FF2B5EF4-FFF2-40B4-BE49-F238E27FC236}">
                <a16:creationId xmlns:a16="http://schemas.microsoft.com/office/drawing/2014/main" id="{AB601A35-D416-0C49-888B-BC9854B2AC43}"/>
              </a:ext>
            </a:extLst>
          </p:cNvPr>
          <p:cNvSpPr txBox="1">
            <a:spLocks noChangeArrowheads="1"/>
          </p:cNvSpPr>
          <p:nvPr/>
        </p:nvSpPr>
        <p:spPr bwMode="auto">
          <a:xfrm>
            <a:off x="761344" y="1349635"/>
            <a:ext cx="566097" cy="27699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lgn="l" eaLnBrk="1" fontAlgn="auto" hangingPunct="1">
              <a:spcBef>
                <a:spcPts val="0"/>
              </a:spcBef>
              <a:spcAft>
                <a:spcPts val="0"/>
              </a:spcAft>
              <a:defRPr/>
            </a:pPr>
            <a:r>
              <a:rPr lang="en-US" sz="1200" i="0" dirty="0">
                <a:solidFill>
                  <a:schemeClr val="bg1"/>
                </a:solidFill>
                <a:latin typeface="Arial"/>
                <a:ea typeface=""/>
                <a:cs typeface="Arial"/>
              </a:rPr>
              <a:t>A</a:t>
            </a:r>
          </a:p>
        </p:txBody>
      </p:sp>
      <p:sp>
        <p:nvSpPr>
          <p:cNvPr id="2" name="Title 1">
            <a:extLst>
              <a:ext uri="{FF2B5EF4-FFF2-40B4-BE49-F238E27FC236}">
                <a16:creationId xmlns:a16="http://schemas.microsoft.com/office/drawing/2014/main" id="{B69F51F1-0139-412A-9008-A19DF2AE48D6}"/>
              </a:ext>
            </a:extLst>
          </p:cNvPr>
          <p:cNvSpPr>
            <a:spLocks noGrp="1"/>
          </p:cNvSpPr>
          <p:nvPr>
            <p:ph type="title"/>
          </p:nvPr>
        </p:nvSpPr>
        <p:spPr>
          <a:xfrm>
            <a:off x="0" y="58309"/>
            <a:ext cx="12192000" cy="1137036"/>
          </a:xfrm>
          <a:noFill/>
        </p:spPr>
        <p:txBody>
          <a:bodyPr>
            <a:normAutofit/>
          </a:bodyPr>
          <a:lstStyle/>
          <a:p>
            <a:r>
              <a:rPr lang="en-US" b="1" dirty="0"/>
              <a:t>  CGRP mAb Phase 3 Trials for Episodic Migraine*</a:t>
            </a:r>
          </a:p>
        </p:txBody>
      </p:sp>
      <p:sp>
        <p:nvSpPr>
          <p:cNvPr id="25" name="Text Placeholder 24">
            <a:extLst>
              <a:ext uri="{FF2B5EF4-FFF2-40B4-BE49-F238E27FC236}">
                <a16:creationId xmlns:a16="http://schemas.microsoft.com/office/drawing/2014/main" id="{E1376534-FE42-B24E-B2DD-6ABD5912E6B9}"/>
              </a:ext>
            </a:extLst>
          </p:cNvPr>
          <p:cNvSpPr>
            <a:spLocks noGrp="1"/>
          </p:cNvSpPr>
          <p:nvPr>
            <p:ph type="body" sz="quarter" idx="11"/>
          </p:nvPr>
        </p:nvSpPr>
        <p:spPr>
          <a:xfrm>
            <a:off x="4210129" y="5968449"/>
            <a:ext cx="6882753" cy="734047"/>
          </a:xfrm>
        </p:spPr>
        <p:txBody>
          <a:bodyPr/>
          <a:lstStyle/>
          <a:p>
            <a:r>
              <a:rPr lang="en-US" sz="1200" dirty="0">
                <a:solidFill>
                  <a:schemeClr val="tx1"/>
                </a:solidFill>
              </a:rPr>
              <a:t>1. </a:t>
            </a:r>
            <a:r>
              <a:rPr lang="en-US" sz="1200" b="0" dirty="0">
                <a:solidFill>
                  <a:schemeClr val="tx1"/>
                </a:solidFill>
                <a:cs typeface="Arial" panose="020B0604020202020204" pitchFamily="34" charset="0"/>
              </a:rPr>
              <a:t>Goadsby PJ, et al. </a:t>
            </a:r>
            <a:r>
              <a:rPr lang="en-US" sz="1200" b="0" i="1" dirty="0">
                <a:solidFill>
                  <a:schemeClr val="tx1"/>
                </a:solidFill>
              </a:rPr>
              <a:t>N Engl J Med. </a:t>
            </a:r>
            <a:r>
              <a:rPr lang="en-US" sz="1200" b="0" dirty="0">
                <a:solidFill>
                  <a:schemeClr val="tx1"/>
                </a:solidFill>
              </a:rPr>
              <a:t>2017;377(22):2123-2132.</a:t>
            </a:r>
            <a:r>
              <a:rPr lang="en-US" sz="1200" b="0" dirty="0">
                <a:solidFill>
                  <a:schemeClr val="tx1"/>
                </a:solidFill>
                <a:cs typeface="Arial" panose="020B0604020202020204" pitchFamily="34" charset="0"/>
              </a:rPr>
              <a:t> </a:t>
            </a:r>
          </a:p>
          <a:p>
            <a:r>
              <a:rPr lang="en-US" sz="1200" dirty="0">
                <a:solidFill>
                  <a:schemeClr val="tx1"/>
                </a:solidFill>
                <a:cs typeface="Arial" panose="020B0604020202020204" pitchFamily="34" charset="0"/>
              </a:rPr>
              <a:t>2. </a:t>
            </a:r>
            <a:r>
              <a:rPr lang="en-US" sz="1200" b="0" dirty="0">
                <a:solidFill>
                  <a:schemeClr val="tx1"/>
                </a:solidFill>
              </a:rPr>
              <a:t>Dodick DW, et al. </a:t>
            </a:r>
            <a:r>
              <a:rPr lang="en-US" sz="1200" b="0" i="1" dirty="0">
                <a:solidFill>
                  <a:schemeClr val="tx1"/>
                </a:solidFill>
              </a:rPr>
              <a:t>JAMA</a:t>
            </a:r>
            <a:r>
              <a:rPr lang="en-US" sz="1200" b="0" dirty="0">
                <a:solidFill>
                  <a:schemeClr val="tx1"/>
                </a:solidFill>
              </a:rPr>
              <a:t>. 2018;319(19):1999-2008. </a:t>
            </a:r>
          </a:p>
          <a:p>
            <a:r>
              <a:rPr lang="en-US" sz="1200" dirty="0">
                <a:solidFill>
                  <a:schemeClr val="tx1"/>
                </a:solidFill>
                <a:cs typeface="Arial" panose="020B0604020202020204" pitchFamily="34" charset="0"/>
              </a:rPr>
              <a:t>3. </a:t>
            </a:r>
            <a:r>
              <a:rPr lang="en-US" sz="1200" b="0" dirty="0">
                <a:solidFill>
                  <a:schemeClr val="tx1"/>
                </a:solidFill>
                <a:cs typeface="Arial" panose="020B0604020202020204" pitchFamily="34" charset="0"/>
              </a:rPr>
              <a:t>Stauffer VL, et al. </a:t>
            </a:r>
            <a:r>
              <a:rPr lang="en-US" sz="1200" b="0" i="1" dirty="0">
                <a:solidFill>
                  <a:schemeClr val="tx1"/>
                </a:solidFill>
              </a:rPr>
              <a:t>JAMA Neurology. </a:t>
            </a:r>
            <a:r>
              <a:rPr lang="en-US" sz="1200" b="0" dirty="0">
                <a:solidFill>
                  <a:schemeClr val="tx1"/>
                </a:solidFill>
              </a:rPr>
              <a:t>2018;75(9):1080-1088.</a:t>
            </a:r>
          </a:p>
          <a:p>
            <a:r>
              <a:rPr lang="en-US" sz="1200" b="0" dirty="0">
                <a:solidFill>
                  <a:schemeClr val="tx1"/>
                </a:solidFill>
              </a:rPr>
              <a:t>4. Ashina M, et al. </a:t>
            </a:r>
            <a:r>
              <a:rPr lang="en-US" sz="1200" b="0" i="1" dirty="0">
                <a:solidFill>
                  <a:schemeClr val="tx1"/>
                </a:solidFill>
              </a:rPr>
              <a:t>Cephalalgia. </a:t>
            </a:r>
            <a:r>
              <a:rPr lang="en-US" sz="1200" b="0" dirty="0">
                <a:solidFill>
                  <a:schemeClr val="tx1"/>
                </a:solidFill>
              </a:rPr>
              <a:t>2020;40(3):241-254.</a:t>
            </a:r>
          </a:p>
        </p:txBody>
      </p:sp>
      <p:sp>
        <p:nvSpPr>
          <p:cNvPr id="32" name="Text Box 51">
            <a:extLst>
              <a:ext uri="{FF2B5EF4-FFF2-40B4-BE49-F238E27FC236}">
                <a16:creationId xmlns:a16="http://schemas.microsoft.com/office/drawing/2014/main" id="{EDCD55B2-3E26-454F-82A2-4ABF94714E01}"/>
              </a:ext>
            </a:extLst>
          </p:cNvPr>
          <p:cNvSpPr txBox="1">
            <a:spLocks noChangeArrowheads="1"/>
          </p:cNvSpPr>
          <p:nvPr/>
        </p:nvSpPr>
        <p:spPr bwMode="auto">
          <a:xfrm>
            <a:off x="1817539" y="5480852"/>
            <a:ext cx="2421634" cy="38472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91440" rIns="0">
            <a:noAutofit/>
          </a:bodyPr>
          <a:lstStyle/>
          <a:p>
            <a:pPr eaLnBrk="1" fontAlgn="auto" hangingPunct="1">
              <a:spcBef>
                <a:spcPts val="0"/>
              </a:spcBef>
              <a:spcAft>
                <a:spcPts val="0"/>
              </a:spcAft>
              <a:defRPr/>
            </a:pPr>
            <a:r>
              <a:rPr lang="en-US" sz="1200" i="0" dirty="0">
                <a:solidFill>
                  <a:srgbClr val="000000"/>
                </a:solidFill>
                <a:latin typeface="Arial"/>
                <a:ea typeface=""/>
                <a:cs typeface="Arial"/>
              </a:rPr>
              <a:t>Month</a:t>
            </a:r>
          </a:p>
        </p:txBody>
      </p:sp>
      <p:sp>
        <p:nvSpPr>
          <p:cNvPr id="33" name="Line 5">
            <a:extLst>
              <a:ext uri="{FF2B5EF4-FFF2-40B4-BE49-F238E27FC236}">
                <a16:creationId xmlns:a16="http://schemas.microsoft.com/office/drawing/2014/main" id="{D385D1C3-3FD4-E146-9D7A-604CF1BD4AD1}"/>
              </a:ext>
            </a:extLst>
          </p:cNvPr>
          <p:cNvSpPr>
            <a:spLocks noChangeShapeType="1"/>
          </p:cNvSpPr>
          <p:nvPr/>
        </p:nvSpPr>
        <p:spPr bwMode="auto">
          <a:xfrm>
            <a:off x="1311960" y="5367095"/>
            <a:ext cx="3008631" cy="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0">
            <a:schemeClr val="dk1"/>
          </a:fillRef>
          <a:effectRef idx="0">
            <a:schemeClr val="dk1"/>
          </a:effectRef>
          <a:fontRef idx="minor">
            <a:schemeClr val="tx1"/>
          </a:fontRef>
        </p:style>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35" name="Line 4">
            <a:extLst>
              <a:ext uri="{FF2B5EF4-FFF2-40B4-BE49-F238E27FC236}">
                <a16:creationId xmlns:a16="http://schemas.microsoft.com/office/drawing/2014/main" id="{8D731BB3-3EA9-A74E-B510-D640C3894076}"/>
              </a:ext>
            </a:extLst>
          </p:cNvPr>
          <p:cNvSpPr>
            <a:spLocks noChangeShapeType="1"/>
          </p:cNvSpPr>
          <p:nvPr/>
        </p:nvSpPr>
        <p:spPr bwMode="auto">
          <a:xfrm>
            <a:off x="1337360" y="4057715"/>
            <a:ext cx="0" cy="130938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0">
            <a:schemeClr val="dk1"/>
          </a:fillRef>
          <a:effectRef idx="0">
            <a:schemeClr val="dk1"/>
          </a:effectRef>
          <a:fontRef idx="minor">
            <a:schemeClr val="tx1"/>
          </a:fontRef>
        </p:style>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36" name="Line 6">
            <a:extLst>
              <a:ext uri="{FF2B5EF4-FFF2-40B4-BE49-F238E27FC236}">
                <a16:creationId xmlns:a16="http://schemas.microsoft.com/office/drawing/2014/main" id="{9462490F-A857-9740-A455-56147C93E775}"/>
              </a:ext>
            </a:extLst>
          </p:cNvPr>
          <p:cNvSpPr>
            <a:spLocks noChangeShapeType="1"/>
          </p:cNvSpPr>
          <p:nvPr/>
        </p:nvSpPr>
        <p:spPr bwMode="auto">
          <a:xfrm>
            <a:off x="1286559" y="4062475"/>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37" name="Line 8">
            <a:extLst>
              <a:ext uri="{FF2B5EF4-FFF2-40B4-BE49-F238E27FC236}">
                <a16:creationId xmlns:a16="http://schemas.microsoft.com/office/drawing/2014/main" id="{AB8AF47C-53AB-0342-988F-0299C55B68BC}"/>
              </a:ext>
            </a:extLst>
          </p:cNvPr>
          <p:cNvSpPr>
            <a:spLocks noChangeShapeType="1"/>
          </p:cNvSpPr>
          <p:nvPr/>
        </p:nvSpPr>
        <p:spPr bwMode="auto">
          <a:xfrm>
            <a:off x="1286559" y="4279912"/>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38" name="Line 16">
            <a:extLst>
              <a:ext uri="{FF2B5EF4-FFF2-40B4-BE49-F238E27FC236}">
                <a16:creationId xmlns:a16="http://schemas.microsoft.com/office/drawing/2014/main" id="{E4CE28B0-E07D-B649-93E3-8B8F9C96578C}"/>
              </a:ext>
            </a:extLst>
          </p:cNvPr>
          <p:cNvSpPr>
            <a:spLocks noChangeShapeType="1"/>
          </p:cNvSpPr>
          <p:nvPr/>
        </p:nvSpPr>
        <p:spPr bwMode="auto">
          <a:xfrm>
            <a:off x="1286559" y="5367095"/>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39" name="Text Box 28">
            <a:extLst>
              <a:ext uri="{FF2B5EF4-FFF2-40B4-BE49-F238E27FC236}">
                <a16:creationId xmlns:a16="http://schemas.microsoft.com/office/drawing/2014/main" id="{CD654E72-58D1-3F49-9347-E8B95A6018BD}"/>
              </a:ext>
            </a:extLst>
          </p:cNvPr>
          <p:cNvSpPr txBox="1">
            <a:spLocks noChangeArrowheads="1"/>
          </p:cNvSpPr>
          <p:nvPr/>
        </p:nvSpPr>
        <p:spPr bwMode="auto">
          <a:xfrm>
            <a:off x="1024701" y="4815605"/>
            <a:ext cx="28725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-4</a:t>
            </a:r>
          </a:p>
        </p:txBody>
      </p:sp>
      <p:sp>
        <p:nvSpPr>
          <p:cNvPr id="40" name="Text Box 30">
            <a:extLst>
              <a:ext uri="{FF2B5EF4-FFF2-40B4-BE49-F238E27FC236}">
                <a16:creationId xmlns:a16="http://schemas.microsoft.com/office/drawing/2014/main" id="{79061122-7B16-E544-ADA7-EB6759059737}"/>
              </a:ext>
            </a:extLst>
          </p:cNvPr>
          <p:cNvSpPr txBox="1">
            <a:spLocks noChangeArrowheads="1"/>
          </p:cNvSpPr>
          <p:nvPr/>
        </p:nvSpPr>
        <p:spPr bwMode="auto">
          <a:xfrm>
            <a:off x="1063174" y="3948385"/>
            <a:ext cx="248786"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0</a:t>
            </a:r>
          </a:p>
        </p:txBody>
      </p:sp>
      <p:sp>
        <p:nvSpPr>
          <p:cNvPr id="41" name="Text Box 32">
            <a:extLst>
              <a:ext uri="{FF2B5EF4-FFF2-40B4-BE49-F238E27FC236}">
                <a16:creationId xmlns:a16="http://schemas.microsoft.com/office/drawing/2014/main" id="{9548A0B4-8F99-C847-A5AB-5158B0FB73B8}"/>
              </a:ext>
            </a:extLst>
          </p:cNvPr>
          <p:cNvSpPr txBox="1">
            <a:spLocks noChangeArrowheads="1"/>
          </p:cNvSpPr>
          <p:nvPr/>
        </p:nvSpPr>
        <p:spPr bwMode="auto">
          <a:xfrm>
            <a:off x="1024701" y="5032410"/>
            <a:ext cx="28725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-5</a:t>
            </a:r>
          </a:p>
        </p:txBody>
      </p:sp>
      <p:sp>
        <p:nvSpPr>
          <p:cNvPr id="42" name="Line 8">
            <a:extLst>
              <a:ext uri="{FF2B5EF4-FFF2-40B4-BE49-F238E27FC236}">
                <a16:creationId xmlns:a16="http://schemas.microsoft.com/office/drawing/2014/main" id="{CBBC226D-EA6F-FA4C-BFB1-9C300188B698}"/>
              </a:ext>
            </a:extLst>
          </p:cNvPr>
          <p:cNvSpPr>
            <a:spLocks noChangeShapeType="1"/>
          </p:cNvSpPr>
          <p:nvPr/>
        </p:nvSpPr>
        <p:spPr bwMode="auto">
          <a:xfrm>
            <a:off x="1286559" y="4932223"/>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43" name="Line 19">
            <a:extLst>
              <a:ext uri="{FF2B5EF4-FFF2-40B4-BE49-F238E27FC236}">
                <a16:creationId xmlns:a16="http://schemas.microsoft.com/office/drawing/2014/main" id="{8A593200-2CDD-1240-82AD-12F40201DB8A}"/>
              </a:ext>
            </a:extLst>
          </p:cNvPr>
          <p:cNvSpPr>
            <a:spLocks noChangeShapeType="1"/>
          </p:cNvSpPr>
          <p:nvPr/>
        </p:nvSpPr>
        <p:spPr bwMode="auto">
          <a:xfrm>
            <a:off x="1337360"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44" name="Line 9">
            <a:extLst>
              <a:ext uri="{FF2B5EF4-FFF2-40B4-BE49-F238E27FC236}">
                <a16:creationId xmlns:a16="http://schemas.microsoft.com/office/drawing/2014/main" id="{5BD80AFE-6675-C240-922B-BD6FC38D6839}"/>
              </a:ext>
            </a:extLst>
          </p:cNvPr>
          <p:cNvSpPr>
            <a:spLocks noChangeShapeType="1"/>
          </p:cNvSpPr>
          <p:nvPr/>
        </p:nvSpPr>
        <p:spPr bwMode="auto">
          <a:xfrm>
            <a:off x="1286559" y="5149660"/>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45" name="Text Box 28">
            <a:extLst>
              <a:ext uri="{FF2B5EF4-FFF2-40B4-BE49-F238E27FC236}">
                <a16:creationId xmlns:a16="http://schemas.microsoft.com/office/drawing/2014/main" id="{7E017925-47B3-D949-B98D-8EA4E83E9BC0}"/>
              </a:ext>
            </a:extLst>
          </p:cNvPr>
          <p:cNvSpPr txBox="1">
            <a:spLocks noChangeArrowheads="1"/>
          </p:cNvSpPr>
          <p:nvPr/>
        </p:nvSpPr>
        <p:spPr bwMode="auto">
          <a:xfrm>
            <a:off x="1024701" y="4165190"/>
            <a:ext cx="28725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-1</a:t>
            </a:r>
          </a:p>
        </p:txBody>
      </p:sp>
      <p:sp>
        <p:nvSpPr>
          <p:cNvPr id="46" name="Line 8">
            <a:extLst>
              <a:ext uri="{FF2B5EF4-FFF2-40B4-BE49-F238E27FC236}">
                <a16:creationId xmlns:a16="http://schemas.microsoft.com/office/drawing/2014/main" id="{C5594772-ABAC-C94E-957E-E6B8B377CA21}"/>
              </a:ext>
            </a:extLst>
          </p:cNvPr>
          <p:cNvSpPr>
            <a:spLocks noChangeShapeType="1"/>
          </p:cNvSpPr>
          <p:nvPr/>
        </p:nvSpPr>
        <p:spPr bwMode="auto">
          <a:xfrm>
            <a:off x="1286559" y="4714786"/>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47" name="Text Box 28">
            <a:extLst>
              <a:ext uri="{FF2B5EF4-FFF2-40B4-BE49-F238E27FC236}">
                <a16:creationId xmlns:a16="http://schemas.microsoft.com/office/drawing/2014/main" id="{74575B9D-B5BB-6E41-AEC2-BBF120D31C50}"/>
              </a:ext>
            </a:extLst>
          </p:cNvPr>
          <p:cNvSpPr txBox="1">
            <a:spLocks noChangeArrowheads="1"/>
          </p:cNvSpPr>
          <p:nvPr/>
        </p:nvSpPr>
        <p:spPr bwMode="auto">
          <a:xfrm>
            <a:off x="1024701" y="4598800"/>
            <a:ext cx="28725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-3</a:t>
            </a:r>
          </a:p>
        </p:txBody>
      </p:sp>
      <p:sp>
        <p:nvSpPr>
          <p:cNvPr id="48" name="Text Box 45">
            <a:extLst>
              <a:ext uri="{FF2B5EF4-FFF2-40B4-BE49-F238E27FC236}">
                <a16:creationId xmlns:a16="http://schemas.microsoft.com/office/drawing/2014/main" id="{F3B4CA88-3AA9-094E-86DD-3F45227483B6}"/>
              </a:ext>
            </a:extLst>
          </p:cNvPr>
          <p:cNvSpPr txBox="1">
            <a:spLocks noChangeArrowheads="1"/>
          </p:cNvSpPr>
          <p:nvPr/>
        </p:nvSpPr>
        <p:spPr bwMode="auto">
          <a:xfrm>
            <a:off x="1110876"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Baseline</a:t>
            </a:r>
          </a:p>
        </p:txBody>
      </p:sp>
      <p:sp>
        <p:nvSpPr>
          <p:cNvPr id="49" name="Text Box 28">
            <a:extLst>
              <a:ext uri="{FF2B5EF4-FFF2-40B4-BE49-F238E27FC236}">
                <a16:creationId xmlns:a16="http://schemas.microsoft.com/office/drawing/2014/main" id="{F9371607-0A70-734E-A0B7-DAB076FF8F6F}"/>
              </a:ext>
            </a:extLst>
          </p:cNvPr>
          <p:cNvSpPr txBox="1">
            <a:spLocks noChangeArrowheads="1"/>
          </p:cNvSpPr>
          <p:nvPr/>
        </p:nvSpPr>
        <p:spPr bwMode="auto">
          <a:xfrm>
            <a:off x="1024701" y="5249217"/>
            <a:ext cx="28725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-6</a:t>
            </a:r>
          </a:p>
        </p:txBody>
      </p:sp>
      <p:sp>
        <p:nvSpPr>
          <p:cNvPr id="50" name="Line 25">
            <a:extLst>
              <a:ext uri="{FF2B5EF4-FFF2-40B4-BE49-F238E27FC236}">
                <a16:creationId xmlns:a16="http://schemas.microsoft.com/office/drawing/2014/main" id="{FAD66732-0F22-EB47-B63C-ECA3EC87C6D4}"/>
              </a:ext>
            </a:extLst>
          </p:cNvPr>
          <p:cNvSpPr>
            <a:spLocks noChangeShapeType="1"/>
          </p:cNvSpPr>
          <p:nvPr/>
        </p:nvSpPr>
        <p:spPr bwMode="auto">
          <a:xfrm>
            <a:off x="3265564"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51" name="Text Box 45">
            <a:extLst>
              <a:ext uri="{FF2B5EF4-FFF2-40B4-BE49-F238E27FC236}">
                <a16:creationId xmlns:a16="http://schemas.microsoft.com/office/drawing/2014/main" id="{F314CC33-7DB1-584E-A31C-8028DF078D4F}"/>
              </a:ext>
            </a:extLst>
          </p:cNvPr>
          <p:cNvSpPr txBox="1">
            <a:spLocks noChangeArrowheads="1"/>
          </p:cNvSpPr>
          <p:nvPr/>
        </p:nvSpPr>
        <p:spPr bwMode="auto">
          <a:xfrm>
            <a:off x="3036436"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4</a:t>
            </a:r>
          </a:p>
        </p:txBody>
      </p:sp>
      <p:sp>
        <p:nvSpPr>
          <p:cNvPr id="52" name="Line 25">
            <a:extLst>
              <a:ext uri="{FF2B5EF4-FFF2-40B4-BE49-F238E27FC236}">
                <a16:creationId xmlns:a16="http://schemas.microsoft.com/office/drawing/2014/main" id="{538F12DE-2587-5D4E-B5A8-2E230421B5B0}"/>
              </a:ext>
            </a:extLst>
          </p:cNvPr>
          <p:cNvSpPr>
            <a:spLocks noChangeShapeType="1"/>
          </p:cNvSpPr>
          <p:nvPr/>
        </p:nvSpPr>
        <p:spPr bwMode="auto">
          <a:xfrm>
            <a:off x="2301462"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53" name="Text Box 45">
            <a:extLst>
              <a:ext uri="{FF2B5EF4-FFF2-40B4-BE49-F238E27FC236}">
                <a16:creationId xmlns:a16="http://schemas.microsoft.com/office/drawing/2014/main" id="{98DC0391-1FFA-BE48-9624-690B4317F0B2}"/>
              </a:ext>
            </a:extLst>
          </p:cNvPr>
          <p:cNvSpPr txBox="1">
            <a:spLocks noChangeArrowheads="1"/>
          </p:cNvSpPr>
          <p:nvPr/>
        </p:nvSpPr>
        <p:spPr bwMode="auto">
          <a:xfrm>
            <a:off x="2073656"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2</a:t>
            </a:r>
          </a:p>
        </p:txBody>
      </p:sp>
      <p:sp>
        <p:nvSpPr>
          <p:cNvPr id="54" name="Line 27">
            <a:extLst>
              <a:ext uri="{FF2B5EF4-FFF2-40B4-BE49-F238E27FC236}">
                <a16:creationId xmlns:a16="http://schemas.microsoft.com/office/drawing/2014/main" id="{8E35B09A-CE31-504C-BC84-7E55DF5B0FF5}"/>
              </a:ext>
            </a:extLst>
          </p:cNvPr>
          <p:cNvSpPr>
            <a:spLocks noChangeShapeType="1"/>
          </p:cNvSpPr>
          <p:nvPr/>
        </p:nvSpPr>
        <p:spPr bwMode="auto">
          <a:xfrm>
            <a:off x="4229668"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55" name="Text Box 45">
            <a:extLst>
              <a:ext uri="{FF2B5EF4-FFF2-40B4-BE49-F238E27FC236}">
                <a16:creationId xmlns:a16="http://schemas.microsoft.com/office/drawing/2014/main" id="{D1B0E7BB-F11D-244D-B80D-74D4741BAD6C}"/>
              </a:ext>
            </a:extLst>
          </p:cNvPr>
          <p:cNvSpPr txBox="1">
            <a:spLocks noChangeArrowheads="1"/>
          </p:cNvSpPr>
          <p:nvPr/>
        </p:nvSpPr>
        <p:spPr bwMode="auto">
          <a:xfrm>
            <a:off x="3999215"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6</a:t>
            </a:r>
          </a:p>
        </p:txBody>
      </p:sp>
      <p:sp>
        <p:nvSpPr>
          <p:cNvPr id="56" name="Text Box 30">
            <a:extLst>
              <a:ext uri="{FF2B5EF4-FFF2-40B4-BE49-F238E27FC236}">
                <a16:creationId xmlns:a16="http://schemas.microsoft.com/office/drawing/2014/main" id="{68CEDE70-9471-D643-8D72-2C705A71097F}"/>
              </a:ext>
            </a:extLst>
          </p:cNvPr>
          <p:cNvSpPr txBox="1">
            <a:spLocks noChangeArrowheads="1"/>
          </p:cNvSpPr>
          <p:nvPr/>
        </p:nvSpPr>
        <p:spPr bwMode="auto">
          <a:xfrm>
            <a:off x="1338967" y="3737614"/>
            <a:ext cx="2890690" cy="33855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eaLnBrk="1" fontAlgn="auto" hangingPunct="1">
              <a:spcBef>
                <a:spcPts val="0"/>
              </a:spcBef>
              <a:spcAft>
                <a:spcPts val="0"/>
              </a:spcAft>
              <a:defRPr/>
            </a:pPr>
            <a:r>
              <a:rPr lang="en-US" sz="1600" b="1" i="0" u="sng" dirty="0">
                <a:latin typeface="Arial"/>
                <a:ea typeface=""/>
                <a:cs typeface="Arial"/>
              </a:rPr>
              <a:t>Galcanezumab</a:t>
            </a:r>
            <a:r>
              <a:rPr lang="en-US" sz="1600" b="1" i="0" u="sng" baseline="30000" dirty="0">
                <a:latin typeface="Arial"/>
                <a:ea typeface=""/>
                <a:cs typeface="Arial"/>
              </a:rPr>
              <a:t>3</a:t>
            </a:r>
            <a:endParaRPr lang="en-US" sz="1600" b="1" i="0" u="sng" dirty="0">
              <a:latin typeface="Arial"/>
              <a:ea typeface=""/>
              <a:cs typeface="Arial"/>
            </a:endParaRPr>
          </a:p>
        </p:txBody>
      </p:sp>
      <p:sp>
        <p:nvSpPr>
          <p:cNvPr id="57" name="Text Box 50">
            <a:extLst>
              <a:ext uri="{FF2B5EF4-FFF2-40B4-BE49-F238E27FC236}">
                <a16:creationId xmlns:a16="http://schemas.microsoft.com/office/drawing/2014/main" id="{16B24FDF-9350-7D47-AC51-58B685E4BEEC}"/>
              </a:ext>
            </a:extLst>
          </p:cNvPr>
          <p:cNvSpPr txBox="1">
            <a:spLocks noChangeArrowheads="1"/>
          </p:cNvSpPr>
          <p:nvPr/>
        </p:nvSpPr>
        <p:spPr bwMode="auto">
          <a:xfrm rot="16200000">
            <a:off x="266581" y="4501815"/>
            <a:ext cx="1301781"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bIns="182880" anchor="b">
            <a:noAutofit/>
          </a:bodyPr>
          <a:lstStyle/>
          <a:p>
            <a:pPr algn="ctr" eaLnBrk="1" fontAlgn="auto" hangingPunct="1">
              <a:spcBef>
                <a:spcPts val="0"/>
              </a:spcBef>
              <a:spcAft>
                <a:spcPts val="0"/>
              </a:spcAft>
              <a:defRPr/>
            </a:pPr>
            <a:r>
              <a:rPr lang="en-US" sz="1200" i="0" dirty="0">
                <a:solidFill>
                  <a:srgbClr val="000000"/>
                </a:solidFill>
                <a:latin typeface="Arial"/>
                <a:ea typeface=""/>
                <a:cs typeface="Arial"/>
              </a:rPr>
              <a:t>Improvement</a:t>
            </a:r>
          </a:p>
          <a:p>
            <a:pPr algn="ctr" eaLnBrk="1" fontAlgn="auto" hangingPunct="1">
              <a:spcBef>
                <a:spcPts val="0"/>
              </a:spcBef>
              <a:spcAft>
                <a:spcPts val="0"/>
              </a:spcAft>
              <a:defRPr/>
            </a:pPr>
            <a:r>
              <a:rPr lang="en-US" sz="1200" i="0" dirty="0">
                <a:solidFill>
                  <a:srgbClr val="000000"/>
                </a:solidFill>
                <a:latin typeface="Arial"/>
                <a:ea typeface=""/>
                <a:cs typeface="Arial"/>
              </a:rPr>
              <a:t>LS Mean Change</a:t>
            </a:r>
          </a:p>
          <a:p>
            <a:pPr algn="ctr" eaLnBrk="1" fontAlgn="auto" hangingPunct="1">
              <a:spcBef>
                <a:spcPts val="0"/>
              </a:spcBef>
              <a:spcAft>
                <a:spcPts val="0"/>
              </a:spcAft>
              <a:defRPr/>
            </a:pPr>
            <a:r>
              <a:rPr lang="en-US" sz="1200" i="0" dirty="0">
                <a:solidFill>
                  <a:srgbClr val="000000"/>
                </a:solidFill>
                <a:latin typeface="Arial"/>
                <a:ea typeface=""/>
                <a:cs typeface="Arial"/>
              </a:rPr>
              <a:t>from Baseline</a:t>
            </a:r>
          </a:p>
        </p:txBody>
      </p:sp>
      <p:sp>
        <p:nvSpPr>
          <p:cNvPr id="63" name="Text Box 51">
            <a:extLst>
              <a:ext uri="{FF2B5EF4-FFF2-40B4-BE49-F238E27FC236}">
                <a16:creationId xmlns:a16="http://schemas.microsoft.com/office/drawing/2014/main" id="{5434146B-5C49-6E4C-9ACC-12CD8351F9FB}"/>
              </a:ext>
            </a:extLst>
          </p:cNvPr>
          <p:cNvSpPr txBox="1">
            <a:spLocks noChangeArrowheads="1"/>
          </p:cNvSpPr>
          <p:nvPr/>
        </p:nvSpPr>
        <p:spPr bwMode="auto">
          <a:xfrm>
            <a:off x="6769572" y="5480852"/>
            <a:ext cx="2900209" cy="38472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91440" rIns="0">
            <a:noAutofit/>
          </a:bodyPr>
          <a:lstStyle/>
          <a:p>
            <a:pPr eaLnBrk="1" fontAlgn="auto" hangingPunct="1">
              <a:spcBef>
                <a:spcPts val="0"/>
              </a:spcBef>
              <a:spcAft>
                <a:spcPts val="0"/>
              </a:spcAft>
              <a:defRPr/>
            </a:pPr>
            <a:r>
              <a:rPr lang="en-US" sz="1200" i="0" dirty="0">
                <a:solidFill>
                  <a:srgbClr val="000000"/>
                </a:solidFill>
                <a:latin typeface="Arial"/>
                <a:ea typeface=""/>
                <a:cs typeface="Arial"/>
              </a:rPr>
              <a:t>Weeks</a:t>
            </a:r>
          </a:p>
        </p:txBody>
      </p:sp>
      <p:sp>
        <p:nvSpPr>
          <p:cNvPr id="64" name="Line 5">
            <a:extLst>
              <a:ext uri="{FF2B5EF4-FFF2-40B4-BE49-F238E27FC236}">
                <a16:creationId xmlns:a16="http://schemas.microsoft.com/office/drawing/2014/main" id="{66448F6A-AE1E-D946-9A43-912BE21DD4B4}"/>
              </a:ext>
            </a:extLst>
          </p:cNvPr>
          <p:cNvSpPr>
            <a:spLocks noChangeShapeType="1"/>
          </p:cNvSpPr>
          <p:nvPr/>
        </p:nvSpPr>
        <p:spPr bwMode="auto">
          <a:xfrm>
            <a:off x="6762180" y="5367095"/>
            <a:ext cx="2900212" cy="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0">
            <a:schemeClr val="dk1"/>
          </a:fillRef>
          <a:effectRef idx="0">
            <a:schemeClr val="dk1"/>
          </a:effectRef>
          <a:fontRef idx="minor">
            <a:schemeClr val="tx1"/>
          </a:fontRef>
        </p:style>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66" name="Line 4">
            <a:extLst>
              <a:ext uri="{FF2B5EF4-FFF2-40B4-BE49-F238E27FC236}">
                <a16:creationId xmlns:a16="http://schemas.microsoft.com/office/drawing/2014/main" id="{944429D8-B65F-5D4E-9C5B-63AB54A7189B}"/>
              </a:ext>
            </a:extLst>
          </p:cNvPr>
          <p:cNvSpPr>
            <a:spLocks noChangeShapeType="1"/>
          </p:cNvSpPr>
          <p:nvPr/>
        </p:nvSpPr>
        <p:spPr bwMode="auto">
          <a:xfrm>
            <a:off x="6767966" y="4057715"/>
            <a:ext cx="0" cy="1334225"/>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0">
            <a:schemeClr val="dk1"/>
          </a:fillRef>
          <a:effectRef idx="0">
            <a:schemeClr val="dk1"/>
          </a:effectRef>
          <a:fontRef idx="minor">
            <a:schemeClr val="tx1"/>
          </a:fontRef>
        </p:style>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67" name="Line 6">
            <a:extLst>
              <a:ext uri="{FF2B5EF4-FFF2-40B4-BE49-F238E27FC236}">
                <a16:creationId xmlns:a16="http://schemas.microsoft.com/office/drawing/2014/main" id="{2BCFDCE2-40F4-734E-8821-7B3ECE10E7F8}"/>
              </a:ext>
            </a:extLst>
          </p:cNvPr>
          <p:cNvSpPr>
            <a:spLocks noChangeShapeType="1"/>
          </p:cNvSpPr>
          <p:nvPr/>
        </p:nvSpPr>
        <p:spPr bwMode="auto">
          <a:xfrm>
            <a:off x="6717165" y="4062475"/>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68" name="Line 8">
            <a:extLst>
              <a:ext uri="{FF2B5EF4-FFF2-40B4-BE49-F238E27FC236}">
                <a16:creationId xmlns:a16="http://schemas.microsoft.com/office/drawing/2014/main" id="{03A8037C-9C4A-614D-B178-6CE55FF8DF06}"/>
              </a:ext>
            </a:extLst>
          </p:cNvPr>
          <p:cNvSpPr>
            <a:spLocks noChangeShapeType="1"/>
          </p:cNvSpPr>
          <p:nvPr/>
        </p:nvSpPr>
        <p:spPr bwMode="auto">
          <a:xfrm>
            <a:off x="6717165" y="4323399"/>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69" name="Line 16">
            <a:extLst>
              <a:ext uri="{FF2B5EF4-FFF2-40B4-BE49-F238E27FC236}">
                <a16:creationId xmlns:a16="http://schemas.microsoft.com/office/drawing/2014/main" id="{BE5C7F92-E478-654A-BE90-53E0E8D30853}"/>
              </a:ext>
            </a:extLst>
          </p:cNvPr>
          <p:cNvSpPr>
            <a:spLocks noChangeShapeType="1"/>
          </p:cNvSpPr>
          <p:nvPr/>
        </p:nvSpPr>
        <p:spPr bwMode="auto">
          <a:xfrm>
            <a:off x="6717165" y="5367095"/>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70" name="Text Box 28">
            <a:extLst>
              <a:ext uri="{FF2B5EF4-FFF2-40B4-BE49-F238E27FC236}">
                <a16:creationId xmlns:a16="http://schemas.microsoft.com/office/drawing/2014/main" id="{EF428B6E-6C97-D247-8F71-545E5E0EBEFD}"/>
              </a:ext>
            </a:extLst>
          </p:cNvPr>
          <p:cNvSpPr txBox="1">
            <a:spLocks noChangeArrowheads="1"/>
          </p:cNvSpPr>
          <p:nvPr/>
        </p:nvSpPr>
        <p:spPr bwMode="auto">
          <a:xfrm>
            <a:off x="6359127" y="4728883"/>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-3.0</a:t>
            </a:r>
          </a:p>
        </p:txBody>
      </p:sp>
      <p:sp>
        <p:nvSpPr>
          <p:cNvPr id="71" name="Text Box 30">
            <a:extLst>
              <a:ext uri="{FF2B5EF4-FFF2-40B4-BE49-F238E27FC236}">
                <a16:creationId xmlns:a16="http://schemas.microsoft.com/office/drawing/2014/main" id="{6C19E294-E439-5243-B3B5-274D6B93770C}"/>
              </a:ext>
            </a:extLst>
          </p:cNvPr>
          <p:cNvSpPr txBox="1">
            <a:spLocks noChangeArrowheads="1"/>
          </p:cNvSpPr>
          <p:nvPr/>
        </p:nvSpPr>
        <p:spPr bwMode="auto">
          <a:xfrm>
            <a:off x="6493780" y="3948385"/>
            <a:ext cx="248786"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0</a:t>
            </a:r>
          </a:p>
        </p:txBody>
      </p:sp>
      <p:sp>
        <p:nvSpPr>
          <p:cNvPr id="72" name="Text Box 32">
            <a:extLst>
              <a:ext uri="{FF2B5EF4-FFF2-40B4-BE49-F238E27FC236}">
                <a16:creationId xmlns:a16="http://schemas.microsoft.com/office/drawing/2014/main" id="{11F91B27-DB4E-C54C-AAA3-F6757B7B1C98}"/>
              </a:ext>
            </a:extLst>
          </p:cNvPr>
          <p:cNvSpPr txBox="1">
            <a:spLocks noChangeArrowheads="1"/>
          </p:cNvSpPr>
          <p:nvPr/>
        </p:nvSpPr>
        <p:spPr bwMode="auto">
          <a:xfrm>
            <a:off x="6359127" y="4989049"/>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-4.0</a:t>
            </a:r>
          </a:p>
        </p:txBody>
      </p:sp>
      <p:sp>
        <p:nvSpPr>
          <p:cNvPr id="73" name="Line 8">
            <a:extLst>
              <a:ext uri="{FF2B5EF4-FFF2-40B4-BE49-F238E27FC236}">
                <a16:creationId xmlns:a16="http://schemas.microsoft.com/office/drawing/2014/main" id="{FFA20B59-5F57-EC4A-8C7D-3558AA186AA2}"/>
              </a:ext>
            </a:extLst>
          </p:cNvPr>
          <p:cNvSpPr>
            <a:spLocks noChangeShapeType="1"/>
          </p:cNvSpPr>
          <p:nvPr/>
        </p:nvSpPr>
        <p:spPr bwMode="auto">
          <a:xfrm>
            <a:off x="6717165" y="4845247"/>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74" name="Line 19">
            <a:extLst>
              <a:ext uri="{FF2B5EF4-FFF2-40B4-BE49-F238E27FC236}">
                <a16:creationId xmlns:a16="http://schemas.microsoft.com/office/drawing/2014/main" id="{66D1A61F-6650-C942-B958-634B0EC453D5}"/>
              </a:ext>
            </a:extLst>
          </p:cNvPr>
          <p:cNvSpPr>
            <a:spLocks noChangeShapeType="1"/>
          </p:cNvSpPr>
          <p:nvPr/>
        </p:nvSpPr>
        <p:spPr bwMode="auto">
          <a:xfrm>
            <a:off x="6767966"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75" name="Line 9">
            <a:extLst>
              <a:ext uri="{FF2B5EF4-FFF2-40B4-BE49-F238E27FC236}">
                <a16:creationId xmlns:a16="http://schemas.microsoft.com/office/drawing/2014/main" id="{DB8A6678-E345-324F-9F59-5A019023AF06}"/>
              </a:ext>
            </a:extLst>
          </p:cNvPr>
          <p:cNvSpPr>
            <a:spLocks noChangeShapeType="1"/>
          </p:cNvSpPr>
          <p:nvPr/>
        </p:nvSpPr>
        <p:spPr bwMode="auto">
          <a:xfrm>
            <a:off x="6717165" y="5106171"/>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76" name="Text Box 28">
            <a:extLst>
              <a:ext uri="{FF2B5EF4-FFF2-40B4-BE49-F238E27FC236}">
                <a16:creationId xmlns:a16="http://schemas.microsoft.com/office/drawing/2014/main" id="{F96BB1F2-2C0A-C147-9F8F-8ADE9F689E08}"/>
              </a:ext>
            </a:extLst>
          </p:cNvPr>
          <p:cNvSpPr txBox="1">
            <a:spLocks noChangeArrowheads="1"/>
          </p:cNvSpPr>
          <p:nvPr/>
        </p:nvSpPr>
        <p:spPr bwMode="auto">
          <a:xfrm>
            <a:off x="6359127" y="4208551"/>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-1.0</a:t>
            </a:r>
          </a:p>
        </p:txBody>
      </p:sp>
      <p:sp>
        <p:nvSpPr>
          <p:cNvPr id="77" name="Line 8">
            <a:extLst>
              <a:ext uri="{FF2B5EF4-FFF2-40B4-BE49-F238E27FC236}">
                <a16:creationId xmlns:a16="http://schemas.microsoft.com/office/drawing/2014/main" id="{64A24D38-7543-9347-928C-D5EFC30C7913}"/>
              </a:ext>
            </a:extLst>
          </p:cNvPr>
          <p:cNvSpPr>
            <a:spLocks noChangeShapeType="1"/>
          </p:cNvSpPr>
          <p:nvPr/>
        </p:nvSpPr>
        <p:spPr bwMode="auto">
          <a:xfrm>
            <a:off x="6717165" y="4584323"/>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78" name="Text Box 28">
            <a:extLst>
              <a:ext uri="{FF2B5EF4-FFF2-40B4-BE49-F238E27FC236}">
                <a16:creationId xmlns:a16="http://schemas.microsoft.com/office/drawing/2014/main" id="{991A2416-BBFB-B94D-BC62-CCA3E62902FB}"/>
              </a:ext>
            </a:extLst>
          </p:cNvPr>
          <p:cNvSpPr txBox="1">
            <a:spLocks noChangeArrowheads="1"/>
          </p:cNvSpPr>
          <p:nvPr/>
        </p:nvSpPr>
        <p:spPr bwMode="auto">
          <a:xfrm>
            <a:off x="6359127" y="4468717"/>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-2.0</a:t>
            </a:r>
          </a:p>
        </p:txBody>
      </p:sp>
      <p:sp>
        <p:nvSpPr>
          <p:cNvPr id="79" name="Text Box 45">
            <a:extLst>
              <a:ext uri="{FF2B5EF4-FFF2-40B4-BE49-F238E27FC236}">
                <a16:creationId xmlns:a16="http://schemas.microsoft.com/office/drawing/2014/main" id="{CB5D01C3-5802-914C-A1A5-BB74BB514F56}"/>
              </a:ext>
            </a:extLst>
          </p:cNvPr>
          <p:cNvSpPr txBox="1">
            <a:spLocks noChangeArrowheads="1"/>
          </p:cNvSpPr>
          <p:nvPr/>
        </p:nvSpPr>
        <p:spPr bwMode="auto">
          <a:xfrm>
            <a:off x="6541482"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0</a:t>
            </a:r>
          </a:p>
        </p:txBody>
      </p:sp>
      <p:sp>
        <p:nvSpPr>
          <p:cNvPr id="80" name="Text Box 28">
            <a:extLst>
              <a:ext uri="{FF2B5EF4-FFF2-40B4-BE49-F238E27FC236}">
                <a16:creationId xmlns:a16="http://schemas.microsoft.com/office/drawing/2014/main" id="{DC3014FF-2E31-CD48-B357-DB8E3483CC80}"/>
              </a:ext>
            </a:extLst>
          </p:cNvPr>
          <p:cNvSpPr txBox="1">
            <a:spLocks noChangeArrowheads="1"/>
          </p:cNvSpPr>
          <p:nvPr/>
        </p:nvSpPr>
        <p:spPr bwMode="auto">
          <a:xfrm>
            <a:off x="6359128" y="5249217"/>
            <a:ext cx="383438"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-5.0</a:t>
            </a:r>
          </a:p>
        </p:txBody>
      </p:sp>
      <p:sp>
        <p:nvSpPr>
          <p:cNvPr id="81" name="Line 25">
            <a:extLst>
              <a:ext uri="{FF2B5EF4-FFF2-40B4-BE49-F238E27FC236}">
                <a16:creationId xmlns:a16="http://schemas.microsoft.com/office/drawing/2014/main" id="{C2F858F3-6EF9-EB43-9253-BEF75CE2BF8D}"/>
              </a:ext>
            </a:extLst>
          </p:cNvPr>
          <p:cNvSpPr>
            <a:spLocks noChangeShapeType="1"/>
          </p:cNvSpPr>
          <p:nvPr/>
        </p:nvSpPr>
        <p:spPr bwMode="auto">
          <a:xfrm>
            <a:off x="8696172"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82" name="Text Box 45">
            <a:extLst>
              <a:ext uri="{FF2B5EF4-FFF2-40B4-BE49-F238E27FC236}">
                <a16:creationId xmlns:a16="http://schemas.microsoft.com/office/drawing/2014/main" id="{D09A40D1-1DD4-AC43-84EB-5E45F461CAE5}"/>
              </a:ext>
            </a:extLst>
          </p:cNvPr>
          <p:cNvSpPr txBox="1">
            <a:spLocks noChangeArrowheads="1"/>
          </p:cNvSpPr>
          <p:nvPr/>
        </p:nvSpPr>
        <p:spPr bwMode="auto">
          <a:xfrm>
            <a:off x="8467042"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5-8</a:t>
            </a:r>
          </a:p>
        </p:txBody>
      </p:sp>
      <p:sp>
        <p:nvSpPr>
          <p:cNvPr id="83" name="Line 25">
            <a:extLst>
              <a:ext uri="{FF2B5EF4-FFF2-40B4-BE49-F238E27FC236}">
                <a16:creationId xmlns:a16="http://schemas.microsoft.com/office/drawing/2014/main" id="{9E920A84-6097-D444-B383-5AEFA8DC0264}"/>
              </a:ext>
            </a:extLst>
          </p:cNvPr>
          <p:cNvSpPr>
            <a:spLocks noChangeShapeType="1"/>
          </p:cNvSpPr>
          <p:nvPr/>
        </p:nvSpPr>
        <p:spPr bwMode="auto">
          <a:xfrm>
            <a:off x="7732069"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84" name="Text Box 45">
            <a:extLst>
              <a:ext uri="{FF2B5EF4-FFF2-40B4-BE49-F238E27FC236}">
                <a16:creationId xmlns:a16="http://schemas.microsoft.com/office/drawing/2014/main" id="{F8F0A06F-9690-7449-938E-5D6130A7219C}"/>
              </a:ext>
            </a:extLst>
          </p:cNvPr>
          <p:cNvSpPr txBox="1">
            <a:spLocks noChangeArrowheads="1"/>
          </p:cNvSpPr>
          <p:nvPr/>
        </p:nvSpPr>
        <p:spPr bwMode="auto">
          <a:xfrm>
            <a:off x="7504262"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1-4</a:t>
            </a:r>
          </a:p>
        </p:txBody>
      </p:sp>
      <p:sp>
        <p:nvSpPr>
          <p:cNvPr id="85" name="Line 27">
            <a:extLst>
              <a:ext uri="{FF2B5EF4-FFF2-40B4-BE49-F238E27FC236}">
                <a16:creationId xmlns:a16="http://schemas.microsoft.com/office/drawing/2014/main" id="{CAE7F047-4C3F-F141-9097-C8251EFAF468}"/>
              </a:ext>
            </a:extLst>
          </p:cNvPr>
          <p:cNvSpPr>
            <a:spLocks noChangeShapeType="1"/>
          </p:cNvSpPr>
          <p:nvPr/>
        </p:nvSpPr>
        <p:spPr bwMode="auto">
          <a:xfrm>
            <a:off x="9660274"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86" name="Text Box 45">
            <a:extLst>
              <a:ext uri="{FF2B5EF4-FFF2-40B4-BE49-F238E27FC236}">
                <a16:creationId xmlns:a16="http://schemas.microsoft.com/office/drawing/2014/main" id="{6238EEDF-92C7-864C-B6A3-23F239DB619B}"/>
              </a:ext>
            </a:extLst>
          </p:cNvPr>
          <p:cNvSpPr txBox="1">
            <a:spLocks noChangeArrowheads="1"/>
          </p:cNvSpPr>
          <p:nvPr/>
        </p:nvSpPr>
        <p:spPr bwMode="auto">
          <a:xfrm>
            <a:off x="9429821"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1-12</a:t>
            </a:r>
          </a:p>
        </p:txBody>
      </p:sp>
      <p:sp>
        <p:nvSpPr>
          <p:cNvPr id="87" name="Text Box 30">
            <a:extLst>
              <a:ext uri="{FF2B5EF4-FFF2-40B4-BE49-F238E27FC236}">
                <a16:creationId xmlns:a16="http://schemas.microsoft.com/office/drawing/2014/main" id="{A0B5B59D-2CF4-FD42-AAAC-02805047C84C}"/>
              </a:ext>
            </a:extLst>
          </p:cNvPr>
          <p:cNvSpPr txBox="1">
            <a:spLocks noChangeArrowheads="1"/>
          </p:cNvSpPr>
          <p:nvPr/>
        </p:nvSpPr>
        <p:spPr bwMode="auto">
          <a:xfrm>
            <a:off x="6779973" y="3737614"/>
            <a:ext cx="2875019" cy="33855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eaLnBrk="1" fontAlgn="auto" hangingPunct="1">
              <a:spcBef>
                <a:spcPts val="0"/>
              </a:spcBef>
              <a:spcAft>
                <a:spcPts val="0"/>
              </a:spcAft>
              <a:defRPr/>
            </a:pPr>
            <a:r>
              <a:rPr lang="en-US" sz="1600" b="1" i="0" u="sng" dirty="0">
                <a:latin typeface="Arial"/>
                <a:ea typeface=""/>
                <a:cs typeface="Arial"/>
              </a:rPr>
              <a:t>Eptinezumab</a:t>
            </a:r>
            <a:r>
              <a:rPr lang="en-US" sz="1600" b="1" i="0" u="sng" baseline="30000" dirty="0">
                <a:latin typeface="Arial"/>
                <a:ea typeface=""/>
                <a:cs typeface="Arial"/>
              </a:rPr>
              <a:t>4</a:t>
            </a:r>
            <a:endParaRPr lang="en-US" sz="1600" b="1" i="0" u="sng" dirty="0">
              <a:latin typeface="Arial"/>
              <a:ea typeface=""/>
              <a:cs typeface="Arial"/>
            </a:endParaRPr>
          </a:p>
        </p:txBody>
      </p:sp>
      <p:sp>
        <p:nvSpPr>
          <p:cNvPr id="94" name="Text Box 51">
            <a:extLst>
              <a:ext uri="{FF2B5EF4-FFF2-40B4-BE49-F238E27FC236}">
                <a16:creationId xmlns:a16="http://schemas.microsoft.com/office/drawing/2014/main" id="{2399BD72-788E-E142-B0C4-CB29C9D3E5A5}"/>
              </a:ext>
            </a:extLst>
          </p:cNvPr>
          <p:cNvSpPr txBox="1">
            <a:spLocks noChangeArrowheads="1"/>
          </p:cNvSpPr>
          <p:nvPr/>
        </p:nvSpPr>
        <p:spPr bwMode="auto">
          <a:xfrm>
            <a:off x="1817539" y="2987146"/>
            <a:ext cx="2412110" cy="38472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91440" rIns="0">
            <a:noAutofit/>
          </a:bodyPr>
          <a:lstStyle/>
          <a:p>
            <a:pPr eaLnBrk="1" fontAlgn="auto" hangingPunct="1">
              <a:spcBef>
                <a:spcPts val="0"/>
              </a:spcBef>
              <a:spcAft>
                <a:spcPts val="0"/>
              </a:spcAft>
              <a:defRPr/>
            </a:pPr>
            <a:r>
              <a:rPr lang="en-US" sz="1200" i="0" dirty="0">
                <a:solidFill>
                  <a:srgbClr val="000000"/>
                </a:solidFill>
                <a:latin typeface="Arial"/>
                <a:ea typeface=""/>
                <a:cs typeface="Arial"/>
              </a:rPr>
              <a:t>Month</a:t>
            </a:r>
          </a:p>
        </p:txBody>
      </p:sp>
      <p:sp>
        <p:nvSpPr>
          <p:cNvPr id="97" name="Line 4">
            <a:extLst>
              <a:ext uri="{FF2B5EF4-FFF2-40B4-BE49-F238E27FC236}">
                <a16:creationId xmlns:a16="http://schemas.microsoft.com/office/drawing/2014/main" id="{650CA0D9-41A0-434B-A3D9-7C43B9771CCF}"/>
              </a:ext>
            </a:extLst>
          </p:cNvPr>
          <p:cNvSpPr>
            <a:spLocks noChangeShapeType="1"/>
          </p:cNvSpPr>
          <p:nvPr/>
        </p:nvSpPr>
        <p:spPr bwMode="auto">
          <a:xfrm>
            <a:off x="1337360" y="1564009"/>
            <a:ext cx="0" cy="130938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0">
            <a:schemeClr val="dk1"/>
          </a:fillRef>
          <a:effectRef idx="0">
            <a:schemeClr val="dk1"/>
          </a:effectRef>
          <a:fontRef idx="minor">
            <a:schemeClr val="tx1"/>
          </a:fontRef>
        </p:style>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98" name="Line 6">
            <a:extLst>
              <a:ext uri="{FF2B5EF4-FFF2-40B4-BE49-F238E27FC236}">
                <a16:creationId xmlns:a16="http://schemas.microsoft.com/office/drawing/2014/main" id="{65D376BA-1204-EB4A-A5E4-33D2A165BD41}"/>
              </a:ext>
            </a:extLst>
          </p:cNvPr>
          <p:cNvSpPr>
            <a:spLocks noChangeShapeType="1"/>
          </p:cNvSpPr>
          <p:nvPr/>
        </p:nvSpPr>
        <p:spPr bwMode="auto">
          <a:xfrm>
            <a:off x="1286559" y="1568769"/>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99" name="Line 8">
            <a:extLst>
              <a:ext uri="{FF2B5EF4-FFF2-40B4-BE49-F238E27FC236}">
                <a16:creationId xmlns:a16="http://schemas.microsoft.com/office/drawing/2014/main" id="{44290A43-1318-3B41-9A14-CBA6A2F412FA}"/>
              </a:ext>
            </a:extLst>
          </p:cNvPr>
          <p:cNvSpPr>
            <a:spLocks noChangeShapeType="1"/>
          </p:cNvSpPr>
          <p:nvPr/>
        </p:nvSpPr>
        <p:spPr bwMode="auto">
          <a:xfrm>
            <a:off x="1286559" y="1786206"/>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00" name="Line 16">
            <a:extLst>
              <a:ext uri="{FF2B5EF4-FFF2-40B4-BE49-F238E27FC236}">
                <a16:creationId xmlns:a16="http://schemas.microsoft.com/office/drawing/2014/main" id="{FB338E2C-C02B-CD4B-8084-EF4CC99D4E7D}"/>
              </a:ext>
            </a:extLst>
          </p:cNvPr>
          <p:cNvSpPr>
            <a:spLocks noChangeShapeType="1"/>
          </p:cNvSpPr>
          <p:nvPr/>
        </p:nvSpPr>
        <p:spPr bwMode="auto">
          <a:xfrm>
            <a:off x="1286559" y="2873389"/>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01" name="Text Box 28">
            <a:extLst>
              <a:ext uri="{FF2B5EF4-FFF2-40B4-BE49-F238E27FC236}">
                <a16:creationId xmlns:a16="http://schemas.microsoft.com/office/drawing/2014/main" id="{5C305538-CEFC-5A44-9506-39FBEBE57761}"/>
              </a:ext>
            </a:extLst>
          </p:cNvPr>
          <p:cNvSpPr txBox="1">
            <a:spLocks noChangeArrowheads="1"/>
          </p:cNvSpPr>
          <p:nvPr/>
        </p:nvSpPr>
        <p:spPr bwMode="auto">
          <a:xfrm>
            <a:off x="928521" y="2321899"/>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-3.5</a:t>
            </a:r>
          </a:p>
        </p:txBody>
      </p:sp>
      <p:sp>
        <p:nvSpPr>
          <p:cNvPr id="102" name="Text Box 30">
            <a:extLst>
              <a:ext uri="{FF2B5EF4-FFF2-40B4-BE49-F238E27FC236}">
                <a16:creationId xmlns:a16="http://schemas.microsoft.com/office/drawing/2014/main" id="{A7BE682C-A91E-C346-9ED0-0BC21D7D5FE9}"/>
              </a:ext>
            </a:extLst>
          </p:cNvPr>
          <p:cNvSpPr txBox="1">
            <a:spLocks noChangeArrowheads="1"/>
          </p:cNvSpPr>
          <p:nvPr/>
        </p:nvSpPr>
        <p:spPr bwMode="auto">
          <a:xfrm>
            <a:off x="966993" y="1454679"/>
            <a:ext cx="344967"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0.5</a:t>
            </a:r>
          </a:p>
        </p:txBody>
      </p:sp>
      <p:sp>
        <p:nvSpPr>
          <p:cNvPr id="103" name="Text Box 32">
            <a:extLst>
              <a:ext uri="{FF2B5EF4-FFF2-40B4-BE49-F238E27FC236}">
                <a16:creationId xmlns:a16="http://schemas.microsoft.com/office/drawing/2014/main" id="{A651F5C5-0958-4F44-AAA1-923916EEE0E5}"/>
              </a:ext>
            </a:extLst>
          </p:cNvPr>
          <p:cNvSpPr txBox="1">
            <a:spLocks noChangeArrowheads="1"/>
          </p:cNvSpPr>
          <p:nvPr/>
        </p:nvSpPr>
        <p:spPr bwMode="auto">
          <a:xfrm>
            <a:off x="928521" y="2538704"/>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-4.5</a:t>
            </a:r>
          </a:p>
        </p:txBody>
      </p:sp>
      <p:sp>
        <p:nvSpPr>
          <p:cNvPr id="104" name="Line 8">
            <a:extLst>
              <a:ext uri="{FF2B5EF4-FFF2-40B4-BE49-F238E27FC236}">
                <a16:creationId xmlns:a16="http://schemas.microsoft.com/office/drawing/2014/main" id="{81083642-8F0B-6348-8054-5E9EC537E166}"/>
              </a:ext>
            </a:extLst>
          </p:cNvPr>
          <p:cNvSpPr>
            <a:spLocks noChangeShapeType="1"/>
          </p:cNvSpPr>
          <p:nvPr/>
        </p:nvSpPr>
        <p:spPr bwMode="auto">
          <a:xfrm>
            <a:off x="1286559" y="2438517"/>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05" name="Line 19">
            <a:extLst>
              <a:ext uri="{FF2B5EF4-FFF2-40B4-BE49-F238E27FC236}">
                <a16:creationId xmlns:a16="http://schemas.microsoft.com/office/drawing/2014/main" id="{F8CD006E-927F-6249-8BDC-4CB64E1FE16B}"/>
              </a:ext>
            </a:extLst>
          </p:cNvPr>
          <p:cNvSpPr>
            <a:spLocks noChangeShapeType="1"/>
          </p:cNvSpPr>
          <p:nvPr/>
        </p:nvSpPr>
        <p:spPr bwMode="auto">
          <a:xfrm>
            <a:off x="1337360"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06" name="Line 9">
            <a:extLst>
              <a:ext uri="{FF2B5EF4-FFF2-40B4-BE49-F238E27FC236}">
                <a16:creationId xmlns:a16="http://schemas.microsoft.com/office/drawing/2014/main" id="{D1F37550-8BFC-EC4E-A1C8-BF1520ED5424}"/>
              </a:ext>
            </a:extLst>
          </p:cNvPr>
          <p:cNvSpPr>
            <a:spLocks noChangeShapeType="1"/>
          </p:cNvSpPr>
          <p:nvPr/>
        </p:nvSpPr>
        <p:spPr bwMode="auto">
          <a:xfrm>
            <a:off x="1286559" y="2655954"/>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07" name="Text Box 28">
            <a:extLst>
              <a:ext uri="{FF2B5EF4-FFF2-40B4-BE49-F238E27FC236}">
                <a16:creationId xmlns:a16="http://schemas.microsoft.com/office/drawing/2014/main" id="{32EBE913-85FC-864E-8BBF-7164D67E4494}"/>
              </a:ext>
            </a:extLst>
          </p:cNvPr>
          <p:cNvSpPr txBox="1">
            <a:spLocks noChangeArrowheads="1"/>
          </p:cNvSpPr>
          <p:nvPr/>
        </p:nvSpPr>
        <p:spPr bwMode="auto">
          <a:xfrm>
            <a:off x="928521" y="1671484"/>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-0.5</a:t>
            </a:r>
          </a:p>
        </p:txBody>
      </p:sp>
      <p:sp>
        <p:nvSpPr>
          <p:cNvPr id="108" name="Line 8">
            <a:extLst>
              <a:ext uri="{FF2B5EF4-FFF2-40B4-BE49-F238E27FC236}">
                <a16:creationId xmlns:a16="http://schemas.microsoft.com/office/drawing/2014/main" id="{3B414B07-7E07-F64C-938E-297870B2EE42}"/>
              </a:ext>
            </a:extLst>
          </p:cNvPr>
          <p:cNvSpPr>
            <a:spLocks noChangeShapeType="1"/>
          </p:cNvSpPr>
          <p:nvPr/>
        </p:nvSpPr>
        <p:spPr bwMode="auto">
          <a:xfrm>
            <a:off x="1286559" y="2221080"/>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09" name="Text Box 28">
            <a:extLst>
              <a:ext uri="{FF2B5EF4-FFF2-40B4-BE49-F238E27FC236}">
                <a16:creationId xmlns:a16="http://schemas.microsoft.com/office/drawing/2014/main" id="{B278043E-FA8B-4440-AAE4-8AA80E054CCC}"/>
              </a:ext>
            </a:extLst>
          </p:cNvPr>
          <p:cNvSpPr txBox="1">
            <a:spLocks noChangeArrowheads="1"/>
          </p:cNvSpPr>
          <p:nvPr/>
        </p:nvSpPr>
        <p:spPr bwMode="auto">
          <a:xfrm>
            <a:off x="928521" y="2105094"/>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-2.5</a:t>
            </a:r>
          </a:p>
        </p:txBody>
      </p:sp>
      <p:sp>
        <p:nvSpPr>
          <p:cNvPr id="110" name="Text Box 45">
            <a:extLst>
              <a:ext uri="{FF2B5EF4-FFF2-40B4-BE49-F238E27FC236}">
                <a16:creationId xmlns:a16="http://schemas.microsoft.com/office/drawing/2014/main" id="{E9C921F1-3596-C142-B6B0-F80931113C93}"/>
              </a:ext>
            </a:extLst>
          </p:cNvPr>
          <p:cNvSpPr txBox="1">
            <a:spLocks noChangeArrowheads="1"/>
          </p:cNvSpPr>
          <p:nvPr/>
        </p:nvSpPr>
        <p:spPr bwMode="auto">
          <a:xfrm>
            <a:off x="1110876"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Baseline</a:t>
            </a:r>
          </a:p>
        </p:txBody>
      </p:sp>
      <p:sp>
        <p:nvSpPr>
          <p:cNvPr id="111" name="Text Box 28">
            <a:extLst>
              <a:ext uri="{FF2B5EF4-FFF2-40B4-BE49-F238E27FC236}">
                <a16:creationId xmlns:a16="http://schemas.microsoft.com/office/drawing/2014/main" id="{C33DFC93-1B59-2C46-8728-F4B08AA0A97E}"/>
              </a:ext>
            </a:extLst>
          </p:cNvPr>
          <p:cNvSpPr txBox="1">
            <a:spLocks noChangeArrowheads="1"/>
          </p:cNvSpPr>
          <p:nvPr/>
        </p:nvSpPr>
        <p:spPr bwMode="auto">
          <a:xfrm>
            <a:off x="928521" y="2755511"/>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-5.5</a:t>
            </a:r>
          </a:p>
        </p:txBody>
      </p:sp>
      <p:sp>
        <p:nvSpPr>
          <p:cNvPr id="113" name="Text Box 45">
            <a:extLst>
              <a:ext uri="{FF2B5EF4-FFF2-40B4-BE49-F238E27FC236}">
                <a16:creationId xmlns:a16="http://schemas.microsoft.com/office/drawing/2014/main" id="{88DF129A-D8E6-0E46-BD5B-80BFA5E7F8F2}"/>
              </a:ext>
            </a:extLst>
          </p:cNvPr>
          <p:cNvSpPr txBox="1">
            <a:spLocks noChangeArrowheads="1"/>
          </p:cNvSpPr>
          <p:nvPr/>
        </p:nvSpPr>
        <p:spPr bwMode="auto">
          <a:xfrm>
            <a:off x="3036436"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4</a:t>
            </a:r>
          </a:p>
        </p:txBody>
      </p:sp>
      <p:sp>
        <p:nvSpPr>
          <p:cNvPr id="114" name="Line 25">
            <a:extLst>
              <a:ext uri="{FF2B5EF4-FFF2-40B4-BE49-F238E27FC236}">
                <a16:creationId xmlns:a16="http://schemas.microsoft.com/office/drawing/2014/main" id="{F0E932AA-F4BA-4843-9722-CBDE0954F0F6}"/>
              </a:ext>
            </a:extLst>
          </p:cNvPr>
          <p:cNvSpPr>
            <a:spLocks noChangeShapeType="1"/>
          </p:cNvSpPr>
          <p:nvPr/>
        </p:nvSpPr>
        <p:spPr bwMode="auto">
          <a:xfrm>
            <a:off x="2301462"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15" name="Text Box 45">
            <a:extLst>
              <a:ext uri="{FF2B5EF4-FFF2-40B4-BE49-F238E27FC236}">
                <a16:creationId xmlns:a16="http://schemas.microsoft.com/office/drawing/2014/main" id="{8BF4E028-3381-1D45-8CE4-7C6FE358F273}"/>
              </a:ext>
            </a:extLst>
          </p:cNvPr>
          <p:cNvSpPr txBox="1">
            <a:spLocks noChangeArrowheads="1"/>
          </p:cNvSpPr>
          <p:nvPr/>
        </p:nvSpPr>
        <p:spPr bwMode="auto">
          <a:xfrm>
            <a:off x="2073656"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2</a:t>
            </a:r>
          </a:p>
        </p:txBody>
      </p:sp>
      <p:sp>
        <p:nvSpPr>
          <p:cNvPr id="116" name="Line 27">
            <a:extLst>
              <a:ext uri="{FF2B5EF4-FFF2-40B4-BE49-F238E27FC236}">
                <a16:creationId xmlns:a16="http://schemas.microsoft.com/office/drawing/2014/main" id="{200D252B-E211-E346-A677-7028D821BCB8}"/>
              </a:ext>
            </a:extLst>
          </p:cNvPr>
          <p:cNvSpPr>
            <a:spLocks noChangeShapeType="1"/>
          </p:cNvSpPr>
          <p:nvPr/>
        </p:nvSpPr>
        <p:spPr bwMode="auto">
          <a:xfrm>
            <a:off x="4229668"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17" name="Text Box 45">
            <a:extLst>
              <a:ext uri="{FF2B5EF4-FFF2-40B4-BE49-F238E27FC236}">
                <a16:creationId xmlns:a16="http://schemas.microsoft.com/office/drawing/2014/main" id="{6E6A8E50-DC47-5D49-9AEC-5C09F0A703C7}"/>
              </a:ext>
            </a:extLst>
          </p:cNvPr>
          <p:cNvSpPr txBox="1">
            <a:spLocks noChangeArrowheads="1"/>
          </p:cNvSpPr>
          <p:nvPr/>
        </p:nvSpPr>
        <p:spPr bwMode="auto">
          <a:xfrm>
            <a:off x="3999215"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6</a:t>
            </a:r>
          </a:p>
        </p:txBody>
      </p:sp>
      <p:sp>
        <p:nvSpPr>
          <p:cNvPr id="118" name="Text Box 30">
            <a:extLst>
              <a:ext uri="{FF2B5EF4-FFF2-40B4-BE49-F238E27FC236}">
                <a16:creationId xmlns:a16="http://schemas.microsoft.com/office/drawing/2014/main" id="{1EB180C2-7E7B-3442-8B8A-9C2C6DFF3F57}"/>
              </a:ext>
            </a:extLst>
          </p:cNvPr>
          <p:cNvSpPr txBox="1">
            <a:spLocks noChangeArrowheads="1"/>
          </p:cNvSpPr>
          <p:nvPr/>
        </p:nvSpPr>
        <p:spPr bwMode="auto">
          <a:xfrm>
            <a:off x="1338967" y="1243908"/>
            <a:ext cx="2890689" cy="33855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eaLnBrk="1" fontAlgn="auto" hangingPunct="1">
              <a:spcBef>
                <a:spcPts val="0"/>
              </a:spcBef>
              <a:spcAft>
                <a:spcPts val="0"/>
              </a:spcAft>
              <a:defRPr/>
            </a:pPr>
            <a:r>
              <a:rPr lang="en-US" sz="1600" b="1" i="0" u="sng" dirty="0">
                <a:latin typeface="Arial"/>
                <a:ea typeface=""/>
                <a:cs typeface="Arial"/>
              </a:rPr>
              <a:t>Erenumab</a:t>
            </a:r>
            <a:r>
              <a:rPr lang="en-US" sz="1600" b="1" i="0" u="sng" baseline="30000" dirty="0">
                <a:latin typeface="Arial"/>
                <a:ea typeface=""/>
                <a:cs typeface="Arial"/>
              </a:rPr>
              <a:t>1</a:t>
            </a:r>
            <a:endParaRPr lang="en-US" sz="1600" b="1" i="0" u="sng" dirty="0">
              <a:latin typeface="Arial"/>
              <a:ea typeface=""/>
              <a:cs typeface="Arial"/>
            </a:endParaRPr>
          </a:p>
        </p:txBody>
      </p:sp>
      <p:sp>
        <p:nvSpPr>
          <p:cNvPr id="119" name="Text Box 50">
            <a:extLst>
              <a:ext uri="{FF2B5EF4-FFF2-40B4-BE49-F238E27FC236}">
                <a16:creationId xmlns:a16="http://schemas.microsoft.com/office/drawing/2014/main" id="{8E808C47-5274-1343-A29D-1D6E39360043}"/>
              </a:ext>
            </a:extLst>
          </p:cNvPr>
          <p:cNvSpPr txBox="1">
            <a:spLocks noChangeArrowheads="1"/>
          </p:cNvSpPr>
          <p:nvPr/>
        </p:nvSpPr>
        <p:spPr bwMode="auto">
          <a:xfrm rot="16200000">
            <a:off x="264636" y="2006163"/>
            <a:ext cx="1305672"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bIns="182880" anchor="b">
            <a:noAutofit/>
          </a:bodyPr>
          <a:lstStyle/>
          <a:p>
            <a:pPr algn="ctr" eaLnBrk="1" fontAlgn="auto" hangingPunct="1">
              <a:spcBef>
                <a:spcPts val="0"/>
              </a:spcBef>
              <a:spcAft>
                <a:spcPts val="0"/>
              </a:spcAft>
              <a:defRPr/>
            </a:pPr>
            <a:r>
              <a:rPr lang="en-US" sz="1200" i="0" dirty="0">
                <a:solidFill>
                  <a:srgbClr val="000000"/>
                </a:solidFill>
                <a:latin typeface="Arial"/>
                <a:ea typeface=""/>
                <a:cs typeface="Arial"/>
              </a:rPr>
              <a:t>Change in Migraine Days</a:t>
            </a:r>
          </a:p>
          <a:p>
            <a:pPr algn="ctr" eaLnBrk="1" fontAlgn="auto" hangingPunct="1">
              <a:spcBef>
                <a:spcPts val="0"/>
              </a:spcBef>
              <a:spcAft>
                <a:spcPts val="0"/>
              </a:spcAft>
              <a:defRPr/>
            </a:pPr>
            <a:r>
              <a:rPr lang="en-US" sz="1200" i="0" dirty="0">
                <a:solidFill>
                  <a:srgbClr val="000000"/>
                </a:solidFill>
                <a:latin typeface="Arial"/>
                <a:ea typeface=""/>
                <a:cs typeface="Arial"/>
              </a:rPr>
              <a:t>Per Month</a:t>
            </a:r>
          </a:p>
        </p:txBody>
      </p:sp>
      <p:sp>
        <p:nvSpPr>
          <p:cNvPr id="125" name="Text Box 51">
            <a:extLst>
              <a:ext uri="{FF2B5EF4-FFF2-40B4-BE49-F238E27FC236}">
                <a16:creationId xmlns:a16="http://schemas.microsoft.com/office/drawing/2014/main" id="{91E4B4AB-D2B0-F744-B575-91B87AB6403E}"/>
              </a:ext>
            </a:extLst>
          </p:cNvPr>
          <p:cNvSpPr txBox="1">
            <a:spLocks noChangeArrowheads="1"/>
          </p:cNvSpPr>
          <p:nvPr/>
        </p:nvSpPr>
        <p:spPr bwMode="auto">
          <a:xfrm>
            <a:off x="7086317" y="2987146"/>
            <a:ext cx="457201" cy="38472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91440" rIns="0">
            <a:noAutofit/>
          </a:bodyPr>
          <a:lstStyle/>
          <a:p>
            <a:pPr eaLnBrk="1" fontAlgn="auto" hangingPunct="1">
              <a:spcBef>
                <a:spcPts val="0"/>
              </a:spcBef>
              <a:spcAft>
                <a:spcPts val="0"/>
              </a:spcAft>
              <a:defRPr/>
            </a:pPr>
            <a:r>
              <a:rPr lang="en-US" sz="1200" i="0" dirty="0">
                <a:solidFill>
                  <a:srgbClr val="000000"/>
                </a:solidFill>
                <a:latin typeface="Arial"/>
                <a:ea typeface=""/>
                <a:cs typeface="Arial"/>
              </a:rPr>
              <a:t>Week</a:t>
            </a:r>
          </a:p>
        </p:txBody>
      </p:sp>
      <p:sp>
        <p:nvSpPr>
          <p:cNvPr id="126" name="Line 5">
            <a:extLst>
              <a:ext uri="{FF2B5EF4-FFF2-40B4-BE49-F238E27FC236}">
                <a16:creationId xmlns:a16="http://schemas.microsoft.com/office/drawing/2014/main" id="{F175E522-E4DD-2B43-8068-A2C2DE854DEB}"/>
              </a:ext>
            </a:extLst>
          </p:cNvPr>
          <p:cNvSpPr>
            <a:spLocks noChangeShapeType="1"/>
          </p:cNvSpPr>
          <p:nvPr/>
        </p:nvSpPr>
        <p:spPr bwMode="auto">
          <a:xfrm>
            <a:off x="6742566" y="2873389"/>
            <a:ext cx="2919826" cy="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0">
            <a:schemeClr val="dk1"/>
          </a:fillRef>
          <a:effectRef idx="0">
            <a:schemeClr val="dk1"/>
          </a:effectRef>
          <a:fontRef idx="minor">
            <a:schemeClr val="tx1"/>
          </a:fontRef>
        </p:style>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28" name="Line 4">
            <a:extLst>
              <a:ext uri="{FF2B5EF4-FFF2-40B4-BE49-F238E27FC236}">
                <a16:creationId xmlns:a16="http://schemas.microsoft.com/office/drawing/2014/main" id="{329A6E31-1B92-0642-B317-788E9D311D17}"/>
              </a:ext>
            </a:extLst>
          </p:cNvPr>
          <p:cNvSpPr>
            <a:spLocks noChangeShapeType="1"/>
          </p:cNvSpPr>
          <p:nvPr/>
        </p:nvSpPr>
        <p:spPr bwMode="auto">
          <a:xfrm>
            <a:off x="6767966" y="1504950"/>
            <a:ext cx="0" cy="1368439"/>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0">
            <a:schemeClr val="dk1"/>
          </a:fillRef>
          <a:effectRef idx="0">
            <a:schemeClr val="dk1"/>
          </a:effectRef>
          <a:fontRef idx="minor">
            <a:schemeClr val="tx1"/>
          </a:fontRef>
        </p:style>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29" name="Line 6">
            <a:extLst>
              <a:ext uri="{FF2B5EF4-FFF2-40B4-BE49-F238E27FC236}">
                <a16:creationId xmlns:a16="http://schemas.microsoft.com/office/drawing/2014/main" id="{902786C3-FF83-B843-B7F3-8295FDD6FE2E}"/>
              </a:ext>
            </a:extLst>
          </p:cNvPr>
          <p:cNvSpPr>
            <a:spLocks noChangeShapeType="1"/>
          </p:cNvSpPr>
          <p:nvPr/>
        </p:nvSpPr>
        <p:spPr bwMode="auto">
          <a:xfrm>
            <a:off x="6717165" y="1568769"/>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30" name="Line 8">
            <a:extLst>
              <a:ext uri="{FF2B5EF4-FFF2-40B4-BE49-F238E27FC236}">
                <a16:creationId xmlns:a16="http://schemas.microsoft.com/office/drawing/2014/main" id="{0E16AEF2-0401-BA49-877E-8E617A67E4DB}"/>
              </a:ext>
            </a:extLst>
          </p:cNvPr>
          <p:cNvSpPr>
            <a:spLocks noChangeShapeType="1"/>
          </p:cNvSpPr>
          <p:nvPr/>
        </p:nvSpPr>
        <p:spPr bwMode="auto">
          <a:xfrm>
            <a:off x="6717165" y="1858685"/>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31" name="Line 16">
            <a:extLst>
              <a:ext uri="{FF2B5EF4-FFF2-40B4-BE49-F238E27FC236}">
                <a16:creationId xmlns:a16="http://schemas.microsoft.com/office/drawing/2014/main" id="{FDD8F953-D0DF-0847-BC8A-600478D1E51A}"/>
              </a:ext>
            </a:extLst>
          </p:cNvPr>
          <p:cNvSpPr>
            <a:spLocks noChangeShapeType="1"/>
          </p:cNvSpPr>
          <p:nvPr/>
        </p:nvSpPr>
        <p:spPr bwMode="auto">
          <a:xfrm>
            <a:off x="6717165" y="2873389"/>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32" name="Text Box 28">
            <a:extLst>
              <a:ext uri="{FF2B5EF4-FFF2-40B4-BE49-F238E27FC236}">
                <a16:creationId xmlns:a16="http://schemas.microsoft.com/office/drawing/2014/main" id="{715A4C23-2D3C-1048-A098-2EFA23D5C3AD}"/>
              </a:ext>
            </a:extLst>
          </p:cNvPr>
          <p:cNvSpPr txBox="1">
            <a:spLocks noChangeArrowheads="1"/>
          </p:cNvSpPr>
          <p:nvPr/>
        </p:nvSpPr>
        <p:spPr bwMode="auto">
          <a:xfrm>
            <a:off x="6359128" y="2321901"/>
            <a:ext cx="383438"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-3.0</a:t>
            </a:r>
          </a:p>
        </p:txBody>
      </p:sp>
      <p:sp>
        <p:nvSpPr>
          <p:cNvPr id="133" name="Text Box 30">
            <a:extLst>
              <a:ext uri="{FF2B5EF4-FFF2-40B4-BE49-F238E27FC236}">
                <a16:creationId xmlns:a16="http://schemas.microsoft.com/office/drawing/2014/main" id="{3ADCCA20-1EF9-3E42-B617-AD949930914A}"/>
              </a:ext>
            </a:extLst>
          </p:cNvPr>
          <p:cNvSpPr txBox="1">
            <a:spLocks noChangeArrowheads="1"/>
          </p:cNvSpPr>
          <p:nvPr/>
        </p:nvSpPr>
        <p:spPr bwMode="auto">
          <a:xfrm>
            <a:off x="6493780" y="1454679"/>
            <a:ext cx="248786"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0</a:t>
            </a:r>
          </a:p>
        </p:txBody>
      </p:sp>
      <p:sp>
        <p:nvSpPr>
          <p:cNvPr id="134" name="Text Box 32">
            <a:extLst>
              <a:ext uri="{FF2B5EF4-FFF2-40B4-BE49-F238E27FC236}">
                <a16:creationId xmlns:a16="http://schemas.microsoft.com/office/drawing/2014/main" id="{DCCDB3E3-6733-CF49-BCD8-E84B55C648A7}"/>
              </a:ext>
            </a:extLst>
          </p:cNvPr>
          <p:cNvSpPr txBox="1">
            <a:spLocks noChangeArrowheads="1"/>
          </p:cNvSpPr>
          <p:nvPr/>
        </p:nvSpPr>
        <p:spPr bwMode="auto">
          <a:xfrm>
            <a:off x="6359128" y="2610975"/>
            <a:ext cx="383438"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-4.0</a:t>
            </a:r>
          </a:p>
        </p:txBody>
      </p:sp>
      <p:sp>
        <p:nvSpPr>
          <p:cNvPr id="135" name="Line 8">
            <a:extLst>
              <a:ext uri="{FF2B5EF4-FFF2-40B4-BE49-F238E27FC236}">
                <a16:creationId xmlns:a16="http://schemas.microsoft.com/office/drawing/2014/main" id="{BBED7553-D1DB-DD47-9DEC-2353B64770A9}"/>
              </a:ext>
            </a:extLst>
          </p:cNvPr>
          <p:cNvSpPr>
            <a:spLocks noChangeShapeType="1"/>
          </p:cNvSpPr>
          <p:nvPr/>
        </p:nvSpPr>
        <p:spPr bwMode="auto">
          <a:xfrm>
            <a:off x="6717165" y="2438517"/>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36" name="Line 19">
            <a:extLst>
              <a:ext uri="{FF2B5EF4-FFF2-40B4-BE49-F238E27FC236}">
                <a16:creationId xmlns:a16="http://schemas.microsoft.com/office/drawing/2014/main" id="{05F05077-76F8-0C4E-B08E-6E3956BFBD6D}"/>
              </a:ext>
            </a:extLst>
          </p:cNvPr>
          <p:cNvSpPr>
            <a:spLocks noChangeShapeType="1"/>
          </p:cNvSpPr>
          <p:nvPr/>
        </p:nvSpPr>
        <p:spPr bwMode="auto">
          <a:xfrm>
            <a:off x="6871275"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37" name="Line 9">
            <a:extLst>
              <a:ext uri="{FF2B5EF4-FFF2-40B4-BE49-F238E27FC236}">
                <a16:creationId xmlns:a16="http://schemas.microsoft.com/office/drawing/2014/main" id="{B2CF1C03-CB6A-5442-A47B-5B872499B08F}"/>
              </a:ext>
            </a:extLst>
          </p:cNvPr>
          <p:cNvSpPr>
            <a:spLocks noChangeShapeType="1"/>
          </p:cNvSpPr>
          <p:nvPr/>
        </p:nvSpPr>
        <p:spPr bwMode="auto">
          <a:xfrm>
            <a:off x="6717165" y="2728433"/>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38" name="Text Box 28">
            <a:extLst>
              <a:ext uri="{FF2B5EF4-FFF2-40B4-BE49-F238E27FC236}">
                <a16:creationId xmlns:a16="http://schemas.microsoft.com/office/drawing/2014/main" id="{D9D456B0-5B96-4143-A51D-38FAEFFCAD99}"/>
              </a:ext>
            </a:extLst>
          </p:cNvPr>
          <p:cNvSpPr txBox="1">
            <a:spLocks noChangeArrowheads="1"/>
          </p:cNvSpPr>
          <p:nvPr/>
        </p:nvSpPr>
        <p:spPr bwMode="auto">
          <a:xfrm>
            <a:off x="6359127" y="1743753"/>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-1.0</a:t>
            </a:r>
          </a:p>
        </p:txBody>
      </p:sp>
      <p:sp>
        <p:nvSpPr>
          <p:cNvPr id="139" name="Line 8">
            <a:extLst>
              <a:ext uri="{FF2B5EF4-FFF2-40B4-BE49-F238E27FC236}">
                <a16:creationId xmlns:a16="http://schemas.microsoft.com/office/drawing/2014/main" id="{09D46B54-40AE-5043-8682-992BCFD70C1E}"/>
              </a:ext>
            </a:extLst>
          </p:cNvPr>
          <p:cNvSpPr>
            <a:spLocks noChangeShapeType="1"/>
          </p:cNvSpPr>
          <p:nvPr/>
        </p:nvSpPr>
        <p:spPr bwMode="auto">
          <a:xfrm>
            <a:off x="6717165" y="2148601"/>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40" name="Text Box 28">
            <a:extLst>
              <a:ext uri="{FF2B5EF4-FFF2-40B4-BE49-F238E27FC236}">
                <a16:creationId xmlns:a16="http://schemas.microsoft.com/office/drawing/2014/main" id="{5B16E5A5-23D7-454B-928D-29B7AEB4F8DC}"/>
              </a:ext>
            </a:extLst>
          </p:cNvPr>
          <p:cNvSpPr txBox="1">
            <a:spLocks noChangeArrowheads="1"/>
          </p:cNvSpPr>
          <p:nvPr/>
        </p:nvSpPr>
        <p:spPr bwMode="auto">
          <a:xfrm>
            <a:off x="6359128" y="2032827"/>
            <a:ext cx="383438"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-2.0</a:t>
            </a:r>
          </a:p>
        </p:txBody>
      </p:sp>
      <p:sp>
        <p:nvSpPr>
          <p:cNvPr id="141" name="Text Box 45">
            <a:extLst>
              <a:ext uri="{FF2B5EF4-FFF2-40B4-BE49-F238E27FC236}">
                <a16:creationId xmlns:a16="http://schemas.microsoft.com/office/drawing/2014/main" id="{30EEBB86-922D-AE44-B6FF-6392362316DD}"/>
              </a:ext>
            </a:extLst>
          </p:cNvPr>
          <p:cNvSpPr txBox="1">
            <a:spLocks noChangeArrowheads="1"/>
          </p:cNvSpPr>
          <p:nvPr/>
        </p:nvSpPr>
        <p:spPr bwMode="auto">
          <a:xfrm>
            <a:off x="6552659"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Base-</a:t>
            </a:r>
            <a:br>
              <a:rPr lang="en-US" sz="900" i="0" dirty="0">
                <a:solidFill>
                  <a:srgbClr val="000000"/>
                </a:solidFill>
                <a:latin typeface="Arial"/>
                <a:ea typeface=""/>
                <a:cs typeface="Arial"/>
              </a:rPr>
            </a:br>
            <a:r>
              <a:rPr lang="en-US" sz="900" i="0" dirty="0">
                <a:solidFill>
                  <a:srgbClr val="000000"/>
                </a:solidFill>
                <a:latin typeface="Arial"/>
                <a:ea typeface=""/>
                <a:cs typeface="Arial"/>
              </a:rPr>
              <a:t>line</a:t>
            </a:r>
          </a:p>
        </p:txBody>
      </p:sp>
      <p:sp>
        <p:nvSpPr>
          <p:cNvPr id="142" name="Text Box 28">
            <a:extLst>
              <a:ext uri="{FF2B5EF4-FFF2-40B4-BE49-F238E27FC236}">
                <a16:creationId xmlns:a16="http://schemas.microsoft.com/office/drawing/2014/main" id="{65CBF3CF-BABF-D446-9258-DAFDD4A4B8AA}"/>
              </a:ext>
            </a:extLst>
          </p:cNvPr>
          <p:cNvSpPr txBox="1">
            <a:spLocks noChangeArrowheads="1"/>
          </p:cNvSpPr>
          <p:nvPr/>
        </p:nvSpPr>
        <p:spPr bwMode="auto">
          <a:xfrm>
            <a:off x="6359127" y="2755511"/>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-4.5</a:t>
            </a:r>
          </a:p>
        </p:txBody>
      </p:sp>
      <p:sp>
        <p:nvSpPr>
          <p:cNvPr id="143" name="Line 25">
            <a:extLst>
              <a:ext uri="{FF2B5EF4-FFF2-40B4-BE49-F238E27FC236}">
                <a16:creationId xmlns:a16="http://schemas.microsoft.com/office/drawing/2014/main" id="{8849F9FB-506E-874F-8316-15C8C75B6F68}"/>
              </a:ext>
            </a:extLst>
          </p:cNvPr>
          <p:cNvSpPr>
            <a:spLocks noChangeShapeType="1"/>
          </p:cNvSpPr>
          <p:nvPr/>
        </p:nvSpPr>
        <p:spPr bwMode="auto">
          <a:xfrm>
            <a:off x="7755919"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44" name="Text Box 45">
            <a:extLst>
              <a:ext uri="{FF2B5EF4-FFF2-40B4-BE49-F238E27FC236}">
                <a16:creationId xmlns:a16="http://schemas.microsoft.com/office/drawing/2014/main" id="{69843AAE-D088-9F40-9310-5C9826756645}"/>
              </a:ext>
            </a:extLst>
          </p:cNvPr>
          <p:cNvSpPr txBox="1">
            <a:spLocks noChangeArrowheads="1"/>
          </p:cNvSpPr>
          <p:nvPr/>
        </p:nvSpPr>
        <p:spPr bwMode="auto">
          <a:xfrm>
            <a:off x="7526787"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1</a:t>
            </a:r>
          </a:p>
        </p:txBody>
      </p:sp>
      <p:sp>
        <p:nvSpPr>
          <p:cNvPr id="145" name="Line 25">
            <a:extLst>
              <a:ext uri="{FF2B5EF4-FFF2-40B4-BE49-F238E27FC236}">
                <a16:creationId xmlns:a16="http://schemas.microsoft.com/office/drawing/2014/main" id="{5C11F5B2-73C2-A846-A236-5AA5019812F1}"/>
              </a:ext>
            </a:extLst>
          </p:cNvPr>
          <p:cNvSpPr>
            <a:spLocks noChangeShapeType="1"/>
          </p:cNvSpPr>
          <p:nvPr/>
        </p:nvSpPr>
        <p:spPr bwMode="auto">
          <a:xfrm>
            <a:off x="7314128"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46" name="Text Box 45">
            <a:extLst>
              <a:ext uri="{FF2B5EF4-FFF2-40B4-BE49-F238E27FC236}">
                <a16:creationId xmlns:a16="http://schemas.microsoft.com/office/drawing/2014/main" id="{A2899BF3-83FB-964D-9348-9F8C86B5322C}"/>
              </a:ext>
            </a:extLst>
          </p:cNvPr>
          <p:cNvSpPr txBox="1">
            <a:spLocks noChangeArrowheads="1"/>
          </p:cNvSpPr>
          <p:nvPr/>
        </p:nvSpPr>
        <p:spPr bwMode="auto">
          <a:xfrm>
            <a:off x="7086320"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2</a:t>
            </a:r>
          </a:p>
        </p:txBody>
      </p:sp>
      <p:sp>
        <p:nvSpPr>
          <p:cNvPr id="147" name="Line 27">
            <a:extLst>
              <a:ext uri="{FF2B5EF4-FFF2-40B4-BE49-F238E27FC236}">
                <a16:creationId xmlns:a16="http://schemas.microsoft.com/office/drawing/2014/main" id="{471EF3F3-04E4-254D-B7FD-CE9235572586}"/>
              </a:ext>
            </a:extLst>
          </p:cNvPr>
          <p:cNvSpPr>
            <a:spLocks noChangeShapeType="1"/>
          </p:cNvSpPr>
          <p:nvPr/>
        </p:nvSpPr>
        <p:spPr bwMode="auto">
          <a:xfrm>
            <a:off x="9512515"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48" name="Text Box 45">
            <a:extLst>
              <a:ext uri="{FF2B5EF4-FFF2-40B4-BE49-F238E27FC236}">
                <a16:creationId xmlns:a16="http://schemas.microsoft.com/office/drawing/2014/main" id="{B81F6139-558B-D042-9B80-5E60F94BEFD7}"/>
              </a:ext>
            </a:extLst>
          </p:cNvPr>
          <p:cNvSpPr txBox="1">
            <a:spLocks noChangeArrowheads="1"/>
          </p:cNvSpPr>
          <p:nvPr/>
        </p:nvSpPr>
        <p:spPr bwMode="auto">
          <a:xfrm>
            <a:off x="9282062"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3</a:t>
            </a:r>
          </a:p>
        </p:txBody>
      </p:sp>
      <p:sp>
        <p:nvSpPr>
          <p:cNvPr id="149" name="Text Box 30">
            <a:extLst>
              <a:ext uri="{FF2B5EF4-FFF2-40B4-BE49-F238E27FC236}">
                <a16:creationId xmlns:a16="http://schemas.microsoft.com/office/drawing/2014/main" id="{B34BF860-482E-924C-A3AC-72178BFA48AC}"/>
              </a:ext>
            </a:extLst>
          </p:cNvPr>
          <p:cNvSpPr txBox="1">
            <a:spLocks noChangeArrowheads="1"/>
          </p:cNvSpPr>
          <p:nvPr/>
        </p:nvSpPr>
        <p:spPr bwMode="auto">
          <a:xfrm>
            <a:off x="6762179" y="1243908"/>
            <a:ext cx="2892813" cy="33855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eaLnBrk="1" fontAlgn="auto" hangingPunct="1">
              <a:spcBef>
                <a:spcPts val="0"/>
              </a:spcBef>
              <a:spcAft>
                <a:spcPts val="0"/>
              </a:spcAft>
              <a:defRPr/>
            </a:pPr>
            <a:r>
              <a:rPr lang="en-US" sz="1600" b="1" i="0" u="sng" dirty="0">
                <a:latin typeface="Arial"/>
                <a:ea typeface=""/>
                <a:cs typeface="Arial"/>
              </a:rPr>
              <a:t>Fremanezumab</a:t>
            </a:r>
            <a:r>
              <a:rPr lang="en-US" sz="1600" b="1" i="0" u="sng" baseline="30000" dirty="0">
                <a:latin typeface="Arial"/>
                <a:ea typeface=""/>
                <a:cs typeface="Arial"/>
              </a:rPr>
              <a:t>2</a:t>
            </a:r>
            <a:endParaRPr lang="en-US" sz="1600" b="1" i="0" u="sng" dirty="0">
              <a:latin typeface="Arial"/>
              <a:ea typeface=""/>
              <a:cs typeface="Arial"/>
            </a:endParaRPr>
          </a:p>
        </p:txBody>
      </p:sp>
      <p:sp>
        <p:nvSpPr>
          <p:cNvPr id="150" name="Text Box 50">
            <a:extLst>
              <a:ext uri="{FF2B5EF4-FFF2-40B4-BE49-F238E27FC236}">
                <a16:creationId xmlns:a16="http://schemas.microsoft.com/office/drawing/2014/main" id="{768317EB-2731-EA4D-9E51-58BC1D5990BB}"/>
              </a:ext>
            </a:extLst>
          </p:cNvPr>
          <p:cNvSpPr txBox="1">
            <a:spLocks noChangeArrowheads="1"/>
          </p:cNvSpPr>
          <p:nvPr/>
        </p:nvSpPr>
        <p:spPr bwMode="auto">
          <a:xfrm rot="16200000">
            <a:off x="5695241" y="2006162"/>
            <a:ext cx="1305674" cy="430887"/>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bIns="182880" anchor="b">
            <a:noAutofit/>
          </a:bodyPr>
          <a:lstStyle/>
          <a:p>
            <a:pPr algn="ctr" eaLnBrk="1" fontAlgn="auto" hangingPunct="1">
              <a:spcBef>
                <a:spcPts val="0"/>
              </a:spcBef>
              <a:spcAft>
                <a:spcPts val="0"/>
              </a:spcAft>
              <a:defRPr/>
            </a:pPr>
            <a:r>
              <a:rPr lang="en-US" sz="1200" i="0" dirty="0">
                <a:solidFill>
                  <a:srgbClr val="000000"/>
                </a:solidFill>
                <a:latin typeface="Arial"/>
                <a:ea typeface=""/>
                <a:cs typeface="Arial"/>
              </a:rPr>
              <a:t>LS Mean (+/- SE)</a:t>
            </a:r>
            <a:br>
              <a:rPr lang="en-US" sz="1200" i="0" dirty="0">
                <a:solidFill>
                  <a:srgbClr val="000000"/>
                </a:solidFill>
                <a:latin typeface="Arial"/>
                <a:ea typeface=""/>
                <a:cs typeface="Arial"/>
              </a:rPr>
            </a:br>
            <a:r>
              <a:rPr lang="en-US" sz="1200" i="0" dirty="0">
                <a:solidFill>
                  <a:srgbClr val="000000"/>
                </a:solidFill>
                <a:latin typeface="Arial"/>
                <a:ea typeface=""/>
                <a:cs typeface="Arial"/>
              </a:rPr>
              <a:t>Change from</a:t>
            </a:r>
            <a:br>
              <a:rPr lang="en-US" sz="1200" i="0" dirty="0">
                <a:solidFill>
                  <a:srgbClr val="000000"/>
                </a:solidFill>
                <a:latin typeface="Arial"/>
                <a:ea typeface=""/>
                <a:cs typeface="Arial"/>
              </a:rPr>
            </a:br>
            <a:r>
              <a:rPr lang="en-US" sz="1200" i="0" dirty="0">
                <a:solidFill>
                  <a:srgbClr val="000000"/>
                </a:solidFill>
                <a:latin typeface="Arial"/>
                <a:ea typeface=""/>
                <a:cs typeface="Arial"/>
              </a:rPr>
              <a:t>Baseline</a:t>
            </a:r>
          </a:p>
        </p:txBody>
      </p:sp>
      <p:sp>
        <p:nvSpPr>
          <p:cNvPr id="156" name="Text Box 51">
            <a:extLst>
              <a:ext uri="{FF2B5EF4-FFF2-40B4-BE49-F238E27FC236}">
                <a16:creationId xmlns:a16="http://schemas.microsoft.com/office/drawing/2014/main" id="{529D5C6F-4162-6148-BE23-3314E97B9B15}"/>
              </a:ext>
            </a:extLst>
          </p:cNvPr>
          <p:cNvSpPr txBox="1">
            <a:spLocks noChangeArrowheads="1"/>
          </p:cNvSpPr>
          <p:nvPr/>
        </p:nvSpPr>
        <p:spPr bwMode="auto">
          <a:xfrm>
            <a:off x="7754593" y="2987146"/>
            <a:ext cx="1757921" cy="38472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91440" rIns="0">
            <a:noAutofit/>
          </a:bodyPr>
          <a:lstStyle/>
          <a:p>
            <a:pPr eaLnBrk="1" fontAlgn="auto" hangingPunct="1">
              <a:spcBef>
                <a:spcPts val="0"/>
              </a:spcBef>
              <a:spcAft>
                <a:spcPts val="0"/>
              </a:spcAft>
              <a:defRPr/>
            </a:pPr>
            <a:r>
              <a:rPr lang="en-US" sz="1200" i="0" dirty="0">
                <a:solidFill>
                  <a:srgbClr val="000000"/>
                </a:solidFill>
                <a:latin typeface="Arial"/>
                <a:ea typeface=""/>
                <a:cs typeface="Arial"/>
              </a:rPr>
              <a:t>Month</a:t>
            </a:r>
          </a:p>
        </p:txBody>
      </p:sp>
      <p:sp>
        <p:nvSpPr>
          <p:cNvPr id="157" name="Line 25">
            <a:extLst>
              <a:ext uri="{FF2B5EF4-FFF2-40B4-BE49-F238E27FC236}">
                <a16:creationId xmlns:a16="http://schemas.microsoft.com/office/drawing/2014/main" id="{4B9113D6-9675-DF4E-83B3-7E51D0A42056}"/>
              </a:ext>
            </a:extLst>
          </p:cNvPr>
          <p:cNvSpPr>
            <a:spLocks noChangeShapeType="1"/>
          </p:cNvSpPr>
          <p:nvPr/>
        </p:nvSpPr>
        <p:spPr bwMode="auto">
          <a:xfrm>
            <a:off x="7531288"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58" name="Text Box 45">
            <a:extLst>
              <a:ext uri="{FF2B5EF4-FFF2-40B4-BE49-F238E27FC236}">
                <a16:creationId xmlns:a16="http://schemas.microsoft.com/office/drawing/2014/main" id="{F66C670D-D1CF-DF42-82AF-B47AF9CB7489}"/>
              </a:ext>
            </a:extLst>
          </p:cNvPr>
          <p:cNvSpPr txBox="1">
            <a:spLocks noChangeArrowheads="1"/>
          </p:cNvSpPr>
          <p:nvPr/>
        </p:nvSpPr>
        <p:spPr bwMode="auto">
          <a:xfrm>
            <a:off x="7302156"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3</a:t>
            </a:r>
          </a:p>
        </p:txBody>
      </p:sp>
      <p:sp>
        <p:nvSpPr>
          <p:cNvPr id="159" name="Line 25">
            <a:extLst>
              <a:ext uri="{FF2B5EF4-FFF2-40B4-BE49-F238E27FC236}">
                <a16:creationId xmlns:a16="http://schemas.microsoft.com/office/drawing/2014/main" id="{93C26E8D-CAAC-8A45-9DE1-2467CB9D63A2}"/>
              </a:ext>
            </a:extLst>
          </p:cNvPr>
          <p:cNvSpPr>
            <a:spLocks noChangeShapeType="1"/>
          </p:cNvSpPr>
          <p:nvPr/>
        </p:nvSpPr>
        <p:spPr bwMode="auto">
          <a:xfrm>
            <a:off x="7086320"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60" name="Text Box 45">
            <a:extLst>
              <a:ext uri="{FF2B5EF4-FFF2-40B4-BE49-F238E27FC236}">
                <a16:creationId xmlns:a16="http://schemas.microsoft.com/office/drawing/2014/main" id="{30F54035-810F-974B-83FE-8FCB5BE07D73}"/>
              </a:ext>
            </a:extLst>
          </p:cNvPr>
          <p:cNvSpPr txBox="1">
            <a:spLocks noChangeArrowheads="1"/>
          </p:cNvSpPr>
          <p:nvPr/>
        </p:nvSpPr>
        <p:spPr bwMode="auto">
          <a:xfrm>
            <a:off x="6858512"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1</a:t>
            </a:r>
          </a:p>
        </p:txBody>
      </p:sp>
      <p:sp>
        <p:nvSpPr>
          <p:cNvPr id="161" name="Line 27">
            <a:extLst>
              <a:ext uri="{FF2B5EF4-FFF2-40B4-BE49-F238E27FC236}">
                <a16:creationId xmlns:a16="http://schemas.microsoft.com/office/drawing/2014/main" id="{8BA3625B-9C9D-1C4D-8979-E92ED9C5A1E0}"/>
              </a:ext>
            </a:extLst>
          </p:cNvPr>
          <p:cNvSpPr>
            <a:spLocks noChangeShapeType="1"/>
          </p:cNvSpPr>
          <p:nvPr/>
        </p:nvSpPr>
        <p:spPr bwMode="auto">
          <a:xfrm>
            <a:off x="8630257"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62" name="Text Box 45">
            <a:extLst>
              <a:ext uri="{FF2B5EF4-FFF2-40B4-BE49-F238E27FC236}">
                <a16:creationId xmlns:a16="http://schemas.microsoft.com/office/drawing/2014/main" id="{3CE11E95-B7CA-EC4F-8B2B-142868F3B006}"/>
              </a:ext>
            </a:extLst>
          </p:cNvPr>
          <p:cNvSpPr txBox="1">
            <a:spLocks noChangeArrowheads="1"/>
          </p:cNvSpPr>
          <p:nvPr/>
        </p:nvSpPr>
        <p:spPr bwMode="auto">
          <a:xfrm>
            <a:off x="8399804"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2</a:t>
            </a:r>
          </a:p>
        </p:txBody>
      </p:sp>
      <p:sp>
        <p:nvSpPr>
          <p:cNvPr id="163" name="Line 25">
            <a:extLst>
              <a:ext uri="{FF2B5EF4-FFF2-40B4-BE49-F238E27FC236}">
                <a16:creationId xmlns:a16="http://schemas.microsoft.com/office/drawing/2014/main" id="{10966910-156E-CA4F-B123-F501714283D2}"/>
              </a:ext>
            </a:extLst>
          </p:cNvPr>
          <p:cNvSpPr>
            <a:spLocks noChangeShapeType="1"/>
          </p:cNvSpPr>
          <p:nvPr/>
        </p:nvSpPr>
        <p:spPr bwMode="auto">
          <a:xfrm>
            <a:off x="2783513"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64" name="Text Box 45">
            <a:extLst>
              <a:ext uri="{FF2B5EF4-FFF2-40B4-BE49-F238E27FC236}">
                <a16:creationId xmlns:a16="http://schemas.microsoft.com/office/drawing/2014/main" id="{8875BD0D-88CF-A548-93BF-C8BAB924B667}"/>
              </a:ext>
            </a:extLst>
          </p:cNvPr>
          <p:cNvSpPr txBox="1">
            <a:spLocks noChangeArrowheads="1"/>
          </p:cNvSpPr>
          <p:nvPr/>
        </p:nvSpPr>
        <p:spPr bwMode="auto">
          <a:xfrm>
            <a:off x="2555046"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3</a:t>
            </a:r>
          </a:p>
        </p:txBody>
      </p:sp>
      <p:sp>
        <p:nvSpPr>
          <p:cNvPr id="165" name="Line 25">
            <a:extLst>
              <a:ext uri="{FF2B5EF4-FFF2-40B4-BE49-F238E27FC236}">
                <a16:creationId xmlns:a16="http://schemas.microsoft.com/office/drawing/2014/main" id="{0FB53D2A-5F98-0D41-AA9A-6A51A5931E35}"/>
              </a:ext>
            </a:extLst>
          </p:cNvPr>
          <p:cNvSpPr>
            <a:spLocks noChangeShapeType="1"/>
          </p:cNvSpPr>
          <p:nvPr/>
        </p:nvSpPr>
        <p:spPr bwMode="auto">
          <a:xfrm>
            <a:off x="1819411"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66" name="Text Box 45">
            <a:extLst>
              <a:ext uri="{FF2B5EF4-FFF2-40B4-BE49-F238E27FC236}">
                <a16:creationId xmlns:a16="http://schemas.microsoft.com/office/drawing/2014/main" id="{6BDAACB2-BAC3-A142-9A70-BD43006A6C25}"/>
              </a:ext>
            </a:extLst>
          </p:cNvPr>
          <p:cNvSpPr txBox="1">
            <a:spLocks noChangeArrowheads="1"/>
          </p:cNvSpPr>
          <p:nvPr/>
        </p:nvSpPr>
        <p:spPr bwMode="auto">
          <a:xfrm>
            <a:off x="1592266"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1</a:t>
            </a:r>
          </a:p>
        </p:txBody>
      </p:sp>
      <p:sp>
        <p:nvSpPr>
          <p:cNvPr id="167" name="Line 27">
            <a:extLst>
              <a:ext uri="{FF2B5EF4-FFF2-40B4-BE49-F238E27FC236}">
                <a16:creationId xmlns:a16="http://schemas.microsoft.com/office/drawing/2014/main" id="{4753826C-E6B1-5948-BA65-50458DE699B8}"/>
              </a:ext>
            </a:extLst>
          </p:cNvPr>
          <p:cNvSpPr>
            <a:spLocks noChangeShapeType="1"/>
          </p:cNvSpPr>
          <p:nvPr/>
        </p:nvSpPr>
        <p:spPr bwMode="auto">
          <a:xfrm>
            <a:off x="3747615" y="5370270"/>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68" name="Text Box 45">
            <a:extLst>
              <a:ext uri="{FF2B5EF4-FFF2-40B4-BE49-F238E27FC236}">
                <a16:creationId xmlns:a16="http://schemas.microsoft.com/office/drawing/2014/main" id="{85D6A8B4-A9C2-2640-B399-D5A767F04F7E}"/>
              </a:ext>
            </a:extLst>
          </p:cNvPr>
          <p:cNvSpPr txBox="1">
            <a:spLocks noChangeArrowheads="1"/>
          </p:cNvSpPr>
          <p:nvPr/>
        </p:nvSpPr>
        <p:spPr bwMode="auto">
          <a:xfrm>
            <a:off x="3517826" y="5391940"/>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5</a:t>
            </a:r>
          </a:p>
        </p:txBody>
      </p:sp>
      <p:sp>
        <p:nvSpPr>
          <p:cNvPr id="169" name="Line 8">
            <a:extLst>
              <a:ext uri="{FF2B5EF4-FFF2-40B4-BE49-F238E27FC236}">
                <a16:creationId xmlns:a16="http://schemas.microsoft.com/office/drawing/2014/main" id="{E62460BC-C21F-7641-91BC-BDBB2E1951A6}"/>
              </a:ext>
            </a:extLst>
          </p:cNvPr>
          <p:cNvSpPr>
            <a:spLocks noChangeShapeType="1"/>
          </p:cNvSpPr>
          <p:nvPr/>
        </p:nvSpPr>
        <p:spPr bwMode="auto">
          <a:xfrm>
            <a:off x="1286559" y="2003643"/>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70" name="Text Box 28">
            <a:extLst>
              <a:ext uri="{FF2B5EF4-FFF2-40B4-BE49-F238E27FC236}">
                <a16:creationId xmlns:a16="http://schemas.microsoft.com/office/drawing/2014/main" id="{1C704631-416D-B745-AC73-09F9988CAFB2}"/>
              </a:ext>
            </a:extLst>
          </p:cNvPr>
          <p:cNvSpPr txBox="1">
            <a:spLocks noChangeArrowheads="1"/>
          </p:cNvSpPr>
          <p:nvPr/>
        </p:nvSpPr>
        <p:spPr bwMode="auto">
          <a:xfrm>
            <a:off x="928521" y="1888289"/>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-1.5</a:t>
            </a:r>
          </a:p>
        </p:txBody>
      </p:sp>
      <p:sp>
        <p:nvSpPr>
          <p:cNvPr id="172" name="Text Box 45">
            <a:extLst>
              <a:ext uri="{FF2B5EF4-FFF2-40B4-BE49-F238E27FC236}">
                <a16:creationId xmlns:a16="http://schemas.microsoft.com/office/drawing/2014/main" id="{C1CC8524-9A91-C443-8648-056BCF4B100E}"/>
              </a:ext>
            </a:extLst>
          </p:cNvPr>
          <p:cNvSpPr txBox="1">
            <a:spLocks noChangeArrowheads="1"/>
          </p:cNvSpPr>
          <p:nvPr/>
        </p:nvSpPr>
        <p:spPr bwMode="auto">
          <a:xfrm>
            <a:off x="2555046"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3</a:t>
            </a:r>
          </a:p>
        </p:txBody>
      </p:sp>
      <p:sp>
        <p:nvSpPr>
          <p:cNvPr id="173" name="Line 25">
            <a:extLst>
              <a:ext uri="{FF2B5EF4-FFF2-40B4-BE49-F238E27FC236}">
                <a16:creationId xmlns:a16="http://schemas.microsoft.com/office/drawing/2014/main" id="{2872618F-07F3-0F41-9501-705611B3EC21}"/>
              </a:ext>
            </a:extLst>
          </p:cNvPr>
          <p:cNvSpPr>
            <a:spLocks noChangeShapeType="1"/>
          </p:cNvSpPr>
          <p:nvPr/>
        </p:nvSpPr>
        <p:spPr bwMode="auto">
          <a:xfrm>
            <a:off x="1819411"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74" name="Text Box 45">
            <a:extLst>
              <a:ext uri="{FF2B5EF4-FFF2-40B4-BE49-F238E27FC236}">
                <a16:creationId xmlns:a16="http://schemas.microsoft.com/office/drawing/2014/main" id="{3D51D2E4-623B-7848-B58C-BDDD683D995D}"/>
              </a:ext>
            </a:extLst>
          </p:cNvPr>
          <p:cNvSpPr txBox="1">
            <a:spLocks noChangeArrowheads="1"/>
          </p:cNvSpPr>
          <p:nvPr/>
        </p:nvSpPr>
        <p:spPr bwMode="auto">
          <a:xfrm>
            <a:off x="1592266"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1</a:t>
            </a:r>
          </a:p>
        </p:txBody>
      </p:sp>
      <p:sp>
        <p:nvSpPr>
          <p:cNvPr id="175" name="Line 27">
            <a:extLst>
              <a:ext uri="{FF2B5EF4-FFF2-40B4-BE49-F238E27FC236}">
                <a16:creationId xmlns:a16="http://schemas.microsoft.com/office/drawing/2014/main" id="{AC808072-A971-9740-9342-DC4C5BF3AC8C}"/>
              </a:ext>
            </a:extLst>
          </p:cNvPr>
          <p:cNvSpPr>
            <a:spLocks noChangeShapeType="1"/>
          </p:cNvSpPr>
          <p:nvPr/>
        </p:nvSpPr>
        <p:spPr bwMode="auto">
          <a:xfrm>
            <a:off x="3747615"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76" name="Text Box 45">
            <a:extLst>
              <a:ext uri="{FF2B5EF4-FFF2-40B4-BE49-F238E27FC236}">
                <a16:creationId xmlns:a16="http://schemas.microsoft.com/office/drawing/2014/main" id="{AE5F6B77-E2FC-4E4C-AF50-84B0F6F8FB7B}"/>
              </a:ext>
            </a:extLst>
          </p:cNvPr>
          <p:cNvSpPr txBox="1">
            <a:spLocks noChangeArrowheads="1"/>
          </p:cNvSpPr>
          <p:nvPr/>
        </p:nvSpPr>
        <p:spPr bwMode="auto">
          <a:xfrm>
            <a:off x="3517826" y="2898234"/>
            <a:ext cx="457200" cy="33232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5</a:t>
            </a:r>
          </a:p>
        </p:txBody>
      </p:sp>
      <p:sp>
        <p:nvSpPr>
          <p:cNvPr id="177" name="Text Box 45">
            <a:extLst>
              <a:ext uri="{FF2B5EF4-FFF2-40B4-BE49-F238E27FC236}">
                <a16:creationId xmlns:a16="http://schemas.microsoft.com/office/drawing/2014/main" id="{AB3B097B-46B9-A449-BBC9-D42088F8E41F}"/>
              </a:ext>
            </a:extLst>
          </p:cNvPr>
          <p:cNvSpPr txBox="1">
            <a:spLocks noChangeArrowheads="1"/>
          </p:cNvSpPr>
          <p:nvPr/>
        </p:nvSpPr>
        <p:spPr bwMode="auto">
          <a:xfrm>
            <a:off x="2843713" y="1675716"/>
            <a:ext cx="1385934" cy="216884"/>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900" i="0" dirty="0">
                <a:solidFill>
                  <a:srgbClr val="000000"/>
                </a:solidFill>
                <a:latin typeface="Arial"/>
                <a:ea typeface=""/>
                <a:cs typeface="Arial"/>
              </a:rPr>
              <a:t>Primary Endpoint</a:t>
            </a:r>
          </a:p>
        </p:txBody>
      </p:sp>
      <p:sp>
        <p:nvSpPr>
          <p:cNvPr id="95" name="Line 5">
            <a:extLst>
              <a:ext uri="{FF2B5EF4-FFF2-40B4-BE49-F238E27FC236}">
                <a16:creationId xmlns:a16="http://schemas.microsoft.com/office/drawing/2014/main" id="{736E20C8-8315-B24B-83D2-A8F02F76604A}"/>
              </a:ext>
            </a:extLst>
          </p:cNvPr>
          <p:cNvSpPr>
            <a:spLocks noChangeShapeType="1"/>
          </p:cNvSpPr>
          <p:nvPr/>
        </p:nvSpPr>
        <p:spPr bwMode="auto">
          <a:xfrm>
            <a:off x="1327442" y="2873389"/>
            <a:ext cx="2904344" cy="0"/>
          </a:xfrm>
          <a:prstGeom prst="line">
            <a:avLst/>
          </a:prstGeom>
          <a:ln>
            <a:headEnd/>
            <a:tailEnd/>
          </a:ln>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tyle>
          <a:lnRef idx="1">
            <a:schemeClr val="dk1"/>
          </a:lnRef>
          <a:fillRef idx="0">
            <a:schemeClr val="dk1"/>
          </a:fillRef>
          <a:effectRef idx="0">
            <a:schemeClr val="dk1"/>
          </a:effectRef>
          <a:fontRef idx="minor">
            <a:schemeClr val="tx1"/>
          </a:fontRef>
        </p:style>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85" name="Text Box 60">
            <a:extLst>
              <a:ext uri="{FF2B5EF4-FFF2-40B4-BE49-F238E27FC236}">
                <a16:creationId xmlns:a16="http://schemas.microsoft.com/office/drawing/2014/main" id="{8A4E9158-9E3A-D940-B1B1-700C8E448CD6}"/>
              </a:ext>
            </a:extLst>
          </p:cNvPr>
          <p:cNvSpPr txBox="1">
            <a:spLocks noChangeArrowheads="1"/>
          </p:cNvSpPr>
          <p:nvPr/>
        </p:nvSpPr>
        <p:spPr bwMode="auto">
          <a:xfrm>
            <a:off x="4656002" y="1816985"/>
            <a:ext cx="858248" cy="518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40" tIns="0" rIns="274320" bIns="0" anchor="t" anchorCtr="0">
            <a:spAutoFit/>
          </a:bodyPr>
          <a:lstStyle/>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Placebo</a:t>
            </a:r>
          </a:p>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70 mg</a:t>
            </a:r>
          </a:p>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140 mg</a:t>
            </a:r>
          </a:p>
        </p:txBody>
      </p:sp>
      <p:sp>
        <p:nvSpPr>
          <p:cNvPr id="192" name="Line 6">
            <a:extLst>
              <a:ext uri="{FF2B5EF4-FFF2-40B4-BE49-F238E27FC236}">
                <a16:creationId xmlns:a16="http://schemas.microsoft.com/office/drawing/2014/main" id="{1708CBCA-0038-0E4D-8E7F-A703D536205C}"/>
              </a:ext>
            </a:extLst>
          </p:cNvPr>
          <p:cNvSpPr>
            <a:spLocks noChangeShapeType="1"/>
          </p:cNvSpPr>
          <p:nvPr/>
        </p:nvSpPr>
        <p:spPr bwMode="auto">
          <a:xfrm>
            <a:off x="6717165" y="1713727"/>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93" name="Line 8">
            <a:extLst>
              <a:ext uri="{FF2B5EF4-FFF2-40B4-BE49-F238E27FC236}">
                <a16:creationId xmlns:a16="http://schemas.microsoft.com/office/drawing/2014/main" id="{4B463A29-944F-A846-BBE7-0E3935527072}"/>
              </a:ext>
            </a:extLst>
          </p:cNvPr>
          <p:cNvSpPr>
            <a:spLocks noChangeShapeType="1"/>
          </p:cNvSpPr>
          <p:nvPr/>
        </p:nvSpPr>
        <p:spPr bwMode="auto">
          <a:xfrm>
            <a:off x="6717165" y="2003643"/>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94" name="Text Box 28">
            <a:extLst>
              <a:ext uri="{FF2B5EF4-FFF2-40B4-BE49-F238E27FC236}">
                <a16:creationId xmlns:a16="http://schemas.microsoft.com/office/drawing/2014/main" id="{5D98DF70-83C0-FC46-85CD-EE9621CAA249}"/>
              </a:ext>
            </a:extLst>
          </p:cNvPr>
          <p:cNvSpPr txBox="1">
            <a:spLocks noChangeArrowheads="1"/>
          </p:cNvSpPr>
          <p:nvPr/>
        </p:nvSpPr>
        <p:spPr bwMode="auto">
          <a:xfrm>
            <a:off x="6359127" y="2466438"/>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-3.5</a:t>
            </a:r>
          </a:p>
        </p:txBody>
      </p:sp>
      <p:sp>
        <p:nvSpPr>
          <p:cNvPr id="195" name="Text Box 30">
            <a:extLst>
              <a:ext uri="{FF2B5EF4-FFF2-40B4-BE49-F238E27FC236}">
                <a16:creationId xmlns:a16="http://schemas.microsoft.com/office/drawing/2014/main" id="{6EAF1682-8881-404C-8D99-448FCF7C6FE7}"/>
              </a:ext>
            </a:extLst>
          </p:cNvPr>
          <p:cNvSpPr txBox="1">
            <a:spLocks noChangeArrowheads="1"/>
          </p:cNvSpPr>
          <p:nvPr/>
        </p:nvSpPr>
        <p:spPr bwMode="auto">
          <a:xfrm>
            <a:off x="6359127" y="1599216"/>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-0.5</a:t>
            </a:r>
          </a:p>
        </p:txBody>
      </p:sp>
      <p:sp>
        <p:nvSpPr>
          <p:cNvPr id="196" name="Line 8">
            <a:extLst>
              <a:ext uri="{FF2B5EF4-FFF2-40B4-BE49-F238E27FC236}">
                <a16:creationId xmlns:a16="http://schemas.microsoft.com/office/drawing/2014/main" id="{C432D5AE-1C32-3041-886E-F0DAE1701C6E}"/>
              </a:ext>
            </a:extLst>
          </p:cNvPr>
          <p:cNvSpPr>
            <a:spLocks noChangeShapeType="1"/>
          </p:cNvSpPr>
          <p:nvPr/>
        </p:nvSpPr>
        <p:spPr bwMode="auto">
          <a:xfrm>
            <a:off x="6717165" y="2583475"/>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97" name="Text Box 28">
            <a:extLst>
              <a:ext uri="{FF2B5EF4-FFF2-40B4-BE49-F238E27FC236}">
                <a16:creationId xmlns:a16="http://schemas.microsoft.com/office/drawing/2014/main" id="{72AE58AE-AD42-D34F-B8CC-26BB6FA995BC}"/>
              </a:ext>
            </a:extLst>
          </p:cNvPr>
          <p:cNvSpPr txBox="1">
            <a:spLocks noChangeArrowheads="1"/>
          </p:cNvSpPr>
          <p:nvPr/>
        </p:nvSpPr>
        <p:spPr bwMode="auto">
          <a:xfrm>
            <a:off x="6359127" y="1888290"/>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-1.5</a:t>
            </a:r>
          </a:p>
        </p:txBody>
      </p:sp>
      <p:sp>
        <p:nvSpPr>
          <p:cNvPr id="198" name="Line 8">
            <a:extLst>
              <a:ext uri="{FF2B5EF4-FFF2-40B4-BE49-F238E27FC236}">
                <a16:creationId xmlns:a16="http://schemas.microsoft.com/office/drawing/2014/main" id="{139718A0-0B37-E146-A1BC-BA811A05896E}"/>
              </a:ext>
            </a:extLst>
          </p:cNvPr>
          <p:cNvSpPr>
            <a:spLocks noChangeShapeType="1"/>
          </p:cNvSpPr>
          <p:nvPr/>
        </p:nvSpPr>
        <p:spPr bwMode="auto">
          <a:xfrm>
            <a:off x="6717165" y="2293559"/>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199" name="Text Box 28">
            <a:extLst>
              <a:ext uri="{FF2B5EF4-FFF2-40B4-BE49-F238E27FC236}">
                <a16:creationId xmlns:a16="http://schemas.microsoft.com/office/drawing/2014/main" id="{50F7B38C-4002-054C-82A9-DB8FD5BCE056}"/>
              </a:ext>
            </a:extLst>
          </p:cNvPr>
          <p:cNvSpPr txBox="1">
            <a:spLocks noChangeArrowheads="1"/>
          </p:cNvSpPr>
          <p:nvPr/>
        </p:nvSpPr>
        <p:spPr bwMode="auto">
          <a:xfrm>
            <a:off x="6359127" y="2177364"/>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-2.5</a:t>
            </a:r>
          </a:p>
        </p:txBody>
      </p:sp>
      <p:sp>
        <p:nvSpPr>
          <p:cNvPr id="201" name="Text Box 60">
            <a:extLst>
              <a:ext uri="{FF2B5EF4-FFF2-40B4-BE49-F238E27FC236}">
                <a16:creationId xmlns:a16="http://schemas.microsoft.com/office/drawing/2014/main" id="{73AAD670-8B95-BA4A-B7C9-3665163C8D4F}"/>
              </a:ext>
            </a:extLst>
          </p:cNvPr>
          <p:cNvSpPr txBox="1">
            <a:spLocks noChangeArrowheads="1"/>
          </p:cNvSpPr>
          <p:nvPr/>
        </p:nvSpPr>
        <p:spPr bwMode="auto">
          <a:xfrm>
            <a:off x="10146698" y="1458419"/>
            <a:ext cx="1859373" cy="7950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1440" tIns="0" rIns="274320" bIns="0" anchor="t" anchorCtr="0">
            <a:spAutoFit/>
          </a:bodyPr>
          <a:lstStyle/>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Placebo</a:t>
            </a:r>
          </a:p>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675 mg / Placebo / Placebo (quarterly)</a:t>
            </a:r>
          </a:p>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225 mg/ 225 mg / 225 mg (monthly)</a:t>
            </a:r>
          </a:p>
        </p:txBody>
      </p:sp>
      <p:cxnSp>
        <p:nvCxnSpPr>
          <p:cNvPr id="202" name="Straight Connector 201">
            <a:extLst>
              <a:ext uri="{FF2B5EF4-FFF2-40B4-BE49-F238E27FC236}">
                <a16:creationId xmlns:a16="http://schemas.microsoft.com/office/drawing/2014/main" id="{240DF05E-65F3-E24D-B3F6-39F4ACF52D81}"/>
              </a:ext>
            </a:extLst>
          </p:cNvPr>
          <p:cNvCxnSpPr>
            <a:cxnSpLocks/>
          </p:cNvCxnSpPr>
          <p:nvPr/>
        </p:nvCxnSpPr>
        <p:spPr bwMode="auto">
          <a:xfrm>
            <a:off x="9898128" y="1518581"/>
            <a:ext cx="228216" cy="0"/>
          </a:xfrm>
          <a:prstGeom prst="line">
            <a:avLst/>
          </a:prstGeom>
          <a:noFill/>
          <a:ln w="12700" cap="flat" cmpd="sng" algn="ctr">
            <a:solidFill>
              <a:schemeClr val="accent3"/>
            </a:solidFill>
            <a:prstDash val="solid"/>
            <a:round/>
            <a:headEnd type="none" w="med" len="med"/>
            <a:tailEnd type="none" w="med" len="med"/>
          </a:ln>
          <a:effectLst/>
        </p:spPr>
      </p:cxnSp>
      <p:sp>
        <p:nvSpPr>
          <p:cNvPr id="203" name="Oval 202">
            <a:extLst>
              <a:ext uri="{FF2B5EF4-FFF2-40B4-BE49-F238E27FC236}">
                <a16:creationId xmlns:a16="http://schemas.microsoft.com/office/drawing/2014/main" id="{634C53E8-6A6C-F343-AF66-12C83ECA0DE1}"/>
              </a:ext>
            </a:extLst>
          </p:cNvPr>
          <p:cNvSpPr/>
          <p:nvPr/>
        </p:nvSpPr>
        <p:spPr bwMode="auto">
          <a:xfrm>
            <a:off x="9989376" y="1495721"/>
            <a:ext cx="45720" cy="4572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cxnSp>
        <p:nvCxnSpPr>
          <p:cNvPr id="204" name="Straight Connector 203">
            <a:extLst>
              <a:ext uri="{FF2B5EF4-FFF2-40B4-BE49-F238E27FC236}">
                <a16:creationId xmlns:a16="http://schemas.microsoft.com/office/drawing/2014/main" id="{19C2F40D-5F85-F448-B5C2-D45FDBB3DB06}"/>
              </a:ext>
            </a:extLst>
          </p:cNvPr>
          <p:cNvCxnSpPr>
            <a:cxnSpLocks/>
          </p:cNvCxnSpPr>
          <p:nvPr/>
        </p:nvCxnSpPr>
        <p:spPr bwMode="auto">
          <a:xfrm>
            <a:off x="9898128" y="1776391"/>
            <a:ext cx="228216" cy="0"/>
          </a:xfrm>
          <a:prstGeom prst="line">
            <a:avLst/>
          </a:prstGeom>
          <a:noFill/>
          <a:ln w="12700" cap="flat" cmpd="sng" algn="ctr">
            <a:solidFill>
              <a:schemeClr val="accent5"/>
            </a:solidFill>
            <a:prstDash val="solid"/>
            <a:round/>
            <a:headEnd type="none" w="med" len="med"/>
            <a:tailEnd type="none" w="med" len="med"/>
          </a:ln>
          <a:effectLst/>
        </p:spPr>
      </p:cxnSp>
      <p:sp>
        <p:nvSpPr>
          <p:cNvPr id="205" name="Oval 204">
            <a:extLst>
              <a:ext uri="{FF2B5EF4-FFF2-40B4-BE49-F238E27FC236}">
                <a16:creationId xmlns:a16="http://schemas.microsoft.com/office/drawing/2014/main" id="{008D5EC6-A577-3C40-938B-0AB1BF16381E}"/>
              </a:ext>
            </a:extLst>
          </p:cNvPr>
          <p:cNvSpPr/>
          <p:nvPr/>
        </p:nvSpPr>
        <p:spPr bwMode="auto">
          <a:xfrm>
            <a:off x="9989376" y="1753531"/>
            <a:ext cx="45720" cy="457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cxnSp>
        <p:nvCxnSpPr>
          <p:cNvPr id="206" name="Straight Connector 205">
            <a:extLst>
              <a:ext uri="{FF2B5EF4-FFF2-40B4-BE49-F238E27FC236}">
                <a16:creationId xmlns:a16="http://schemas.microsoft.com/office/drawing/2014/main" id="{B0F845D4-F96F-C149-8E35-D2DCB7B49F7D}"/>
              </a:ext>
            </a:extLst>
          </p:cNvPr>
          <p:cNvCxnSpPr>
            <a:cxnSpLocks/>
          </p:cNvCxnSpPr>
          <p:nvPr/>
        </p:nvCxnSpPr>
        <p:spPr bwMode="auto">
          <a:xfrm>
            <a:off x="9898128" y="2034201"/>
            <a:ext cx="228216" cy="0"/>
          </a:xfrm>
          <a:prstGeom prst="line">
            <a:avLst/>
          </a:prstGeom>
          <a:noFill/>
          <a:ln w="12700" cap="flat" cmpd="sng" algn="ctr">
            <a:solidFill>
              <a:schemeClr val="accent2"/>
            </a:solidFill>
            <a:prstDash val="solid"/>
            <a:round/>
            <a:headEnd type="none" w="med" len="med"/>
            <a:tailEnd type="none" w="med" len="med"/>
          </a:ln>
          <a:effectLst/>
        </p:spPr>
      </p:cxnSp>
      <p:sp>
        <p:nvSpPr>
          <p:cNvPr id="207" name="Oval 206">
            <a:extLst>
              <a:ext uri="{FF2B5EF4-FFF2-40B4-BE49-F238E27FC236}">
                <a16:creationId xmlns:a16="http://schemas.microsoft.com/office/drawing/2014/main" id="{6D48E665-9A8E-004E-9BFE-8AD2C70DD553}"/>
              </a:ext>
            </a:extLst>
          </p:cNvPr>
          <p:cNvSpPr/>
          <p:nvPr/>
        </p:nvSpPr>
        <p:spPr bwMode="auto">
          <a:xfrm>
            <a:off x="9989376" y="2011341"/>
            <a:ext cx="45720" cy="457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208" name="Text Box 45">
            <a:extLst>
              <a:ext uri="{FF2B5EF4-FFF2-40B4-BE49-F238E27FC236}">
                <a16:creationId xmlns:a16="http://schemas.microsoft.com/office/drawing/2014/main" id="{0DF7BBFF-2B5C-4547-934C-954D7C427BC5}"/>
              </a:ext>
            </a:extLst>
          </p:cNvPr>
          <p:cNvSpPr txBox="1">
            <a:spLocks noChangeArrowheads="1"/>
          </p:cNvSpPr>
          <p:nvPr/>
        </p:nvSpPr>
        <p:spPr bwMode="auto">
          <a:xfrm>
            <a:off x="5635252" y="3272884"/>
            <a:ext cx="1243715"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algn="r" eaLnBrk="1" fontAlgn="auto" hangingPunct="1">
              <a:spcBef>
                <a:spcPts val="0"/>
              </a:spcBef>
              <a:spcAft>
                <a:spcPts val="0"/>
              </a:spcAft>
              <a:defRPr/>
            </a:pPr>
            <a:r>
              <a:rPr lang="en-US" sz="500" b="0" i="0" dirty="0">
                <a:solidFill>
                  <a:srgbClr val="000000"/>
                </a:solidFill>
                <a:latin typeface="Arial"/>
                <a:ea typeface=""/>
                <a:cs typeface="Arial"/>
              </a:rPr>
              <a:t>TEV-48125 225 / 225 / 225 mg</a:t>
            </a:r>
          </a:p>
        </p:txBody>
      </p:sp>
      <p:sp>
        <p:nvSpPr>
          <p:cNvPr id="209" name="Text Box 45">
            <a:extLst>
              <a:ext uri="{FF2B5EF4-FFF2-40B4-BE49-F238E27FC236}">
                <a16:creationId xmlns:a16="http://schemas.microsoft.com/office/drawing/2014/main" id="{3870CD16-0445-D44E-92B5-65F98F4FE47F}"/>
              </a:ext>
            </a:extLst>
          </p:cNvPr>
          <p:cNvSpPr txBox="1">
            <a:spLocks noChangeArrowheads="1"/>
          </p:cNvSpPr>
          <p:nvPr/>
        </p:nvSpPr>
        <p:spPr bwMode="auto">
          <a:xfrm>
            <a:off x="7526787" y="327288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&lt;.0001</a:t>
            </a:r>
          </a:p>
        </p:txBody>
      </p:sp>
      <p:sp>
        <p:nvSpPr>
          <p:cNvPr id="210" name="Text Box 45">
            <a:extLst>
              <a:ext uri="{FF2B5EF4-FFF2-40B4-BE49-F238E27FC236}">
                <a16:creationId xmlns:a16="http://schemas.microsoft.com/office/drawing/2014/main" id="{823BA0C7-9E7D-4845-AE07-9C7735937174}"/>
              </a:ext>
            </a:extLst>
          </p:cNvPr>
          <p:cNvSpPr txBox="1">
            <a:spLocks noChangeArrowheads="1"/>
          </p:cNvSpPr>
          <p:nvPr/>
        </p:nvSpPr>
        <p:spPr bwMode="auto">
          <a:xfrm>
            <a:off x="7086320" y="327288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&lt;.0001</a:t>
            </a:r>
          </a:p>
        </p:txBody>
      </p:sp>
      <p:sp>
        <p:nvSpPr>
          <p:cNvPr id="211" name="Text Box 45">
            <a:extLst>
              <a:ext uri="{FF2B5EF4-FFF2-40B4-BE49-F238E27FC236}">
                <a16:creationId xmlns:a16="http://schemas.microsoft.com/office/drawing/2014/main" id="{72B2F9A1-F656-B142-886D-A970DE61EBBB}"/>
              </a:ext>
            </a:extLst>
          </p:cNvPr>
          <p:cNvSpPr txBox="1">
            <a:spLocks noChangeArrowheads="1"/>
          </p:cNvSpPr>
          <p:nvPr/>
        </p:nvSpPr>
        <p:spPr bwMode="auto">
          <a:xfrm>
            <a:off x="9282062" y="327288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.0002</a:t>
            </a:r>
          </a:p>
        </p:txBody>
      </p:sp>
      <p:sp>
        <p:nvSpPr>
          <p:cNvPr id="213" name="Text Box 45">
            <a:extLst>
              <a:ext uri="{FF2B5EF4-FFF2-40B4-BE49-F238E27FC236}">
                <a16:creationId xmlns:a16="http://schemas.microsoft.com/office/drawing/2014/main" id="{B4DD9B2E-F769-D34A-952E-8D5F7CB080AE}"/>
              </a:ext>
            </a:extLst>
          </p:cNvPr>
          <p:cNvSpPr txBox="1">
            <a:spLocks noChangeArrowheads="1"/>
          </p:cNvSpPr>
          <p:nvPr/>
        </p:nvSpPr>
        <p:spPr bwMode="auto">
          <a:xfrm>
            <a:off x="8399804" y="327288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&lt;.0001</a:t>
            </a:r>
          </a:p>
        </p:txBody>
      </p:sp>
      <p:sp>
        <p:nvSpPr>
          <p:cNvPr id="216" name="Text Box 45">
            <a:extLst>
              <a:ext uri="{FF2B5EF4-FFF2-40B4-BE49-F238E27FC236}">
                <a16:creationId xmlns:a16="http://schemas.microsoft.com/office/drawing/2014/main" id="{F3320D61-D792-9B45-AFED-D95CD7306747}"/>
              </a:ext>
            </a:extLst>
          </p:cNvPr>
          <p:cNvSpPr txBox="1">
            <a:spLocks noChangeArrowheads="1"/>
          </p:cNvSpPr>
          <p:nvPr/>
        </p:nvSpPr>
        <p:spPr bwMode="auto">
          <a:xfrm>
            <a:off x="7302156" y="341893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.0003</a:t>
            </a:r>
          </a:p>
        </p:txBody>
      </p:sp>
      <p:sp>
        <p:nvSpPr>
          <p:cNvPr id="217" name="Text Box 45">
            <a:extLst>
              <a:ext uri="{FF2B5EF4-FFF2-40B4-BE49-F238E27FC236}">
                <a16:creationId xmlns:a16="http://schemas.microsoft.com/office/drawing/2014/main" id="{94E78CCC-868C-2149-8EFA-C67EDFD86A75}"/>
              </a:ext>
            </a:extLst>
          </p:cNvPr>
          <p:cNvSpPr txBox="1">
            <a:spLocks noChangeArrowheads="1"/>
          </p:cNvSpPr>
          <p:nvPr/>
        </p:nvSpPr>
        <p:spPr bwMode="auto">
          <a:xfrm>
            <a:off x="6860202" y="341893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&lt;.0001</a:t>
            </a:r>
          </a:p>
        </p:txBody>
      </p:sp>
      <p:sp>
        <p:nvSpPr>
          <p:cNvPr id="218" name="Text Box 45">
            <a:extLst>
              <a:ext uri="{FF2B5EF4-FFF2-40B4-BE49-F238E27FC236}">
                <a16:creationId xmlns:a16="http://schemas.microsoft.com/office/drawing/2014/main" id="{AE5E59C5-2C84-824D-A652-4C1CEBEDD03B}"/>
              </a:ext>
            </a:extLst>
          </p:cNvPr>
          <p:cNvSpPr txBox="1">
            <a:spLocks noChangeArrowheads="1"/>
          </p:cNvSpPr>
          <p:nvPr/>
        </p:nvSpPr>
        <p:spPr bwMode="auto">
          <a:xfrm>
            <a:off x="5635252" y="3418934"/>
            <a:ext cx="1243715"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algn="r" eaLnBrk="1" fontAlgn="auto" hangingPunct="1">
              <a:spcBef>
                <a:spcPts val="0"/>
              </a:spcBef>
              <a:spcAft>
                <a:spcPts val="0"/>
              </a:spcAft>
              <a:defRPr/>
            </a:pPr>
            <a:r>
              <a:rPr lang="da" sz="500" b="0" i="0" dirty="0">
                <a:solidFill>
                  <a:srgbClr val="000000"/>
                </a:solidFill>
                <a:latin typeface="Arial"/>
                <a:ea typeface=""/>
                <a:cs typeface="Arial"/>
              </a:rPr>
              <a:t>TEV-48125 675 mg / Placebo / Placebo</a:t>
            </a:r>
          </a:p>
        </p:txBody>
      </p:sp>
      <p:sp>
        <p:nvSpPr>
          <p:cNvPr id="219" name="Text Box 45">
            <a:extLst>
              <a:ext uri="{FF2B5EF4-FFF2-40B4-BE49-F238E27FC236}">
                <a16:creationId xmlns:a16="http://schemas.microsoft.com/office/drawing/2014/main" id="{F417BA29-3B1B-5E4F-B8C8-514E887E0235}"/>
              </a:ext>
            </a:extLst>
          </p:cNvPr>
          <p:cNvSpPr txBox="1">
            <a:spLocks noChangeArrowheads="1"/>
          </p:cNvSpPr>
          <p:nvPr/>
        </p:nvSpPr>
        <p:spPr bwMode="auto">
          <a:xfrm>
            <a:off x="7526787" y="341893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&lt;.0001</a:t>
            </a:r>
          </a:p>
        </p:txBody>
      </p:sp>
      <p:sp>
        <p:nvSpPr>
          <p:cNvPr id="221" name="Text Box 45">
            <a:extLst>
              <a:ext uri="{FF2B5EF4-FFF2-40B4-BE49-F238E27FC236}">
                <a16:creationId xmlns:a16="http://schemas.microsoft.com/office/drawing/2014/main" id="{9F08DDF8-F13F-EB42-AD20-C12B65438390}"/>
              </a:ext>
            </a:extLst>
          </p:cNvPr>
          <p:cNvSpPr txBox="1">
            <a:spLocks noChangeArrowheads="1"/>
          </p:cNvSpPr>
          <p:nvPr/>
        </p:nvSpPr>
        <p:spPr bwMode="auto">
          <a:xfrm>
            <a:off x="9282062" y="341893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.0013</a:t>
            </a:r>
          </a:p>
        </p:txBody>
      </p:sp>
      <p:sp>
        <p:nvSpPr>
          <p:cNvPr id="222" name="Text Box 45">
            <a:extLst>
              <a:ext uri="{FF2B5EF4-FFF2-40B4-BE49-F238E27FC236}">
                <a16:creationId xmlns:a16="http://schemas.microsoft.com/office/drawing/2014/main" id="{3BC08445-053F-134B-8407-DAC9F48F8E30}"/>
              </a:ext>
            </a:extLst>
          </p:cNvPr>
          <p:cNvSpPr txBox="1">
            <a:spLocks noChangeArrowheads="1"/>
          </p:cNvSpPr>
          <p:nvPr/>
        </p:nvSpPr>
        <p:spPr bwMode="auto">
          <a:xfrm>
            <a:off x="8399804" y="3418934"/>
            <a:ext cx="457200" cy="16318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500" b="0" i="0" dirty="0">
                <a:solidFill>
                  <a:srgbClr val="000000"/>
                </a:solidFill>
                <a:latin typeface="Arial"/>
                <a:ea typeface=""/>
                <a:cs typeface="Arial"/>
              </a:rPr>
              <a:t>.0009</a:t>
            </a:r>
          </a:p>
        </p:txBody>
      </p:sp>
      <p:sp>
        <p:nvSpPr>
          <p:cNvPr id="223" name="Text Box 60">
            <a:extLst>
              <a:ext uri="{FF2B5EF4-FFF2-40B4-BE49-F238E27FC236}">
                <a16:creationId xmlns:a16="http://schemas.microsoft.com/office/drawing/2014/main" id="{09653204-6CFE-A94D-B09F-B227E158B7DF}"/>
              </a:ext>
            </a:extLst>
          </p:cNvPr>
          <p:cNvSpPr txBox="1">
            <a:spLocks noChangeArrowheads="1"/>
          </p:cNvSpPr>
          <p:nvPr/>
        </p:nvSpPr>
        <p:spPr bwMode="auto">
          <a:xfrm>
            <a:off x="9582066" y="2337562"/>
            <a:ext cx="1127553" cy="434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40" tIns="0" rIns="274320" bIns="0" anchor="t" anchorCtr="0">
            <a:spAutoFit/>
          </a:bodyPr>
          <a:lstStyle/>
          <a:p>
            <a:pPr algn="l" eaLnBrk="1" fontAlgn="auto" hangingPunct="1">
              <a:lnSpc>
                <a:spcPct val="90000"/>
              </a:lnSpc>
              <a:spcBef>
                <a:spcPts val="400"/>
              </a:spcBef>
              <a:spcAft>
                <a:spcPts val="0"/>
              </a:spcAft>
              <a:defRPr/>
            </a:pPr>
            <a:r>
              <a:rPr lang="en-US" sz="700" b="0" i="0" dirty="0">
                <a:solidFill>
                  <a:srgbClr val="000000"/>
                </a:solidFill>
                <a:latin typeface="Arial"/>
                <a:ea typeface=""/>
                <a:cs typeface="Arial"/>
              </a:rPr>
              <a:t>Placebo: -2.2 Days</a:t>
            </a:r>
          </a:p>
          <a:p>
            <a:pPr algn="l" eaLnBrk="1" fontAlgn="auto" hangingPunct="1">
              <a:lnSpc>
                <a:spcPct val="90000"/>
              </a:lnSpc>
              <a:spcBef>
                <a:spcPts val="400"/>
              </a:spcBef>
              <a:spcAft>
                <a:spcPts val="0"/>
              </a:spcAft>
              <a:defRPr/>
            </a:pPr>
            <a:endParaRPr lang="en-US" sz="300" b="0" i="0" dirty="0">
              <a:solidFill>
                <a:srgbClr val="000000"/>
              </a:solidFill>
              <a:latin typeface="Arial"/>
              <a:ea typeface=""/>
              <a:cs typeface="Arial"/>
            </a:endParaRPr>
          </a:p>
          <a:p>
            <a:pPr algn="l" eaLnBrk="1" fontAlgn="auto" hangingPunct="1">
              <a:lnSpc>
                <a:spcPct val="90000"/>
              </a:lnSpc>
              <a:spcBef>
                <a:spcPts val="400"/>
              </a:spcBef>
              <a:spcAft>
                <a:spcPts val="0"/>
              </a:spcAft>
              <a:defRPr/>
            </a:pPr>
            <a:r>
              <a:rPr lang="en-US" sz="700" b="0" i="0" dirty="0">
                <a:solidFill>
                  <a:srgbClr val="000000"/>
                </a:solidFill>
                <a:latin typeface="Arial"/>
                <a:ea typeface=""/>
                <a:cs typeface="Arial"/>
              </a:rPr>
              <a:t>-3.4, </a:t>
            </a:r>
            <a:r>
              <a:rPr lang="en-US" sz="700" b="0" dirty="0">
                <a:solidFill>
                  <a:srgbClr val="000000"/>
                </a:solidFill>
                <a:latin typeface="Arial"/>
                <a:ea typeface=""/>
                <a:cs typeface="Arial"/>
              </a:rPr>
              <a:t>P</a:t>
            </a:r>
            <a:r>
              <a:rPr lang="en-US" sz="700" b="0" i="0" dirty="0">
                <a:solidFill>
                  <a:srgbClr val="000000"/>
                </a:solidFill>
                <a:latin typeface="Arial"/>
                <a:ea typeface=""/>
                <a:cs typeface="Arial"/>
              </a:rPr>
              <a:t>=.0013</a:t>
            </a:r>
            <a:br>
              <a:rPr lang="en-US" sz="700" b="0" i="0" dirty="0">
                <a:solidFill>
                  <a:srgbClr val="000000"/>
                </a:solidFill>
                <a:latin typeface="Arial"/>
                <a:ea typeface=""/>
                <a:cs typeface="Arial"/>
              </a:rPr>
            </a:br>
            <a:r>
              <a:rPr lang="en-US" sz="700" b="0" i="0" dirty="0">
                <a:solidFill>
                  <a:srgbClr val="000000"/>
                </a:solidFill>
                <a:latin typeface="Arial"/>
                <a:ea typeface=""/>
                <a:cs typeface="Arial"/>
              </a:rPr>
              <a:t>-3.7, </a:t>
            </a:r>
            <a:r>
              <a:rPr lang="en-US" sz="700" b="0" dirty="0">
                <a:solidFill>
                  <a:srgbClr val="000000"/>
                </a:solidFill>
                <a:latin typeface="Arial"/>
                <a:ea typeface=""/>
                <a:cs typeface="Arial"/>
              </a:rPr>
              <a:t>P</a:t>
            </a:r>
            <a:r>
              <a:rPr lang="en-US" sz="700" b="0" i="0" dirty="0">
                <a:solidFill>
                  <a:srgbClr val="000000"/>
                </a:solidFill>
                <a:latin typeface="Arial"/>
                <a:ea typeface=""/>
                <a:cs typeface="Arial"/>
              </a:rPr>
              <a:t>&lt;.0002</a:t>
            </a:r>
          </a:p>
        </p:txBody>
      </p:sp>
      <p:sp>
        <p:nvSpPr>
          <p:cNvPr id="224" name="Rectangle 223">
            <a:extLst>
              <a:ext uri="{FF2B5EF4-FFF2-40B4-BE49-F238E27FC236}">
                <a16:creationId xmlns:a16="http://schemas.microsoft.com/office/drawing/2014/main" id="{B377E5EA-7A29-EB45-8146-2C857EA60264}"/>
              </a:ext>
            </a:extLst>
          </p:cNvPr>
          <p:cNvSpPr/>
          <p:nvPr/>
        </p:nvSpPr>
        <p:spPr>
          <a:xfrm>
            <a:off x="9759779" y="3048455"/>
            <a:ext cx="1948033" cy="784830"/>
          </a:xfrm>
          <a:prstGeom prst="rect">
            <a:avLst/>
          </a:prstGeom>
          <a:ln>
            <a:solidFill>
              <a:schemeClr val="tx1"/>
            </a:solidFill>
          </a:ln>
        </p:spPr>
        <p:txBody>
          <a:bodyPr wrap="square">
            <a:spAutoFit/>
          </a:bodyPr>
          <a:lstStyle/>
          <a:p>
            <a:pPr algn="l">
              <a:spcBef>
                <a:spcPts val="0"/>
              </a:spcBef>
            </a:pPr>
            <a:r>
              <a:rPr lang="en-US" sz="900" b="0" i="0" dirty="0"/>
              <a:t>Fremanezumab was equally </a:t>
            </a:r>
            <a:br>
              <a:rPr lang="en-US" sz="900" b="0" i="0" dirty="0"/>
            </a:br>
            <a:r>
              <a:rPr lang="en-US" sz="900" b="0" i="0" dirty="0"/>
              <a:t>effective in preventing EM and </a:t>
            </a:r>
            <a:br>
              <a:rPr lang="en-US" sz="900" b="0" i="0" dirty="0"/>
            </a:br>
            <a:r>
              <a:rPr lang="en-US" sz="900" b="0" i="0" dirty="0"/>
              <a:t>CM whether administered subcutaneously monthly or </a:t>
            </a:r>
            <a:br>
              <a:rPr lang="en-US" sz="900" b="0" i="0" dirty="0"/>
            </a:br>
            <a:r>
              <a:rPr lang="en-US" sz="900" b="0" i="0" dirty="0"/>
              <a:t>quarterly (primary endpoints)</a:t>
            </a:r>
          </a:p>
        </p:txBody>
      </p:sp>
      <p:sp>
        <p:nvSpPr>
          <p:cNvPr id="1027" name="Up Arrow 1026">
            <a:extLst>
              <a:ext uri="{FF2B5EF4-FFF2-40B4-BE49-F238E27FC236}">
                <a16:creationId xmlns:a16="http://schemas.microsoft.com/office/drawing/2014/main" id="{BADFB720-AE77-704B-8755-C01F69B038D2}"/>
              </a:ext>
            </a:extLst>
          </p:cNvPr>
          <p:cNvSpPr/>
          <p:nvPr/>
        </p:nvSpPr>
        <p:spPr bwMode="auto">
          <a:xfrm>
            <a:off x="9793689" y="2777170"/>
            <a:ext cx="231228" cy="274320"/>
          </a:xfrm>
          <a:prstGeom prst="upArrow">
            <a:avLst>
              <a:gd name="adj1" fmla="val 42043"/>
              <a:gd name="adj2" fmla="val 50000"/>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226" name="Line 8">
            <a:extLst>
              <a:ext uri="{FF2B5EF4-FFF2-40B4-BE49-F238E27FC236}">
                <a16:creationId xmlns:a16="http://schemas.microsoft.com/office/drawing/2014/main" id="{8A5E57A9-23E4-8949-AA8E-C776854CB729}"/>
              </a:ext>
            </a:extLst>
          </p:cNvPr>
          <p:cNvSpPr>
            <a:spLocks noChangeShapeType="1"/>
          </p:cNvSpPr>
          <p:nvPr/>
        </p:nvSpPr>
        <p:spPr bwMode="auto">
          <a:xfrm>
            <a:off x="1286559" y="4497349"/>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27" name="Text Box 28">
            <a:extLst>
              <a:ext uri="{FF2B5EF4-FFF2-40B4-BE49-F238E27FC236}">
                <a16:creationId xmlns:a16="http://schemas.microsoft.com/office/drawing/2014/main" id="{7EBED47B-730E-4046-8177-D623211A961F}"/>
              </a:ext>
            </a:extLst>
          </p:cNvPr>
          <p:cNvSpPr txBox="1">
            <a:spLocks noChangeArrowheads="1"/>
          </p:cNvSpPr>
          <p:nvPr/>
        </p:nvSpPr>
        <p:spPr bwMode="auto">
          <a:xfrm>
            <a:off x="1024701" y="4381995"/>
            <a:ext cx="28725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-2</a:t>
            </a:r>
          </a:p>
        </p:txBody>
      </p:sp>
      <p:sp>
        <p:nvSpPr>
          <p:cNvPr id="228" name="Text Box 60">
            <a:extLst>
              <a:ext uri="{FF2B5EF4-FFF2-40B4-BE49-F238E27FC236}">
                <a16:creationId xmlns:a16="http://schemas.microsoft.com/office/drawing/2014/main" id="{60A021DA-73EC-C745-9250-C8B24EDC4C5C}"/>
              </a:ext>
            </a:extLst>
          </p:cNvPr>
          <p:cNvSpPr txBox="1">
            <a:spLocks noChangeArrowheads="1"/>
          </p:cNvSpPr>
          <p:nvPr/>
        </p:nvSpPr>
        <p:spPr bwMode="auto">
          <a:xfrm>
            <a:off x="4725111" y="4052782"/>
            <a:ext cx="858248" cy="518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40" tIns="0" rIns="274320" bIns="0" anchor="t" anchorCtr="0">
            <a:spAutoFit/>
          </a:bodyPr>
          <a:lstStyle/>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Placebo</a:t>
            </a:r>
          </a:p>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120 mg</a:t>
            </a:r>
          </a:p>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240 mg</a:t>
            </a:r>
          </a:p>
        </p:txBody>
      </p:sp>
      <p:sp>
        <p:nvSpPr>
          <p:cNvPr id="235" name="Text Box 60">
            <a:extLst>
              <a:ext uri="{FF2B5EF4-FFF2-40B4-BE49-F238E27FC236}">
                <a16:creationId xmlns:a16="http://schemas.microsoft.com/office/drawing/2014/main" id="{9F635786-127F-E046-9164-261127BA220F}"/>
              </a:ext>
            </a:extLst>
          </p:cNvPr>
          <p:cNvSpPr txBox="1">
            <a:spLocks noChangeArrowheads="1"/>
          </p:cNvSpPr>
          <p:nvPr/>
        </p:nvSpPr>
        <p:spPr bwMode="auto">
          <a:xfrm>
            <a:off x="4277945" y="4647748"/>
            <a:ext cx="839012" cy="497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40" tIns="0" rIns="274320" bIns="0" anchor="t" anchorCtr="0">
            <a:spAutoFit/>
          </a:bodyPr>
          <a:lstStyle/>
          <a:p>
            <a:pPr algn="l" eaLnBrk="1" fontAlgn="auto" hangingPunct="1">
              <a:lnSpc>
                <a:spcPct val="90000"/>
              </a:lnSpc>
              <a:spcBef>
                <a:spcPts val="400"/>
              </a:spcBef>
              <a:spcAft>
                <a:spcPts val="0"/>
              </a:spcAft>
              <a:defRPr/>
            </a:pPr>
            <a:r>
              <a:rPr lang="en-US" sz="700" b="0" i="0" dirty="0">
                <a:solidFill>
                  <a:schemeClr val="bg1"/>
                </a:solidFill>
                <a:latin typeface="Arial"/>
                <a:ea typeface=""/>
                <a:cs typeface="Arial"/>
              </a:rPr>
              <a:t>-2.2 Days*</a:t>
            </a:r>
          </a:p>
          <a:p>
            <a:pPr algn="l" eaLnBrk="1" fontAlgn="auto" hangingPunct="1">
              <a:lnSpc>
                <a:spcPct val="90000"/>
              </a:lnSpc>
              <a:spcBef>
                <a:spcPts val="400"/>
              </a:spcBef>
              <a:spcAft>
                <a:spcPts val="0"/>
              </a:spcAft>
              <a:defRPr/>
            </a:pPr>
            <a:endParaRPr lang="en-US" sz="750" b="0" i="0" dirty="0">
              <a:solidFill>
                <a:srgbClr val="000000"/>
              </a:solidFill>
              <a:latin typeface="Arial"/>
              <a:ea typeface=""/>
              <a:cs typeface="Arial"/>
            </a:endParaRPr>
          </a:p>
          <a:p>
            <a:pPr algn="l" eaLnBrk="1" fontAlgn="auto" hangingPunct="1">
              <a:lnSpc>
                <a:spcPct val="90000"/>
              </a:lnSpc>
              <a:spcBef>
                <a:spcPts val="400"/>
              </a:spcBef>
              <a:spcAft>
                <a:spcPts val="0"/>
              </a:spcAft>
              <a:defRPr/>
            </a:pPr>
            <a:r>
              <a:rPr lang="en-US" sz="700" b="0" i="0" dirty="0">
                <a:solidFill>
                  <a:srgbClr val="000000"/>
                </a:solidFill>
                <a:latin typeface="Arial"/>
                <a:ea typeface=""/>
                <a:cs typeface="Arial"/>
              </a:rPr>
              <a:t>-4.73 Days*</a:t>
            </a:r>
            <a:br>
              <a:rPr lang="en-US" sz="700" b="0" i="0" dirty="0">
                <a:solidFill>
                  <a:srgbClr val="000000"/>
                </a:solidFill>
                <a:latin typeface="Arial"/>
                <a:ea typeface=""/>
                <a:cs typeface="Arial"/>
              </a:rPr>
            </a:br>
            <a:r>
              <a:rPr lang="en-US" sz="700" b="0" i="0" dirty="0">
                <a:solidFill>
                  <a:srgbClr val="000000"/>
                </a:solidFill>
                <a:latin typeface="Arial"/>
                <a:ea typeface=""/>
                <a:cs typeface="Arial"/>
              </a:rPr>
              <a:t>-4.57 Days*</a:t>
            </a:r>
          </a:p>
        </p:txBody>
      </p:sp>
      <p:sp>
        <p:nvSpPr>
          <p:cNvPr id="249" name="Line 6">
            <a:extLst>
              <a:ext uri="{FF2B5EF4-FFF2-40B4-BE49-F238E27FC236}">
                <a16:creationId xmlns:a16="http://schemas.microsoft.com/office/drawing/2014/main" id="{F2C0548C-0DCF-F544-8A7F-EBFE837F9C6E}"/>
              </a:ext>
            </a:extLst>
          </p:cNvPr>
          <p:cNvSpPr>
            <a:spLocks noChangeShapeType="1"/>
          </p:cNvSpPr>
          <p:nvPr/>
        </p:nvSpPr>
        <p:spPr bwMode="auto">
          <a:xfrm>
            <a:off x="6717165" y="4192937"/>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50" name="Line 8">
            <a:extLst>
              <a:ext uri="{FF2B5EF4-FFF2-40B4-BE49-F238E27FC236}">
                <a16:creationId xmlns:a16="http://schemas.microsoft.com/office/drawing/2014/main" id="{ABE9B512-5FB7-B84C-908A-5C3D968594F9}"/>
              </a:ext>
            </a:extLst>
          </p:cNvPr>
          <p:cNvSpPr>
            <a:spLocks noChangeShapeType="1"/>
          </p:cNvSpPr>
          <p:nvPr/>
        </p:nvSpPr>
        <p:spPr bwMode="auto">
          <a:xfrm>
            <a:off x="6717165" y="4453861"/>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51" name="Text Box 28">
            <a:extLst>
              <a:ext uri="{FF2B5EF4-FFF2-40B4-BE49-F238E27FC236}">
                <a16:creationId xmlns:a16="http://schemas.microsoft.com/office/drawing/2014/main" id="{4575EDD0-BD49-7249-8B4E-637408F2F7E5}"/>
              </a:ext>
            </a:extLst>
          </p:cNvPr>
          <p:cNvSpPr txBox="1">
            <a:spLocks noChangeArrowheads="1"/>
          </p:cNvSpPr>
          <p:nvPr/>
        </p:nvSpPr>
        <p:spPr bwMode="auto">
          <a:xfrm>
            <a:off x="6359127" y="4858966"/>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-3.5</a:t>
            </a:r>
          </a:p>
        </p:txBody>
      </p:sp>
      <p:sp>
        <p:nvSpPr>
          <p:cNvPr id="252" name="Text Box 30">
            <a:extLst>
              <a:ext uri="{FF2B5EF4-FFF2-40B4-BE49-F238E27FC236}">
                <a16:creationId xmlns:a16="http://schemas.microsoft.com/office/drawing/2014/main" id="{FE458E42-3FC1-8247-80F7-C1785EF41447}"/>
              </a:ext>
            </a:extLst>
          </p:cNvPr>
          <p:cNvSpPr txBox="1">
            <a:spLocks noChangeArrowheads="1"/>
          </p:cNvSpPr>
          <p:nvPr/>
        </p:nvSpPr>
        <p:spPr bwMode="auto">
          <a:xfrm>
            <a:off x="6359127" y="4078468"/>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-0.5</a:t>
            </a:r>
          </a:p>
        </p:txBody>
      </p:sp>
      <p:sp>
        <p:nvSpPr>
          <p:cNvPr id="253" name="Text Box 32">
            <a:extLst>
              <a:ext uri="{FF2B5EF4-FFF2-40B4-BE49-F238E27FC236}">
                <a16:creationId xmlns:a16="http://schemas.microsoft.com/office/drawing/2014/main" id="{244DAC00-81B3-794F-84C5-30AE76EC4D21}"/>
              </a:ext>
            </a:extLst>
          </p:cNvPr>
          <p:cNvSpPr txBox="1">
            <a:spLocks noChangeArrowheads="1"/>
          </p:cNvSpPr>
          <p:nvPr/>
        </p:nvSpPr>
        <p:spPr bwMode="auto">
          <a:xfrm>
            <a:off x="6359127" y="5119132"/>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-4.5</a:t>
            </a:r>
          </a:p>
        </p:txBody>
      </p:sp>
      <p:sp>
        <p:nvSpPr>
          <p:cNvPr id="254" name="Line 8">
            <a:extLst>
              <a:ext uri="{FF2B5EF4-FFF2-40B4-BE49-F238E27FC236}">
                <a16:creationId xmlns:a16="http://schemas.microsoft.com/office/drawing/2014/main" id="{5644A03E-E628-8747-BF66-306926F3C982}"/>
              </a:ext>
            </a:extLst>
          </p:cNvPr>
          <p:cNvSpPr>
            <a:spLocks noChangeShapeType="1"/>
          </p:cNvSpPr>
          <p:nvPr/>
        </p:nvSpPr>
        <p:spPr bwMode="auto">
          <a:xfrm>
            <a:off x="6717165" y="4975709"/>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55" name="Line 9">
            <a:extLst>
              <a:ext uri="{FF2B5EF4-FFF2-40B4-BE49-F238E27FC236}">
                <a16:creationId xmlns:a16="http://schemas.microsoft.com/office/drawing/2014/main" id="{0FF19160-6443-2B42-AAF3-64D9A65A376E}"/>
              </a:ext>
            </a:extLst>
          </p:cNvPr>
          <p:cNvSpPr>
            <a:spLocks noChangeShapeType="1"/>
          </p:cNvSpPr>
          <p:nvPr/>
        </p:nvSpPr>
        <p:spPr bwMode="auto">
          <a:xfrm>
            <a:off x="6717165" y="5236633"/>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56" name="Text Box 28">
            <a:extLst>
              <a:ext uri="{FF2B5EF4-FFF2-40B4-BE49-F238E27FC236}">
                <a16:creationId xmlns:a16="http://schemas.microsoft.com/office/drawing/2014/main" id="{FC4A474F-9769-594A-9E44-34E5DEAF0E59}"/>
              </a:ext>
            </a:extLst>
          </p:cNvPr>
          <p:cNvSpPr txBox="1">
            <a:spLocks noChangeArrowheads="1"/>
          </p:cNvSpPr>
          <p:nvPr/>
        </p:nvSpPr>
        <p:spPr bwMode="auto">
          <a:xfrm>
            <a:off x="6359127" y="4338634"/>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-1.5</a:t>
            </a:r>
          </a:p>
        </p:txBody>
      </p:sp>
      <p:sp>
        <p:nvSpPr>
          <p:cNvPr id="257" name="Line 8">
            <a:extLst>
              <a:ext uri="{FF2B5EF4-FFF2-40B4-BE49-F238E27FC236}">
                <a16:creationId xmlns:a16="http://schemas.microsoft.com/office/drawing/2014/main" id="{24BC4CA8-7064-0340-918C-A3D05D21D4C1}"/>
              </a:ext>
            </a:extLst>
          </p:cNvPr>
          <p:cNvSpPr>
            <a:spLocks noChangeShapeType="1"/>
          </p:cNvSpPr>
          <p:nvPr/>
        </p:nvSpPr>
        <p:spPr bwMode="auto">
          <a:xfrm>
            <a:off x="6717165" y="4714785"/>
            <a:ext cx="45720"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58" name="Text Box 28">
            <a:extLst>
              <a:ext uri="{FF2B5EF4-FFF2-40B4-BE49-F238E27FC236}">
                <a16:creationId xmlns:a16="http://schemas.microsoft.com/office/drawing/2014/main" id="{18C12ED0-9AAE-8C49-8A93-F3AF4D4257AE}"/>
              </a:ext>
            </a:extLst>
          </p:cNvPr>
          <p:cNvSpPr txBox="1">
            <a:spLocks noChangeArrowheads="1"/>
          </p:cNvSpPr>
          <p:nvPr/>
        </p:nvSpPr>
        <p:spPr bwMode="auto">
          <a:xfrm>
            <a:off x="6359127" y="4598800"/>
            <a:ext cx="383439" cy="230832"/>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spAutoFit/>
          </a:bodyPr>
          <a:lstStyle/>
          <a:p>
            <a:pPr algn="r" eaLnBrk="1" fontAlgn="auto" hangingPunct="1">
              <a:spcBef>
                <a:spcPts val="0"/>
              </a:spcBef>
              <a:spcAft>
                <a:spcPts val="0"/>
              </a:spcAft>
              <a:defRPr/>
            </a:pPr>
            <a:r>
              <a:rPr lang="en-US" sz="900" i="0" dirty="0">
                <a:solidFill>
                  <a:srgbClr val="000000"/>
                </a:solidFill>
                <a:latin typeface="Arial"/>
                <a:ea typeface=""/>
                <a:cs typeface="Arial"/>
              </a:rPr>
              <a:t>-2.5</a:t>
            </a:r>
          </a:p>
        </p:txBody>
      </p:sp>
      <p:sp>
        <p:nvSpPr>
          <p:cNvPr id="259" name="Line 5">
            <a:extLst>
              <a:ext uri="{FF2B5EF4-FFF2-40B4-BE49-F238E27FC236}">
                <a16:creationId xmlns:a16="http://schemas.microsoft.com/office/drawing/2014/main" id="{930816A4-D8B7-4E44-A6BE-876C46B1D285}"/>
              </a:ext>
            </a:extLst>
          </p:cNvPr>
          <p:cNvSpPr>
            <a:spLocks noChangeShapeType="1"/>
          </p:cNvSpPr>
          <p:nvPr/>
        </p:nvSpPr>
        <p:spPr bwMode="auto">
          <a:xfrm>
            <a:off x="6762180" y="4062475"/>
            <a:ext cx="2900212" cy="0"/>
          </a:xfrm>
          <a:prstGeom prst="line">
            <a:avLst/>
          </a:prstGeom>
          <a:noFill/>
          <a:ln w="12700">
            <a:solidFill>
              <a:schemeClr val="bg1"/>
            </a:solidFill>
            <a:prstDash val="sys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61" name="Line 5">
            <a:extLst>
              <a:ext uri="{FF2B5EF4-FFF2-40B4-BE49-F238E27FC236}">
                <a16:creationId xmlns:a16="http://schemas.microsoft.com/office/drawing/2014/main" id="{D7ABF084-69A2-D941-B314-FEA26CB2DCD2}"/>
              </a:ext>
            </a:extLst>
          </p:cNvPr>
          <p:cNvSpPr>
            <a:spLocks noChangeShapeType="1"/>
          </p:cNvSpPr>
          <p:nvPr/>
        </p:nvSpPr>
        <p:spPr bwMode="auto">
          <a:xfrm>
            <a:off x="6742566" y="1568769"/>
            <a:ext cx="2919826" cy="0"/>
          </a:xfrm>
          <a:prstGeom prst="line">
            <a:avLst/>
          </a:prstGeom>
          <a:noFill/>
          <a:ln w="12700">
            <a:solidFill>
              <a:schemeClr val="bg1"/>
            </a:solidFill>
            <a:prstDash val="sys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63" name="Line 5">
            <a:extLst>
              <a:ext uri="{FF2B5EF4-FFF2-40B4-BE49-F238E27FC236}">
                <a16:creationId xmlns:a16="http://schemas.microsoft.com/office/drawing/2014/main" id="{760BEC06-8DF3-E84F-AFF1-054D0B94E0B1}"/>
              </a:ext>
            </a:extLst>
          </p:cNvPr>
          <p:cNvSpPr>
            <a:spLocks noChangeShapeType="1"/>
          </p:cNvSpPr>
          <p:nvPr/>
        </p:nvSpPr>
        <p:spPr bwMode="auto">
          <a:xfrm>
            <a:off x="1311960" y="4062475"/>
            <a:ext cx="3008631" cy="0"/>
          </a:xfrm>
          <a:prstGeom prst="line">
            <a:avLst/>
          </a:prstGeom>
          <a:noFill/>
          <a:ln w="12700">
            <a:solidFill>
              <a:schemeClr val="bg1"/>
            </a:solidFill>
            <a:prstDash val="sys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264" name="Text Box 60">
            <a:extLst>
              <a:ext uri="{FF2B5EF4-FFF2-40B4-BE49-F238E27FC236}">
                <a16:creationId xmlns:a16="http://schemas.microsoft.com/office/drawing/2014/main" id="{DAA069CD-66EB-BE45-9B59-163B204A3470}"/>
              </a:ext>
            </a:extLst>
          </p:cNvPr>
          <p:cNvSpPr txBox="1">
            <a:spLocks noChangeArrowheads="1"/>
          </p:cNvSpPr>
          <p:nvPr/>
        </p:nvSpPr>
        <p:spPr bwMode="auto">
          <a:xfrm>
            <a:off x="10146698" y="4186778"/>
            <a:ext cx="1513876" cy="518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40" tIns="0" rIns="274320" bIns="0" anchor="t" anchorCtr="0">
            <a:spAutoFit/>
          </a:bodyPr>
          <a:lstStyle/>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Placebo IV </a:t>
            </a:r>
            <a:r>
              <a:rPr lang="en-US" sz="1000" b="0" i="0" dirty="0">
                <a:solidFill>
                  <a:srgbClr val="000000"/>
                </a:solidFill>
                <a:latin typeface="Arial"/>
                <a:ea typeface=""/>
                <a:cs typeface="Arial"/>
              </a:rPr>
              <a:t>(n=222)</a:t>
            </a:r>
          </a:p>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100 mg IV </a:t>
            </a:r>
            <a:r>
              <a:rPr lang="en-US" sz="1000" b="0" i="0" dirty="0">
                <a:solidFill>
                  <a:srgbClr val="000000"/>
                </a:solidFill>
                <a:latin typeface="Arial"/>
                <a:ea typeface=""/>
                <a:cs typeface="Arial"/>
              </a:rPr>
              <a:t>(n=221)</a:t>
            </a:r>
          </a:p>
          <a:p>
            <a:pPr algn="l" eaLnBrk="1" fontAlgn="auto" hangingPunct="1">
              <a:lnSpc>
                <a:spcPct val="90000"/>
              </a:lnSpc>
              <a:spcBef>
                <a:spcPts val="400"/>
              </a:spcBef>
              <a:spcAft>
                <a:spcPts val="0"/>
              </a:spcAft>
              <a:defRPr/>
            </a:pPr>
            <a:r>
              <a:rPr lang="en-US" sz="1000" i="0" dirty="0">
                <a:solidFill>
                  <a:srgbClr val="000000"/>
                </a:solidFill>
                <a:latin typeface="Arial"/>
                <a:ea typeface=""/>
                <a:cs typeface="Arial"/>
              </a:rPr>
              <a:t>300 mg IV </a:t>
            </a:r>
            <a:r>
              <a:rPr lang="en-US" sz="1000" b="0" i="0" dirty="0">
                <a:solidFill>
                  <a:srgbClr val="000000"/>
                </a:solidFill>
                <a:latin typeface="Arial"/>
                <a:ea typeface=""/>
                <a:cs typeface="Arial"/>
              </a:rPr>
              <a:t>(n=222)</a:t>
            </a:r>
          </a:p>
        </p:txBody>
      </p:sp>
      <p:cxnSp>
        <p:nvCxnSpPr>
          <p:cNvPr id="271" name="Straight Connector 270">
            <a:extLst>
              <a:ext uri="{FF2B5EF4-FFF2-40B4-BE49-F238E27FC236}">
                <a16:creationId xmlns:a16="http://schemas.microsoft.com/office/drawing/2014/main" id="{9DD44151-B3FE-F346-B2E1-02565E151BAB}"/>
              </a:ext>
            </a:extLst>
          </p:cNvPr>
          <p:cNvCxnSpPr>
            <a:cxnSpLocks/>
          </p:cNvCxnSpPr>
          <p:nvPr/>
        </p:nvCxnSpPr>
        <p:spPr bwMode="auto">
          <a:xfrm>
            <a:off x="9898128" y="4251602"/>
            <a:ext cx="228216" cy="0"/>
          </a:xfrm>
          <a:prstGeom prst="line">
            <a:avLst/>
          </a:prstGeom>
          <a:noFill/>
          <a:ln w="19050" cap="flat" cmpd="sng" algn="ctr">
            <a:solidFill>
              <a:schemeClr val="accent3"/>
            </a:solidFill>
            <a:prstDash val="solid"/>
            <a:round/>
            <a:headEnd type="none" w="med" len="med"/>
            <a:tailEnd type="none" w="med" len="med"/>
          </a:ln>
          <a:effectLst/>
        </p:spPr>
      </p:cxnSp>
      <p:sp>
        <p:nvSpPr>
          <p:cNvPr id="272" name="Oval 271">
            <a:extLst>
              <a:ext uri="{FF2B5EF4-FFF2-40B4-BE49-F238E27FC236}">
                <a16:creationId xmlns:a16="http://schemas.microsoft.com/office/drawing/2014/main" id="{E1FCF525-9637-8646-90E9-29B932125223}"/>
              </a:ext>
            </a:extLst>
          </p:cNvPr>
          <p:cNvSpPr/>
          <p:nvPr/>
        </p:nvSpPr>
        <p:spPr bwMode="auto">
          <a:xfrm>
            <a:off x="9983354" y="4222720"/>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cxnSp>
        <p:nvCxnSpPr>
          <p:cNvPr id="273" name="Straight Connector 272">
            <a:extLst>
              <a:ext uri="{FF2B5EF4-FFF2-40B4-BE49-F238E27FC236}">
                <a16:creationId xmlns:a16="http://schemas.microsoft.com/office/drawing/2014/main" id="{0AB61EE9-8FE7-5047-8E68-7E0785110402}"/>
              </a:ext>
            </a:extLst>
          </p:cNvPr>
          <p:cNvCxnSpPr>
            <a:cxnSpLocks/>
          </p:cNvCxnSpPr>
          <p:nvPr/>
        </p:nvCxnSpPr>
        <p:spPr bwMode="auto">
          <a:xfrm>
            <a:off x="9898128" y="4439562"/>
            <a:ext cx="228216" cy="0"/>
          </a:xfrm>
          <a:prstGeom prst="line">
            <a:avLst/>
          </a:prstGeom>
          <a:noFill/>
          <a:ln w="19050" cap="flat" cmpd="sng" algn="ctr">
            <a:solidFill>
              <a:schemeClr val="accent5"/>
            </a:solidFill>
            <a:prstDash val="solid"/>
            <a:round/>
            <a:headEnd type="none" w="med" len="med"/>
            <a:tailEnd type="none" w="med" len="med"/>
          </a:ln>
          <a:effectLst/>
        </p:spPr>
      </p:cxnSp>
      <p:sp>
        <p:nvSpPr>
          <p:cNvPr id="274" name="Oval 273">
            <a:extLst>
              <a:ext uri="{FF2B5EF4-FFF2-40B4-BE49-F238E27FC236}">
                <a16:creationId xmlns:a16="http://schemas.microsoft.com/office/drawing/2014/main" id="{04C9E39F-D112-194D-A74E-825481D055F0}"/>
              </a:ext>
            </a:extLst>
          </p:cNvPr>
          <p:cNvSpPr/>
          <p:nvPr/>
        </p:nvSpPr>
        <p:spPr bwMode="auto">
          <a:xfrm>
            <a:off x="9983354" y="4410680"/>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cxnSp>
        <p:nvCxnSpPr>
          <p:cNvPr id="275" name="Straight Connector 274">
            <a:extLst>
              <a:ext uri="{FF2B5EF4-FFF2-40B4-BE49-F238E27FC236}">
                <a16:creationId xmlns:a16="http://schemas.microsoft.com/office/drawing/2014/main" id="{FA396784-834A-C04A-904C-1BFC608B110E}"/>
              </a:ext>
            </a:extLst>
          </p:cNvPr>
          <p:cNvCxnSpPr>
            <a:cxnSpLocks/>
          </p:cNvCxnSpPr>
          <p:nvPr/>
        </p:nvCxnSpPr>
        <p:spPr bwMode="auto">
          <a:xfrm>
            <a:off x="9898128" y="4627522"/>
            <a:ext cx="228216" cy="0"/>
          </a:xfrm>
          <a:prstGeom prst="line">
            <a:avLst/>
          </a:prstGeom>
          <a:noFill/>
          <a:ln w="19050" cap="flat" cmpd="sng" algn="ctr">
            <a:solidFill>
              <a:schemeClr val="accent2"/>
            </a:solidFill>
            <a:prstDash val="solid"/>
            <a:round/>
            <a:headEnd type="none" w="med" len="med"/>
            <a:tailEnd type="none" w="med" len="med"/>
          </a:ln>
          <a:effectLst/>
        </p:spPr>
      </p:cxnSp>
      <p:sp>
        <p:nvSpPr>
          <p:cNvPr id="276" name="Oval 275">
            <a:extLst>
              <a:ext uri="{FF2B5EF4-FFF2-40B4-BE49-F238E27FC236}">
                <a16:creationId xmlns:a16="http://schemas.microsoft.com/office/drawing/2014/main" id="{73958DA2-53A9-DF4D-A1D1-77D5D3694889}"/>
              </a:ext>
            </a:extLst>
          </p:cNvPr>
          <p:cNvSpPr/>
          <p:nvPr/>
        </p:nvSpPr>
        <p:spPr bwMode="auto">
          <a:xfrm>
            <a:off x="9983354" y="4598640"/>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280" name="Oval 279">
            <a:extLst>
              <a:ext uri="{FF2B5EF4-FFF2-40B4-BE49-F238E27FC236}">
                <a16:creationId xmlns:a16="http://schemas.microsoft.com/office/drawing/2014/main" id="{641ED964-519F-FB4D-88A2-8A67B8813F21}"/>
              </a:ext>
            </a:extLst>
          </p:cNvPr>
          <p:cNvSpPr/>
          <p:nvPr/>
        </p:nvSpPr>
        <p:spPr bwMode="auto">
          <a:xfrm>
            <a:off x="6741679" y="4035395"/>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281" name="Oval 280">
            <a:extLst>
              <a:ext uri="{FF2B5EF4-FFF2-40B4-BE49-F238E27FC236}">
                <a16:creationId xmlns:a16="http://schemas.microsoft.com/office/drawing/2014/main" id="{1D2D1C9D-E379-D948-8D1A-79D486F1F21F}"/>
              </a:ext>
            </a:extLst>
          </p:cNvPr>
          <p:cNvSpPr/>
          <p:nvPr/>
        </p:nvSpPr>
        <p:spPr bwMode="auto">
          <a:xfrm>
            <a:off x="7703704" y="4711670"/>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82" name="Oval 281">
            <a:extLst>
              <a:ext uri="{FF2B5EF4-FFF2-40B4-BE49-F238E27FC236}">
                <a16:creationId xmlns:a16="http://schemas.microsoft.com/office/drawing/2014/main" id="{4995F77A-957D-E04D-8CC1-DECDD815F861}"/>
              </a:ext>
            </a:extLst>
          </p:cNvPr>
          <p:cNvSpPr/>
          <p:nvPr/>
        </p:nvSpPr>
        <p:spPr bwMode="auto">
          <a:xfrm>
            <a:off x="8662554" y="4867245"/>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83" name="Oval 282">
            <a:extLst>
              <a:ext uri="{FF2B5EF4-FFF2-40B4-BE49-F238E27FC236}">
                <a16:creationId xmlns:a16="http://schemas.microsoft.com/office/drawing/2014/main" id="{D84E2E15-D848-FE4A-9D59-13E9BBA2F635}"/>
              </a:ext>
            </a:extLst>
          </p:cNvPr>
          <p:cNvSpPr/>
          <p:nvPr/>
        </p:nvSpPr>
        <p:spPr bwMode="auto">
          <a:xfrm>
            <a:off x="9627754" y="4870420"/>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85" name="Oval 284">
            <a:extLst>
              <a:ext uri="{FF2B5EF4-FFF2-40B4-BE49-F238E27FC236}">
                <a16:creationId xmlns:a16="http://schemas.microsoft.com/office/drawing/2014/main" id="{6FD19EE6-936A-F846-97A9-73BDC02BAE10}"/>
              </a:ext>
            </a:extLst>
          </p:cNvPr>
          <p:cNvSpPr/>
          <p:nvPr/>
        </p:nvSpPr>
        <p:spPr bwMode="auto">
          <a:xfrm>
            <a:off x="7703704" y="5072265"/>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86" name="Oval 285">
            <a:extLst>
              <a:ext uri="{FF2B5EF4-FFF2-40B4-BE49-F238E27FC236}">
                <a16:creationId xmlns:a16="http://schemas.microsoft.com/office/drawing/2014/main" id="{D3AB13F8-3E69-1F46-BF21-3C059C31118D}"/>
              </a:ext>
            </a:extLst>
          </p:cNvPr>
          <p:cNvSpPr/>
          <p:nvPr/>
        </p:nvSpPr>
        <p:spPr bwMode="auto">
          <a:xfrm>
            <a:off x="8662554" y="5073620"/>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87" name="Oval 286">
            <a:extLst>
              <a:ext uri="{FF2B5EF4-FFF2-40B4-BE49-F238E27FC236}">
                <a16:creationId xmlns:a16="http://schemas.microsoft.com/office/drawing/2014/main" id="{F90B44BE-2B75-8246-A2C0-3EC7FB63DE6A}"/>
              </a:ext>
            </a:extLst>
          </p:cNvPr>
          <p:cNvSpPr/>
          <p:nvPr/>
        </p:nvSpPr>
        <p:spPr bwMode="auto">
          <a:xfrm>
            <a:off x="9627754" y="5051395"/>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89" name="Oval 288">
            <a:extLst>
              <a:ext uri="{FF2B5EF4-FFF2-40B4-BE49-F238E27FC236}">
                <a16:creationId xmlns:a16="http://schemas.microsoft.com/office/drawing/2014/main" id="{570F1C16-4C73-B449-946E-9281EA835EC2}"/>
              </a:ext>
            </a:extLst>
          </p:cNvPr>
          <p:cNvSpPr/>
          <p:nvPr/>
        </p:nvSpPr>
        <p:spPr bwMode="auto">
          <a:xfrm>
            <a:off x="7703704" y="5095845"/>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90" name="Oval 289">
            <a:extLst>
              <a:ext uri="{FF2B5EF4-FFF2-40B4-BE49-F238E27FC236}">
                <a16:creationId xmlns:a16="http://schemas.microsoft.com/office/drawing/2014/main" id="{0CB468E5-D892-6747-BEC3-BC69DC5B90A7}"/>
              </a:ext>
            </a:extLst>
          </p:cNvPr>
          <p:cNvSpPr/>
          <p:nvPr/>
        </p:nvSpPr>
        <p:spPr bwMode="auto">
          <a:xfrm>
            <a:off x="8662554" y="5178395"/>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91" name="Oval 290">
            <a:extLst>
              <a:ext uri="{FF2B5EF4-FFF2-40B4-BE49-F238E27FC236}">
                <a16:creationId xmlns:a16="http://schemas.microsoft.com/office/drawing/2014/main" id="{81BB6D9B-467F-454A-BCD9-063270A1C066}"/>
              </a:ext>
            </a:extLst>
          </p:cNvPr>
          <p:cNvSpPr/>
          <p:nvPr/>
        </p:nvSpPr>
        <p:spPr bwMode="auto">
          <a:xfrm>
            <a:off x="9627754" y="5159345"/>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295" name="Text Box 45">
            <a:extLst>
              <a:ext uri="{FF2B5EF4-FFF2-40B4-BE49-F238E27FC236}">
                <a16:creationId xmlns:a16="http://schemas.microsoft.com/office/drawing/2014/main" id="{AD29A50E-23FE-1146-A55B-2F0F8E1876FF}"/>
              </a:ext>
            </a:extLst>
          </p:cNvPr>
          <p:cNvSpPr txBox="1">
            <a:spLocks noChangeArrowheads="1"/>
          </p:cNvSpPr>
          <p:nvPr/>
        </p:nvSpPr>
        <p:spPr bwMode="auto">
          <a:xfrm>
            <a:off x="8467042" y="4694049"/>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3">
                    <a:lumMod val="75000"/>
                  </a:schemeClr>
                </a:solidFill>
                <a:latin typeface="Arial"/>
                <a:ea typeface=""/>
                <a:cs typeface="Arial"/>
              </a:rPr>
              <a:t>-3.2</a:t>
            </a:r>
          </a:p>
        </p:txBody>
      </p:sp>
      <p:sp>
        <p:nvSpPr>
          <p:cNvPr id="296" name="Text Box 45">
            <a:extLst>
              <a:ext uri="{FF2B5EF4-FFF2-40B4-BE49-F238E27FC236}">
                <a16:creationId xmlns:a16="http://schemas.microsoft.com/office/drawing/2014/main" id="{45AFA3A4-569E-244B-B4E4-960A353E002B}"/>
              </a:ext>
            </a:extLst>
          </p:cNvPr>
          <p:cNvSpPr txBox="1">
            <a:spLocks noChangeArrowheads="1"/>
          </p:cNvSpPr>
          <p:nvPr/>
        </p:nvSpPr>
        <p:spPr bwMode="auto">
          <a:xfrm>
            <a:off x="7504262" y="4534119"/>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3">
                    <a:lumMod val="75000"/>
                  </a:schemeClr>
                </a:solidFill>
                <a:latin typeface="Arial"/>
                <a:ea typeface=""/>
                <a:cs typeface="Arial"/>
              </a:rPr>
              <a:t>-2.6</a:t>
            </a:r>
          </a:p>
        </p:txBody>
      </p:sp>
      <p:sp>
        <p:nvSpPr>
          <p:cNvPr id="297" name="Text Box 45">
            <a:extLst>
              <a:ext uri="{FF2B5EF4-FFF2-40B4-BE49-F238E27FC236}">
                <a16:creationId xmlns:a16="http://schemas.microsoft.com/office/drawing/2014/main" id="{A7457E5C-09A7-B641-A807-43F6B6218FB4}"/>
              </a:ext>
            </a:extLst>
          </p:cNvPr>
          <p:cNvSpPr txBox="1">
            <a:spLocks noChangeArrowheads="1"/>
          </p:cNvSpPr>
          <p:nvPr/>
        </p:nvSpPr>
        <p:spPr bwMode="auto">
          <a:xfrm>
            <a:off x="9429821" y="4694049"/>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3">
                    <a:lumMod val="75000"/>
                  </a:schemeClr>
                </a:solidFill>
                <a:latin typeface="Arial"/>
                <a:ea typeface=""/>
                <a:cs typeface="Arial"/>
              </a:rPr>
              <a:t>-3.2</a:t>
            </a:r>
          </a:p>
        </p:txBody>
      </p:sp>
      <p:sp>
        <p:nvSpPr>
          <p:cNvPr id="298" name="Text Box 45">
            <a:extLst>
              <a:ext uri="{FF2B5EF4-FFF2-40B4-BE49-F238E27FC236}">
                <a16:creationId xmlns:a16="http://schemas.microsoft.com/office/drawing/2014/main" id="{158D403D-B48B-7C41-B7BE-D6055EB7E341}"/>
              </a:ext>
            </a:extLst>
          </p:cNvPr>
          <p:cNvSpPr txBox="1">
            <a:spLocks noChangeArrowheads="1"/>
          </p:cNvSpPr>
          <p:nvPr/>
        </p:nvSpPr>
        <p:spPr bwMode="auto">
          <a:xfrm>
            <a:off x="8467042" y="4913124"/>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-4.0</a:t>
            </a:r>
          </a:p>
        </p:txBody>
      </p:sp>
      <p:sp>
        <p:nvSpPr>
          <p:cNvPr id="299" name="Text Box 45">
            <a:extLst>
              <a:ext uri="{FF2B5EF4-FFF2-40B4-BE49-F238E27FC236}">
                <a16:creationId xmlns:a16="http://schemas.microsoft.com/office/drawing/2014/main" id="{5594D76E-AD10-284C-9A20-DACA692140C0}"/>
              </a:ext>
            </a:extLst>
          </p:cNvPr>
          <p:cNvSpPr txBox="1">
            <a:spLocks noChangeArrowheads="1"/>
          </p:cNvSpPr>
          <p:nvPr/>
        </p:nvSpPr>
        <p:spPr bwMode="auto">
          <a:xfrm>
            <a:off x="7504262" y="4882014"/>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-4.0</a:t>
            </a:r>
          </a:p>
        </p:txBody>
      </p:sp>
      <p:sp>
        <p:nvSpPr>
          <p:cNvPr id="300" name="Text Box 45">
            <a:extLst>
              <a:ext uri="{FF2B5EF4-FFF2-40B4-BE49-F238E27FC236}">
                <a16:creationId xmlns:a16="http://schemas.microsoft.com/office/drawing/2014/main" id="{123F8471-F78D-344D-A130-D712056C9C3D}"/>
              </a:ext>
            </a:extLst>
          </p:cNvPr>
          <p:cNvSpPr txBox="1">
            <a:spLocks noChangeArrowheads="1"/>
          </p:cNvSpPr>
          <p:nvPr/>
        </p:nvSpPr>
        <p:spPr bwMode="auto">
          <a:xfrm>
            <a:off x="9454368" y="4884549"/>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-3.9**</a:t>
            </a:r>
          </a:p>
        </p:txBody>
      </p:sp>
      <p:sp>
        <p:nvSpPr>
          <p:cNvPr id="301" name="Text Box 45">
            <a:extLst>
              <a:ext uri="{FF2B5EF4-FFF2-40B4-BE49-F238E27FC236}">
                <a16:creationId xmlns:a16="http://schemas.microsoft.com/office/drawing/2014/main" id="{8C2D3F3E-7790-7640-9291-A43A9113672C}"/>
              </a:ext>
            </a:extLst>
          </p:cNvPr>
          <p:cNvSpPr txBox="1">
            <a:spLocks noChangeArrowheads="1"/>
          </p:cNvSpPr>
          <p:nvPr/>
        </p:nvSpPr>
        <p:spPr bwMode="auto">
          <a:xfrm>
            <a:off x="8467042" y="5195699"/>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-4.4</a:t>
            </a:r>
          </a:p>
        </p:txBody>
      </p:sp>
      <p:sp>
        <p:nvSpPr>
          <p:cNvPr id="302" name="Text Box 45">
            <a:extLst>
              <a:ext uri="{FF2B5EF4-FFF2-40B4-BE49-F238E27FC236}">
                <a16:creationId xmlns:a16="http://schemas.microsoft.com/office/drawing/2014/main" id="{F5040220-601B-EC41-963B-B8810043C5A9}"/>
              </a:ext>
            </a:extLst>
          </p:cNvPr>
          <p:cNvSpPr txBox="1">
            <a:spLocks noChangeArrowheads="1"/>
          </p:cNvSpPr>
          <p:nvPr/>
        </p:nvSpPr>
        <p:spPr bwMode="auto">
          <a:xfrm>
            <a:off x="7504262" y="5121494"/>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-4.1</a:t>
            </a:r>
          </a:p>
        </p:txBody>
      </p:sp>
      <p:sp>
        <p:nvSpPr>
          <p:cNvPr id="303" name="Text Box 45">
            <a:extLst>
              <a:ext uri="{FF2B5EF4-FFF2-40B4-BE49-F238E27FC236}">
                <a16:creationId xmlns:a16="http://schemas.microsoft.com/office/drawing/2014/main" id="{03A0333C-8C2F-004D-91C2-947596477C5B}"/>
              </a:ext>
            </a:extLst>
          </p:cNvPr>
          <p:cNvSpPr txBox="1">
            <a:spLocks noChangeArrowheads="1"/>
          </p:cNvSpPr>
          <p:nvPr/>
        </p:nvSpPr>
        <p:spPr bwMode="auto">
          <a:xfrm>
            <a:off x="9429821" y="5179824"/>
            <a:ext cx="457200" cy="15970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-4.3*</a:t>
            </a:r>
          </a:p>
        </p:txBody>
      </p:sp>
      <p:grpSp>
        <p:nvGrpSpPr>
          <p:cNvPr id="1041" name="Group 1040">
            <a:extLst>
              <a:ext uri="{FF2B5EF4-FFF2-40B4-BE49-F238E27FC236}">
                <a16:creationId xmlns:a16="http://schemas.microsoft.com/office/drawing/2014/main" id="{83978FE6-F256-4E49-9687-1C47187C6BAD}"/>
              </a:ext>
            </a:extLst>
          </p:cNvPr>
          <p:cNvGrpSpPr/>
          <p:nvPr/>
        </p:nvGrpSpPr>
        <p:grpSpPr>
          <a:xfrm>
            <a:off x="4476541" y="4081357"/>
            <a:ext cx="228216" cy="433684"/>
            <a:chOff x="4831000" y="4173197"/>
            <a:chExt cx="228216" cy="433684"/>
          </a:xfrm>
        </p:grpSpPr>
        <p:cxnSp>
          <p:nvCxnSpPr>
            <p:cNvPr id="229" name="Straight Connector 228">
              <a:extLst>
                <a:ext uri="{FF2B5EF4-FFF2-40B4-BE49-F238E27FC236}">
                  <a16:creationId xmlns:a16="http://schemas.microsoft.com/office/drawing/2014/main" id="{75A7D2A0-B921-CD49-A2BF-448A165683F7}"/>
                </a:ext>
              </a:extLst>
            </p:cNvPr>
            <p:cNvCxnSpPr>
              <a:cxnSpLocks/>
            </p:cNvCxnSpPr>
            <p:nvPr/>
          </p:nvCxnSpPr>
          <p:spPr bwMode="auto">
            <a:xfrm>
              <a:off x="4831000" y="4204784"/>
              <a:ext cx="228216" cy="0"/>
            </a:xfrm>
            <a:prstGeom prst="line">
              <a:avLst/>
            </a:prstGeom>
            <a:noFill/>
            <a:ln w="12700" cap="flat" cmpd="sng" algn="ctr">
              <a:solidFill>
                <a:schemeClr val="accent3"/>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0DF1EA7F-962B-0C42-AD98-DD1557529667}"/>
                </a:ext>
              </a:extLst>
            </p:cNvPr>
            <p:cNvCxnSpPr>
              <a:cxnSpLocks/>
            </p:cNvCxnSpPr>
            <p:nvPr/>
          </p:nvCxnSpPr>
          <p:spPr bwMode="auto">
            <a:xfrm>
              <a:off x="4831000" y="4392744"/>
              <a:ext cx="228216" cy="0"/>
            </a:xfrm>
            <a:prstGeom prst="line">
              <a:avLst/>
            </a:prstGeom>
            <a:noFill/>
            <a:ln w="12700" cap="flat" cmpd="sng" algn="ctr">
              <a:solidFill>
                <a:schemeClr val="accent5"/>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D1FEBAF9-C14A-0D4D-80D4-E549268B3C27}"/>
                </a:ext>
              </a:extLst>
            </p:cNvPr>
            <p:cNvCxnSpPr>
              <a:cxnSpLocks/>
            </p:cNvCxnSpPr>
            <p:nvPr/>
          </p:nvCxnSpPr>
          <p:spPr bwMode="auto">
            <a:xfrm>
              <a:off x="4831000" y="4580704"/>
              <a:ext cx="228216" cy="0"/>
            </a:xfrm>
            <a:prstGeom prst="line">
              <a:avLst/>
            </a:prstGeom>
            <a:noFill/>
            <a:ln w="12700" cap="flat" cmpd="sng" algn="ctr">
              <a:solidFill>
                <a:schemeClr val="accent2"/>
              </a:solidFill>
              <a:prstDash val="solid"/>
              <a:round/>
              <a:headEnd type="none" w="med" len="med"/>
              <a:tailEnd type="none" w="med" len="med"/>
            </a:ln>
            <a:effectLst/>
          </p:spPr>
        </p:cxnSp>
        <p:sp>
          <p:nvSpPr>
            <p:cNvPr id="304" name="Oval 303">
              <a:extLst>
                <a:ext uri="{FF2B5EF4-FFF2-40B4-BE49-F238E27FC236}">
                  <a16:creationId xmlns:a16="http://schemas.microsoft.com/office/drawing/2014/main" id="{11C32AEF-254A-B043-AC76-935C6627425F}"/>
                </a:ext>
              </a:extLst>
            </p:cNvPr>
            <p:cNvSpPr/>
            <p:nvPr/>
          </p:nvSpPr>
          <p:spPr bwMode="auto">
            <a:xfrm>
              <a:off x="4918042" y="4173197"/>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305" name="Oval 304">
              <a:extLst>
                <a:ext uri="{FF2B5EF4-FFF2-40B4-BE49-F238E27FC236}">
                  <a16:creationId xmlns:a16="http://schemas.microsoft.com/office/drawing/2014/main" id="{D7C88A2E-51E4-DB44-B38C-2D9EBD91C469}"/>
                </a:ext>
              </a:extLst>
            </p:cNvPr>
            <p:cNvSpPr/>
            <p:nvPr/>
          </p:nvSpPr>
          <p:spPr bwMode="auto">
            <a:xfrm>
              <a:off x="4918042" y="4361157"/>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306" name="Oval 305">
              <a:extLst>
                <a:ext uri="{FF2B5EF4-FFF2-40B4-BE49-F238E27FC236}">
                  <a16:creationId xmlns:a16="http://schemas.microsoft.com/office/drawing/2014/main" id="{EC92219C-86C8-B446-92E0-7E0F2DB95585}"/>
                </a:ext>
              </a:extLst>
            </p:cNvPr>
            <p:cNvSpPr/>
            <p:nvPr/>
          </p:nvSpPr>
          <p:spPr bwMode="auto">
            <a:xfrm>
              <a:off x="4918042" y="4549117"/>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grpSp>
        <p:nvGrpSpPr>
          <p:cNvPr id="319" name="Group 318">
            <a:extLst>
              <a:ext uri="{FF2B5EF4-FFF2-40B4-BE49-F238E27FC236}">
                <a16:creationId xmlns:a16="http://schemas.microsoft.com/office/drawing/2014/main" id="{677182AC-322E-6649-B6E6-323EDE3BA4CE}"/>
              </a:ext>
            </a:extLst>
          </p:cNvPr>
          <p:cNvGrpSpPr/>
          <p:nvPr/>
        </p:nvGrpSpPr>
        <p:grpSpPr>
          <a:xfrm>
            <a:off x="3728205" y="4641492"/>
            <a:ext cx="45720" cy="97976"/>
            <a:chOff x="3596943" y="3767594"/>
            <a:chExt cx="54864" cy="605501"/>
          </a:xfrm>
        </p:grpSpPr>
        <p:cxnSp>
          <p:nvCxnSpPr>
            <p:cNvPr id="320" name="Straight Connector 319">
              <a:extLst>
                <a:ext uri="{FF2B5EF4-FFF2-40B4-BE49-F238E27FC236}">
                  <a16:creationId xmlns:a16="http://schemas.microsoft.com/office/drawing/2014/main" id="{6D692806-58DB-B847-AA3D-57732A6A5CCA}"/>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74F7E186-524D-7F48-B8EF-BB668B143082}"/>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7CA5CA2-46D1-9B49-9C5F-4D49A39D8090}"/>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6" name="Oval 325">
            <a:extLst>
              <a:ext uri="{FF2B5EF4-FFF2-40B4-BE49-F238E27FC236}">
                <a16:creationId xmlns:a16="http://schemas.microsoft.com/office/drawing/2014/main" id="{BD4BAECF-FC36-7A47-95C8-8F1A8AAC5BEB}"/>
              </a:ext>
            </a:extLst>
          </p:cNvPr>
          <p:cNvSpPr/>
          <p:nvPr/>
        </p:nvSpPr>
        <p:spPr bwMode="auto">
          <a:xfrm>
            <a:off x="3722183" y="4659884"/>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331" name="Group 330">
            <a:extLst>
              <a:ext uri="{FF2B5EF4-FFF2-40B4-BE49-F238E27FC236}">
                <a16:creationId xmlns:a16="http://schemas.microsoft.com/office/drawing/2014/main" id="{D3333D7D-E620-DA41-825F-F1BEE91036FA}"/>
              </a:ext>
            </a:extLst>
          </p:cNvPr>
          <p:cNvGrpSpPr/>
          <p:nvPr/>
        </p:nvGrpSpPr>
        <p:grpSpPr>
          <a:xfrm>
            <a:off x="3727059" y="5022725"/>
            <a:ext cx="48012" cy="97741"/>
            <a:chOff x="3596943" y="3767594"/>
            <a:chExt cx="54864" cy="605501"/>
          </a:xfrm>
        </p:grpSpPr>
        <p:cxnSp>
          <p:nvCxnSpPr>
            <p:cNvPr id="334" name="Straight Connector 333">
              <a:extLst>
                <a:ext uri="{FF2B5EF4-FFF2-40B4-BE49-F238E27FC236}">
                  <a16:creationId xmlns:a16="http://schemas.microsoft.com/office/drawing/2014/main" id="{0F8F4654-39BD-F741-9786-8B9D72DB31F5}"/>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744D38D-3F8A-9944-B8AD-6FDD0B92F4E6}"/>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06109073-3C4A-6C46-9F5D-21C6E7F432C3}"/>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0" name="Oval 329">
            <a:extLst>
              <a:ext uri="{FF2B5EF4-FFF2-40B4-BE49-F238E27FC236}">
                <a16:creationId xmlns:a16="http://schemas.microsoft.com/office/drawing/2014/main" id="{2B425F98-9D04-A944-8F71-978A04A5B1A0}"/>
              </a:ext>
            </a:extLst>
          </p:cNvPr>
          <p:cNvSpPr/>
          <p:nvPr/>
        </p:nvSpPr>
        <p:spPr bwMode="auto">
          <a:xfrm>
            <a:off x="3722183" y="5047468"/>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340" name="Group 339">
            <a:extLst>
              <a:ext uri="{FF2B5EF4-FFF2-40B4-BE49-F238E27FC236}">
                <a16:creationId xmlns:a16="http://schemas.microsoft.com/office/drawing/2014/main" id="{9598DA32-98EE-F744-BBDF-DF37994DED8B}"/>
              </a:ext>
            </a:extLst>
          </p:cNvPr>
          <p:cNvGrpSpPr/>
          <p:nvPr/>
        </p:nvGrpSpPr>
        <p:grpSpPr>
          <a:xfrm>
            <a:off x="3727059" y="5076018"/>
            <a:ext cx="48012" cy="130175"/>
            <a:chOff x="3596943" y="799992"/>
            <a:chExt cx="54864" cy="130175"/>
          </a:xfrm>
        </p:grpSpPr>
        <p:cxnSp>
          <p:nvCxnSpPr>
            <p:cNvPr id="343" name="Straight Connector 342">
              <a:extLst>
                <a:ext uri="{FF2B5EF4-FFF2-40B4-BE49-F238E27FC236}">
                  <a16:creationId xmlns:a16="http://schemas.microsoft.com/office/drawing/2014/main" id="{68FFE4AD-ACAB-914D-B017-B2C20B62FDFC}"/>
                </a:ext>
              </a:extLst>
            </p:cNvPr>
            <p:cNvCxnSpPr/>
            <p:nvPr/>
          </p:nvCxnSpPr>
          <p:spPr>
            <a:xfrm rot="5400000" flipH="1" flipV="1">
              <a:off x="3560641" y="863293"/>
              <a:ext cx="127468"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897AB151-FCD7-3D48-8AAC-F0BBF26E9217}"/>
                </a:ext>
              </a:extLst>
            </p:cNvPr>
            <p:cNvCxnSpPr/>
            <p:nvPr/>
          </p:nvCxnSpPr>
          <p:spPr>
            <a:xfrm flipH="1">
              <a:off x="3596943" y="80032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469C46F5-4B4D-E04F-8A35-7C211DD853B4}"/>
                </a:ext>
              </a:extLst>
            </p:cNvPr>
            <p:cNvCxnSpPr/>
            <p:nvPr/>
          </p:nvCxnSpPr>
          <p:spPr>
            <a:xfrm flipH="1">
              <a:off x="3596943" y="930167"/>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1" name="Text Box 45">
            <a:extLst>
              <a:ext uri="{FF2B5EF4-FFF2-40B4-BE49-F238E27FC236}">
                <a16:creationId xmlns:a16="http://schemas.microsoft.com/office/drawing/2014/main" id="{58D8EA05-BDDB-7C46-BFA6-47509B1987C2}"/>
              </a:ext>
            </a:extLst>
          </p:cNvPr>
          <p:cNvSpPr txBox="1">
            <a:spLocks noChangeArrowheads="1"/>
          </p:cNvSpPr>
          <p:nvPr/>
        </p:nvSpPr>
        <p:spPr bwMode="auto">
          <a:xfrm>
            <a:off x="3701125" y="4885372"/>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342" name="Text Box 45">
            <a:extLst>
              <a:ext uri="{FF2B5EF4-FFF2-40B4-BE49-F238E27FC236}">
                <a16:creationId xmlns:a16="http://schemas.microsoft.com/office/drawing/2014/main" id="{B33BB865-061D-AC45-A595-B5784448E3BA}"/>
              </a:ext>
            </a:extLst>
          </p:cNvPr>
          <p:cNvSpPr txBox="1">
            <a:spLocks noChangeArrowheads="1"/>
          </p:cNvSpPr>
          <p:nvPr/>
        </p:nvSpPr>
        <p:spPr bwMode="auto">
          <a:xfrm>
            <a:off x="3701125" y="5170536"/>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sp>
        <p:nvSpPr>
          <p:cNvPr id="339" name="Oval 338">
            <a:extLst>
              <a:ext uri="{FF2B5EF4-FFF2-40B4-BE49-F238E27FC236}">
                <a16:creationId xmlns:a16="http://schemas.microsoft.com/office/drawing/2014/main" id="{B7ECCF87-EC1C-C344-8559-A55F20A21341}"/>
              </a:ext>
            </a:extLst>
          </p:cNvPr>
          <p:cNvSpPr/>
          <p:nvPr/>
        </p:nvSpPr>
        <p:spPr bwMode="auto">
          <a:xfrm>
            <a:off x="3722183" y="5110734"/>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349" name="Group 348">
            <a:extLst>
              <a:ext uri="{FF2B5EF4-FFF2-40B4-BE49-F238E27FC236}">
                <a16:creationId xmlns:a16="http://schemas.microsoft.com/office/drawing/2014/main" id="{35CBA89B-CC59-154C-9D22-FA2403C76703}"/>
              </a:ext>
            </a:extLst>
          </p:cNvPr>
          <p:cNvGrpSpPr/>
          <p:nvPr/>
        </p:nvGrpSpPr>
        <p:grpSpPr>
          <a:xfrm>
            <a:off x="4213980" y="4631519"/>
            <a:ext cx="45720" cy="104774"/>
            <a:chOff x="3596943" y="3767594"/>
            <a:chExt cx="54864" cy="605501"/>
          </a:xfrm>
        </p:grpSpPr>
        <p:cxnSp>
          <p:nvCxnSpPr>
            <p:cNvPr id="352" name="Straight Connector 351">
              <a:extLst>
                <a:ext uri="{FF2B5EF4-FFF2-40B4-BE49-F238E27FC236}">
                  <a16:creationId xmlns:a16="http://schemas.microsoft.com/office/drawing/2014/main" id="{6F0175F8-DAB6-EA49-93DD-2A92C663869E}"/>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6D86B868-4F48-5440-80AD-95634D5861B9}"/>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E67981CD-F1E7-7E40-9195-F470DA944C08}"/>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8" name="Oval 347">
            <a:extLst>
              <a:ext uri="{FF2B5EF4-FFF2-40B4-BE49-F238E27FC236}">
                <a16:creationId xmlns:a16="http://schemas.microsoft.com/office/drawing/2014/main" id="{AE34C701-E214-7E45-BB99-5799A7952472}"/>
              </a:ext>
            </a:extLst>
          </p:cNvPr>
          <p:cNvSpPr/>
          <p:nvPr/>
        </p:nvSpPr>
        <p:spPr bwMode="auto">
          <a:xfrm>
            <a:off x="4207958" y="4656709"/>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355" name="Group 354">
            <a:extLst>
              <a:ext uri="{FF2B5EF4-FFF2-40B4-BE49-F238E27FC236}">
                <a16:creationId xmlns:a16="http://schemas.microsoft.com/office/drawing/2014/main" id="{86522916-0D4A-E248-B2DA-A57FD205FFD2}"/>
              </a:ext>
            </a:extLst>
          </p:cNvPr>
          <p:cNvGrpSpPr/>
          <p:nvPr/>
        </p:nvGrpSpPr>
        <p:grpSpPr>
          <a:xfrm>
            <a:off x="3245605" y="4536717"/>
            <a:ext cx="45720" cy="97976"/>
            <a:chOff x="3596943" y="3767594"/>
            <a:chExt cx="54864" cy="605501"/>
          </a:xfrm>
        </p:grpSpPr>
        <p:cxnSp>
          <p:nvCxnSpPr>
            <p:cNvPr id="356" name="Straight Connector 355">
              <a:extLst>
                <a:ext uri="{FF2B5EF4-FFF2-40B4-BE49-F238E27FC236}">
                  <a16:creationId xmlns:a16="http://schemas.microsoft.com/office/drawing/2014/main" id="{6C34E362-EDB5-0242-8BB6-8E9EF386219B}"/>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3364516-29CB-6947-AF0C-62F036B59CC3}"/>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D293207-2551-8B49-96C2-F3AAF8AF7E9D}"/>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9" name="Oval 358">
            <a:extLst>
              <a:ext uri="{FF2B5EF4-FFF2-40B4-BE49-F238E27FC236}">
                <a16:creationId xmlns:a16="http://schemas.microsoft.com/office/drawing/2014/main" id="{DAB16739-0773-654B-9287-E358C07459BC}"/>
              </a:ext>
            </a:extLst>
          </p:cNvPr>
          <p:cNvSpPr/>
          <p:nvPr/>
        </p:nvSpPr>
        <p:spPr bwMode="auto">
          <a:xfrm>
            <a:off x="3239583" y="4555109"/>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360" name="Group 359">
            <a:extLst>
              <a:ext uri="{FF2B5EF4-FFF2-40B4-BE49-F238E27FC236}">
                <a16:creationId xmlns:a16="http://schemas.microsoft.com/office/drawing/2014/main" id="{B38D4598-FD4D-A04C-968F-B3601CE6103C}"/>
              </a:ext>
            </a:extLst>
          </p:cNvPr>
          <p:cNvGrpSpPr/>
          <p:nvPr/>
        </p:nvGrpSpPr>
        <p:grpSpPr>
          <a:xfrm>
            <a:off x="2759830" y="4489092"/>
            <a:ext cx="45720" cy="97976"/>
            <a:chOff x="3596943" y="3767594"/>
            <a:chExt cx="54864" cy="605501"/>
          </a:xfrm>
        </p:grpSpPr>
        <p:cxnSp>
          <p:nvCxnSpPr>
            <p:cNvPr id="361" name="Straight Connector 360">
              <a:extLst>
                <a:ext uri="{FF2B5EF4-FFF2-40B4-BE49-F238E27FC236}">
                  <a16:creationId xmlns:a16="http://schemas.microsoft.com/office/drawing/2014/main" id="{6955EE37-6C75-5E49-826E-8AE876A1321D}"/>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2FD6A5E8-9FC2-7B43-ABD8-9CBCD7D930CD}"/>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27ECF801-B56B-2A42-92CB-AD71D11BF784}"/>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4" name="Oval 363">
            <a:extLst>
              <a:ext uri="{FF2B5EF4-FFF2-40B4-BE49-F238E27FC236}">
                <a16:creationId xmlns:a16="http://schemas.microsoft.com/office/drawing/2014/main" id="{DD3AB4F0-07FD-674D-AD08-43B2B78E4615}"/>
              </a:ext>
            </a:extLst>
          </p:cNvPr>
          <p:cNvSpPr/>
          <p:nvPr/>
        </p:nvSpPr>
        <p:spPr bwMode="auto">
          <a:xfrm>
            <a:off x="2753808" y="4507484"/>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365" name="Group 364">
            <a:extLst>
              <a:ext uri="{FF2B5EF4-FFF2-40B4-BE49-F238E27FC236}">
                <a16:creationId xmlns:a16="http://schemas.microsoft.com/office/drawing/2014/main" id="{72E94B61-6EDA-AC4E-B94F-C08863B76770}"/>
              </a:ext>
            </a:extLst>
          </p:cNvPr>
          <p:cNvGrpSpPr/>
          <p:nvPr/>
        </p:nvGrpSpPr>
        <p:grpSpPr>
          <a:xfrm>
            <a:off x="2280405" y="4479567"/>
            <a:ext cx="45720" cy="97976"/>
            <a:chOff x="3596943" y="3767594"/>
            <a:chExt cx="54864" cy="605501"/>
          </a:xfrm>
        </p:grpSpPr>
        <p:cxnSp>
          <p:nvCxnSpPr>
            <p:cNvPr id="366" name="Straight Connector 365">
              <a:extLst>
                <a:ext uri="{FF2B5EF4-FFF2-40B4-BE49-F238E27FC236}">
                  <a16:creationId xmlns:a16="http://schemas.microsoft.com/office/drawing/2014/main" id="{B212F5F4-0732-9F48-9E0B-3FC24ADFF151}"/>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1AAD62AA-3259-9C4D-9E3F-985B3FDDFBE8}"/>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951BA33B-EF37-F548-A294-048DD5172868}"/>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9" name="Oval 368">
            <a:extLst>
              <a:ext uri="{FF2B5EF4-FFF2-40B4-BE49-F238E27FC236}">
                <a16:creationId xmlns:a16="http://schemas.microsoft.com/office/drawing/2014/main" id="{309CEE72-BC68-ED44-8F40-B43940A75965}"/>
              </a:ext>
            </a:extLst>
          </p:cNvPr>
          <p:cNvSpPr/>
          <p:nvPr/>
        </p:nvSpPr>
        <p:spPr bwMode="auto">
          <a:xfrm>
            <a:off x="2274383" y="4497959"/>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370" name="Group 369">
            <a:extLst>
              <a:ext uri="{FF2B5EF4-FFF2-40B4-BE49-F238E27FC236}">
                <a16:creationId xmlns:a16="http://schemas.microsoft.com/office/drawing/2014/main" id="{2C5282B0-9C93-3B46-B625-65B5494E2072}"/>
              </a:ext>
            </a:extLst>
          </p:cNvPr>
          <p:cNvGrpSpPr/>
          <p:nvPr/>
        </p:nvGrpSpPr>
        <p:grpSpPr>
          <a:xfrm>
            <a:off x="1791455" y="4263667"/>
            <a:ext cx="45720" cy="97976"/>
            <a:chOff x="3596943" y="3767594"/>
            <a:chExt cx="54864" cy="605501"/>
          </a:xfrm>
        </p:grpSpPr>
        <p:cxnSp>
          <p:nvCxnSpPr>
            <p:cNvPr id="371" name="Straight Connector 370">
              <a:extLst>
                <a:ext uri="{FF2B5EF4-FFF2-40B4-BE49-F238E27FC236}">
                  <a16:creationId xmlns:a16="http://schemas.microsoft.com/office/drawing/2014/main" id="{04B5BAB7-BBA0-954A-B434-D6AF896B0704}"/>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620C50FB-9135-4C40-B786-5D46A783186C}"/>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18DAED01-4AEE-FB46-9616-63497D5C05BE}"/>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4" name="Oval 373">
            <a:extLst>
              <a:ext uri="{FF2B5EF4-FFF2-40B4-BE49-F238E27FC236}">
                <a16:creationId xmlns:a16="http://schemas.microsoft.com/office/drawing/2014/main" id="{7E621C88-25E7-4541-989C-001CFA87A872}"/>
              </a:ext>
            </a:extLst>
          </p:cNvPr>
          <p:cNvSpPr/>
          <p:nvPr/>
        </p:nvSpPr>
        <p:spPr bwMode="auto">
          <a:xfrm>
            <a:off x="1785433" y="4282059"/>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379" name="Oval 378">
            <a:extLst>
              <a:ext uri="{FF2B5EF4-FFF2-40B4-BE49-F238E27FC236}">
                <a16:creationId xmlns:a16="http://schemas.microsoft.com/office/drawing/2014/main" id="{E4E7C94A-F006-084D-B72C-107EBE4C6848}"/>
              </a:ext>
            </a:extLst>
          </p:cNvPr>
          <p:cNvSpPr/>
          <p:nvPr/>
        </p:nvSpPr>
        <p:spPr bwMode="auto">
          <a:xfrm>
            <a:off x="1315533" y="4031234"/>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383" name="Group 382">
            <a:extLst>
              <a:ext uri="{FF2B5EF4-FFF2-40B4-BE49-F238E27FC236}">
                <a16:creationId xmlns:a16="http://schemas.microsoft.com/office/drawing/2014/main" id="{D7F6A6D0-2482-C747-8E2E-610CDA66C7C6}"/>
              </a:ext>
            </a:extLst>
          </p:cNvPr>
          <p:cNvGrpSpPr/>
          <p:nvPr/>
        </p:nvGrpSpPr>
        <p:grpSpPr>
          <a:xfrm>
            <a:off x="3241558" y="4929968"/>
            <a:ext cx="48012" cy="146050"/>
            <a:chOff x="3596943" y="3767594"/>
            <a:chExt cx="54864" cy="605501"/>
          </a:xfrm>
        </p:grpSpPr>
        <p:cxnSp>
          <p:nvCxnSpPr>
            <p:cNvPr id="386" name="Straight Connector 385">
              <a:extLst>
                <a:ext uri="{FF2B5EF4-FFF2-40B4-BE49-F238E27FC236}">
                  <a16:creationId xmlns:a16="http://schemas.microsoft.com/office/drawing/2014/main" id="{2E555DDE-C9FE-F449-B62E-11C8EFDE6B0E}"/>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1DEC1BF9-2284-2A43-8D59-54A00FC75D81}"/>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CB5DDC7E-DB20-F147-AD21-EDC5C74FF7A4}"/>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4" name="Text Box 45">
            <a:extLst>
              <a:ext uri="{FF2B5EF4-FFF2-40B4-BE49-F238E27FC236}">
                <a16:creationId xmlns:a16="http://schemas.microsoft.com/office/drawing/2014/main" id="{8B58E790-54FB-D840-8CD5-36443B1655EC}"/>
              </a:ext>
            </a:extLst>
          </p:cNvPr>
          <p:cNvSpPr txBox="1">
            <a:spLocks noChangeArrowheads="1"/>
          </p:cNvSpPr>
          <p:nvPr/>
        </p:nvSpPr>
        <p:spPr bwMode="auto">
          <a:xfrm>
            <a:off x="3215624" y="4744763"/>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385" name="Text Box 45">
            <a:extLst>
              <a:ext uri="{FF2B5EF4-FFF2-40B4-BE49-F238E27FC236}">
                <a16:creationId xmlns:a16="http://schemas.microsoft.com/office/drawing/2014/main" id="{92274034-D7C6-3346-97A3-04FBDE6D8829}"/>
              </a:ext>
            </a:extLst>
          </p:cNvPr>
          <p:cNvSpPr txBox="1">
            <a:spLocks noChangeArrowheads="1"/>
          </p:cNvSpPr>
          <p:nvPr/>
        </p:nvSpPr>
        <p:spPr bwMode="auto">
          <a:xfrm>
            <a:off x="3215624" y="5109888"/>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sp>
        <p:nvSpPr>
          <p:cNvPr id="382" name="Oval 381">
            <a:extLst>
              <a:ext uri="{FF2B5EF4-FFF2-40B4-BE49-F238E27FC236}">
                <a16:creationId xmlns:a16="http://schemas.microsoft.com/office/drawing/2014/main" id="{963405B1-7548-FD45-B582-0E0CB39B3130}"/>
              </a:ext>
            </a:extLst>
          </p:cNvPr>
          <p:cNvSpPr/>
          <p:nvPr/>
        </p:nvSpPr>
        <p:spPr bwMode="auto">
          <a:xfrm>
            <a:off x="3236682" y="4977384"/>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392" name="Group 391">
            <a:extLst>
              <a:ext uri="{FF2B5EF4-FFF2-40B4-BE49-F238E27FC236}">
                <a16:creationId xmlns:a16="http://schemas.microsoft.com/office/drawing/2014/main" id="{68AF8AF5-1F04-D647-92F9-72B79030D6D5}"/>
              </a:ext>
            </a:extLst>
          </p:cNvPr>
          <p:cNvGrpSpPr/>
          <p:nvPr/>
        </p:nvGrpSpPr>
        <p:grpSpPr>
          <a:xfrm>
            <a:off x="2758332" y="4979977"/>
            <a:ext cx="45720" cy="127202"/>
            <a:chOff x="3596943" y="3767594"/>
            <a:chExt cx="54864" cy="605501"/>
          </a:xfrm>
        </p:grpSpPr>
        <p:cxnSp>
          <p:nvCxnSpPr>
            <p:cNvPr id="395" name="Straight Connector 394">
              <a:extLst>
                <a:ext uri="{FF2B5EF4-FFF2-40B4-BE49-F238E27FC236}">
                  <a16:creationId xmlns:a16="http://schemas.microsoft.com/office/drawing/2014/main" id="{7801AE25-5A32-6F49-B892-D3E7A7546EA3}"/>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CDA9C32C-A564-CD46-9628-4D012151DCBD}"/>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D9272DEE-C7BB-4748-8E0B-180B11667B6E}"/>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3" name="Text Box 45">
            <a:extLst>
              <a:ext uri="{FF2B5EF4-FFF2-40B4-BE49-F238E27FC236}">
                <a16:creationId xmlns:a16="http://schemas.microsoft.com/office/drawing/2014/main" id="{17827220-8288-714E-953B-BF6856B80184}"/>
              </a:ext>
            </a:extLst>
          </p:cNvPr>
          <p:cNvSpPr txBox="1">
            <a:spLocks noChangeArrowheads="1"/>
          </p:cNvSpPr>
          <p:nvPr/>
        </p:nvSpPr>
        <p:spPr bwMode="auto">
          <a:xfrm>
            <a:off x="2731252" y="4701741"/>
            <a:ext cx="99880" cy="23275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sp>
        <p:nvSpPr>
          <p:cNvPr id="394" name="Text Box 45">
            <a:extLst>
              <a:ext uri="{FF2B5EF4-FFF2-40B4-BE49-F238E27FC236}">
                <a16:creationId xmlns:a16="http://schemas.microsoft.com/office/drawing/2014/main" id="{45AB08C3-75D4-4E4D-BE5F-765AF9F81EB4}"/>
              </a:ext>
            </a:extLst>
          </p:cNvPr>
          <p:cNvSpPr txBox="1">
            <a:spLocks noChangeArrowheads="1"/>
          </p:cNvSpPr>
          <p:nvPr/>
        </p:nvSpPr>
        <p:spPr bwMode="auto">
          <a:xfrm>
            <a:off x="2731252" y="5070431"/>
            <a:ext cx="99880" cy="232751"/>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391" name="Oval 390">
            <a:extLst>
              <a:ext uri="{FF2B5EF4-FFF2-40B4-BE49-F238E27FC236}">
                <a16:creationId xmlns:a16="http://schemas.microsoft.com/office/drawing/2014/main" id="{068656F5-52A5-6641-890B-56CC1C306F65}"/>
              </a:ext>
            </a:extLst>
          </p:cNvPr>
          <p:cNvSpPr/>
          <p:nvPr/>
        </p:nvSpPr>
        <p:spPr bwMode="auto">
          <a:xfrm>
            <a:off x="2752310" y="5005959"/>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400" name="Oval 399">
            <a:extLst>
              <a:ext uri="{FF2B5EF4-FFF2-40B4-BE49-F238E27FC236}">
                <a16:creationId xmlns:a16="http://schemas.microsoft.com/office/drawing/2014/main" id="{9FE5E504-35A9-6A42-99AF-FF84B626653F}"/>
              </a:ext>
            </a:extLst>
          </p:cNvPr>
          <p:cNvSpPr/>
          <p:nvPr/>
        </p:nvSpPr>
        <p:spPr bwMode="auto">
          <a:xfrm>
            <a:off x="2273848" y="4850129"/>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01" name="Group 400">
            <a:extLst>
              <a:ext uri="{FF2B5EF4-FFF2-40B4-BE49-F238E27FC236}">
                <a16:creationId xmlns:a16="http://schemas.microsoft.com/office/drawing/2014/main" id="{20490B28-6E18-FC41-B362-2A683D66040B}"/>
              </a:ext>
            </a:extLst>
          </p:cNvPr>
          <p:cNvGrpSpPr/>
          <p:nvPr/>
        </p:nvGrpSpPr>
        <p:grpSpPr>
          <a:xfrm>
            <a:off x="2278724" y="4882342"/>
            <a:ext cx="48012" cy="123825"/>
            <a:chOff x="3596943" y="3767594"/>
            <a:chExt cx="54864" cy="605501"/>
          </a:xfrm>
        </p:grpSpPr>
        <p:cxnSp>
          <p:nvCxnSpPr>
            <p:cNvPr id="404" name="Straight Connector 403">
              <a:extLst>
                <a:ext uri="{FF2B5EF4-FFF2-40B4-BE49-F238E27FC236}">
                  <a16:creationId xmlns:a16="http://schemas.microsoft.com/office/drawing/2014/main" id="{F2A4FDAC-DAC5-954D-8006-64E780FE6A79}"/>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A6945C77-0D42-F04D-885E-4560845E4F60}"/>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3BA97517-97E5-EA4B-8233-A5D38D13D4AC}"/>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2" name="Text Box 45">
            <a:extLst>
              <a:ext uri="{FF2B5EF4-FFF2-40B4-BE49-F238E27FC236}">
                <a16:creationId xmlns:a16="http://schemas.microsoft.com/office/drawing/2014/main" id="{8281795F-CC08-934A-B512-8E0224EB8C94}"/>
              </a:ext>
            </a:extLst>
          </p:cNvPr>
          <p:cNvSpPr txBox="1">
            <a:spLocks noChangeArrowheads="1"/>
          </p:cNvSpPr>
          <p:nvPr/>
        </p:nvSpPr>
        <p:spPr bwMode="auto">
          <a:xfrm>
            <a:off x="2252790" y="4689566"/>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403" name="Text Box 45">
            <a:extLst>
              <a:ext uri="{FF2B5EF4-FFF2-40B4-BE49-F238E27FC236}">
                <a16:creationId xmlns:a16="http://schemas.microsoft.com/office/drawing/2014/main" id="{AC6BF153-97D8-4040-9566-61CC44704D20}"/>
              </a:ext>
            </a:extLst>
          </p:cNvPr>
          <p:cNvSpPr txBox="1">
            <a:spLocks noChangeArrowheads="1"/>
          </p:cNvSpPr>
          <p:nvPr/>
        </p:nvSpPr>
        <p:spPr bwMode="auto">
          <a:xfrm>
            <a:off x="2252790" y="4966365"/>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grpSp>
        <p:nvGrpSpPr>
          <p:cNvPr id="410" name="Group 409">
            <a:extLst>
              <a:ext uri="{FF2B5EF4-FFF2-40B4-BE49-F238E27FC236}">
                <a16:creationId xmlns:a16="http://schemas.microsoft.com/office/drawing/2014/main" id="{19E66DAE-6A8D-3D47-AF20-6FF0F0533F59}"/>
              </a:ext>
            </a:extLst>
          </p:cNvPr>
          <p:cNvGrpSpPr/>
          <p:nvPr/>
        </p:nvGrpSpPr>
        <p:grpSpPr>
          <a:xfrm>
            <a:off x="1790920" y="4697699"/>
            <a:ext cx="45720" cy="133356"/>
            <a:chOff x="3596943" y="3767594"/>
            <a:chExt cx="54864" cy="605501"/>
          </a:xfrm>
        </p:grpSpPr>
        <p:cxnSp>
          <p:nvCxnSpPr>
            <p:cNvPr id="413" name="Straight Connector 412">
              <a:extLst>
                <a:ext uri="{FF2B5EF4-FFF2-40B4-BE49-F238E27FC236}">
                  <a16:creationId xmlns:a16="http://schemas.microsoft.com/office/drawing/2014/main" id="{59A60F16-81D6-FE41-B3C7-5367153978F1}"/>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B489A4E5-B19E-694A-9069-8DD0C97B56B0}"/>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57EA3105-2F13-0746-88FD-D59CB1B9F5AD}"/>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1" name="Text Box 45">
            <a:extLst>
              <a:ext uri="{FF2B5EF4-FFF2-40B4-BE49-F238E27FC236}">
                <a16:creationId xmlns:a16="http://schemas.microsoft.com/office/drawing/2014/main" id="{053C3676-CEB4-EC4D-A3F0-D6BC9CA56A61}"/>
              </a:ext>
            </a:extLst>
          </p:cNvPr>
          <p:cNvSpPr txBox="1">
            <a:spLocks noChangeArrowheads="1"/>
          </p:cNvSpPr>
          <p:nvPr/>
        </p:nvSpPr>
        <p:spPr bwMode="auto">
          <a:xfrm>
            <a:off x="1763840" y="4573341"/>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409" name="Oval 408">
            <a:extLst>
              <a:ext uri="{FF2B5EF4-FFF2-40B4-BE49-F238E27FC236}">
                <a16:creationId xmlns:a16="http://schemas.microsoft.com/office/drawing/2014/main" id="{43974570-48F2-7A47-B0B4-35C3DC606954}"/>
              </a:ext>
            </a:extLst>
          </p:cNvPr>
          <p:cNvSpPr/>
          <p:nvPr/>
        </p:nvSpPr>
        <p:spPr bwMode="auto">
          <a:xfrm>
            <a:off x="1784898" y="4732996"/>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19" name="Group 418">
            <a:extLst>
              <a:ext uri="{FF2B5EF4-FFF2-40B4-BE49-F238E27FC236}">
                <a16:creationId xmlns:a16="http://schemas.microsoft.com/office/drawing/2014/main" id="{AB0E963C-1F2A-544A-B7F8-E63890F2AEC6}"/>
              </a:ext>
            </a:extLst>
          </p:cNvPr>
          <p:cNvGrpSpPr/>
          <p:nvPr/>
        </p:nvGrpSpPr>
        <p:grpSpPr>
          <a:xfrm>
            <a:off x="4216313" y="4989049"/>
            <a:ext cx="45720" cy="143522"/>
            <a:chOff x="3596943" y="3767594"/>
            <a:chExt cx="54864" cy="605501"/>
          </a:xfrm>
        </p:grpSpPr>
        <p:cxnSp>
          <p:nvCxnSpPr>
            <p:cNvPr id="422" name="Straight Connector 421">
              <a:extLst>
                <a:ext uri="{FF2B5EF4-FFF2-40B4-BE49-F238E27FC236}">
                  <a16:creationId xmlns:a16="http://schemas.microsoft.com/office/drawing/2014/main" id="{124ABCFE-E476-2F41-BBEE-8A75EEA87D57}"/>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17BB2C2C-EE65-B642-AD04-07CF6F57BD95}"/>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6244FA6E-B66C-FA45-BA53-9BC75F6987B5}"/>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0" name="Text Box 45">
            <a:extLst>
              <a:ext uri="{FF2B5EF4-FFF2-40B4-BE49-F238E27FC236}">
                <a16:creationId xmlns:a16="http://schemas.microsoft.com/office/drawing/2014/main" id="{3489AD16-B5E9-5641-A658-19E04D228902}"/>
              </a:ext>
            </a:extLst>
          </p:cNvPr>
          <p:cNvSpPr txBox="1">
            <a:spLocks noChangeArrowheads="1"/>
          </p:cNvSpPr>
          <p:nvPr/>
        </p:nvSpPr>
        <p:spPr bwMode="auto">
          <a:xfrm>
            <a:off x="4189233" y="4862238"/>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sp>
        <p:nvSpPr>
          <p:cNvPr id="421" name="Text Box 45">
            <a:extLst>
              <a:ext uri="{FF2B5EF4-FFF2-40B4-BE49-F238E27FC236}">
                <a16:creationId xmlns:a16="http://schemas.microsoft.com/office/drawing/2014/main" id="{902AFCC6-FE85-BC4B-B8A9-D07B8FCAA22B}"/>
              </a:ext>
            </a:extLst>
          </p:cNvPr>
          <p:cNvSpPr txBox="1">
            <a:spLocks noChangeArrowheads="1"/>
          </p:cNvSpPr>
          <p:nvPr/>
        </p:nvSpPr>
        <p:spPr bwMode="auto">
          <a:xfrm>
            <a:off x="4189233" y="5094013"/>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418" name="Oval 417">
            <a:extLst>
              <a:ext uri="{FF2B5EF4-FFF2-40B4-BE49-F238E27FC236}">
                <a16:creationId xmlns:a16="http://schemas.microsoft.com/office/drawing/2014/main" id="{98C9D35E-1606-E94C-AEA6-EF1E5475FEE0}"/>
              </a:ext>
            </a:extLst>
          </p:cNvPr>
          <p:cNvSpPr/>
          <p:nvPr/>
        </p:nvSpPr>
        <p:spPr bwMode="auto">
          <a:xfrm>
            <a:off x="4210291" y="5025009"/>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425" name="Oval 424">
            <a:extLst>
              <a:ext uri="{FF2B5EF4-FFF2-40B4-BE49-F238E27FC236}">
                <a16:creationId xmlns:a16="http://schemas.microsoft.com/office/drawing/2014/main" id="{7AEBDABE-E947-3542-8077-1C56CB404DC8}"/>
              </a:ext>
            </a:extLst>
          </p:cNvPr>
          <p:cNvSpPr/>
          <p:nvPr/>
        </p:nvSpPr>
        <p:spPr bwMode="auto">
          <a:xfrm>
            <a:off x="4210291" y="5025009"/>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35" name="Group 434">
            <a:extLst>
              <a:ext uri="{FF2B5EF4-FFF2-40B4-BE49-F238E27FC236}">
                <a16:creationId xmlns:a16="http://schemas.microsoft.com/office/drawing/2014/main" id="{3469CCE0-CABA-0040-A0EA-D19FA4F80D42}"/>
              </a:ext>
            </a:extLst>
          </p:cNvPr>
          <p:cNvGrpSpPr/>
          <p:nvPr/>
        </p:nvGrpSpPr>
        <p:grpSpPr>
          <a:xfrm>
            <a:off x="2757186" y="4827603"/>
            <a:ext cx="48012" cy="127202"/>
            <a:chOff x="3596943" y="3767594"/>
            <a:chExt cx="54864" cy="605501"/>
          </a:xfrm>
        </p:grpSpPr>
        <p:cxnSp>
          <p:nvCxnSpPr>
            <p:cNvPr id="438" name="Straight Connector 437">
              <a:extLst>
                <a:ext uri="{FF2B5EF4-FFF2-40B4-BE49-F238E27FC236}">
                  <a16:creationId xmlns:a16="http://schemas.microsoft.com/office/drawing/2014/main" id="{7D9AF1FE-84DC-0543-A749-6019903832A3}"/>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5255B9A6-19CB-7B4C-939A-CDB8C161B616}"/>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3CD4A427-F399-D94D-A5EC-02E9CA32CABB}"/>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1" name="Oval 440">
            <a:extLst>
              <a:ext uri="{FF2B5EF4-FFF2-40B4-BE49-F238E27FC236}">
                <a16:creationId xmlns:a16="http://schemas.microsoft.com/office/drawing/2014/main" id="{A36BF098-F8B1-B047-AE2C-E38859E99B3B}"/>
              </a:ext>
            </a:extLst>
          </p:cNvPr>
          <p:cNvSpPr/>
          <p:nvPr/>
        </p:nvSpPr>
        <p:spPr bwMode="auto">
          <a:xfrm>
            <a:off x="2752310" y="4863084"/>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442" name="Oval 441">
            <a:extLst>
              <a:ext uri="{FF2B5EF4-FFF2-40B4-BE49-F238E27FC236}">
                <a16:creationId xmlns:a16="http://schemas.microsoft.com/office/drawing/2014/main" id="{005343D8-34CC-2E4F-B090-E14966BEF57C}"/>
              </a:ext>
            </a:extLst>
          </p:cNvPr>
          <p:cNvSpPr/>
          <p:nvPr/>
        </p:nvSpPr>
        <p:spPr bwMode="auto">
          <a:xfrm>
            <a:off x="2273848" y="4907279"/>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50" name="Group 449">
            <a:extLst>
              <a:ext uri="{FF2B5EF4-FFF2-40B4-BE49-F238E27FC236}">
                <a16:creationId xmlns:a16="http://schemas.microsoft.com/office/drawing/2014/main" id="{E3E7B736-870E-B242-B2C7-D0416794129D}"/>
              </a:ext>
            </a:extLst>
          </p:cNvPr>
          <p:cNvGrpSpPr/>
          <p:nvPr/>
        </p:nvGrpSpPr>
        <p:grpSpPr>
          <a:xfrm>
            <a:off x="1789774" y="4850593"/>
            <a:ext cx="48012" cy="123825"/>
            <a:chOff x="3596943" y="3767594"/>
            <a:chExt cx="54864" cy="605501"/>
          </a:xfrm>
        </p:grpSpPr>
        <p:cxnSp>
          <p:nvCxnSpPr>
            <p:cNvPr id="453" name="Straight Connector 452">
              <a:extLst>
                <a:ext uri="{FF2B5EF4-FFF2-40B4-BE49-F238E27FC236}">
                  <a16:creationId xmlns:a16="http://schemas.microsoft.com/office/drawing/2014/main" id="{328FD608-225A-DD46-8B27-1DCD2517F879}"/>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4610F37A-8B0C-0649-AF14-DD520F6EB050}"/>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A7878698-30CE-1F43-B3D4-69D067E40FD8}"/>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2" name="Text Box 45">
            <a:extLst>
              <a:ext uri="{FF2B5EF4-FFF2-40B4-BE49-F238E27FC236}">
                <a16:creationId xmlns:a16="http://schemas.microsoft.com/office/drawing/2014/main" id="{FE0B4B05-22E2-2F4F-B7F1-170729F45030}"/>
              </a:ext>
            </a:extLst>
          </p:cNvPr>
          <p:cNvSpPr txBox="1">
            <a:spLocks noChangeArrowheads="1"/>
          </p:cNvSpPr>
          <p:nvPr/>
        </p:nvSpPr>
        <p:spPr bwMode="auto">
          <a:xfrm>
            <a:off x="1763840" y="4934841"/>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sp>
        <p:nvSpPr>
          <p:cNvPr id="449" name="Oval 448">
            <a:extLst>
              <a:ext uri="{FF2B5EF4-FFF2-40B4-BE49-F238E27FC236}">
                <a16:creationId xmlns:a16="http://schemas.microsoft.com/office/drawing/2014/main" id="{9A1FFF7D-9081-1541-96AE-115BA1CB55B3}"/>
              </a:ext>
            </a:extLst>
          </p:cNvPr>
          <p:cNvSpPr/>
          <p:nvPr/>
        </p:nvSpPr>
        <p:spPr bwMode="auto">
          <a:xfrm>
            <a:off x="1784898" y="4875871"/>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56" name="Group 455">
            <a:extLst>
              <a:ext uri="{FF2B5EF4-FFF2-40B4-BE49-F238E27FC236}">
                <a16:creationId xmlns:a16="http://schemas.microsoft.com/office/drawing/2014/main" id="{D925556D-422D-A243-AE2A-76482D9EFB18}"/>
              </a:ext>
            </a:extLst>
          </p:cNvPr>
          <p:cNvGrpSpPr/>
          <p:nvPr/>
        </p:nvGrpSpPr>
        <p:grpSpPr>
          <a:xfrm>
            <a:off x="3242704" y="4999818"/>
            <a:ext cx="45720" cy="115869"/>
            <a:chOff x="3596943" y="3767594"/>
            <a:chExt cx="54864" cy="605501"/>
          </a:xfrm>
        </p:grpSpPr>
        <p:cxnSp>
          <p:nvCxnSpPr>
            <p:cNvPr id="457" name="Straight Connector 456">
              <a:extLst>
                <a:ext uri="{FF2B5EF4-FFF2-40B4-BE49-F238E27FC236}">
                  <a16:creationId xmlns:a16="http://schemas.microsoft.com/office/drawing/2014/main" id="{2DFBDFE6-3F74-6344-9D0F-9E36666BF6BD}"/>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DBCBEADE-55B0-0A4C-ADEF-47153DE61199}"/>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7FD88588-77AA-9E46-8F50-55ED85933717}"/>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0" name="Oval 459">
            <a:extLst>
              <a:ext uri="{FF2B5EF4-FFF2-40B4-BE49-F238E27FC236}">
                <a16:creationId xmlns:a16="http://schemas.microsoft.com/office/drawing/2014/main" id="{075AC027-D0F6-7542-884D-22A8E63C01AE}"/>
              </a:ext>
            </a:extLst>
          </p:cNvPr>
          <p:cNvSpPr/>
          <p:nvPr/>
        </p:nvSpPr>
        <p:spPr bwMode="auto">
          <a:xfrm>
            <a:off x="3239583" y="5012309"/>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64" name="Group 463">
            <a:extLst>
              <a:ext uri="{FF2B5EF4-FFF2-40B4-BE49-F238E27FC236}">
                <a16:creationId xmlns:a16="http://schemas.microsoft.com/office/drawing/2014/main" id="{EF04BA1A-4A09-0847-A6B6-0DD329020435}"/>
              </a:ext>
            </a:extLst>
          </p:cNvPr>
          <p:cNvGrpSpPr/>
          <p:nvPr/>
        </p:nvGrpSpPr>
        <p:grpSpPr>
          <a:xfrm>
            <a:off x="1797805" y="1787525"/>
            <a:ext cx="45720" cy="174625"/>
            <a:chOff x="3596943" y="3767594"/>
            <a:chExt cx="54864" cy="605501"/>
          </a:xfrm>
        </p:grpSpPr>
        <p:cxnSp>
          <p:nvCxnSpPr>
            <p:cNvPr id="465" name="Straight Connector 464">
              <a:extLst>
                <a:ext uri="{FF2B5EF4-FFF2-40B4-BE49-F238E27FC236}">
                  <a16:creationId xmlns:a16="http://schemas.microsoft.com/office/drawing/2014/main" id="{CF20FE63-90F0-4142-82B7-4F043A466926}"/>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AF0F74AA-12C9-634F-A028-8784AF7B7B9B}"/>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0F19A6B4-6B0A-FC4B-941D-86491365EEAB}"/>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8" name="Oval 467">
            <a:extLst>
              <a:ext uri="{FF2B5EF4-FFF2-40B4-BE49-F238E27FC236}">
                <a16:creationId xmlns:a16="http://schemas.microsoft.com/office/drawing/2014/main" id="{7E07AD8F-6795-6D45-86FA-AE6525CF6E13}"/>
              </a:ext>
            </a:extLst>
          </p:cNvPr>
          <p:cNvSpPr/>
          <p:nvPr/>
        </p:nvSpPr>
        <p:spPr bwMode="auto">
          <a:xfrm>
            <a:off x="1791783" y="1844552"/>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69" name="Group 468">
            <a:extLst>
              <a:ext uri="{FF2B5EF4-FFF2-40B4-BE49-F238E27FC236}">
                <a16:creationId xmlns:a16="http://schemas.microsoft.com/office/drawing/2014/main" id="{85C16A31-0927-194B-9EA9-77A44130F1E7}"/>
              </a:ext>
            </a:extLst>
          </p:cNvPr>
          <p:cNvGrpSpPr/>
          <p:nvPr/>
        </p:nvGrpSpPr>
        <p:grpSpPr>
          <a:xfrm>
            <a:off x="1797270" y="2096890"/>
            <a:ext cx="45720" cy="182760"/>
            <a:chOff x="3596943" y="3767594"/>
            <a:chExt cx="54864" cy="605501"/>
          </a:xfrm>
        </p:grpSpPr>
        <p:cxnSp>
          <p:nvCxnSpPr>
            <p:cNvPr id="470" name="Straight Connector 469">
              <a:extLst>
                <a:ext uri="{FF2B5EF4-FFF2-40B4-BE49-F238E27FC236}">
                  <a16:creationId xmlns:a16="http://schemas.microsoft.com/office/drawing/2014/main" id="{D66FB733-BA32-C345-8F17-7F26CA91F067}"/>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E0BF5976-762A-1A45-8CD2-AB2AA6083F84}"/>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C6F22E04-9F59-AB4C-AC36-A1D3A9F29CD9}"/>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3" name="Text Box 45">
            <a:extLst>
              <a:ext uri="{FF2B5EF4-FFF2-40B4-BE49-F238E27FC236}">
                <a16:creationId xmlns:a16="http://schemas.microsoft.com/office/drawing/2014/main" id="{110ECC62-60B4-2942-80A3-426960C79396}"/>
              </a:ext>
            </a:extLst>
          </p:cNvPr>
          <p:cNvSpPr txBox="1">
            <a:spLocks noChangeArrowheads="1"/>
          </p:cNvSpPr>
          <p:nvPr/>
        </p:nvSpPr>
        <p:spPr bwMode="auto">
          <a:xfrm>
            <a:off x="1770190" y="1974293"/>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grpSp>
        <p:nvGrpSpPr>
          <p:cNvPr id="475" name="Group 474">
            <a:extLst>
              <a:ext uri="{FF2B5EF4-FFF2-40B4-BE49-F238E27FC236}">
                <a16:creationId xmlns:a16="http://schemas.microsoft.com/office/drawing/2014/main" id="{00EE5438-C8F3-674E-A659-F378B1D0091B}"/>
              </a:ext>
            </a:extLst>
          </p:cNvPr>
          <p:cNvGrpSpPr/>
          <p:nvPr/>
        </p:nvGrpSpPr>
        <p:grpSpPr>
          <a:xfrm>
            <a:off x="1797270" y="2203992"/>
            <a:ext cx="45720" cy="151858"/>
            <a:chOff x="3596943" y="3767594"/>
            <a:chExt cx="54864" cy="605501"/>
          </a:xfrm>
        </p:grpSpPr>
        <p:cxnSp>
          <p:nvCxnSpPr>
            <p:cNvPr id="476" name="Straight Connector 475">
              <a:extLst>
                <a:ext uri="{FF2B5EF4-FFF2-40B4-BE49-F238E27FC236}">
                  <a16:creationId xmlns:a16="http://schemas.microsoft.com/office/drawing/2014/main" id="{9AF97496-BAFB-4444-8629-DE2DD2421383}"/>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CFADF845-C59F-1446-82E8-1AFD0EAAD625}"/>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6D1192CC-5F47-E24B-BE08-87A4A2223601}"/>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79" name="Text Box 45">
            <a:extLst>
              <a:ext uri="{FF2B5EF4-FFF2-40B4-BE49-F238E27FC236}">
                <a16:creationId xmlns:a16="http://schemas.microsoft.com/office/drawing/2014/main" id="{0FBF21D5-3B91-E247-845F-1234271B0D7B}"/>
              </a:ext>
            </a:extLst>
          </p:cNvPr>
          <p:cNvSpPr txBox="1">
            <a:spLocks noChangeArrowheads="1"/>
          </p:cNvSpPr>
          <p:nvPr/>
        </p:nvSpPr>
        <p:spPr bwMode="auto">
          <a:xfrm>
            <a:off x="1770190" y="2323815"/>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480" name="Oval 479">
            <a:extLst>
              <a:ext uri="{FF2B5EF4-FFF2-40B4-BE49-F238E27FC236}">
                <a16:creationId xmlns:a16="http://schemas.microsoft.com/office/drawing/2014/main" id="{E25A3BBB-3309-E047-8F98-FAC7A1E9E768}"/>
              </a:ext>
            </a:extLst>
          </p:cNvPr>
          <p:cNvSpPr/>
          <p:nvPr/>
        </p:nvSpPr>
        <p:spPr bwMode="auto">
          <a:xfrm>
            <a:off x="1791248" y="2229270"/>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82" name="Group 481">
            <a:extLst>
              <a:ext uri="{FF2B5EF4-FFF2-40B4-BE49-F238E27FC236}">
                <a16:creationId xmlns:a16="http://schemas.microsoft.com/office/drawing/2014/main" id="{7647FDB8-E4EE-6D4D-87D9-F7FECE81FDB6}"/>
              </a:ext>
            </a:extLst>
          </p:cNvPr>
          <p:cNvGrpSpPr/>
          <p:nvPr/>
        </p:nvGrpSpPr>
        <p:grpSpPr>
          <a:xfrm>
            <a:off x="4404966" y="1845922"/>
            <a:ext cx="228216" cy="433684"/>
            <a:chOff x="4831000" y="4173197"/>
            <a:chExt cx="228216" cy="433684"/>
          </a:xfrm>
        </p:grpSpPr>
        <p:cxnSp>
          <p:nvCxnSpPr>
            <p:cNvPr id="483" name="Straight Connector 482">
              <a:extLst>
                <a:ext uri="{FF2B5EF4-FFF2-40B4-BE49-F238E27FC236}">
                  <a16:creationId xmlns:a16="http://schemas.microsoft.com/office/drawing/2014/main" id="{A0679C1A-5C4A-C643-B1B9-6BF5B5E43823}"/>
                </a:ext>
              </a:extLst>
            </p:cNvPr>
            <p:cNvCxnSpPr>
              <a:cxnSpLocks/>
            </p:cNvCxnSpPr>
            <p:nvPr/>
          </p:nvCxnSpPr>
          <p:spPr bwMode="auto">
            <a:xfrm>
              <a:off x="4831000" y="4204784"/>
              <a:ext cx="228216" cy="0"/>
            </a:xfrm>
            <a:prstGeom prst="line">
              <a:avLst/>
            </a:prstGeom>
            <a:noFill/>
            <a:ln w="12700" cap="flat" cmpd="sng" algn="ctr">
              <a:solidFill>
                <a:schemeClr val="accent3"/>
              </a:soli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5BF874C3-D5B5-D44F-9851-E3BADA604160}"/>
                </a:ext>
              </a:extLst>
            </p:cNvPr>
            <p:cNvCxnSpPr>
              <a:cxnSpLocks/>
            </p:cNvCxnSpPr>
            <p:nvPr/>
          </p:nvCxnSpPr>
          <p:spPr bwMode="auto">
            <a:xfrm>
              <a:off x="4831000" y="4392744"/>
              <a:ext cx="228216" cy="0"/>
            </a:xfrm>
            <a:prstGeom prst="line">
              <a:avLst/>
            </a:prstGeom>
            <a:noFill/>
            <a:ln w="12700" cap="flat" cmpd="sng" algn="ctr">
              <a:solidFill>
                <a:schemeClr val="accent5"/>
              </a:solidFill>
              <a:prstDash val="solid"/>
              <a:round/>
              <a:headEnd type="none" w="med" len="med"/>
              <a:tailEnd type="none" w="med" len="med"/>
            </a:ln>
            <a:effectLst/>
          </p:spPr>
        </p:cxnSp>
        <p:cxnSp>
          <p:nvCxnSpPr>
            <p:cNvPr id="485" name="Straight Connector 484">
              <a:extLst>
                <a:ext uri="{FF2B5EF4-FFF2-40B4-BE49-F238E27FC236}">
                  <a16:creationId xmlns:a16="http://schemas.microsoft.com/office/drawing/2014/main" id="{90598E7D-5448-0D43-B52F-95F36ED25055}"/>
                </a:ext>
              </a:extLst>
            </p:cNvPr>
            <p:cNvCxnSpPr>
              <a:cxnSpLocks/>
            </p:cNvCxnSpPr>
            <p:nvPr/>
          </p:nvCxnSpPr>
          <p:spPr bwMode="auto">
            <a:xfrm>
              <a:off x="4831000" y="4580704"/>
              <a:ext cx="228216" cy="0"/>
            </a:xfrm>
            <a:prstGeom prst="line">
              <a:avLst/>
            </a:prstGeom>
            <a:noFill/>
            <a:ln w="12700" cap="flat" cmpd="sng" algn="ctr">
              <a:solidFill>
                <a:schemeClr val="accent2"/>
              </a:solidFill>
              <a:prstDash val="solid"/>
              <a:round/>
              <a:headEnd type="none" w="med" len="med"/>
              <a:tailEnd type="none" w="med" len="med"/>
            </a:ln>
            <a:effectLst/>
          </p:spPr>
        </p:cxnSp>
        <p:sp>
          <p:nvSpPr>
            <p:cNvPr id="486" name="Oval 485">
              <a:extLst>
                <a:ext uri="{FF2B5EF4-FFF2-40B4-BE49-F238E27FC236}">
                  <a16:creationId xmlns:a16="http://schemas.microsoft.com/office/drawing/2014/main" id="{77D2CF3D-FCF5-E040-85C0-9122D9838081}"/>
                </a:ext>
              </a:extLst>
            </p:cNvPr>
            <p:cNvSpPr/>
            <p:nvPr/>
          </p:nvSpPr>
          <p:spPr bwMode="auto">
            <a:xfrm>
              <a:off x="4918042" y="4173197"/>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487" name="Oval 486">
              <a:extLst>
                <a:ext uri="{FF2B5EF4-FFF2-40B4-BE49-F238E27FC236}">
                  <a16:creationId xmlns:a16="http://schemas.microsoft.com/office/drawing/2014/main" id="{E00B5B51-2056-074E-BDF4-73AA69B4780F}"/>
                </a:ext>
              </a:extLst>
            </p:cNvPr>
            <p:cNvSpPr/>
            <p:nvPr/>
          </p:nvSpPr>
          <p:spPr bwMode="auto">
            <a:xfrm>
              <a:off x="4918042" y="4361157"/>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488" name="Oval 487">
              <a:extLst>
                <a:ext uri="{FF2B5EF4-FFF2-40B4-BE49-F238E27FC236}">
                  <a16:creationId xmlns:a16="http://schemas.microsoft.com/office/drawing/2014/main" id="{F2D7A0DA-ADAB-E547-A284-632AA4DEC3D7}"/>
                </a:ext>
              </a:extLst>
            </p:cNvPr>
            <p:cNvSpPr/>
            <p:nvPr/>
          </p:nvSpPr>
          <p:spPr bwMode="auto">
            <a:xfrm>
              <a:off x="4918042" y="4549117"/>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grpSp>
        <p:nvGrpSpPr>
          <p:cNvPr id="489" name="Group 488">
            <a:extLst>
              <a:ext uri="{FF2B5EF4-FFF2-40B4-BE49-F238E27FC236}">
                <a16:creationId xmlns:a16="http://schemas.microsoft.com/office/drawing/2014/main" id="{1221109E-B716-9746-B339-F56061B6BD15}"/>
              </a:ext>
            </a:extLst>
          </p:cNvPr>
          <p:cNvGrpSpPr/>
          <p:nvPr/>
        </p:nvGrpSpPr>
        <p:grpSpPr>
          <a:xfrm>
            <a:off x="2277230" y="1885951"/>
            <a:ext cx="45720" cy="186134"/>
            <a:chOff x="3596943" y="3767594"/>
            <a:chExt cx="54864" cy="605501"/>
          </a:xfrm>
        </p:grpSpPr>
        <p:cxnSp>
          <p:nvCxnSpPr>
            <p:cNvPr id="490" name="Straight Connector 489">
              <a:extLst>
                <a:ext uri="{FF2B5EF4-FFF2-40B4-BE49-F238E27FC236}">
                  <a16:creationId xmlns:a16="http://schemas.microsoft.com/office/drawing/2014/main" id="{80A1C3AE-F7AD-7B4D-880C-D23C996F40C5}"/>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70950729-A166-724A-B738-93A244CE2034}"/>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83A34BD5-5438-2740-9F0C-698E1C98FB8E}"/>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3" name="Oval 492">
            <a:extLst>
              <a:ext uri="{FF2B5EF4-FFF2-40B4-BE49-F238E27FC236}">
                <a16:creationId xmlns:a16="http://schemas.microsoft.com/office/drawing/2014/main" id="{DF8814C6-7FFF-2E49-9C2D-0F87BF6A9F7D}"/>
              </a:ext>
            </a:extLst>
          </p:cNvPr>
          <p:cNvSpPr/>
          <p:nvPr/>
        </p:nvSpPr>
        <p:spPr bwMode="auto">
          <a:xfrm>
            <a:off x="2271208" y="1954486"/>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494" name="Group 493">
            <a:extLst>
              <a:ext uri="{FF2B5EF4-FFF2-40B4-BE49-F238E27FC236}">
                <a16:creationId xmlns:a16="http://schemas.microsoft.com/office/drawing/2014/main" id="{F256717C-8D07-044E-834B-BFCEC0C0EEBF}"/>
              </a:ext>
            </a:extLst>
          </p:cNvPr>
          <p:cNvGrpSpPr/>
          <p:nvPr/>
        </p:nvGrpSpPr>
        <p:grpSpPr>
          <a:xfrm>
            <a:off x="2276695" y="2221284"/>
            <a:ext cx="45720" cy="182760"/>
            <a:chOff x="3596943" y="3767594"/>
            <a:chExt cx="54864" cy="605501"/>
          </a:xfrm>
        </p:grpSpPr>
        <p:cxnSp>
          <p:nvCxnSpPr>
            <p:cNvPr id="495" name="Straight Connector 494">
              <a:extLst>
                <a:ext uri="{FF2B5EF4-FFF2-40B4-BE49-F238E27FC236}">
                  <a16:creationId xmlns:a16="http://schemas.microsoft.com/office/drawing/2014/main" id="{333CE900-9FC6-D144-9EDA-7B1B870DEE65}"/>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0B706BAD-F50E-C346-A5A7-68D85D7BF355}"/>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E6A8CD53-05AD-3440-856D-04975BC30541}"/>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98" name="Text Box 45">
            <a:extLst>
              <a:ext uri="{FF2B5EF4-FFF2-40B4-BE49-F238E27FC236}">
                <a16:creationId xmlns:a16="http://schemas.microsoft.com/office/drawing/2014/main" id="{D65C4745-24B5-9348-8D84-E0E77C267D99}"/>
              </a:ext>
            </a:extLst>
          </p:cNvPr>
          <p:cNvSpPr txBox="1">
            <a:spLocks noChangeArrowheads="1"/>
          </p:cNvSpPr>
          <p:nvPr/>
        </p:nvSpPr>
        <p:spPr bwMode="auto">
          <a:xfrm>
            <a:off x="2249615" y="2097692"/>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grpSp>
        <p:nvGrpSpPr>
          <p:cNvPr id="500" name="Group 499">
            <a:extLst>
              <a:ext uri="{FF2B5EF4-FFF2-40B4-BE49-F238E27FC236}">
                <a16:creationId xmlns:a16="http://schemas.microsoft.com/office/drawing/2014/main" id="{F54C6025-4FB0-2645-A70A-707B5CE2CBE3}"/>
              </a:ext>
            </a:extLst>
          </p:cNvPr>
          <p:cNvGrpSpPr/>
          <p:nvPr/>
        </p:nvGrpSpPr>
        <p:grpSpPr>
          <a:xfrm>
            <a:off x="2276695" y="2263775"/>
            <a:ext cx="45720" cy="180882"/>
            <a:chOff x="3596943" y="3767594"/>
            <a:chExt cx="54864" cy="605501"/>
          </a:xfrm>
        </p:grpSpPr>
        <p:cxnSp>
          <p:nvCxnSpPr>
            <p:cNvPr id="501" name="Straight Connector 500">
              <a:extLst>
                <a:ext uri="{FF2B5EF4-FFF2-40B4-BE49-F238E27FC236}">
                  <a16:creationId xmlns:a16="http://schemas.microsoft.com/office/drawing/2014/main" id="{ED0EE8B2-1F86-9E4E-B94C-8E06C6C1E5B4}"/>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6E1724E7-6472-5744-8CFA-524E40A1CF00}"/>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6C597DFC-9624-5748-B343-60F97EDFE6C1}"/>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4" name="Text Box 45">
            <a:extLst>
              <a:ext uri="{FF2B5EF4-FFF2-40B4-BE49-F238E27FC236}">
                <a16:creationId xmlns:a16="http://schemas.microsoft.com/office/drawing/2014/main" id="{8B23ADBF-01E9-F14B-8009-93A34B397C28}"/>
              </a:ext>
            </a:extLst>
          </p:cNvPr>
          <p:cNvSpPr txBox="1">
            <a:spLocks noChangeArrowheads="1"/>
          </p:cNvSpPr>
          <p:nvPr/>
        </p:nvSpPr>
        <p:spPr bwMode="auto">
          <a:xfrm>
            <a:off x="2249615" y="2412622"/>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grpSp>
        <p:nvGrpSpPr>
          <p:cNvPr id="6" name="Group 5">
            <a:extLst>
              <a:ext uri="{FF2B5EF4-FFF2-40B4-BE49-F238E27FC236}">
                <a16:creationId xmlns:a16="http://schemas.microsoft.com/office/drawing/2014/main" id="{555D37AF-B69B-BC42-AD68-4F6F93B6E5B8}"/>
              </a:ext>
            </a:extLst>
          </p:cNvPr>
          <p:cNvGrpSpPr/>
          <p:nvPr/>
        </p:nvGrpSpPr>
        <p:grpSpPr>
          <a:xfrm>
            <a:off x="2763005" y="1955801"/>
            <a:ext cx="45720" cy="186134"/>
            <a:chOff x="2740145" y="1955801"/>
            <a:chExt cx="91440" cy="186134"/>
          </a:xfrm>
        </p:grpSpPr>
        <p:cxnSp>
          <p:nvCxnSpPr>
            <p:cNvPr id="507" name="Straight Connector 506">
              <a:extLst>
                <a:ext uri="{FF2B5EF4-FFF2-40B4-BE49-F238E27FC236}">
                  <a16:creationId xmlns:a16="http://schemas.microsoft.com/office/drawing/2014/main" id="{90E63E7B-2DD9-EE4D-9BA4-3546B7E2DA85}"/>
                </a:ext>
              </a:extLst>
            </p:cNvPr>
            <p:cNvCxnSpPr/>
            <p:nvPr/>
          </p:nvCxnSpPr>
          <p:spPr>
            <a:xfrm rot="5400000" flipH="1" flipV="1">
              <a:off x="2693595" y="2047349"/>
              <a:ext cx="184540" cy="14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7EE80EE2-A49C-AE43-94B6-7A595D2D28B8}"/>
                </a:ext>
              </a:extLst>
            </p:cNvPr>
            <p:cNvCxnSpPr>
              <a:cxnSpLocks/>
            </p:cNvCxnSpPr>
            <p:nvPr/>
          </p:nvCxnSpPr>
          <p:spPr>
            <a:xfrm flipH="1">
              <a:off x="2740145" y="1956288"/>
              <a:ext cx="914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9051BF60-B417-5146-963F-19C6454BDC7E}"/>
                </a:ext>
              </a:extLst>
            </p:cNvPr>
            <p:cNvCxnSpPr/>
            <p:nvPr/>
          </p:nvCxnSpPr>
          <p:spPr>
            <a:xfrm flipH="1">
              <a:off x="2740145" y="2141935"/>
              <a:ext cx="914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0" name="Oval 509">
            <a:extLst>
              <a:ext uri="{FF2B5EF4-FFF2-40B4-BE49-F238E27FC236}">
                <a16:creationId xmlns:a16="http://schemas.microsoft.com/office/drawing/2014/main" id="{79B882DF-F524-EB4F-9EA6-9250EADBB9AB}"/>
              </a:ext>
            </a:extLst>
          </p:cNvPr>
          <p:cNvSpPr/>
          <p:nvPr/>
        </p:nvSpPr>
        <p:spPr bwMode="auto">
          <a:xfrm>
            <a:off x="2756983" y="2024336"/>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511" name="Group 510">
            <a:extLst>
              <a:ext uri="{FF2B5EF4-FFF2-40B4-BE49-F238E27FC236}">
                <a16:creationId xmlns:a16="http://schemas.microsoft.com/office/drawing/2014/main" id="{D6AF4A1A-A77D-1544-B43A-18D72031DBBC}"/>
              </a:ext>
            </a:extLst>
          </p:cNvPr>
          <p:cNvGrpSpPr/>
          <p:nvPr/>
        </p:nvGrpSpPr>
        <p:grpSpPr>
          <a:xfrm>
            <a:off x="2760905" y="2234914"/>
            <a:ext cx="48850" cy="182760"/>
            <a:chOff x="3596943" y="3767594"/>
            <a:chExt cx="54864" cy="605501"/>
          </a:xfrm>
        </p:grpSpPr>
        <p:cxnSp>
          <p:nvCxnSpPr>
            <p:cNvPr id="512" name="Straight Connector 511">
              <a:extLst>
                <a:ext uri="{FF2B5EF4-FFF2-40B4-BE49-F238E27FC236}">
                  <a16:creationId xmlns:a16="http://schemas.microsoft.com/office/drawing/2014/main" id="{FC4FDDD0-5D93-AB41-97BE-63C600E1A076}"/>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E321F76B-0220-1F4A-BF49-1CB4F4AD4DB0}"/>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0664B2BE-6193-C54A-9B0C-B0035D3086B1}"/>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5" name="Text Box 45">
            <a:extLst>
              <a:ext uri="{FF2B5EF4-FFF2-40B4-BE49-F238E27FC236}">
                <a16:creationId xmlns:a16="http://schemas.microsoft.com/office/drawing/2014/main" id="{2D7A9B1A-FF58-4B4B-95D0-4C633266E1E0}"/>
              </a:ext>
            </a:extLst>
          </p:cNvPr>
          <p:cNvSpPr txBox="1">
            <a:spLocks noChangeArrowheads="1"/>
          </p:cNvSpPr>
          <p:nvPr/>
        </p:nvSpPr>
        <p:spPr bwMode="auto">
          <a:xfrm>
            <a:off x="2735390" y="2113536"/>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grpSp>
        <p:nvGrpSpPr>
          <p:cNvPr id="523" name="Group 522">
            <a:extLst>
              <a:ext uri="{FF2B5EF4-FFF2-40B4-BE49-F238E27FC236}">
                <a16:creationId xmlns:a16="http://schemas.microsoft.com/office/drawing/2014/main" id="{1F3CF3D2-C09B-6A42-B51B-B569CC4E1383}"/>
              </a:ext>
            </a:extLst>
          </p:cNvPr>
          <p:cNvGrpSpPr/>
          <p:nvPr/>
        </p:nvGrpSpPr>
        <p:grpSpPr>
          <a:xfrm>
            <a:off x="3239255" y="2012951"/>
            <a:ext cx="45720" cy="186134"/>
            <a:chOff x="3596943" y="3767594"/>
            <a:chExt cx="54864" cy="605501"/>
          </a:xfrm>
        </p:grpSpPr>
        <p:cxnSp>
          <p:nvCxnSpPr>
            <p:cNvPr id="524" name="Straight Connector 523">
              <a:extLst>
                <a:ext uri="{FF2B5EF4-FFF2-40B4-BE49-F238E27FC236}">
                  <a16:creationId xmlns:a16="http://schemas.microsoft.com/office/drawing/2014/main" id="{5CCE8963-94F5-1247-84BF-66EC2667BF8A}"/>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2F15A499-2360-3248-83FF-FBEB04CC6684}"/>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61C4BA4F-1075-224F-980A-12AE35A9622F}"/>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7" name="Oval 526">
            <a:extLst>
              <a:ext uri="{FF2B5EF4-FFF2-40B4-BE49-F238E27FC236}">
                <a16:creationId xmlns:a16="http://schemas.microsoft.com/office/drawing/2014/main" id="{80EF143B-FD85-5644-A731-F8D2F255FF29}"/>
              </a:ext>
            </a:extLst>
          </p:cNvPr>
          <p:cNvSpPr/>
          <p:nvPr/>
        </p:nvSpPr>
        <p:spPr bwMode="auto">
          <a:xfrm>
            <a:off x="3233233" y="2071961"/>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528" name="Group 527">
            <a:extLst>
              <a:ext uri="{FF2B5EF4-FFF2-40B4-BE49-F238E27FC236}">
                <a16:creationId xmlns:a16="http://schemas.microsoft.com/office/drawing/2014/main" id="{8BEDF55D-8C76-6140-AA4B-1E91C761E39A}"/>
              </a:ext>
            </a:extLst>
          </p:cNvPr>
          <p:cNvGrpSpPr/>
          <p:nvPr/>
        </p:nvGrpSpPr>
        <p:grpSpPr>
          <a:xfrm>
            <a:off x="3238720" y="2257139"/>
            <a:ext cx="45720" cy="182760"/>
            <a:chOff x="3596943" y="3767594"/>
            <a:chExt cx="54864" cy="605501"/>
          </a:xfrm>
        </p:grpSpPr>
        <p:cxnSp>
          <p:nvCxnSpPr>
            <p:cNvPr id="529" name="Straight Connector 528">
              <a:extLst>
                <a:ext uri="{FF2B5EF4-FFF2-40B4-BE49-F238E27FC236}">
                  <a16:creationId xmlns:a16="http://schemas.microsoft.com/office/drawing/2014/main" id="{71C5A053-9D21-004B-B199-0DA5FF159457}"/>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2462E173-2289-D144-A2C1-A6A22905C475}"/>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FBC7C415-F19F-DD47-9B79-58D5F7C1DD5E}"/>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2" name="Text Box 45">
            <a:extLst>
              <a:ext uri="{FF2B5EF4-FFF2-40B4-BE49-F238E27FC236}">
                <a16:creationId xmlns:a16="http://schemas.microsoft.com/office/drawing/2014/main" id="{920FA455-EB6D-1F4A-9C99-F6C2ABAD45A6}"/>
              </a:ext>
            </a:extLst>
          </p:cNvPr>
          <p:cNvSpPr txBox="1">
            <a:spLocks noChangeArrowheads="1"/>
          </p:cNvSpPr>
          <p:nvPr/>
        </p:nvSpPr>
        <p:spPr bwMode="auto">
          <a:xfrm>
            <a:off x="3211640" y="2142111"/>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grpSp>
        <p:nvGrpSpPr>
          <p:cNvPr id="534" name="Group 533">
            <a:extLst>
              <a:ext uri="{FF2B5EF4-FFF2-40B4-BE49-F238E27FC236}">
                <a16:creationId xmlns:a16="http://schemas.microsoft.com/office/drawing/2014/main" id="{7F85F8A4-0485-3D4B-89B6-171883335F3C}"/>
              </a:ext>
            </a:extLst>
          </p:cNvPr>
          <p:cNvGrpSpPr/>
          <p:nvPr/>
        </p:nvGrpSpPr>
        <p:grpSpPr>
          <a:xfrm>
            <a:off x="3238587" y="2315964"/>
            <a:ext cx="45720" cy="219183"/>
            <a:chOff x="3596943" y="3639381"/>
            <a:chExt cx="54864" cy="733714"/>
          </a:xfrm>
        </p:grpSpPr>
        <p:cxnSp>
          <p:nvCxnSpPr>
            <p:cNvPr id="535" name="Straight Connector 534">
              <a:extLst>
                <a:ext uri="{FF2B5EF4-FFF2-40B4-BE49-F238E27FC236}">
                  <a16:creationId xmlns:a16="http://schemas.microsoft.com/office/drawing/2014/main" id="{35CC0667-0AF0-6F41-8593-CEDECCA25D23}"/>
                </a:ext>
              </a:extLst>
            </p:cNvPr>
            <p:cNvCxnSpPr>
              <a:cxnSpLocks/>
            </p:cNvCxnSpPr>
            <p:nvPr/>
          </p:nvCxnSpPr>
          <p:spPr>
            <a:xfrm flipV="1">
              <a:off x="3626092" y="3639381"/>
              <a:ext cx="433" cy="72853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FC423987-A62E-804F-B599-0F702AA59CE5}"/>
                </a:ext>
              </a:extLst>
            </p:cNvPr>
            <p:cNvCxnSpPr>
              <a:cxnSpLocks/>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2BDA9681-0484-8F48-9089-2345D730487A}"/>
                </a:ext>
              </a:extLst>
            </p:cNvPr>
            <p:cNvCxnSpPr>
              <a:cxnSpLocks/>
            </p:cNvCxnSpPr>
            <p:nvPr/>
          </p:nvCxnSpPr>
          <p:spPr>
            <a:xfrm flipH="1">
              <a:off x="3596943" y="3703513"/>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44" name="Group 1043">
            <a:extLst>
              <a:ext uri="{FF2B5EF4-FFF2-40B4-BE49-F238E27FC236}">
                <a16:creationId xmlns:a16="http://schemas.microsoft.com/office/drawing/2014/main" id="{AC941E71-EF6D-2847-8C3F-727D600E5AE2}"/>
              </a:ext>
            </a:extLst>
          </p:cNvPr>
          <p:cNvGrpSpPr/>
          <p:nvPr/>
        </p:nvGrpSpPr>
        <p:grpSpPr>
          <a:xfrm>
            <a:off x="2761307" y="2300090"/>
            <a:ext cx="48450" cy="231884"/>
            <a:chOff x="2867062" y="2300090"/>
            <a:chExt cx="92107" cy="231884"/>
          </a:xfrm>
        </p:grpSpPr>
        <p:grpSp>
          <p:nvGrpSpPr>
            <p:cNvPr id="517" name="Group 516">
              <a:extLst>
                <a:ext uri="{FF2B5EF4-FFF2-40B4-BE49-F238E27FC236}">
                  <a16:creationId xmlns:a16="http://schemas.microsoft.com/office/drawing/2014/main" id="{98AA5022-9DBA-2441-8692-6705EC892030}"/>
                </a:ext>
              </a:extLst>
            </p:cNvPr>
            <p:cNvGrpSpPr/>
            <p:nvPr/>
          </p:nvGrpSpPr>
          <p:grpSpPr>
            <a:xfrm>
              <a:off x="2867062" y="2300090"/>
              <a:ext cx="91438" cy="231884"/>
              <a:chOff x="3596943" y="3596865"/>
              <a:chExt cx="54864" cy="776230"/>
            </a:xfrm>
          </p:grpSpPr>
          <p:cxnSp>
            <p:nvCxnSpPr>
              <p:cNvPr id="518" name="Straight Connector 517">
                <a:extLst>
                  <a:ext uri="{FF2B5EF4-FFF2-40B4-BE49-F238E27FC236}">
                    <a16:creationId xmlns:a16="http://schemas.microsoft.com/office/drawing/2014/main" id="{3F41E14A-0296-794A-AB16-786EFF1664F2}"/>
                  </a:ext>
                </a:extLst>
              </p:cNvPr>
              <p:cNvCxnSpPr>
                <a:cxnSpLocks/>
              </p:cNvCxnSpPr>
              <p:nvPr/>
            </p:nvCxnSpPr>
            <p:spPr>
              <a:xfrm flipV="1">
                <a:off x="3624107" y="3596865"/>
                <a:ext cx="433" cy="77104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FBDC5F93-B290-6046-A439-870385CF725C}"/>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40" name="Straight Connector 539">
              <a:extLst>
                <a:ext uri="{FF2B5EF4-FFF2-40B4-BE49-F238E27FC236}">
                  <a16:creationId xmlns:a16="http://schemas.microsoft.com/office/drawing/2014/main" id="{5FF162D8-035C-754F-9607-5FF2909889CC}"/>
                </a:ext>
              </a:extLst>
            </p:cNvPr>
            <p:cNvCxnSpPr>
              <a:cxnSpLocks/>
            </p:cNvCxnSpPr>
            <p:nvPr/>
          </p:nvCxnSpPr>
          <p:spPr>
            <a:xfrm flipH="1">
              <a:off x="2867729" y="2302363"/>
              <a:ext cx="914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21" name="Text Box 45">
            <a:extLst>
              <a:ext uri="{FF2B5EF4-FFF2-40B4-BE49-F238E27FC236}">
                <a16:creationId xmlns:a16="http://schemas.microsoft.com/office/drawing/2014/main" id="{E5E95C2E-DABE-B946-9A3A-96631E335D3D}"/>
              </a:ext>
            </a:extLst>
          </p:cNvPr>
          <p:cNvSpPr txBox="1">
            <a:spLocks noChangeArrowheads="1"/>
          </p:cNvSpPr>
          <p:nvPr/>
        </p:nvSpPr>
        <p:spPr bwMode="auto">
          <a:xfrm>
            <a:off x="2735390" y="2485647"/>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112" name="Line 25">
            <a:extLst>
              <a:ext uri="{FF2B5EF4-FFF2-40B4-BE49-F238E27FC236}">
                <a16:creationId xmlns:a16="http://schemas.microsoft.com/office/drawing/2014/main" id="{2BEACB60-952E-E24D-9E43-97B3DD2BA849}"/>
              </a:ext>
            </a:extLst>
          </p:cNvPr>
          <p:cNvSpPr>
            <a:spLocks noChangeShapeType="1"/>
          </p:cNvSpPr>
          <p:nvPr/>
        </p:nvSpPr>
        <p:spPr bwMode="auto">
          <a:xfrm>
            <a:off x="3265564"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533" name="Oval 532">
            <a:extLst>
              <a:ext uri="{FF2B5EF4-FFF2-40B4-BE49-F238E27FC236}">
                <a16:creationId xmlns:a16="http://schemas.microsoft.com/office/drawing/2014/main" id="{CA7B5DE7-C20D-944D-9855-2C463B91C5F1}"/>
              </a:ext>
            </a:extLst>
          </p:cNvPr>
          <p:cNvSpPr/>
          <p:nvPr/>
        </p:nvSpPr>
        <p:spPr bwMode="auto">
          <a:xfrm>
            <a:off x="3232698" y="2315965"/>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37" name="Text Box 45">
            <a:extLst>
              <a:ext uri="{FF2B5EF4-FFF2-40B4-BE49-F238E27FC236}">
                <a16:creationId xmlns:a16="http://schemas.microsoft.com/office/drawing/2014/main" id="{487C5E6C-11F2-5C44-9A74-272CDD3A16DC}"/>
              </a:ext>
            </a:extLst>
          </p:cNvPr>
          <p:cNvSpPr txBox="1">
            <a:spLocks noChangeArrowheads="1"/>
          </p:cNvSpPr>
          <p:nvPr/>
        </p:nvSpPr>
        <p:spPr bwMode="auto">
          <a:xfrm>
            <a:off x="3211640" y="2492585"/>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538" name="Oval 537">
            <a:extLst>
              <a:ext uri="{FF2B5EF4-FFF2-40B4-BE49-F238E27FC236}">
                <a16:creationId xmlns:a16="http://schemas.microsoft.com/office/drawing/2014/main" id="{4ABC46E6-C6D6-5D4A-8415-7AB6126BEC73}"/>
              </a:ext>
            </a:extLst>
          </p:cNvPr>
          <p:cNvSpPr/>
          <p:nvPr/>
        </p:nvSpPr>
        <p:spPr bwMode="auto">
          <a:xfrm>
            <a:off x="3232698" y="2414990"/>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16" name="Oval 515">
            <a:extLst>
              <a:ext uri="{FF2B5EF4-FFF2-40B4-BE49-F238E27FC236}">
                <a16:creationId xmlns:a16="http://schemas.microsoft.com/office/drawing/2014/main" id="{08D54351-5494-1F42-9DA3-5D01482519DB}"/>
              </a:ext>
            </a:extLst>
          </p:cNvPr>
          <p:cNvSpPr/>
          <p:nvPr/>
        </p:nvSpPr>
        <p:spPr bwMode="auto">
          <a:xfrm>
            <a:off x="2756448" y="2300090"/>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171" name="Line 25">
            <a:extLst>
              <a:ext uri="{FF2B5EF4-FFF2-40B4-BE49-F238E27FC236}">
                <a16:creationId xmlns:a16="http://schemas.microsoft.com/office/drawing/2014/main" id="{B8D6FF60-DC0B-B941-AA6F-7E4A8AB22E3C}"/>
              </a:ext>
            </a:extLst>
          </p:cNvPr>
          <p:cNvSpPr>
            <a:spLocks noChangeShapeType="1"/>
          </p:cNvSpPr>
          <p:nvPr/>
        </p:nvSpPr>
        <p:spPr bwMode="auto">
          <a:xfrm>
            <a:off x="2783513" y="2876564"/>
            <a:ext cx="0" cy="4572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522" name="Oval 521">
            <a:extLst>
              <a:ext uri="{FF2B5EF4-FFF2-40B4-BE49-F238E27FC236}">
                <a16:creationId xmlns:a16="http://schemas.microsoft.com/office/drawing/2014/main" id="{2C109CD2-6887-5648-984C-14F665C67297}"/>
              </a:ext>
            </a:extLst>
          </p:cNvPr>
          <p:cNvSpPr/>
          <p:nvPr/>
        </p:nvSpPr>
        <p:spPr bwMode="auto">
          <a:xfrm>
            <a:off x="2756448" y="2408640"/>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474" name="Oval 473">
            <a:extLst>
              <a:ext uri="{FF2B5EF4-FFF2-40B4-BE49-F238E27FC236}">
                <a16:creationId xmlns:a16="http://schemas.microsoft.com/office/drawing/2014/main" id="{F8CDA196-DF5A-4343-8E6C-0A6158085545}"/>
              </a:ext>
            </a:extLst>
          </p:cNvPr>
          <p:cNvSpPr/>
          <p:nvPr/>
        </p:nvSpPr>
        <p:spPr bwMode="auto">
          <a:xfrm>
            <a:off x="1791248" y="2159267"/>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499" name="Oval 498">
            <a:extLst>
              <a:ext uri="{FF2B5EF4-FFF2-40B4-BE49-F238E27FC236}">
                <a16:creationId xmlns:a16="http://schemas.microsoft.com/office/drawing/2014/main" id="{23E36001-615C-3E4A-B790-4120D16AEA7F}"/>
              </a:ext>
            </a:extLst>
          </p:cNvPr>
          <p:cNvSpPr/>
          <p:nvPr/>
        </p:nvSpPr>
        <p:spPr bwMode="auto">
          <a:xfrm>
            <a:off x="2270673" y="2283661"/>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05" name="Oval 504">
            <a:extLst>
              <a:ext uri="{FF2B5EF4-FFF2-40B4-BE49-F238E27FC236}">
                <a16:creationId xmlns:a16="http://schemas.microsoft.com/office/drawing/2014/main" id="{D5FFE2AC-DCFD-A742-A9B3-9F6A6E576279}"/>
              </a:ext>
            </a:extLst>
          </p:cNvPr>
          <p:cNvSpPr/>
          <p:nvPr/>
        </p:nvSpPr>
        <p:spPr bwMode="auto">
          <a:xfrm>
            <a:off x="2270673" y="2318077"/>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47" name="Text Box 45">
            <a:extLst>
              <a:ext uri="{FF2B5EF4-FFF2-40B4-BE49-F238E27FC236}">
                <a16:creationId xmlns:a16="http://schemas.microsoft.com/office/drawing/2014/main" id="{6ECB675A-DE9B-0241-82D0-55F96AC3050C}"/>
              </a:ext>
            </a:extLst>
          </p:cNvPr>
          <p:cNvSpPr txBox="1">
            <a:spLocks noChangeArrowheads="1"/>
          </p:cNvSpPr>
          <p:nvPr/>
        </p:nvSpPr>
        <p:spPr bwMode="auto">
          <a:xfrm>
            <a:off x="3332290" y="2191141"/>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algn="l" eaLnBrk="1" fontAlgn="auto" hangingPunct="1">
              <a:spcBef>
                <a:spcPts val="0"/>
              </a:spcBef>
              <a:spcAft>
                <a:spcPts val="0"/>
              </a:spcAft>
              <a:defRPr/>
            </a:pPr>
            <a:r>
              <a:rPr lang="en-US" sz="700" b="0" i="0" dirty="0">
                <a:solidFill>
                  <a:schemeClr val="accent5"/>
                </a:solidFill>
                <a:latin typeface="Arial"/>
                <a:ea typeface=""/>
                <a:cs typeface="Arial"/>
              </a:rPr>
              <a:t>-3.2 days</a:t>
            </a:r>
          </a:p>
        </p:txBody>
      </p:sp>
      <p:sp>
        <p:nvSpPr>
          <p:cNvPr id="548" name="Text Box 45">
            <a:extLst>
              <a:ext uri="{FF2B5EF4-FFF2-40B4-BE49-F238E27FC236}">
                <a16:creationId xmlns:a16="http://schemas.microsoft.com/office/drawing/2014/main" id="{EE875C7E-EA00-1242-9C22-05C621B17EE4}"/>
              </a:ext>
            </a:extLst>
          </p:cNvPr>
          <p:cNvSpPr txBox="1">
            <a:spLocks noChangeArrowheads="1"/>
          </p:cNvSpPr>
          <p:nvPr/>
        </p:nvSpPr>
        <p:spPr bwMode="auto">
          <a:xfrm>
            <a:off x="3332290" y="2438610"/>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algn="l" eaLnBrk="1" fontAlgn="auto" hangingPunct="1">
              <a:spcBef>
                <a:spcPts val="0"/>
              </a:spcBef>
              <a:spcAft>
                <a:spcPts val="0"/>
              </a:spcAft>
              <a:defRPr/>
            </a:pPr>
            <a:r>
              <a:rPr lang="en-US" sz="700" b="0" i="0" dirty="0">
                <a:solidFill>
                  <a:schemeClr val="accent2"/>
                </a:solidFill>
                <a:latin typeface="Arial"/>
                <a:ea typeface=""/>
                <a:cs typeface="Arial"/>
              </a:rPr>
              <a:t>-3.7 days</a:t>
            </a:r>
          </a:p>
        </p:txBody>
      </p:sp>
      <p:sp>
        <p:nvSpPr>
          <p:cNvPr id="549" name="Text Box 45">
            <a:extLst>
              <a:ext uri="{FF2B5EF4-FFF2-40B4-BE49-F238E27FC236}">
                <a16:creationId xmlns:a16="http://schemas.microsoft.com/office/drawing/2014/main" id="{03335697-2FCF-7C49-8005-E48FC3CF7DBA}"/>
              </a:ext>
            </a:extLst>
          </p:cNvPr>
          <p:cNvSpPr txBox="1">
            <a:spLocks noChangeArrowheads="1"/>
          </p:cNvSpPr>
          <p:nvPr/>
        </p:nvSpPr>
        <p:spPr bwMode="auto">
          <a:xfrm>
            <a:off x="3332290" y="1919861"/>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algn="l" eaLnBrk="1" fontAlgn="auto" hangingPunct="1">
              <a:spcBef>
                <a:spcPts val="0"/>
              </a:spcBef>
              <a:spcAft>
                <a:spcPts val="0"/>
              </a:spcAft>
              <a:defRPr/>
            </a:pPr>
            <a:r>
              <a:rPr lang="en-US" sz="700" b="0" i="0" dirty="0">
                <a:solidFill>
                  <a:schemeClr val="accent3">
                    <a:lumMod val="75000"/>
                  </a:schemeClr>
                </a:solidFill>
                <a:latin typeface="Arial"/>
                <a:ea typeface=""/>
                <a:cs typeface="Arial"/>
              </a:rPr>
              <a:t>-1.8 days</a:t>
            </a:r>
          </a:p>
        </p:txBody>
      </p:sp>
      <p:grpSp>
        <p:nvGrpSpPr>
          <p:cNvPr id="550" name="Group 549">
            <a:extLst>
              <a:ext uri="{FF2B5EF4-FFF2-40B4-BE49-F238E27FC236}">
                <a16:creationId xmlns:a16="http://schemas.microsoft.com/office/drawing/2014/main" id="{E6A20CB0-91EA-2745-996B-A470A45B89F2}"/>
              </a:ext>
            </a:extLst>
          </p:cNvPr>
          <p:cNvGrpSpPr/>
          <p:nvPr/>
        </p:nvGrpSpPr>
        <p:grpSpPr>
          <a:xfrm>
            <a:off x="3725030" y="2003424"/>
            <a:ext cx="45720" cy="173435"/>
            <a:chOff x="3596943" y="3767594"/>
            <a:chExt cx="54864" cy="605501"/>
          </a:xfrm>
        </p:grpSpPr>
        <p:cxnSp>
          <p:nvCxnSpPr>
            <p:cNvPr id="551" name="Straight Connector 550">
              <a:extLst>
                <a:ext uri="{FF2B5EF4-FFF2-40B4-BE49-F238E27FC236}">
                  <a16:creationId xmlns:a16="http://schemas.microsoft.com/office/drawing/2014/main" id="{A6304737-B17C-5544-A501-C1B10190777D}"/>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D4FEDF5E-0354-6843-AEA5-297FC511E26D}"/>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3E9B70F9-E556-9C45-B443-6D3A6B9EE4B4}"/>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54" name="Oval 553">
            <a:extLst>
              <a:ext uri="{FF2B5EF4-FFF2-40B4-BE49-F238E27FC236}">
                <a16:creationId xmlns:a16="http://schemas.microsoft.com/office/drawing/2014/main" id="{5B81E30F-6706-0F4A-9C36-81E2E735583B}"/>
              </a:ext>
            </a:extLst>
          </p:cNvPr>
          <p:cNvSpPr/>
          <p:nvPr/>
        </p:nvSpPr>
        <p:spPr bwMode="auto">
          <a:xfrm>
            <a:off x="3719008" y="2052911"/>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555" name="Group 554">
            <a:extLst>
              <a:ext uri="{FF2B5EF4-FFF2-40B4-BE49-F238E27FC236}">
                <a16:creationId xmlns:a16="http://schemas.microsoft.com/office/drawing/2014/main" id="{9A6E34B0-EBF2-444D-B8A5-4D5B765E9AC6}"/>
              </a:ext>
            </a:extLst>
          </p:cNvPr>
          <p:cNvGrpSpPr/>
          <p:nvPr/>
        </p:nvGrpSpPr>
        <p:grpSpPr>
          <a:xfrm>
            <a:off x="3722810" y="2310761"/>
            <a:ext cx="49090" cy="270513"/>
            <a:chOff x="3596943" y="3767594"/>
            <a:chExt cx="54864" cy="605501"/>
          </a:xfrm>
        </p:grpSpPr>
        <p:cxnSp>
          <p:nvCxnSpPr>
            <p:cNvPr id="556" name="Straight Connector 555">
              <a:extLst>
                <a:ext uri="{FF2B5EF4-FFF2-40B4-BE49-F238E27FC236}">
                  <a16:creationId xmlns:a16="http://schemas.microsoft.com/office/drawing/2014/main" id="{6FF0A822-34F7-DD4C-B104-524F75D16A2B}"/>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8987015A-42BB-2F47-AA91-FD06D06D1D05}"/>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51290778-AEBA-E444-9EE9-CADFD6D9D4E0}"/>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59" name="Text Box 45">
            <a:extLst>
              <a:ext uri="{FF2B5EF4-FFF2-40B4-BE49-F238E27FC236}">
                <a16:creationId xmlns:a16="http://schemas.microsoft.com/office/drawing/2014/main" id="{92CF1948-809B-984A-AA00-56968A2D6F11}"/>
              </a:ext>
            </a:extLst>
          </p:cNvPr>
          <p:cNvSpPr txBox="1">
            <a:spLocks noChangeArrowheads="1"/>
          </p:cNvSpPr>
          <p:nvPr/>
        </p:nvSpPr>
        <p:spPr bwMode="auto">
          <a:xfrm>
            <a:off x="3697415" y="2186230"/>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sp>
        <p:nvSpPr>
          <p:cNvPr id="564" name="Oval 563">
            <a:extLst>
              <a:ext uri="{FF2B5EF4-FFF2-40B4-BE49-F238E27FC236}">
                <a16:creationId xmlns:a16="http://schemas.microsoft.com/office/drawing/2014/main" id="{559F49DE-47D2-BE42-8008-1A070DCD47FF}"/>
              </a:ext>
            </a:extLst>
          </p:cNvPr>
          <p:cNvSpPr/>
          <p:nvPr/>
        </p:nvSpPr>
        <p:spPr bwMode="auto">
          <a:xfrm>
            <a:off x="3718473" y="2373699"/>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65" name="Text Box 45">
            <a:extLst>
              <a:ext uri="{FF2B5EF4-FFF2-40B4-BE49-F238E27FC236}">
                <a16:creationId xmlns:a16="http://schemas.microsoft.com/office/drawing/2014/main" id="{9812EC8B-3CC0-9C47-9FA0-BA8EE808D256}"/>
              </a:ext>
            </a:extLst>
          </p:cNvPr>
          <p:cNvSpPr txBox="1">
            <a:spLocks noChangeArrowheads="1"/>
          </p:cNvSpPr>
          <p:nvPr/>
        </p:nvSpPr>
        <p:spPr bwMode="auto">
          <a:xfrm>
            <a:off x="3697415" y="2543140"/>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566" name="Oval 565">
            <a:extLst>
              <a:ext uri="{FF2B5EF4-FFF2-40B4-BE49-F238E27FC236}">
                <a16:creationId xmlns:a16="http://schemas.microsoft.com/office/drawing/2014/main" id="{FB49D347-277C-A34C-BA28-038A2BA8F035}"/>
              </a:ext>
            </a:extLst>
          </p:cNvPr>
          <p:cNvSpPr/>
          <p:nvPr/>
        </p:nvSpPr>
        <p:spPr bwMode="auto">
          <a:xfrm>
            <a:off x="3718473" y="2464234"/>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567" name="Group 566">
            <a:extLst>
              <a:ext uri="{FF2B5EF4-FFF2-40B4-BE49-F238E27FC236}">
                <a16:creationId xmlns:a16="http://schemas.microsoft.com/office/drawing/2014/main" id="{F5491DFB-3FF4-3244-B199-F66552CE7DDA}"/>
              </a:ext>
            </a:extLst>
          </p:cNvPr>
          <p:cNvGrpSpPr/>
          <p:nvPr/>
        </p:nvGrpSpPr>
        <p:grpSpPr>
          <a:xfrm>
            <a:off x="4201280" y="1955800"/>
            <a:ext cx="45720" cy="176609"/>
            <a:chOff x="3596943" y="3767594"/>
            <a:chExt cx="54864" cy="605501"/>
          </a:xfrm>
        </p:grpSpPr>
        <p:cxnSp>
          <p:nvCxnSpPr>
            <p:cNvPr id="568" name="Straight Connector 567">
              <a:extLst>
                <a:ext uri="{FF2B5EF4-FFF2-40B4-BE49-F238E27FC236}">
                  <a16:creationId xmlns:a16="http://schemas.microsoft.com/office/drawing/2014/main" id="{0D255525-6019-DA4B-BE0B-594DB855B8DF}"/>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2F6032F0-98CA-4247-B50A-00AAB542A412}"/>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CED57F0E-EEC5-6948-A0E5-88D6AAEE49F6}"/>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71" name="Oval 570">
            <a:extLst>
              <a:ext uri="{FF2B5EF4-FFF2-40B4-BE49-F238E27FC236}">
                <a16:creationId xmlns:a16="http://schemas.microsoft.com/office/drawing/2014/main" id="{A0C50714-91CA-D949-8B9E-13CEF1A78A4F}"/>
              </a:ext>
            </a:extLst>
          </p:cNvPr>
          <p:cNvSpPr/>
          <p:nvPr/>
        </p:nvSpPr>
        <p:spPr bwMode="auto">
          <a:xfrm>
            <a:off x="4195258" y="2014811"/>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grpSp>
        <p:nvGrpSpPr>
          <p:cNvPr id="572" name="Group 571">
            <a:extLst>
              <a:ext uri="{FF2B5EF4-FFF2-40B4-BE49-F238E27FC236}">
                <a16:creationId xmlns:a16="http://schemas.microsoft.com/office/drawing/2014/main" id="{6CAE9DD6-8872-EA4D-881D-7B1B5FA92036}"/>
              </a:ext>
            </a:extLst>
          </p:cNvPr>
          <p:cNvGrpSpPr/>
          <p:nvPr/>
        </p:nvGrpSpPr>
        <p:grpSpPr>
          <a:xfrm>
            <a:off x="4197741" y="2301875"/>
            <a:ext cx="51728" cy="290537"/>
            <a:chOff x="3596943" y="3767594"/>
            <a:chExt cx="54864" cy="605501"/>
          </a:xfrm>
        </p:grpSpPr>
        <p:cxnSp>
          <p:nvCxnSpPr>
            <p:cNvPr id="573" name="Straight Connector 572">
              <a:extLst>
                <a:ext uri="{FF2B5EF4-FFF2-40B4-BE49-F238E27FC236}">
                  <a16:creationId xmlns:a16="http://schemas.microsoft.com/office/drawing/2014/main" id="{F94872A8-EFAB-D544-8300-5B63A79FB6C4}"/>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B5150AC0-6D9D-684B-9AFB-BD36A7C719C0}"/>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7CEDE0EE-82FB-1D47-BDD9-0602750DFF22}"/>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117C02F5-98F8-754C-A2A2-CF5C5964E33E}"/>
                </a:ext>
              </a:extLst>
            </p:cNvPr>
            <p:cNvCxnSpPr/>
            <p:nvPr/>
          </p:nvCxnSpPr>
          <p:spPr>
            <a:xfrm flipH="1">
              <a:off x="3596943" y="4128268"/>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76" name="Text Box 45">
            <a:extLst>
              <a:ext uri="{FF2B5EF4-FFF2-40B4-BE49-F238E27FC236}">
                <a16:creationId xmlns:a16="http://schemas.microsoft.com/office/drawing/2014/main" id="{E0EDAEC2-EFD5-9C43-B8FF-E715A846567C}"/>
              </a:ext>
            </a:extLst>
          </p:cNvPr>
          <p:cNvSpPr txBox="1">
            <a:spLocks noChangeArrowheads="1"/>
          </p:cNvSpPr>
          <p:nvPr/>
        </p:nvSpPr>
        <p:spPr bwMode="auto">
          <a:xfrm>
            <a:off x="4173665" y="2176225"/>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5"/>
                </a:solidFill>
                <a:latin typeface="Arial"/>
                <a:ea typeface=""/>
                <a:cs typeface="Arial"/>
              </a:rPr>
              <a:t>*</a:t>
            </a:r>
          </a:p>
        </p:txBody>
      </p:sp>
      <p:sp>
        <p:nvSpPr>
          <p:cNvPr id="577" name="Oval 576">
            <a:extLst>
              <a:ext uri="{FF2B5EF4-FFF2-40B4-BE49-F238E27FC236}">
                <a16:creationId xmlns:a16="http://schemas.microsoft.com/office/drawing/2014/main" id="{5037E329-0B5F-9E44-AE55-CCD406E7DAFC}"/>
              </a:ext>
            </a:extLst>
          </p:cNvPr>
          <p:cNvSpPr/>
          <p:nvPr/>
        </p:nvSpPr>
        <p:spPr bwMode="auto">
          <a:xfrm>
            <a:off x="4194723" y="2355311"/>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78" name="Text Box 45">
            <a:extLst>
              <a:ext uri="{FF2B5EF4-FFF2-40B4-BE49-F238E27FC236}">
                <a16:creationId xmlns:a16="http://schemas.microsoft.com/office/drawing/2014/main" id="{A446A86C-5B3B-DB42-A10F-A96F3D4EFEBC}"/>
              </a:ext>
            </a:extLst>
          </p:cNvPr>
          <p:cNvSpPr txBox="1">
            <a:spLocks noChangeArrowheads="1"/>
          </p:cNvSpPr>
          <p:nvPr/>
        </p:nvSpPr>
        <p:spPr bwMode="auto">
          <a:xfrm>
            <a:off x="4173665" y="2560951"/>
            <a:ext cx="99880" cy="135669"/>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rIns="0"/>
          <a:lstStyle/>
          <a:p>
            <a:pPr eaLnBrk="1" fontAlgn="auto" hangingPunct="1">
              <a:spcBef>
                <a:spcPts val="0"/>
              </a:spcBef>
              <a:spcAft>
                <a:spcPts val="0"/>
              </a:spcAft>
              <a:defRPr/>
            </a:pPr>
            <a:r>
              <a:rPr lang="en-US" sz="700" b="0" i="0" dirty="0">
                <a:solidFill>
                  <a:schemeClr val="accent2"/>
                </a:solidFill>
                <a:latin typeface="Arial"/>
                <a:ea typeface=""/>
                <a:cs typeface="Arial"/>
              </a:rPr>
              <a:t>*</a:t>
            </a:r>
          </a:p>
        </p:txBody>
      </p:sp>
      <p:sp>
        <p:nvSpPr>
          <p:cNvPr id="579" name="Oval 578">
            <a:extLst>
              <a:ext uri="{FF2B5EF4-FFF2-40B4-BE49-F238E27FC236}">
                <a16:creationId xmlns:a16="http://schemas.microsoft.com/office/drawing/2014/main" id="{BC67B08E-2218-4346-96F8-3CA855E7880D}"/>
              </a:ext>
            </a:extLst>
          </p:cNvPr>
          <p:cNvSpPr/>
          <p:nvPr/>
        </p:nvSpPr>
        <p:spPr bwMode="auto">
          <a:xfrm>
            <a:off x="4194723" y="2470584"/>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p:txBody>
      </p:sp>
      <p:sp>
        <p:nvSpPr>
          <p:cNvPr id="584" name="Oval 583">
            <a:extLst>
              <a:ext uri="{FF2B5EF4-FFF2-40B4-BE49-F238E27FC236}">
                <a16:creationId xmlns:a16="http://schemas.microsoft.com/office/drawing/2014/main" id="{D17D51C1-59F7-E848-A19F-05753E210381}"/>
              </a:ext>
            </a:extLst>
          </p:cNvPr>
          <p:cNvSpPr/>
          <p:nvPr/>
        </p:nvSpPr>
        <p:spPr bwMode="auto">
          <a:xfrm>
            <a:off x="1315533" y="1647518"/>
            <a:ext cx="57764" cy="5776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586" name="Oval 585">
            <a:extLst>
              <a:ext uri="{FF2B5EF4-FFF2-40B4-BE49-F238E27FC236}">
                <a16:creationId xmlns:a16="http://schemas.microsoft.com/office/drawing/2014/main" id="{9995582F-029C-BD4C-AF88-1B9C0E0B2268}"/>
              </a:ext>
            </a:extLst>
          </p:cNvPr>
          <p:cNvSpPr/>
          <p:nvPr/>
        </p:nvSpPr>
        <p:spPr bwMode="auto">
          <a:xfrm>
            <a:off x="1314998" y="1647518"/>
            <a:ext cx="57764" cy="57764"/>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587" name="Line 5">
            <a:extLst>
              <a:ext uri="{FF2B5EF4-FFF2-40B4-BE49-F238E27FC236}">
                <a16:creationId xmlns:a16="http://schemas.microsoft.com/office/drawing/2014/main" id="{CB76C7D5-A697-B344-970C-8A7D511F1215}"/>
              </a:ext>
            </a:extLst>
          </p:cNvPr>
          <p:cNvSpPr>
            <a:spLocks noChangeShapeType="1"/>
          </p:cNvSpPr>
          <p:nvPr/>
        </p:nvSpPr>
        <p:spPr bwMode="auto">
          <a:xfrm>
            <a:off x="1327442" y="1677488"/>
            <a:ext cx="2904344" cy="0"/>
          </a:xfrm>
          <a:prstGeom prst="line">
            <a:avLst/>
          </a:prstGeom>
          <a:noFill/>
          <a:ln w="12700">
            <a:solidFill>
              <a:schemeClr val="bg1"/>
            </a:solidFill>
            <a:prstDash val="sys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585" name="Oval 584">
            <a:extLst>
              <a:ext uri="{FF2B5EF4-FFF2-40B4-BE49-F238E27FC236}">
                <a16:creationId xmlns:a16="http://schemas.microsoft.com/office/drawing/2014/main" id="{F860607F-4E7B-054C-85D8-D59096E193F3}"/>
              </a:ext>
            </a:extLst>
          </p:cNvPr>
          <p:cNvSpPr/>
          <p:nvPr/>
        </p:nvSpPr>
        <p:spPr bwMode="auto">
          <a:xfrm>
            <a:off x="1314998" y="1647518"/>
            <a:ext cx="57764" cy="5776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447" name="Group 446">
            <a:extLst>
              <a:ext uri="{FF2B5EF4-FFF2-40B4-BE49-F238E27FC236}">
                <a16:creationId xmlns:a16="http://schemas.microsoft.com/office/drawing/2014/main" id="{BBB107EB-3FBE-4C41-89A9-CC63B5E06BA4}"/>
              </a:ext>
            </a:extLst>
          </p:cNvPr>
          <p:cNvGrpSpPr/>
          <p:nvPr/>
        </p:nvGrpSpPr>
        <p:grpSpPr>
          <a:xfrm>
            <a:off x="7728894" y="2357223"/>
            <a:ext cx="45720" cy="157378"/>
            <a:chOff x="3596943" y="3767594"/>
            <a:chExt cx="54864" cy="605501"/>
          </a:xfrm>
        </p:grpSpPr>
        <p:cxnSp>
          <p:nvCxnSpPr>
            <p:cNvPr id="448" name="Straight Connector 447">
              <a:extLst>
                <a:ext uri="{FF2B5EF4-FFF2-40B4-BE49-F238E27FC236}">
                  <a16:creationId xmlns:a16="http://schemas.microsoft.com/office/drawing/2014/main" id="{1A6E4E0F-FCF5-E044-BA0B-7FF6F568221D}"/>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45E47CBB-A73C-864C-BCA4-B5905500833A}"/>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FE22D9E5-A266-2345-AFBE-CFA72B822F8A}"/>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3" name="Group 462">
            <a:extLst>
              <a:ext uri="{FF2B5EF4-FFF2-40B4-BE49-F238E27FC236}">
                <a16:creationId xmlns:a16="http://schemas.microsoft.com/office/drawing/2014/main" id="{EA5E4CBE-AB57-A549-B5B5-58A2B6A0CB60}"/>
              </a:ext>
            </a:extLst>
          </p:cNvPr>
          <p:cNvGrpSpPr/>
          <p:nvPr/>
        </p:nvGrpSpPr>
        <p:grpSpPr>
          <a:xfrm>
            <a:off x="7542886" y="2507199"/>
            <a:ext cx="45720" cy="207426"/>
            <a:chOff x="3596943" y="3767594"/>
            <a:chExt cx="54864" cy="605501"/>
          </a:xfrm>
        </p:grpSpPr>
        <p:cxnSp>
          <p:nvCxnSpPr>
            <p:cNvPr id="481" name="Straight Connector 480">
              <a:extLst>
                <a:ext uri="{FF2B5EF4-FFF2-40B4-BE49-F238E27FC236}">
                  <a16:creationId xmlns:a16="http://schemas.microsoft.com/office/drawing/2014/main" id="{DF7A46D6-9AB6-7349-8FF9-77D055D1745D}"/>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FC212A8-0B70-A848-B883-4915208E8676}"/>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3AD11DB1-2519-B545-9247-6C07218E5129}"/>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42" name="Oval 541">
            <a:extLst>
              <a:ext uri="{FF2B5EF4-FFF2-40B4-BE49-F238E27FC236}">
                <a16:creationId xmlns:a16="http://schemas.microsoft.com/office/drawing/2014/main" id="{7AEC862C-D7DD-D74C-B459-BBE835C21BAE}"/>
              </a:ext>
            </a:extLst>
          </p:cNvPr>
          <p:cNvSpPr/>
          <p:nvPr/>
        </p:nvSpPr>
        <p:spPr bwMode="auto">
          <a:xfrm>
            <a:off x="7728894" y="2416753"/>
            <a:ext cx="45720" cy="457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543" name="Oval 542">
            <a:extLst>
              <a:ext uri="{FF2B5EF4-FFF2-40B4-BE49-F238E27FC236}">
                <a16:creationId xmlns:a16="http://schemas.microsoft.com/office/drawing/2014/main" id="{26B50C69-C012-614B-8E80-B9339369CA16}"/>
              </a:ext>
            </a:extLst>
          </p:cNvPr>
          <p:cNvSpPr/>
          <p:nvPr/>
        </p:nvSpPr>
        <p:spPr bwMode="auto">
          <a:xfrm>
            <a:off x="7542886" y="2581726"/>
            <a:ext cx="45720" cy="457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544" name="Group 543">
            <a:extLst>
              <a:ext uri="{FF2B5EF4-FFF2-40B4-BE49-F238E27FC236}">
                <a16:creationId xmlns:a16="http://schemas.microsoft.com/office/drawing/2014/main" id="{993B4988-D5F5-EF4A-9A75-FD6C3A2D6415}"/>
              </a:ext>
            </a:extLst>
          </p:cNvPr>
          <p:cNvGrpSpPr/>
          <p:nvPr/>
        </p:nvGrpSpPr>
        <p:grpSpPr>
          <a:xfrm flipH="1">
            <a:off x="8574498" y="2214518"/>
            <a:ext cx="45720" cy="157207"/>
            <a:chOff x="3596943" y="3767594"/>
            <a:chExt cx="54864" cy="605501"/>
          </a:xfrm>
        </p:grpSpPr>
        <p:cxnSp>
          <p:nvCxnSpPr>
            <p:cNvPr id="546" name="Straight Connector 545">
              <a:extLst>
                <a:ext uri="{FF2B5EF4-FFF2-40B4-BE49-F238E27FC236}">
                  <a16:creationId xmlns:a16="http://schemas.microsoft.com/office/drawing/2014/main" id="{6D063142-9372-B64B-BD70-6D4AF0C345B8}"/>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E97EF869-272E-B84E-BC85-56E5EB330BFB}"/>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FBA33A18-4780-884D-95EE-280DDF337F50}"/>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2" name="Oval 461">
            <a:extLst>
              <a:ext uri="{FF2B5EF4-FFF2-40B4-BE49-F238E27FC236}">
                <a16:creationId xmlns:a16="http://schemas.microsoft.com/office/drawing/2014/main" id="{ED73A5AD-C001-0C47-9541-5D4BC43F326C}"/>
              </a:ext>
            </a:extLst>
          </p:cNvPr>
          <p:cNvSpPr/>
          <p:nvPr/>
        </p:nvSpPr>
        <p:spPr bwMode="auto">
          <a:xfrm>
            <a:off x="8574498" y="2266623"/>
            <a:ext cx="45720" cy="4572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562" name="Group 561">
            <a:extLst>
              <a:ext uri="{FF2B5EF4-FFF2-40B4-BE49-F238E27FC236}">
                <a16:creationId xmlns:a16="http://schemas.microsoft.com/office/drawing/2014/main" id="{36378C82-3522-8D4B-A4ED-81A8DD696C58}"/>
              </a:ext>
            </a:extLst>
          </p:cNvPr>
          <p:cNvGrpSpPr/>
          <p:nvPr/>
        </p:nvGrpSpPr>
        <p:grpSpPr>
          <a:xfrm flipH="1">
            <a:off x="9453973" y="2271668"/>
            <a:ext cx="45720" cy="157207"/>
            <a:chOff x="3596943" y="3767594"/>
            <a:chExt cx="54864" cy="605501"/>
          </a:xfrm>
        </p:grpSpPr>
        <p:cxnSp>
          <p:nvCxnSpPr>
            <p:cNvPr id="563" name="Straight Connector 562">
              <a:extLst>
                <a:ext uri="{FF2B5EF4-FFF2-40B4-BE49-F238E27FC236}">
                  <a16:creationId xmlns:a16="http://schemas.microsoft.com/office/drawing/2014/main" id="{E2B0F5CF-89B9-8C48-8D62-31A3AFBF1CF2}"/>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19344D4C-52EB-734A-9CE1-8ED35B3B925A}"/>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ECEDFA3D-836B-914A-81D5-ECA1ACA4F80A}"/>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3" name="Oval 582">
            <a:extLst>
              <a:ext uri="{FF2B5EF4-FFF2-40B4-BE49-F238E27FC236}">
                <a16:creationId xmlns:a16="http://schemas.microsoft.com/office/drawing/2014/main" id="{94C0199E-65D2-4346-B407-CF6B57162121}"/>
              </a:ext>
            </a:extLst>
          </p:cNvPr>
          <p:cNvSpPr/>
          <p:nvPr/>
        </p:nvSpPr>
        <p:spPr bwMode="auto">
          <a:xfrm>
            <a:off x="9453973" y="2333298"/>
            <a:ext cx="45720" cy="4572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588" name="Group 587">
            <a:extLst>
              <a:ext uri="{FF2B5EF4-FFF2-40B4-BE49-F238E27FC236}">
                <a16:creationId xmlns:a16="http://schemas.microsoft.com/office/drawing/2014/main" id="{586BE56A-D860-BF47-8E52-1D6098499201}"/>
              </a:ext>
            </a:extLst>
          </p:cNvPr>
          <p:cNvGrpSpPr/>
          <p:nvPr/>
        </p:nvGrpSpPr>
        <p:grpSpPr>
          <a:xfrm flipH="1">
            <a:off x="7691848" y="1897018"/>
            <a:ext cx="45720" cy="157207"/>
            <a:chOff x="3596943" y="3767594"/>
            <a:chExt cx="54864" cy="605501"/>
          </a:xfrm>
        </p:grpSpPr>
        <p:cxnSp>
          <p:nvCxnSpPr>
            <p:cNvPr id="589" name="Straight Connector 588">
              <a:extLst>
                <a:ext uri="{FF2B5EF4-FFF2-40B4-BE49-F238E27FC236}">
                  <a16:creationId xmlns:a16="http://schemas.microsoft.com/office/drawing/2014/main" id="{D5C0196F-550A-6245-A87D-CC74EF4912F7}"/>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20B8D155-481A-FF4D-AC51-3D28D4F8C8F5}"/>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483706FA-6375-944C-B110-22BE0791FBA9}"/>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92" name="Oval 591">
            <a:extLst>
              <a:ext uri="{FF2B5EF4-FFF2-40B4-BE49-F238E27FC236}">
                <a16:creationId xmlns:a16="http://schemas.microsoft.com/office/drawing/2014/main" id="{D529FC86-23C0-5A4A-84FB-7156760E70C7}"/>
              </a:ext>
            </a:extLst>
          </p:cNvPr>
          <p:cNvSpPr/>
          <p:nvPr/>
        </p:nvSpPr>
        <p:spPr bwMode="auto">
          <a:xfrm>
            <a:off x="7691848" y="1958648"/>
            <a:ext cx="45720" cy="4572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593" name="Group 592">
            <a:extLst>
              <a:ext uri="{FF2B5EF4-FFF2-40B4-BE49-F238E27FC236}">
                <a16:creationId xmlns:a16="http://schemas.microsoft.com/office/drawing/2014/main" id="{F9772380-4B0E-C14C-9DF0-593A91B15C34}"/>
              </a:ext>
            </a:extLst>
          </p:cNvPr>
          <p:cNvGrpSpPr/>
          <p:nvPr/>
        </p:nvGrpSpPr>
        <p:grpSpPr>
          <a:xfrm flipH="1">
            <a:off x="7469598" y="1928769"/>
            <a:ext cx="45720" cy="211182"/>
            <a:chOff x="3596943" y="3767594"/>
            <a:chExt cx="54864" cy="605501"/>
          </a:xfrm>
        </p:grpSpPr>
        <p:cxnSp>
          <p:nvCxnSpPr>
            <p:cNvPr id="594" name="Straight Connector 593">
              <a:extLst>
                <a:ext uri="{FF2B5EF4-FFF2-40B4-BE49-F238E27FC236}">
                  <a16:creationId xmlns:a16="http://schemas.microsoft.com/office/drawing/2014/main" id="{16CADAA4-8157-1D4A-A9D0-83FC3B796262}"/>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322DA21D-1D24-AD4B-BE9F-B6BB865CC110}"/>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AAA2265F-26CE-7B4A-91DA-F6B167CD5DF5}"/>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97" name="Oval 596">
            <a:extLst>
              <a:ext uri="{FF2B5EF4-FFF2-40B4-BE49-F238E27FC236}">
                <a16:creationId xmlns:a16="http://schemas.microsoft.com/office/drawing/2014/main" id="{A2CD659C-D33B-FC40-AD3A-6681B3403613}"/>
              </a:ext>
            </a:extLst>
          </p:cNvPr>
          <p:cNvSpPr/>
          <p:nvPr/>
        </p:nvSpPr>
        <p:spPr bwMode="auto">
          <a:xfrm>
            <a:off x="7469598" y="2012623"/>
            <a:ext cx="45720" cy="4572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598" name="Group 597">
            <a:extLst>
              <a:ext uri="{FF2B5EF4-FFF2-40B4-BE49-F238E27FC236}">
                <a16:creationId xmlns:a16="http://schemas.microsoft.com/office/drawing/2014/main" id="{6385C5FB-B79C-FF40-AD29-E29872043026}"/>
              </a:ext>
            </a:extLst>
          </p:cNvPr>
          <p:cNvGrpSpPr/>
          <p:nvPr/>
        </p:nvGrpSpPr>
        <p:grpSpPr>
          <a:xfrm flipH="1">
            <a:off x="7250523" y="1814469"/>
            <a:ext cx="45720" cy="211182"/>
            <a:chOff x="3596943" y="3767594"/>
            <a:chExt cx="54864" cy="605501"/>
          </a:xfrm>
        </p:grpSpPr>
        <p:cxnSp>
          <p:nvCxnSpPr>
            <p:cNvPr id="599" name="Straight Connector 598">
              <a:extLst>
                <a:ext uri="{FF2B5EF4-FFF2-40B4-BE49-F238E27FC236}">
                  <a16:creationId xmlns:a16="http://schemas.microsoft.com/office/drawing/2014/main" id="{E0352F11-73C8-154E-B6A0-B10B198476D9}"/>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A4F70DDE-AAE7-A446-B7FE-95909723F0F7}"/>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29A78A9F-AE9E-DC43-B0B4-A0A6E8D0751A}"/>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2" name="Oval 601">
            <a:extLst>
              <a:ext uri="{FF2B5EF4-FFF2-40B4-BE49-F238E27FC236}">
                <a16:creationId xmlns:a16="http://schemas.microsoft.com/office/drawing/2014/main" id="{D2ABF884-D0DB-044E-9D47-2493F6F39BF5}"/>
              </a:ext>
            </a:extLst>
          </p:cNvPr>
          <p:cNvSpPr/>
          <p:nvPr/>
        </p:nvSpPr>
        <p:spPr bwMode="auto">
          <a:xfrm>
            <a:off x="7250523" y="1904673"/>
            <a:ext cx="45720" cy="4572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03" name="Group 602">
            <a:extLst>
              <a:ext uri="{FF2B5EF4-FFF2-40B4-BE49-F238E27FC236}">
                <a16:creationId xmlns:a16="http://schemas.microsoft.com/office/drawing/2014/main" id="{4895778C-671B-2E40-BDD2-D3A2652D70AC}"/>
              </a:ext>
            </a:extLst>
          </p:cNvPr>
          <p:cNvGrpSpPr/>
          <p:nvPr/>
        </p:nvGrpSpPr>
        <p:grpSpPr>
          <a:xfrm flipH="1">
            <a:off x="7031448" y="1811294"/>
            <a:ext cx="45720" cy="211182"/>
            <a:chOff x="3596943" y="3767594"/>
            <a:chExt cx="54864" cy="605501"/>
          </a:xfrm>
        </p:grpSpPr>
        <p:cxnSp>
          <p:nvCxnSpPr>
            <p:cNvPr id="604" name="Straight Connector 603">
              <a:extLst>
                <a:ext uri="{FF2B5EF4-FFF2-40B4-BE49-F238E27FC236}">
                  <a16:creationId xmlns:a16="http://schemas.microsoft.com/office/drawing/2014/main" id="{8F3658A9-8F69-664D-8725-86B6ED9A8109}"/>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8AF3BED0-490F-1840-9680-2923A4C006F5}"/>
                </a:ext>
              </a:extLst>
            </p:cNvPr>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46F5B232-6738-E042-A3EF-0FC18FE9E37E}"/>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7" name="Oval 606">
            <a:extLst>
              <a:ext uri="{FF2B5EF4-FFF2-40B4-BE49-F238E27FC236}">
                <a16:creationId xmlns:a16="http://schemas.microsoft.com/office/drawing/2014/main" id="{75CA92C8-1E8B-114D-8B5D-D13F150672C8}"/>
              </a:ext>
            </a:extLst>
          </p:cNvPr>
          <p:cNvSpPr/>
          <p:nvPr/>
        </p:nvSpPr>
        <p:spPr bwMode="auto">
          <a:xfrm>
            <a:off x="7031448" y="1891973"/>
            <a:ext cx="45720" cy="4572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608" name="Oval 607">
            <a:extLst>
              <a:ext uri="{FF2B5EF4-FFF2-40B4-BE49-F238E27FC236}">
                <a16:creationId xmlns:a16="http://schemas.microsoft.com/office/drawing/2014/main" id="{4A63ED12-EA2A-4E4E-85D4-731CAEC3C362}"/>
              </a:ext>
            </a:extLst>
          </p:cNvPr>
          <p:cNvSpPr/>
          <p:nvPr/>
        </p:nvSpPr>
        <p:spPr bwMode="auto">
          <a:xfrm>
            <a:off x="6806023" y="1552248"/>
            <a:ext cx="45720" cy="4572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609" name="Oval 608">
            <a:extLst>
              <a:ext uri="{FF2B5EF4-FFF2-40B4-BE49-F238E27FC236}">
                <a16:creationId xmlns:a16="http://schemas.microsoft.com/office/drawing/2014/main" id="{93EF6799-C241-7C4A-88E3-96D85120D756}"/>
              </a:ext>
            </a:extLst>
          </p:cNvPr>
          <p:cNvSpPr/>
          <p:nvPr/>
        </p:nvSpPr>
        <p:spPr bwMode="auto">
          <a:xfrm>
            <a:off x="6844123" y="1552248"/>
            <a:ext cx="45720" cy="457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610" name="Oval 609">
            <a:extLst>
              <a:ext uri="{FF2B5EF4-FFF2-40B4-BE49-F238E27FC236}">
                <a16:creationId xmlns:a16="http://schemas.microsoft.com/office/drawing/2014/main" id="{129CE2F2-8B3A-274B-9E46-B23E82373BCC}"/>
              </a:ext>
            </a:extLst>
          </p:cNvPr>
          <p:cNvSpPr/>
          <p:nvPr/>
        </p:nvSpPr>
        <p:spPr bwMode="auto">
          <a:xfrm>
            <a:off x="6882223" y="1552248"/>
            <a:ext cx="45720" cy="457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11" name="Group 610">
            <a:extLst>
              <a:ext uri="{FF2B5EF4-FFF2-40B4-BE49-F238E27FC236}">
                <a16:creationId xmlns:a16="http://schemas.microsoft.com/office/drawing/2014/main" id="{52654CA4-EA9A-E04B-9BE0-75123556E5D0}"/>
              </a:ext>
            </a:extLst>
          </p:cNvPr>
          <p:cNvGrpSpPr/>
          <p:nvPr/>
        </p:nvGrpSpPr>
        <p:grpSpPr>
          <a:xfrm>
            <a:off x="7761961" y="2446874"/>
            <a:ext cx="45720" cy="156626"/>
            <a:chOff x="3596943" y="3767594"/>
            <a:chExt cx="54864" cy="605501"/>
          </a:xfrm>
        </p:grpSpPr>
        <p:cxnSp>
          <p:nvCxnSpPr>
            <p:cNvPr id="612" name="Straight Connector 611">
              <a:extLst>
                <a:ext uri="{FF2B5EF4-FFF2-40B4-BE49-F238E27FC236}">
                  <a16:creationId xmlns:a16="http://schemas.microsoft.com/office/drawing/2014/main" id="{37BFEF9A-A0B0-D144-892E-954661CA76F0}"/>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F399BED3-6787-F54C-A802-72745F9ED338}"/>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9E09E9D2-0259-6F4C-A8DF-35722E1B0E65}"/>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5" name="Oval 614">
            <a:extLst>
              <a:ext uri="{FF2B5EF4-FFF2-40B4-BE49-F238E27FC236}">
                <a16:creationId xmlns:a16="http://schemas.microsoft.com/office/drawing/2014/main" id="{C7876679-758C-D448-A797-F25AD677AB4B}"/>
              </a:ext>
            </a:extLst>
          </p:cNvPr>
          <p:cNvSpPr/>
          <p:nvPr/>
        </p:nvSpPr>
        <p:spPr bwMode="auto">
          <a:xfrm>
            <a:off x="7761961" y="2502351"/>
            <a:ext cx="45720" cy="457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16" name="Group 615">
            <a:extLst>
              <a:ext uri="{FF2B5EF4-FFF2-40B4-BE49-F238E27FC236}">
                <a16:creationId xmlns:a16="http://schemas.microsoft.com/office/drawing/2014/main" id="{F7393989-9A5D-8642-9919-B749BA5D3CB9}"/>
              </a:ext>
            </a:extLst>
          </p:cNvPr>
          <p:cNvGrpSpPr/>
          <p:nvPr/>
        </p:nvGrpSpPr>
        <p:grpSpPr>
          <a:xfrm>
            <a:off x="8647786" y="2592924"/>
            <a:ext cx="45720" cy="156626"/>
            <a:chOff x="3596943" y="3767594"/>
            <a:chExt cx="54864" cy="605501"/>
          </a:xfrm>
        </p:grpSpPr>
        <p:cxnSp>
          <p:nvCxnSpPr>
            <p:cNvPr id="617" name="Straight Connector 616">
              <a:extLst>
                <a:ext uri="{FF2B5EF4-FFF2-40B4-BE49-F238E27FC236}">
                  <a16:creationId xmlns:a16="http://schemas.microsoft.com/office/drawing/2014/main" id="{14625B67-B40A-1648-A1CE-CBD9304F169E}"/>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45A07CF0-EC2B-BC4F-BF88-168D1B728837}"/>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35DF82CC-A9CD-694C-8F52-AE8298D46386}"/>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0" name="Oval 619">
            <a:extLst>
              <a:ext uri="{FF2B5EF4-FFF2-40B4-BE49-F238E27FC236}">
                <a16:creationId xmlns:a16="http://schemas.microsoft.com/office/drawing/2014/main" id="{9B69AA96-FEFE-8049-B55F-B8C727F865C5}"/>
              </a:ext>
            </a:extLst>
          </p:cNvPr>
          <p:cNvSpPr/>
          <p:nvPr/>
        </p:nvSpPr>
        <p:spPr bwMode="auto">
          <a:xfrm>
            <a:off x="8647786" y="2648401"/>
            <a:ext cx="45720" cy="457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21" name="Group 620">
            <a:extLst>
              <a:ext uri="{FF2B5EF4-FFF2-40B4-BE49-F238E27FC236}">
                <a16:creationId xmlns:a16="http://schemas.microsoft.com/office/drawing/2014/main" id="{34754711-D436-FB48-99F4-69AD8099C57C}"/>
              </a:ext>
            </a:extLst>
          </p:cNvPr>
          <p:cNvGrpSpPr/>
          <p:nvPr/>
        </p:nvGrpSpPr>
        <p:grpSpPr>
          <a:xfrm>
            <a:off x="9527261" y="2621499"/>
            <a:ext cx="45720" cy="156626"/>
            <a:chOff x="3596943" y="3767594"/>
            <a:chExt cx="54864" cy="605501"/>
          </a:xfrm>
        </p:grpSpPr>
        <p:cxnSp>
          <p:nvCxnSpPr>
            <p:cNvPr id="622" name="Straight Connector 621">
              <a:extLst>
                <a:ext uri="{FF2B5EF4-FFF2-40B4-BE49-F238E27FC236}">
                  <a16:creationId xmlns:a16="http://schemas.microsoft.com/office/drawing/2014/main" id="{41A13972-8325-544E-8DE4-DBBA9CC2B2FF}"/>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F443B7C5-DD99-1543-8D35-403EA5BC5772}"/>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F537B48B-E79C-0A46-B446-9807CF518C3E}"/>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5" name="Oval 624">
            <a:extLst>
              <a:ext uri="{FF2B5EF4-FFF2-40B4-BE49-F238E27FC236}">
                <a16:creationId xmlns:a16="http://schemas.microsoft.com/office/drawing/2014/main" id="{B719C776-CAD9-104C-9873-F3E05D7054C5}"/>
              </a:ext>
            </a:extLst>
          </p:cNvPr>
          <p:cNvSpPr/>
          <p:nvPr/>
        </p:nvSpPr>
        <p:spPr bwMode="auto">
          <a:xfrm>
            <a:off x="9527261" y="2680151"/>
            <a:ext cx="45720" cy="457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32" name="Group 631">
            <a:extLst>
              <a:ext uri="{FF2B5EF4-FFF2-40B4-BE49-F238E27FC236}">
                <a16:creationId xmlns:a16="http://schemas.microsoft.com/office/drawing/2014/main" id="{3FE7C539-D6CC-BC47-B997-3BB37E058BCE}"/>
              </a:ext>
            </a:extLst>
          </p:cNvPr>
          <p:cNvGrpSpPr/>
          <p:nvPr/>
        </p:nvGrpSpPr>
        <p:grpSpPr>
          <a:xfrm>
            <a:off x="7320636" y="2392899"/>
            <a:ext cx="45720" cy="207426"/>
            <a:chOff x="3596943" y="3767594"/>
            <a:chExt cx="54864" cy="605501"/>
          </a:xfrm>
        </p:grpSpPr>
        <p:cxnSp>
          <p:nvCxnSpPr>
            <p:cNvPr id="633" name="Straight Connector 632">
              <a:extLst>
                <a:ext uri="{FF2B5EF4-FFF2-40B4-BE49-F238E27FC236}">
                  <a16:creationId xmlns:a16="http://schemas.microsoft.com/office/drawing/2014/main" id="{7C2FF8F3-D7FB-5C45-97E8-FE29D7D88F1F}"/>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300D99B9-3E11-7449-9F75-20B615262FC7}"/>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8BBEAA62-09CB-0340-AA80-792ACB668844}"/>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6" name="Oval 635">
            <a:extLst>
              <a:ext uri="{FF2B5EF4-FFF2-40B4-BE49-F238E27FC236}">
                <a16:creationId xmlns:a16="http://schemas.microsoft.com/office/drawing/2014/main" id="{D901189F-9311-AF47-939D-F5F309BEFC3F}"/>
              </a:ext>
            </a:extLst>
          </p:cNvPr>
          <p:cNvSpPr/>
          <p:nvPr/>
        </p:nvSpPr>
        <p:spPr bwMode="auto">
          <a:xfrm>
            <a:off x="7320636" y="2473776"/>
            <a:ext cx="45720" cy="457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37" name="Group 636">
            <a:extLst>
              <a:ext uri="{FF2B5EF4-FFF2-40B4-BE49-F238E27FC236}">
                <a16:creationId xmlns:a16="http://schemas.microsoft.com/office/drawing/2014/main" id="{A5BBFE89-145B-8649-BA94-F12583975825}"/>
              </a:ext>
            </a:extLst>
          </p:cNvPr>
          <p:cNvGrpSpPr/>
          <p:nvPr/>
        </p:nvGrpSpPr>
        <p:grpSpPr>
          <a:xfrm>
            <a:off x="7285711" y="2392899"/>
            <a:ext cx="45720" cy="207426"/>
            <a:chOff x="3596943" y="3767594"/>
            <a:chExt cx="54864" cy="605501"/>
          </a:xfrm>
        </p:grpSpPr>
        <p:cxnSp>
          <p:nvCxnSpPr>
            <p:cNvPr id="638" name="Straight Connector 637">
              <a:extLst>
                <a:ext uri="{FF2B5EF4-FFF2-40B4-BE49-F238E27FC236}">
                  <a16:creationId xmlns:a16="http://schemas.microsoft.com/office/drawing/2014/main" id="{D63BF27A-62D2-D640-B8C6-0294355F01ED}"/>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a:extLst>
                <a:ext uri="{FF2B5EF4-FFF2-40B4-BE49-F238E27FC236}">
                  <a16:creationId xmlns:a16="http://schemas.microsoft.com/office/drawing/2014/main" id="{FEA83730-B5DB-E249-87F4-FB21682E126D}"/>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45FF5615-5023-1F4C-BBBE-7EC155E71AF8}"/>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1" name="Oval 640">
            <a:extLst>
              <a:ext uri="{FF2B5EF4-FFF2-40B4-BE49-F238E27FC236}">
                <a16:creationId xmlns:a16="http://schemas.microsoft.com/office/drawing/2014/main" id="{C8F4618B-3C11-2C40-99FC-535C1A42CD3C}"/>
              </a:ext>
            </a:extLst>
          </p:cNvPr>
          <p:cNvSpPr/>
          <p:nvPr/>
        </p:nvSpPr>
        <p:spPr bwMode="auto">
          <a:xfrm>
            <a:off x="7285711" y="2473776"/>
            <a:ext cx="45720" cy="457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42" name="Group 641">
            <a:extLst>
              <a:ext uri="{FF2B5EF4-FFF2-40B4-BE49-F238E27FC236}">
                <a16:creationId xmlns:a16="http://schemas.microsoft.com/office/drawing/2014/main" id="{F1111D8E-BF41-404C-B03E-13006D0315F7}"/>
              </a:ext>
            </a:extLst>
          </p:cNvPr>
          <p:cNvGrpSpPr/>
          <p:nvPr/>
        </p:nvGrpSpPr>
        <p:grpSpPr>
          <a:xfrm>
            <a:off x="7507961" y="2392899"/>
            <a:ext cx="45720" cy="207426"/>
            <a:chOff x="3596943" y="3767594"/>
            <a:chExt cx="54864" cy="605501"/>
          </a:xfrm>
        </p:grpSpPr>
        <p:cxnSp>
          <p:nvCxnSpPr>
            <p:cNvPr id="643" name="Straight Connector 642">
              <a:extLst>
                <a:ext uri="{FF2B5EF4-FFF2-40B4-BE49-F238E27FC236}">
                  <a16:creationId xmlns:a16="http://schemas.microsoft.com/office/drawing/2014/main" id="{E5ECD293-2D95-0E4C-93DF-6F5E31636B31}"/>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6A5310E8-F8E2-4647-B79D-957249510411}"/>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A5F321F3-9A33-7843-8553-530D5BF0B616}"/>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46" name="Oval 645">
            <a:extLst>
              <a:ext uri="{FF2B5EF4-FFF2-40B4-BE49-F238E27FC236}">
                <a16:creationId xmlns:a16="http://schemas.microsoft.com/office/drawing/2014/main" id="{818847CC-7A40-0943-A60F-6C5A8C707ED3}"/>
              </a:ext>
            </a:extLst>
          </p:cNvPr>
          <p:cNvSpPr/>
          <p:nvPr/>
        </p:nvSpPr>
        <p:spPr bwMode="auto">
          <a:xfrm>
            <a:off x="7507961" y="2473776"/>
            <a:ext cx="45720" cy="457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47" name="Group 646">
            <a:extLst>
              <a:ext uri="{FF2B5EF4-FFF2-40B4-BE49-F238E27FC236}">
                <a16:creationId xmlns:a16="http://schemas.microsoft.com/office/drawing/2014/main" id="{B1F13E20-768B-5F40-B1C8-29BE9FAECBF8}"/>
              </a:ext>
            </a:extLst>
          </p:cNvPr>
          <p:cNvGrpSpPr/>
          <p:nvPr/>
        </p:nvGrpSpPr>
        <p:grpSpPr>
          <a:xfrm>
            <a:off x="7101561" y="2507199"/>
            <a:ext cx="45720" cy="207426"/>
            <a:chOff x="3596943" y="3767594"/>
            <a:chExt cx="54864" cy="605501"/>
          </a:xfrm>
        </p:grpSpPr>
        <p:cxnSp>
          <p:nvCxnSpPr>
            <p:cNvPr id="648" name="Straight Connector 647">
              <a:extLst>
                <a:ext uri="{FF2B5EF4-FFF2-40B4-BE49-F238E27FC236}">
                  <a16:creationId xmlns:a16="http://schemas.microsoft.com/office/drawing/2014/main" id="{E8D4FA0E-65EA-C945-92AD-AFF981EA27EA}"/>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9260D0AB-43F5-E140-9581-5AA273CB8959}"/>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a:extLst>
                <a:ext uri="{FF2B5EF4-FFF2-40B4-BE49-F238E27FC236}">
                  <a16:creationId xmlns:a16="http://schemas.microsoft.com/office/drawing/2014/main" id="{36DEC93C-0EE9-7F43-860D-85DC30F89380}"/>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51" name="Oval 650">
            <a:extLst>
              <a:ext uri="{FF2B5EF4-FFF2-40B4-BE49-F238E27FC236}">
                <a16:creationId xmlns:a16="http://schemas.microsoft.com/office/drawing/2014/main" id="{29F4C28F-80B2-E345-ACB8-78B854E783D4}"/>
              </a:ext>
            </a:extLst>
          </p:cNvPr>
          <p:cNvSpPr/>
          <p:nvPr/>
        </p:nvSpPr>
        <p:spPr bwMode="auto">
          <a:xfrm>
            <a:off x="7101561" y="2588076"/>
            <a:ext cx="45720" cy="457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52" name="Group 651">
            <a:extLst>
              <a:ext uri="{FF2B5EF4-FFF2-40B4-BE49-F238E27FC236}">
                <a16:creationId xmlns:a16="http://schemas.microsoft.com/office/drawing/2014/main" id="{AF463A2D-0133-9843-99E7-7CABA6E81025}"/>
              </a:ext>
            </a:extLst>
          </p:cNvPr>
          <p:cNvGrpSpPr/>
          <p:nvPr/>
        </p:nvGrpSpPr>
        <p:grpSpPr>
          <a:xfrm>
            <a:off x="7069811" y="2392899"/>
            <a:ext cx="45720" cy="207426"/>
            <a:chOff x="3596943" y="3767594"/>
            <a:chExt cx="54864" cy="605501"/>
          </a:xfrm>
        </p:grpSpPr>
        <p:cxnSp>
          <p:nvCxnSpPr>
            <p:cNvPr id="653" name="Straight Connector 652">
              <a:extLst>
                <a:ext uri="{FF2B5EF4-FFF2-40B4-BE49-F238E27FC236}">
                  <a16:creationId xmlns:a16="http://schemas.microsoft.com/office/drawing/2014/main" id="{9C17DE35-FC73-CD48-BE98-664660A055CA}"/>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D08E80E3-A1AC-CB4D-9A45-11DC5102E376}"/>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B2913086-E2A1-C44F-980A-6C1815746927}"/>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56" name="Oval 655">
            <a:extLst>
              <a:ext uri="{FF2B5EF4-FFF2-40B4-BE49-F238E27FC236}">
                <a16:creationId xmlns:a16="http://schemas.microsoft.com/office/drawing/2014/main" id="{8BC32A2D-2946-4D4E-ACD2-45057D07CD0D}"/>
              </a:ext>
            </a:extLst>
          </p:cNvPr>
          <p:cNvSpPr/>
          <p:nvPr/>
        </p:nvSpPr>
        <p:spPr bwMode="auto">
          <a:xfrm>
            <a:off x="7069811" y="2473776"/>
            <a:ext cx="45720" cy="457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57" name="Group 656">
            <a:extLst>
              <a:ext uri="{FF2B5EF4-FFF2-40B4-BE49-F238E27FC236}">
                <a16:creationId xmlns:a16="http://schemas.microsoft.com/office/drawing/2014/main" id="{2C70B6C2-8B4B-E446-AEE0-895FB9ABCAF5}"/>
              </a:ext>
            </a:extLst>
          </p:cNvPr>
          <p:cNvGrpSpPr/>
          <p:nvPr/>
        </p:nvGrpSpPr>
        <p:grpSpPr>
          <a:xfrm>
            <a:off x="8609686" y="2535774"/>
            <a:ext cx="45720" cy="156626"/>
            <a:chOff x="3596943" y="3767594"/>
            <a:chExt cx="54864" cy="605501"/>
          </a:xfrm>
        </p:grpSpPr>
        <p:cxnSp>
          <p:nvCxnSpPr>
            <p:cNvPr id="658" name="Straight Connector 657">
              <a:extLst>
                <a:ext uri="{FF2B5EF4-FFF2-40B4-BE49-F238E27FC236}">
                  <a16:creationId xmlns:a16="http://schemas.microsoft.com/office/drawing/2014/main" id="{34B975A5-4DF2-3041-B48E-732271E98097}"/>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A327F3E1-EEC6-F447-B79F-6FD509151466}"/>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828A4AD1-1D17-2E4A-A98C-05A743EBCD76}"/>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61" name="Oval 660">
            <a:extLst>
              <a:ext uri="{FF2B5EF4-FFF2-40B4-BE49-F238E27FC236}">
                <a16:creationId xmlns:a16="http://schemas.microsoft.com/office/drawing/2014/main" id="{EA03E5FA-9337-1647-A0CB-652C7890D543}"/>
              </a:ext>
            </a:extLst>
          </p:cNvPr>
          <p:cNvSpPr/>
          <p:nvPr/>
        </p:nvSpPr>
        <p:spPr bwMode="auto">
          <a:xfrm>
            <a:off x="8609686" y="2591251"/>
            <a:ext cx="45720" cy="457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grpSp>
        <p:nvGrpSpPr>
          <p:cNvPr id="662" name="Group 661">
            <a:extLst>
              <a:ext uri="{FF2B5EF4-FFF2-40B4-BE49-F238E27FC236}">
                <a16:creationId xmlns:a16="http://schemas.microsoft.com/office/drawing/2014/main" id="{CF3B68BF-6D11-7E40-A6AF-98137AFE1993}"/>
              </a:ext>
            </a:extLst>
          </p:cNvPr>
          <p:cNvGrpSpPr/>
          <p:nvPr/>
        </p:nvGrpSpPr>
        <p:grpSpPr>
          <a:xfrm>
            <a:off x="9492336" y="2561174"/>
            <a:ext cx="45720" cy="156626"/>
            <a:chOff x="3596943" y="3767594"/>
            <a:chExt cx="54864" cy="605501"/>
          </a:xfrm>
        </p:grpSpPr>
        <p:cxnSp>
          <p:nvCxnSpPr>
            <p:cNvPr id="663" name="Straight Connector 662">
              <a:extLst>
                <a:ext uri="{FF2B5EF4-FFF2-40B4-BE49-F238E27FC236}">
                  <a16:creationId xmlns:a16="http://schemas.microsoft.com/office/drawing/2014/main" id="{9BF0481F-77C4-6A45-B29C-0C6A4C585F02}"/>
                </a:ext>
              </a:extLst>
            </p:cNvPr>
            <p:cNvCxnSpPr/>
            <p:nvPr/>
          </p:nvCxnSpPr>
          <p:spPr>
            <a:xfrm rot="5400000" flipH="1" flipV="1">
              <a:off x="3324217" y="4067319"/>
              <a:ext cx="600316" cy="86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3E82CCC6-A197-E645-97E9-64E8F1961E57}"/>
                </a:ext>
              </a:extLst>
            </p:cNvPr>
            <p:cNvCxnSpPr>
              <a:cxnSpLocks/>
            </p:cNvCxnSpPr>
            <p:nvPr/>
          </p:nvCxnSpPr>
          <p:spPr>
            <a:xfrm flipH="1">
              <a:off x="3596943" y="3769179"/>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B4DF8027-D777-424B-A2C9-D8C70780A39B}"/>
                </a:ext>
              </a:extLst>
            </p:cNvPr>
            <p:cNvCxnSpPr/>
            <p:nvPr/>
          </p:nvCxnSpPr>
          <p:spPr>
            <a:xfrm flipH="1">
              <a:off x="3596943" y="4373095"/>
              <a:ext cx="548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66" name="Oval 665">
            <a:extLst>
              <a:ext uri="{FF2B5EF4-FFF2-40B4-BE49-F238E27FC236}">
                <a16:creationId xmlns:a16="http://schemas.microsoft.com/office/drawing/2014/main" id="{A0402EFC-7884-FC4F-BB62-698A2FB906F7}"/>
              </a:ext>
            </a:extLst>
          </p:cNvPr>
          <p:cNvSpPr/>
          <p:nvPr/>
        </p:nvSpPr>
        <p:spPr bwMode="auto">
          <a:xfrm>
            <a:off x="9492336" y="2616651"/>
            <a:ext cx="45720" cy="4572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82880" tIns="91440" rIns="182880" bIns="91440" numCol="1" rtlCol="0" anchor="ctr" anchorCtr="0" compatLnSpc="1">
            <a:prstTxWarp prst="textNoShape">
              <a:avLst/>
            </a:prstTxWarp>
            <a:noAutofit/>
          </a:bodyPr>
          <a:lstStyle/>
          <a:p>
            <a:pPr marL="0" marR="0" indent="0" algn="l" defTabSz="914400" rtl="0" eaLnBrk="0" fontAlgn="base" latinLnBrk="0" hangingPunct="0">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p:txBody>
      </p:sp>
      <p:sp>
        <p:nvSpPr>
          <p:cNvPr id="541" name="Line 5">
            <a:extLst>
              <a:ext uri="{FF2B5EF4-FFF2-40B4-BE49-F238E27FC236}">
                <a16:creationId xmlns:a16="http://schemas.microsoft.com/office/drawing/2014/main" id="{45F727C0-42A8-CB49-A0DA-27120FEE86C2}"/>
              </a:ext>
            </a:extLst>
          </p:cNvPr>
          <p:cNvSpPr>
            <a:spLocks noChangeShapeType="1"/>
          </p:cNvSpPr>
          <p:nvPr/>
        </p:nvSpPr>
        <p:spPr bwMode="auto">
          <a:xfrm>
            <a:off x="8912623" y="3183495"/>
            <a:ext cx="603967"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626" name="Line 5">
            <a:extLst>
              <a:ext uri="{FF2B5EF4-FFF2-40B4-BE49-F238E27FC236}">
                <a16:creationId xmlns:a16="http://schemas.microsoft.com/office/drawing/2014/main" id="{5AD334B8-BE0A-1E40-B325-B83D27E0C4DB}"/>
              </a:ext>
            </a:extLst>
          </p:cNvPr>
          <p:cNvSpPr>
            <a:spLocks noChangeShapeType="1"/>
          </p:cNvSpPr>
          <p:nvPr/>
        </p:nvSpPr>
        <p:spPr bwMode="auto">
          <a:xfrm>
            <a:off x="7750573" y="3183495"/>
            <a:ext cx="603967" cy="0"/>
          </a:xfrm>
          <a:prstGeom prst="line">
            <a:avLst/>
          </a:prstGeom>
          <a:noFill/>
          <a:ln w="127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l" eaLnBrk="1" fontAlgn="auto" hangingPunct="1">
              <a:spcBef>
                <a:spcPts val="0"/>
              </a:spcBef>
              <a:spcAft>
                <a:spcPts val="0"/>
              </a:spcAft>
              <a:defRPr/>
            </a:pPr>
            <a:endParaRPr lang="en-US" sz="1100" i="0" dirty="0">
              <a:solidFill>
                <a:srgbClr val="000000"/>
              </a:solidFill>
              <a:latin typeface="Arial"/>
              <a:ea typeface=""/>
              <a:cs typeface="Arial"/>
            </a:endParaRPr>
          </a:p>
        </p:txBody>
      </p:sp>
      <p:sp>
        <p:nvSpPr>
          <p:cNvPr id="7" name="TextBox 6">
            <a:extLst>
              <a:ext uri="{FF2B5EF4-FFF2-40B4-BE49-F238E27FC236}">
                <a16:creationId xmlns:a16="http://schemas.microsoft.com/office/drawing/2014/main" id="{00358199-AC83-4304-908B-27031DE254CB}"/>
              </a:ext>
            </a:extLst>
          </p:cNvPr>
          <p:cNvSpPr txBox="1"/>
          <p:nvPr/>
        </p:nvSpPr>
        <p:spPr>
          <a:xfrm>
            <a:off x="421105" y="5736706"/>
            <a:ext cx="4218784" cy="307777"/>
          </a:xfrm>
          <a:prstGeom prst="rect">
            <a:avLst/>
          </a:prstGeom>
          <a:noFill/>
        </p:spPr>
        <p:txBody>
          <a:bodyPr wrap="none" rtlCol="0">
            <a:spAutoFit/>
          </a:bodyPr>
          <a:lstStyle/>
          <a:p>
            <a:r>
              <a:rPr lang="en-US" sz="1400" dirty="0"/>
              <a:t>*Primary endpoint: reduction in monthly migraine days</a:t>
            </a:r>
          </a:p>
        </p:txBody>
      </p:sp>
    </p:spTree>
    <p:extLst>
      <p:ext uri="{BB962C8B-B14F-4D97-AF65-F5344CB8AC3E}">
        <p14:creationId xmlns:p14="http://schemas.microsoft.com/office/powerpoint/2010/main" val="3620714406"/>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115074"/>
            <a:ext cx="12192000" cy="1137036"/>
          </a:xfrm>
        </p:spPr>
        <p:txBody>
          <a:bodyPr/>
          <a:lstStyle/>
          <a:p>
            <a:r>
              <a:rPr lang="en-US" dirty="0"/>
              <a:t>   4 Injectable mAbs to CGRP or Its Receptor</a:t>
            </a:r>
            <a:r>
              <a:rPr lang="en-US" sz="1800" dirty="0"/>
              <a:t> (continued)</a:t>
            </a:r>
            <a:endParaRPr lang="en-US" dirty="0"/>
          </a:p>
        </p:txBody>
      </p:sp>
      <p:sp>
        <p:nvSpPr>
          <p:cNvPr id="3" name="Text Placeholder 2">
            <a:extLst>
              <a:ext uri="{FF2B5EF4-FFF2-40B4-BE49-F238E27FC236}">
                <a16:creationId xmlns:a16="http://schemas.microsoft.com/office/drawing/2014/main" id="{A1C5123B-01EC-B34F-8059-235168C205F1}"/>
              </a:ext>
            </a:extLst>
          </p:cNvPr>
          <p:cNvSpPr>
            <a:spLocks noGrp="1"/>
          </p:cNvSpPr>
          <p:nvPr>
            <p:ph type="body" sz="quarter" idx="11"/>
          </p:nvPr>
        </p:nvSpPr>
        <p:spPr>
          <a:xfrm>
            <a:off x="4148875" y="5934521"/>
            <a:ext cx="7847816" cy="830997"/>
          </a:xfrm>
        </p:spPr>
        <p:txBody>
          <a:bodyPr/>
          <a:lstStyle/>
          <a:p>
            <a:pPr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Aimovig [package insert]. Thousand Oaks, CA: Amgen Inc.; April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Vyepti [package insert]. Bothwell, WA: Lundbeck Seattle BioPharmaceuticals, Inc.; February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Ajovy [package insert]. North Wales, PA: Teva Pharmaceuticals USA, Inc.; June 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rPr>
              <a:t>Emgality [package insert]. Indianapolis, IN: Eli Lilly and Company; December 2019.</a:t>
            </a:r>
            <a:endParaRPr lang="en-US" sz="1200" b="0" dirty="0">
              <a:solidFill>
                <a:schemeClr val="tx1"/>
              </a:solidFill>
            </a:endParaRPr>
          </a:p>
        </p:txBody>
      </p:sp>
      <p:sp>
        <p:nvSpPr>
          <p:cNvPr id="8" name="Footer Placeholder 15">
            <a:extLst>
              <a:ext uri="{FF2B5EF4-FFF2-40B4-BE49-F238E27FC236}">
                <a16:creationId xmlns:a16="http://schemas.microsoft.com/office/drawing/2014/main" id="{0751C938-0919-4A39-A8E1-A8629DA37BF0}"/>
              </a:ext>
            </a:extLst>
          </p:cNvPr>
          <p:cNvSpPr txBox="1">
            <a:spLocks/>
          </p:cNvSpPr>
          <p:nvPr/>
        </p:nvSpPr>
        <p:spPr>
          <a:xfrm>
            <a:off x="2252359" y="-843022"/>
            <a:ext cx="9744332" cy="559932"/>
          </a:xfrm>
          <a:prstGeom prst="rect">
            <a:avLst/>
          </a:prstGeom>
        </p:spPr>
        <p:txBody>
          <a:bodyPr vert="horz" lIns="68580" tIns="34290" rIns="68580" bIns="34290" rtlCol="0" anchor="b"/>
          <a:lstStyle>
            <a:defPPr>
              <a:defRPr lang="en-US"/>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800" dirty="0">
              <a:solidFill>
                <a:schemeClr val="tx1"/>
              </a:solidFill>
            </a:endParaRPr>
          </a:p>
        </p:txBody>
      </p:sp>
      <p:graphicFrame>
        <p:nvGraphicFramePr>
          <p:cNvPr id="9" name="表格 4"/>
          <p:cNvGraphicFramePr>
            <a:graphicFrameLocks noGrp="1"/>
          </p:cNvGraphicFramePr>
          <p:nvPr>
            <p:extLst>
              <p:ext uri="{D42A27DB-BD31-4B8C-83A1-F6EECF244321}">
                <p14:modId xmlns:p14="http://schemas.microsoft.com/office/powerpoint/2010/main" val="191597454"/>
              </p:ext>
            </p:extLst>
          </p:nvPr>
        </p:nvGraphicFramePr>
        <p:xfrm>
          <a:off x="295411" y="1193774"/>
          <a:ext cx="11418175" cy="4213226"/>
        </p:xfrm>
        <a:graphic>
          <a:graphicData uri="http://schemas.openxmlformats.org/drawingml/2006/table">
            <a:tbl>
              <a:tblPr firstRow="1" bandRow="1">
                <a:tableStyleId>{3B4B98B0-60AC-42C2-AFA5-B58CD77FA1E5}</a:tableStyleId>
              </a:tblPr>
              <a:tblGrid>
                <a:gridCol w="1172807">
                  <a:extLst>
                    <a:ext uri="{9D8B030D-6E8A-4147-A177-3AD203B41FA5}">
                      <a16:colId xmlns:a16="http://schemas.microsoft.com/office/drawing/2014/main" val="20000"/>
                    </a:ext>
                  </a:extLst>
                </a:gridCol>
                <a:gridCol w="2304811">
                  <a:extLst>
                    <a:ext uri="{9D8B030D-6E8A-4147-A177-3AD203B41FA5}">
                      <a16:colId xmlns:a16="http://schemas.microsoft.com/office/drawing/2014/main" val="20001"/>
                    </a:ext>
                  </a:extLst>
                </a:gridCol>
                <a:gridCol w="2345389">
                  <a:extLst>
                    <a:ext uri="{9D8B030D-6E8A-4147-A177-3AD203B41FA5}">
                      <a16:colId xmlns:a16="http://schemas.microsoft.com/office/drawing/2014/main" val="20003"/>
                    </a:ext>
                  </a:extLst>
                </a:gridCol>
                <a:gridCol w="3278675">
                  <a:extLst>
                    <a:ext uri="{9D8B030D-6E8A-4147-A177-3AD203B41FA5}">
                      <a16:colId xmlns:a16="http://schemas.microsoft.com/office/drawing/2014/main" val="20004"/>
                    </a:ext>
                  </a:extLst>
                </a:gridCol>
                <a:gridCol w="2316493">
                  <a:extLst>
                    <a:ext uri="{9D8B030D-6E8A-4147-A177-3AD203B41FA5}">
                      <a16:colId xmlns:a16="http://schemas.microsoft.com/office/drawing/2014/main" val="20005"/>
                    </a:ext>
                  </a:extLst>
                </a:gridCol>
              </a:tblGrid>
              <a:tr h="807784">
                <a:tc>
                  <a:txBody>
                    <a:bodyPr/>
                    <a:lstStyle/>
                    <a:p>
                      <a:pPr algn="l"/>
                      <a:endParaRPr lang="zh-CN" altLang="en-US" sz="1100" b="0" i="0" dirty="0">
                        <a:solidFill>
                          <a:schemeClr val="tx1"/>
                        </a:solidFill>
                        <a:latin typeface="Arial" panose="020B0604020202020204" pitchFamily="34" charset="0"/>
                        <a:cs typeface="Arial" panose="020B0604020202020204" pitchFamily="34" charset="0"/>
                      </a:endParaRPr>
                    </a:p>
                  </a:txBody>
                  <a:tcPr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Erenumab</a:t>
                      </a:r>
                      <a:endParaRPr lang="zh-CN" altLang="en-US" sz="2000" b="1" i="0" dirty="0">
                        <a:solidFill>
                          <a:schemeClr val="tx1"/>
                        </a:solidFill>
                        <a:latin typeface="Arial" panose="020B0604020202020204" pitchFamily="34" charset="0"/>
                        <a:cs typeface="Arial" panose="020B0604020202020204" pitchFamily="34" charset="0"/>
                      </a:endParaRP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tc>
                  <a:txBody>
                    <a:bodyPr/>
                    <a:lstStyle/>
                    <a:p>
                      <a:pPr algn="ctr"/>
                      <a:r>
                        <a:rPr lang="en-US" altLang="zh-CN" sz="2000" b="1" i="0" dirty="0">
                          <a:solidFill>
                            <a:schemeClr val="tx1"/>
                          </a:solidFill>
                          <a:latin typeface="Arial" panose="020B0604020202020204" pitchFamily="34" charset="0"/>
                          <a:ea typeface="Tahoma" panose="020B0604030504040204" pitchFamily="34" charset="0"/>
                          <a:cs typeface="Arial" panose="020B0604020202020204" pitchFamily="34" charset="0"/>
                        </a:rPr>
                        <a:t>Fremanezumab</a:t>
                      </a: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tc>
                  <a:txBody>
                    <a:bodyPr/>
                    <a:lstStyle/>
                    <a:p>
                      <a:pPr algn="ctr"/>
                      <a:r>
                        <a:rPr lang="en-US" altLang="zh-CN" sz="2000" b="1" i="0" dirty="0">
                          <a:solidFill>
                            <a:schemeClr val="tx1"/>
                          </a:solidFill>
                          <a:latin typeface="Arial" panose="020B0604020202020204" pitchFamily="34" charset="0"/>
                          <a:ea typeface="Tahoma" panose="020B0604030504040204" pitchFamily="34" charset="0"/>
                          <a:cs typeface="Arial" panose="020B0604020202020204" pitchFamily="34" charset="0"/>
                        </a:rPr>
                        <a:t>Galcanezumab</a:t>
                      </a: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tc>
                  <a:txBody>
                    <a:bodyPr/>
                    <a:lstStyle/>
                    <a:p>
                      <a:pPr algn="ctr"/>
                      <a:r>
                        <a:rPr lang="en-US" altLang="zh-CN" sz="2000" b="1" i="0" dirty="0">
                          <a:solidFill>
                            <a:schemeClr val="tx1"/>
                          </a:solidFill>
                          <a:latin typeface="Arial" panose="020B0604020202020204" pitchFamily="34" charset="0"/>
                          <a:ea typeface="Tahoma" panose="020B0604030504040204" pitchFamily="34" charset="0"/>
                          <a:cs typeface="Arial" panose="020B0604020202020204" pitchFamily="34" charset="0"/>
                        </a:rPr>
                        <a:t>Eptinezumab</a:t>
                      </a:r>
                    </a:p>
                  </a:txBody>
                  <a:tcPr marL="0" marR="0"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4">
                        <a:lumMod val="90000"/>
                      </a:schemeClr>
                    </a:solidFill>
                  </a:tcPr>
                </a:tc>
                <a:extLst>
                  <a:ext uri="{0D108BD9-81ED-4DB2-BD59-A6C34878D82A}">
                    <a16:rowId xmlns:a16="http://schemas.microsoft.com/office/drawing/2014/main" val="10000"/>
                  </a:ext>
                </a:extLst>
              </a:tr>
              <a:tr h="694861">
                <a:tc>
                  <a:txBody>
                    <a:bodyPr/>
                    <a:lstStyle/>
                    <a:p>
                      <a:pPr algn="l"/>
                      <a:r>
                        <a:rPr lang="en-US" altLang="zh-CN" sz="1600" b="1" i="0" dirty="0">
                          <a:solidFill>
                            <a:schemeClr val="tx1"/>
                          </a:solidFill>
                          <a:latin typeface="Arial" panose="020B0604020202020204" pitchFamily="34" charset="0"/>
                          <a:ea typeface="Tahoma" panose="020B0604030504040204" pitchFamily="34" charset="0"/>
                          <a:cs typeface="Arial" panose="020B0604020202020204" pitchFamily="34" charset="0"/>
                        </a:rPr>
                        <a:t>Studied</a:t>
                      </a:r>
                      <a:r>
                        <a:rPr lang="en-US" altLang="zh-CN" sz="1600" b="1" i="0" baseline="0" dirty="0">
                          <a:solidFill>
                            <a:schemeClr val="tx1"/>
                          </a:solidFill>
                          <a:latin typeface="Arial" panose="020B0604020202020204" pitchFamily="34" charset="0"/>
                          <a:ea typeface="Tahoma" panose="020B0604030504040204" pitchFamily="34" charset="0"/>
                          <a:cs typeface="Arial" panose="020B0604020202020204" pitchFamily="34" charset="0"/>
                        </a:rPr>
                        <a:t> for</a:t>
                      </a:r>
                      <a:endParaRPr lang="zh-CN" altLang="en-US" sz="1600" b="1" i="0" dirty="0">
                        <a:solidFill>
                          <a:schemeClr val="tx1"/>
                        </a:solidFill>
                        <a:latin typeface="Arial" panose="020B0604020202020204" pitchFamily="34" charset="0"/>
                        <a:cs typeface="Arial" panose="020B0604020202020204" pitchFamily="34" charset="0"/>
                      </a:endParaRPr>
                    </a:p>
                  </a:txBody>
                  <a:tcPr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EM, CM</a:t>
                      </a:r>
                      <a:endParaRPr lang="zh-CN" altLang="en-US" sz="1600" b="0" i="0" u="sng"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EM, CM</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EM, CM, eCH</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EM, CM</a:t>
                      </a:r>
                      <a:endParaRPr lang="zh-CN" altLang="en-US" sz="1600" b="0" i="0" u="sng"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32469">
                <a:tc>
                  <a:txBody>
                    <a:bodyPr/>
                    <a:lstStyle/>
                    <a:p>
                      <a:pPr algn="l"/>
                      <a:r>
                        <a:rPr lang="en-US" altLang="zh-CN" sz="1600" b="1" i="0" dirty="0">
                          <a:solidFill>
                            <a:schemeClr val="tx1"/>
                          </a:solidFill>
                          <a:latin typeface="Arial" panose="020B0604020202020204" pitchFamily="34" charset="0"/>
                          <a:ea typeface="Tahoma" panose="020B0604030504040204" pitchFamily="34" charset="0"/>
                          <a:cs typeface="Arial" panose="020B0604020202020204" pitchFamily="34" charset="0"/>
                        </a:rPr>
                        <a:t>Target</a:t>
                      </a:r>
                      <a:endParaRPr lang="zh-CN" altLang="en-US" sz="1600" b="1" i="0" dirty="0">
                        <a:solidFill>
                          <a:schemeClr val="tx1"/>
                        </a:solidFill>
                        <a:latin typeface="Arial" panose="020B0604020202020204" pitchFamily="34" charset="0"/>
                        <a:cs typeface="Arial" panose="020B0604020202020204" pitchFamily="34" charset="0"/>
                      </a:endParaRPr>
                    </a:p>
                  </a:txBody>
                  <a:tcPr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lang="en-US" altLang="zh-CN" sz="1600" b="0" i="0" kern="1200" dirty="0">
                          <a:solidFill>
                            <a:schemeClr val="tx1"/>
                          </a:solidFill>
                          <a:latin typeface="Arial" panose="020B0604020202020204" pitchFamily="34" charset="0"/>
                          <a:ea typeface="Tahoma" panose="020B0604030504040204" pitchFamily="34" charset="0"/>
                          <a:cs typeface="Arial" panose="020B0604020202020204" pitchFamily="34" charset="0"/>
                        </a:rPr>
                        <a:t>CGRP receptor</a:t>
                      </a:r>
                      <a:endParaRPr lang="zh-CN" altLang="en-US" sz="1600" b="0" i="0" kern="1200" dirty="0">
                        <a:solidFill>
                          <a:schemeClr val="tx1"/>
                        </a:solidFill>
                        <a:latin typeface="Arial" panose="020B0604020202020204" pitchFamily="34" charset="0"/>
                        <a:ea typeface="+mn-ea"/>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CGRP peptide or ligand</a:t>
                      </a:r>
                      <a:endParaRPr lang="zh-CN" altLang="en-US" sz="1600" b="0" i="0"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CGRP peptide or ligand</a:t>
                      </a:r>
                      <a:endParaRPr lang="zh-CN" altLang="en-US" sz="1600" b="0" i="0"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CGRP peptide or ligand</a:t>
                      </a:r>
                      <a:endParaRPr lang="zh-CN" altLang="en-US" sz="1600" b="0" i="0"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84539894"/>
                  </a:ext>
                </a:extLst>
              </a:tr>
              <a:tr h="2078112">
                <a:tc>
                  <a:txBody>
                    <a:bodyPr/>
                    <a:lstStyle/>
                    <a:p>
                      <a:pPr algn="l"/>
                      <a:r>
                        <a:rPr lang="en-US" altLang="zh-CN" sz="1600" b="1" i="0" dirty="0">
                          <a:solidFill>
                            <a:schemeClr val="tx1"/>
                          </a:solidFill>
                          <a:latin typeface="Arial" panose="020B0604020202020204" pitchFamily="34" charset="0"/>
                          <a:ea typeface="Tahoma" panose="020B0604030504040204" pitchFamily="34" charset="0"/>
                          <a:cs typeface="Arial" panose="020B0604020202020204" pitchFamily="34" charset="0"/>
                        </a:rPr>
                        <a:t>Route and dosing</a:t>
                      </a:r>
                    </a:p>
                  </a:txBody>
                  <a:tcPr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l"/>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Monthly subcutaneous (SC) 70, 140 mg</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l"/>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Monthly or quarterly SC; 225 mg monthly, or </a:t>
                      </a:r>
                      <a:b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675 mg Q3 months</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l">
                        <a:spcAft>
                          <a:spcPts val="1200"/>
                        </a:spcAft>
                      </a:pP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For migraine: monthly SC; 240 mg loading dose, then 120 mg SC monthly thereafter.</a:t>
                      </a:r>
                    </a:p>
                    <a:p>
                      <a:pPr algn="l"/>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For eCH: 300 mg SC, then 300 mg monthly to cycle end</a:t>
                      </a: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tc>
                  <a:txBody>
                    <a:bodyPr/>
                    <a:lstStyle/>
                    <a:p>
                      <a:pPr algn="l"/>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100 mg or 300 mg</a:t>
                      </a:r>
                      <a:b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600" b="0" i="0" dirty="0">
                          <a:solidFill>
                            <a:schemeClr val="tx1"/>
                          </a:solidFill>
                          <a:latin typeface="Arial" panose="020B0604020202020204" pitchFamily="34" charset="0"/>
                          <a:ea typeface="Tahoma" panose="020B0604030504040204" pitchFamily="34" charset="0"/>
                          <a:cs typeface="Arial" panose="020B0604020202020204" pitchFamily="34" charset="0"/>
                        </a:rPr>
                        <a:t>Q3 months intravenous</a:t>
                      </a:r>
                      <a:endParaRPr lang="zh-CN" altLang="en-US" sz="1600" b="1" i="0" dirty="0">
                        <a:solidFill>
                          <a:schemeClr val="tx1"/>
                        </a:solidFill>
                        <a:latin typeface="Arial" panose="020B0604020202020204" pitchFamily="34" charset="0"/>
                        <a:cs typeface="Arial" panose="020B0604020202020204" pitchFamily="34" charset="0"/>
                      </a:endParaRPr>
                    </a:p>
                  </a:txBody>
                  <a:tcPr marL="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55150246"/>
                  </a:ext>
                </a:extLst>
              </a:tr>
            </a:tbl>
          </a:graphicData>
        </a:graphic>
      </p:graphicFrame>
      <p:sp>
        <p:nvSpPr>
          <p:cNvPr id="2" name="TextBox 1"/>
          <p:cNvSpPr txBox="1"/>
          <p:nvPr/>
        </p:nvSpPr>
        <p:spPr>
          <a:xfrm>
            <a:off x="295411" y="5736958"/>
            <a:ext cx="5914120" cy="307777"/>
          </a:xfrm>
          <a:prstGeom prst="rect">
            <a:avLst/>
          </a:prstGeom>
          <a:noFill/>
        </p:spPr>
        <p:txBody>
          <a:bodyPr wrap="none" rtlCol="0">
            <a:spAutoFit/>
          </a:bodyPr>
          <a:lstStyle/>
          <a:p>
            <a:r>
              <a:rPr lang="en-US" sz="1400" dirty="0"/>
              <a:t>EM, episodic migraine; CM, chronic migraine; eCH, episodic cluster headache</a:t>
            </a:r>
          </a:p>
        </p:txBody>
      </p:sp>
    </p:spTree>
    <p:extLst>
      <p:ext uri="{BB962C8B-B14F-4D97-AF65-F5344CB8AC3E}">
        <p14:creationId xmlns:p14="http://schemas.microsoft.com/office/powerpoint/2010/main" val="362623107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8D0A-CE74-49A3-AB58-2B383C66306E}"/>
              </a:ext>
            </a:extLst>
          </p:cNvPr>
          <p:cNvSpPr>
            <a:spLocks noGrp="1"/>
          </p:cNvSpPr>
          <p:nvPr>
            <p:ph type="title"/>
          </p:nvPr>
        </p:nvSpPr>
        <p:spPr>
          <a:xfrm>
            <a:off x="838200" y="96253"/>
            <a:ext cx="10515600" cy="1299411"/>
          </a:xfrm>
        </p:spPr>
        <p:txBody>
          <a:bodyPr>
            <a:normAutofit/>
          </a:bodyPr>
          <a:lstStyle/>
          <a:p>
            <a:r>
              <a:rPr lang="en-US" dirty="0"/>
              <a:t>Headache Disorders Are the 2nd Leading Cause of Disability Worldwide*</a:t>
            </a:r>
          </a:p>
        </p:txBody>
      </p:sp>
      <p:graphicFrame>
        <p:nvGraphicFramePr>
          <p:cNvPr id="9" name="Content Placeholder 8">
            <a:extLst>
              <a:ext uri="{FF2B5EF4-FFF2-40B4-BE49-F238E27FC236}">
                <a16:creationId xmlns:a16="http://schemas.microsoft.com/office/drawing/2014/main" id="{B575D21F-2444-4A54-9092-40F3166872D0}"/>
              </a:ext>
            </a:extLst>
          </p:cNvPr>
          <p:cNvGraphicFramePr>
            <a:graphicFrameLocks noGrp="1"/>
          </p:cNvGraphicFramePr>
          <p:nvPr>
            <p:ph sz="half" idx="1"/>
            <p:extLst>
              <p:ext uri="{D42A27DB-BD31-4B8C-83A1-F6EECF244321}">
                <p14:modId xmlns:p14="http://schemas.microsoft.com/office/powerpoint/2010/main" val="3736099695"/>
              </p:ext>
            </p:extLst>
          </p:nvPr>
        </p:nvGraphicFramePr>
        <p:xfrm>
          <a:off x="838200" y="2116362"/>
          <a:ext cx="5181600" cy="383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a:extLst>
              <a:ext uri="{FF2B5EF4-FFF2-40B4-BE49-F238E27FC236}">
                <a16:creationId xmlns:a16="http://schemas.microsoft.com/office/drawing/2014/main" id="{84FE190B-6D83-4F8F-932D-185F46D7F655}"/>
              </a:ext>
            </a:extLst>
          </p:cNvPr>
          <p:cNvGraphicFramePr>
            <a:graphicFrameLocks noGrp="1"/>
          </p:cNvGraphicFramePr>
          <p:nvPr>
            <p:ph sz="half" idx="2"/>
            <p:extLst>
              <p:ext uri="{D42A27DB-BD31-4B8C-83A1-F6EECF244321}">
                <p14:modId xmlns:p14="http://schemas.microsoft.com/office/powerpoint/2010/main" val="552647159"/>
              </p:ext>
            </p:extLst>
          </p:nvPr>
        </p:nvGraphicFramePr>
        <p:xfrm>
          <a:off x="6172200" y="2116362"/>
          <a:ext cx="5181600" cy="3838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2A888F01-3310-4B94-98E3-6D150743347D}"/>
              </a:ext>
            </a:extLst>
          </p:cNvPr>
          <p:cNvSpPr txBox="1"/>
          <p:nvPr/>
        </p:nvSpPr>
        <p:spPr>
          <a:xfrm>
            <a:off x="2481208" y="1408476"/>
            <a:ext cx="1895584" cy="707886"/>
          </a:xfrm>
          <a:prstGeom prst="rect">
            <a:avLst/>
          </a:prstGeom>
          <a:solidFill>
            <a:srgbClr val="FF69D8"/>
          </a:solidFill>
          <a:ln>
            <a:solidFill>
              <a:schemeClr val="tx1"/>
            </a:solidFill>
          </a:ln>
          <a:scene3d>
            <a:camera prst="orthographicFront"/>
            <a:lightRig rig="threePt" dir="t"/>
          </a:scene3d>
          <a:sp3d>
            <a:bevelT/>
          </a:sp3d>
        </p:spPr>
        <p:txBody>
          <a:bodyPr wrap="none" rtlCol="0">
            <a:spAutoFit/>
          </a:bodyPr>
          <a:lstStyle/>
          <a:p>
            <a:r>
              <a:rPr lang="en-US" sz="4000" dirty="0"/>
              <a:t>Females</a:t>
            </a:r>
          </a:p>
        </p:txBody>
      </p:sp>
      <p:sp>
        <p:nvSpPr>
          <p:cNvPr id="12" name="TextBox 11">
            <a:extLst>
              <a:ext uri="{FF2B5EF4-FFF2-40B4-BE49-F238E27FC236}">
                <a16:creationId xmlns:a16="http://schemas.microsoft.com/office/drawing/2014/main" id="{305931EF-6789-4785-9A97-20127AB8CF86}"/>
              </a:ext>
            </a:extLst>
          </p:cNvPr>
          <p:cNvSpPr txBox="1"/>
          <p:nvPr/>
        </p:nvSpPr>
        <p:spPr>
          <a:xfrm>
            <a:off x="8042291" y="1408476"/>
            <a:ext cx="1441420" cy="707886"/>
          </a:xfrm>
          <a:prstGeom prst="rect">
            <a:avLst/>
          </a:prstGeom>
          <a:solidFill>
            <a:schemeClr val="accent5">
              <a:lumMod val="60000"/>
              <a:lumOff val="40000"/>
            </a:schemeClr>
          </a:solidFill>
          <a:ln>
            <a:solidFill>
              <a:schemeClr val="tx1"/>
            </a:solidFill>
          </a:ln>
          <a:scene3d>
            <a:camera prst="orthographicFront"/>
            <a:lightRig rig="threePt" dir="t"/>
          </a:scene3d>
          <a:sp3d>
            <a:bevelT/>
          </a:sp3d>
        </p:spPr>
        <p:txBody>
          <a:bodyPr wrap="none" rtlCol="0">
            <a:spAutoFit/>
          </a:bodyPr>
          <a:lstStyle/>
          <a:p>
            <a:r>
              <a:rPr lang="en-US" sz="4000" dirty="0"/>
              <a:t>Males</a:t>
            </a:r>
          </a:p>
        </p:txBody>
      </p:sp>
      <p:sp>
        <p:nvSpPr>
          <p:cNvPr id="13" name="TextBox 12">
            <a:extLst>
              <a:ext uri="{FF2B5EF4-FFF2-40B4-BE49-F238E27FC236}">
                <a16:creationId xmlns:a16="http://schemas.microsoft.com/office/drawing/2014/main" id="{3AB67023-B352-4AB5-B18B-AAC824EDC452}"/>
              </a:ext>
            </a:extLst>
          </p:cNvPr>
          <p:cNvSpPr txBox="1"/>
          <p:nvPr/>
        </p:nvSpPr>
        <p:spPr>
          <a:xfrm>
            <a:off x="4164107" y="6141068"/>
            <a:ext cx="6381555" cy="276999"/>
          </a:xfrm>
          <a:prstGeom prst="rect">
            <a:avLst/>
          </a:prstGeom>
          <a:noFill/>
        </p:spPr>
        <p:txBody>
          <a:bodyPr wrap="none" rtlCol="0">
            <a:spAutoFit/>
          </a:bodyPr>
          <a:lstStyle/>
          <a:p>
            <a:r>
              <a:rPr lang="en-US" sz="1200" dirty="0"/>
              <a:t>GBD 2017 Disease and Injury Incidence and Prevalence Collaborators. </a:t>
            </a:r>
            <a:r>
              <a:rPr lang="en-US" sz="1200" i="1" dirty="0"/>
              <a:t>Lancet</a:t>
            </a:r>
            <a:r>
              <a:rPr lang="en-US" sz="1200" dirty="0"/>
              <a:t>. 2018;392:1789-1858.</a:t>
            </a:r>
          </a:p>
        </p:txBody>
      </p:sp>
      <p:sp>
        <p:nvSpPr>
          <p:cNvPr id="14" name="TextBox 13">
            <a:extLst>
              <a:ext uri="{FF2B5EF4-FFF2-40B4-BE49-F238E27FC236}">
                <a16:creationId xmlns:a16="http://schemas.microsoft.com/office/drawing/2014/main" id="{E87D9F51-7176-416C-9473-1B90C3C081F3}"/>
              </a:ext>
            </a:extLst>
          </p:cNvPr>
          <p:cNvSpPr txBox="1"/>
          <p:nvPr/>
        </p:nvSpPr>
        <p:spPr>
          <a:xfrm>
            <a:off x="1609165" y="5739950"/>
            <a:ext cx="2105000" cy="307777"/>
          </a:xfrm>
          <a:prstGeom prst="rect">
            <a:avLst/>
          </a:prstGeom>
          <a:noFill/>
        </p:spPr>
        <p:txBody>
          <a:bodyPr wrap="none" rtlCol="0">
            <a:spAutoFit/>
          </a:bodyPr>
          <a:lstStyle/>
          <a:p>
            <a:r>
              <a:rPr lang="en-US" sz="1400" dirty="0"/>
              <a:t>*Years lived with disability</a:t>
            </a:r>
          </a:p>
        </p:txBody>
      </p:sp>
    </p:spTree>
    <p:extLst>
      <p:ext uri="{BB962C8B-B14F-4D97-AF65-F5344CB8AC3E}">
        <p14:creationId xmlns:p14="http://schemas.microsoft.com/office/powerpoint/2010/main" val="622222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563EB-BD4E-4965-B1AA-D5AC88AAE118}"/>
              </a:ext>
            </a:extLst>
          </p:cNvPr>
          <p:cNvSpPr>
            <a:spLocks noGrp="1"/>
          </p:cNvSpPr>
          <p:nvPr>
            <p:ph type="title"/>
          </p:nvPr>
        </p:nvSpPr>
        <p:spPr>
          <a:xfrm>
            <a:off x="838199" y="0"/>
            <a:ext cx="10748211" cy="612747"/>
          </a:xfrm>
        </p:spPr>
        <p:txBody>
          <a:bodyPr>
            <a:noAutofit/>
          </a:bodyPr>
          <a:lstStyle/>
          <a:p>
            <a:r>
              <a:rPr lang="en-US" sz="3600" dirty="0"/>
              <a:t> CGRP mAb Phase 3 Trials for Chronic Migraine*</a:t>
            </a:r>
          </a:p>
        </p:txBody>
      </p:sp>
      <p:sp>
        <p:nvSpPr>
          <p:cNvPr id="4" name="TextBox 3">
            <a:extLst>
              <a:ext uri="{FF2B5EF4-FFF2-40B4-BE49-F238E27FC236}">
                <a16:creationId xmlns:a16="http://schemas.microsoft.com/office/drawing/2014/main" id="{BEEDA0C1-F2CE-4570-B418-A2D3528F3AD3}"/>
              </a:ext>
            </a:extLst>
          </p:cNvPr>
          <p:cNvSpPr txBox="1"/>
          <p:nvPr/>
        </p:nvSpPr>
        <p:spPr>
          <a:xfrm>
            <a:off x="4083520" y="6017456"/>
            <a:ext cx="7000634" cy="461665"/>
          </a:xfrm>
          <a:prstGeom prst="rect">
            <a:avLst/>
          </a:prstGeom>
          <a:noFill/>
        </p:spPr>
        <p:txBody>
          <a:bodyPr wrap="none" rtlCol="0">
            <a:spAutoFit/>
          </a:bodyPr>
          <a:lstStyle/>
          <a:p>
            <a:r>
              <a:rPr lang="da-DK" sz="1200" b="0" i="0" kern="0" dirty="0">
                <a:cs typeface="Arial" panose="020B0604020202020204" pitchFamily="34" charset="0"/>
              </a:rPr>
              <a:t>1. Tepper S, et al. </a:t>
            </a:r>
            <a:r>
              <a:rPr lang="da-DK" sz="1200" b="0" i="1" kern="0" dirty="0">
                <a:cs typeface="Arial" panose="020B0604020202020204" pitchFamily="34" charset="0"/>
              </a:rPr>
              <a:t>Lancet Neurol</a:t>
            </a:r>
            <a:r>
              <a:rPr lang="da-DK" sz="1200" b="0" i="0" kern="0" dirty="0">
                <a:cs typeface="Arial" panose="020B0604020202020204" pitchFamily="34" charset="0"/>
              </a:rPr>
              <a:t>. 2017;16:425–434. 2. Detke HC, et al. </a:t>
            </a:r>
            <a:r>
              <a:rPr lang="da-DK" sz="1200" b="0" i="1" kern="0" dirty="0">
                <a:cs typeface="Arial" panose="020B0604020202020204" pitchFamily="34" charset="0"/>
              </a:rPr>
              <a:t>Neurology</a:t>
            </a:r>
            <a:r>
              <a:rPr lang="da-DK" sz="1200" b="0" i="0" kern="0" dirty="0">
                <a:cs typeface="Arial" panose="020B0604020202020204" pitchFamily="34" charset="0"/>
              </a:rPr>
              <a:t>. 2018;91(24):e2211-e2221. </a:t>
            </a:r>
          </a:p>
          <a:p>
            <a:r>
              <a:rPr lang="da-DK" sz="1200" b="0" i="0" kern="0" dirty="0">
                <a:cs typeface="Arial" panose="020B0604020202020204" pitchFamily="34" charset="0"/>
              </a:rPr>
              <a:t>3. Silberstein SD, et al. </a:t>
            </a:r>
            <a:r>
              <a:rPr lang="da-DK" sz="1200" b="0" i="1" kern="0" dirty="0">
                <a:cs typeface="Arial" panose="020B0604020202020204" pitchFamily="34" charset="0"/>
              </a:rPr>
              <a:t>N Eng J Med</a:t>
            </a:r>
            <a:r>
              <a:rPr lang="da-DK" sz="1200" b="0" i="0" kern="0" dirty="0">
                <a:cs typeface="Arial" panose="020B0604020202020204" pitchFamily="34" charset="0"/>
              </a:rPr>
              <a:t>. 2017;377:2113-2122. 4. </a:t>
            </a:r>
            <a:r>
              <a:rPr lang="da-DK" sz="1200" b="0" i="0" kern="0" dirty="0" err="1">
                <a:cs typeface="Arial" panose="020B0604020202020204" pitchFamily="34" charset="0"/>
              </a:rPr>
              <a:t>Lipton</a:t>
            </a:r>
            <a:r>
              <a:rPr lang="da-DK" sz="1200" b="0" i="0" kern="0" dirty="0">
                <a:cs typeface="Arial" panose="020B0604020202020204" pitchFamily="34" charset="0"/>
              </a:rPr>
              <a:t>, et al. </a:t>
            </a:r>
            <a:r>
              <a:rPr lang="da-DK" sz="1200" b="0" i="1" kern="0" dirty="0" err="1">
                <a:cs typeface="Arial" panose="020B0604020202020204" pitchFamily="34" charset="0"/>
              </a:rPr>
              <a:t>Neurology</a:t>
            </a:r>
            <a:r>
              <a:rPr lang="da-DK" sz="1200" b="0" i="1" kern="0" dirty="0">
                <a:cs typeface="Arial" panose="020B0604020202020204" pitchFamily="34" charset="0"/>
              </a:rPr>
              <a:t>.</a:t>
            </a:r>
            <a:r>
              <a:rPr lang="da-DK" sz="1200" b="0" i="0" kern="0" dirty="0">
                <a:cs typeface="Arial" panose="020B0604020202020204" pitchFamily="34" charset="0"/>
              </a:rPr>
              <a:t> 2020; 94:e1365-e1377.</a:t>
            </a:r>
          </a:p>
        </p:txBody>
      </p:sp>
      <p:graphicFrame>
        <p:nvGraphicFramePr>
          <p:cNvPr id="6" name="Chart 5">
            <a:extLst>
              <a:ext uri="{FF2B5EF4-FFF2-40B4-BE49-F238E27FC236}">
                <a16:creationId xmlns:a16="http://schemas.microsoft.com/office/drawing/2014/main" id="{0E802F0B-E293-4A0F-9C7B-8C9D5983A9F2}"/>
              </a:ext>
            </a:extLst>
          </p:cNvPr>
          <p:cNvGraphicFramePr/>
          <p:nvPr>
            <p:extLst>
              <p:ext uri="{D42A27DB-BD31-4B8C-83A1-F6EECF244321}">
                <p14:modId xmlns:p14="http://schemas.microsoft.com/office/powerpoint/2010/main" val="3290960926"/>
              </p:ext>
            </p:extLst>
          </p:nvPr>
        </p:nvGraphicFramePr>
        <p:xfrm>
          <a:off x="1609213" y="618224"/>
          <a:ext cx="3326581" cy="25554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DA4C7E1-E617-434E-891E-B5F6E6709ED3}"/>
              </a:ext>
            </a:extLst>
          </p:cNvPr>
          <p:cNvSpPr txBox="1"/>
          <p:nvPr/>
        </p:nvSpPr>
        <p:spPr>
          <a:xfrm rot="16200000">
            <a:off x="255340" y="2149439"/>
            <a:ext cx="2393927" cy="400110"/>
          </a:xfrm>
          <a:prstGeom prst="rect">
            <a:avLst/>
          </a:prstGeom>
          <a:noFill/>
        </p:spPr>
        <p:txBody>
          <a:bodyPr wrap="square" rtlCol="0">
            <a:spAutoFit/>
          </a:bodyPr>
          <a:lstStyle/>
          <a:p>
            <a:pPr algn="ctr"/>
            <a:r>
              <a:rPr lang="en-US" sz="1000" dirty="0"/>
              <a:t>Mean Change from Baseline in Monthly Migraine Days (placebo-subtracted)</a:t>
            </a:r>
          </a:p>
        </p:txBody>
      </p:sp>
      <p:graphicFrame>
        <p:nvGraphicFramePr>
          <p:cNvPr id="10" name="Chart 9">
            <a:extLst>
              <a:ext uri="{FF2B5EF4-FFF2-40B4-BE49-F238E27FC236}">
                <a16:creationId xmlns:a16="http://schemas.microsoft.com/office/drawing/2014/main" id="{70107802-59C8-4F44-9198-EFE63662B734}"/>
              </a:ext>
            </a:extLst>
          </p:cNvPr>
          <p:cNvGraphicFramePr/>
          <p:nvPr>
            <p:extLst>
              <p:ext uri="{D42A27DB-BD31-4B8C-83A1-F6EECF244321}">
                <p14:modId xmlns:p14="http://schemas.microsoft.com/office/powerpoint/2010/main" val="3923709578"/>
              </p:ext>
            </p:extLst>
          </p:nvPr>
        </p:nvGraphicFramePr>
        <p:xfrm>
          <a:off x="6045671" y="580053"/>
          <a:ext cx="3260759" cy="294007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45BF2DD2-3C45-4A03-814E-AEC998876E2C}"/>
              </a:ext>
            </a:extLst>
          </p:cNvPr>
          <p:cNvSpPr txBox="1"/>
          <p:nvPr/>
        </p:nvSpPr>
        <p:spPr>
          <a:xfrm>
            <a:off x="7472516" y="1192800"/>
            <a:ext cx="1061884" cy="276999"/>
          </a:xfrm>
          <a:prstGeom prst="rect">
            <a:avLst/>
          </a:prstGeom>
          <a:noFill/>
        </p:spPr>
        <p:txBody>
          <a:bodyPr wrap="square" rtlCol="0">
            <a:spAutoFit/>
          </a:bodyPr>
          <a:lstStyle/>
          <a:p>
            <a:r>
              <a:rPr lang="en-US" sz="1200" dirty="0"/>
              <a:t>Month</a:t>
            </a:r>
          </a:p>
        </p:txBody>
      </p:sp>
      <p:sp>
        <p:nvSpPr>
          <p:cNvPr id="12" name="TextBox 11">
            <a:extLst>
              <a:ext uri="{FF2B5EF4-FFF2-40B4-BE49-F238E27FC236}">
                <a16:creationId xmlns:a16="http://schemas.microsoft.com/office/drawing/2014/main" id="{87443E13-BB3B-4456-9E61-2BCD983B2F61}"/>
              </a:ext>
            </a:extLst>
          </p:cNvPr>
          <p:cNvSpPr txBox="1"/>
          <p:nvPr/>
        </p:nvSpPr>
        <p:spPr>
          <a:xfrm>
            <a:off x="6604633" y="2495642"/>
            <a:ext cx="25519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sp>
        <p:nvSpPr>
          <p:cNvPr id="365" name="TextBox 364">
            <a:extLst>
              <a:ext uri="{FF2B5EF4-FFF2-40B4-BE49-F238E27FC236}">
                <a16:creationId xmlns:a16="http://schemas.microsoft.com/office/drawing/2014/main" id="{BD00C6AE-3909-4AC9-90E8-C4D6E0DFF4C3}"/>
              </a:ext>
            </a:extLst>
          </p:cNvPr>
          <p:cNvSpPr txBox="1"/>
          <p:nvPr/>
        </p:nvSpPr>
        <p:spPr>
          <a:xfrm>
            <a:off x="6851830" y="2570737"/>
            <a:ext cx="25519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sp>
        <p:nvSpPr>
          <p:cNvPr id="366" name="TextBox 365">
            <a:extLst>
              <a:ext uri="{FF2B5EF4-FFF2-40B4-BE49-F238E27FC236}">
                <a16:creationId xmlns:a16="http://schemas.microsoft.com/office/drawing/2014/main" id="{46CEFE5E-1759-4DA2-9CAC-9382BCF7E38C}"/>
              </a:ext>
            </a:extLst>
          </p:cNvPr>
          <p:cNvSpPr txBox="1"/>
          <p:nvPr/>
        </p:nvSpPr>
        <p:spPr>
          <a:xfrm>
            <a:off x="7777756" y="2790070"/>
            <a:ext cx="22570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sp>
        <p:nvSpPr>
          <p:cNvPr id="367" name="TextBox 366">
            <a:extLst>
              <a:ext uri="{FF2B5EF4-FFF2-40B4-BE49-F238E27FC236}">
                <a16:creationId xmlns:a16="http://schemas.microsoft.com/office/drawing/2014/main" id="{73B990F4-69F2-499E-8547-04D5173A1677}"/>
              </a:ext>
            </a:extLst>
          </p:cNvPr>
          <p:cNvSpPr txBox="1"/>
          <p:nvPr/>
        </p:nvSpPr>
        <p:spPr>
          <a:xfrm>
            <a:off x="8407982" y="2326813"/>
            <a:ext cx="25519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sp>
        <p:nvSpPr>
          <p:cNvPr id="368" name="TextBox 367">
            <a:extLst>
              <a:ext uri="{FF2B5EF4-FFF2-40B4-BE49-F238E27FC236}">
                <a16:creationId xmlns:a16="http://schemas.microsoft.com/office/drawing/2014/main" id="{182E0AF1-AE09-4AB7-AEDE-7453E25373DC}"/>
              </a:ext>
            </a:extLst>
          </p:cNvPr>
          <p:cNvSpPr txBox="1"/>
          <p:nvPr/>
        </p:nvSpPr>
        <p:spPr>
          <a:xfrm>
            <a:off x="8683064" y="2405501"/>
            <a:ext cx="235313"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sp>
        <p:nvSpPr>
          <p:cNvPr id="369" name="TextBox 368">
            <a:extLst>
              <a:ext uri="{FF2B5EF4-FFF2-40B4-BE49-F238E27FC236}">
                <a16:creationId xmlns:a16="http://schemas.microsoft.com/office/drawing/2014/main" id="{34BD0A0A-CEE2-4CBF-971B-3CF3BEA1E184}"/>
              </a:ext>
            </a:extLst>
          </p:cNvPr>
          <p:cNvSpPr txBox="1"/>
          <p:nvPr/>
        </p:nvSpPr>
        <p:spPr>
          <a:xfrm>
            <a:off x="7530560" y="2548123"/>
            <a:ext cx="25519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sp>
        <p:nvSpPr>
          <p:cNvPr id="370" name="TextBox 1">
            <a:extLst>
              <a:ext uri="{FF2B5EF4-FFF2-40B4-BE49-F238E27FC236}">
                <a16:creationId xmlns:a16="http://schemas.microsoft.com/office/drawing/2014/main" id="{45B9892B-6DCC-41CB-8A94-83741BFC39F9}"/>
              </a:ext>
            </a:extLst>
          </p:cNvPr>
          <p:cNvSpPr txBox="1"/>
          <p:nvPr/>
        </p:nvSpPr>
        <p:spPr>
          <a:xfrm>
            <a:off x="8317661" y="2758768"/>
            <a:ext cx="914400" cy="2154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Calibri" panose="020F0502020204030204" pitchFamily="34" charset="0"/>
                <a:cs typeface="Calibri" panose="020F0502020204030204" pitchFamily="34" charset="0"/>
              </a:rPr>
              <a:t>*</a:t>
            </a:r>
            <a:r>
              <a:rPr lang="en-US" sz="1100" i="1" dirty="0">
                <a:latin typeface="Calibri" panose="020F0502020204030204" pitchFamily="34" charset="0"/>
                <a:cs typeface="Calibri" panose="020F0502020204030204" pitchFamily="34" charset="0"/>
              </a:rPr>
              <a:t>P</a:t>
            </a:r>
            <a:r>
              <a:rPr lang="en-US" sz="1100" dirty="0">
                <a:latin typeface="Calibri" panose="020F0502020204030204" pitchFamily="34" charset="0"/>
                <a:cs typeface="Calibri" panose="020F0502020204030204" pitchFamily="34" charset="0"/>
              </a:rPr>
              <a:t>&lt;0.01</a:t>
            </a:r>
          </a:p>
          <a:p>
            <a:r>
              <a:rPr lang="en-US" sz="1100" dirty="0">
                <a:latin typeface="Calibri" panose="020F0502020204030204" pitchFamily="34" charset="0"/>
                <a:cs typeface="Calibri" panose="020F0502020204030204" pitchFamily="34" charset="0"/>
              </a:rPr>
              <a:t>†</a:t>
            </a:r>
            <a:r>
              <a:rPr lang="en-US" sz="1100" i="1"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&lt;</a:t>
            </a:r>
            <a:r>
              <a:rPr lang="en-US" sz="1100" dirty="0">
                <a:latin typeface="Calibri" panose="020F0502020204030204" pitchFamily="34" charset="0"/>
                <a:cs typeface="Calibri" panose="020F0502020204030204" pitchFamily="34" charset="0"/>
              </a:rPr>
              <a:t>0.001</a:t>
            </a:r>
            <a:endParaRPr lang="en-US" sz="1100" dirty="0"/>
          </a:p>
        </p:txBody>
      </p:sp>
      <p:graphicFrame>
        <p:nvGraphicFramePr>
          <p:cNvPr id="15" name="Chart 14">
            <a:extLst>
              <a:ext uri="{FF2B5EF4-FFF2-40B4-BE49-F238E27FC236}">
                <a16:creationId xmlns:a16="http://schemas.microsoft.com/office/drawing/2014/main" id="{68D348B4-677D-4B40-AD20-90F6D2F5C4EF}"/>
              </a:ext>
            </a:extLst>
          </p:cNvPr>
          <p:cNvGraphicFramePr/>
          <p:nvPr>
            <p:extLst>
              <p:ext uri="{D42A27DB-BD31-4B8C-83A1-F6EECF244321}">
                <p14:modId xmlns:p14="http://schemas.microsoft.com/office/powerpoint/2010/main" val="2440109488"/>
              </p:ext>
            </p:extLst>
          </p:nvPr>
        </p:nvGraphicFramePr>
        <p:xfrm>
          <a:off x="838199" y="3313809"/>
          <a:ext cx="4097595" cy="2393928"/>
        </p:xfrm>
        <a:graphic>
          <a:graphicData uri="http://schemas.openxmlformats.org/drawingml/2006/chart">
            <c:chart xmlns:c="http://schemas.openxmlformats.org/drawingml/2006/chart" xmlns:r="http://schemas.openxmlformats.org/officeDocument/2006/relationships" r:id="rId5"/>
          </a:graphicData>
        </a:graphic>
      </p:graphicFrame>
      <p:sp>
        <p:nvSpPr>
          <p:cNvPr id="371" name="TextBox 1">
            <a:extLst>
              <a:ext uri="{FF2B5EF4-FFF2-40B4-BE49-F238E27FC236}">
                <a16:creationId xmlns:a16="http://schemas.microsoft.com/office/drawing/2014/main" id="{8AD8EE3B-F869-4EAC-B9E1-CCF7A23EB690}"/>
              </a:ext>
            </a:extLst>
          </p:cNvPr>
          <p:cNvSpPr txBox="1"/>
          <p:nvPr/>
        </p:nvSpPr>
        <p:spPr>
          <a:xfrm>
            <a:off x="3706271" y="5312313"/>
            <a:ext cx="914400" cy="2154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Calibri" panose="020F0502020204030204" pitchFamily="34" charset="0"/>
                <a:cs typeface="Calibri" panose="020F0502020204030204" pitchFamily="34" charset="0"/>
              </a:rPr>
              <a:t>†</a:t>
            </a:r>
            <a:r>
              <a:rPr lang="en-US" sz="1100" i="1"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&lt;</a:t>
            </a:r>
            <a:r>
              <a:rPr lang="en-US" sz="1100" dirty="0">
                <a:latin typeface="Calibri" panose="020F0502020204030204" pitchFamily="34" charset="0"/>
                <a:cs typeface="Calibri" panose="020F0502020204030204" pitchFamily="34" charset="0"/>
              </a:rPr>
              <a:t>0.001</a:t>
            </a:r>
            <a:endParaRPr lang="en-US" sz="1100" dirty="0"/>
          </a:p>
        </p:txBody>
      </p:sp>
      <p:sp>
        <p:nvSpPr>
          <p:cNvPr id="372" name="TextBox 371">
            <a:extLst>
              <a:ext uri="{FF2B5EF4-FFF2-40B4-BE49-F238E27FC236}">
                <a16:creationId xmlns:a16="http://schemas.microsoft.com/office/drawing/2014/main" id="{5AAEFD73-2FC4-4F13-8B8A-06A67A0EA168}"/>
              </a:ext>
            </a:extLst>
          </p:cNvPr>
          <p:cNvSpPr txBox="1"/>
          <p:nvPr/>
        </p:nvSpPr>
        <p:spPr>
          <a:xfrm>
            <a:off x="2039530" y="5164284"/>
            <a:ext cx="25519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sp>
        <p:nvSpPr>
          <p:cNvPr id="373" name="TextBox 372">
            <a:extLst>
              <a:ext uri="{FF2B5EF4-FFF2-40B4-BE49-F238E27FC236}">
                <a16:creationId xmlns:a16="http://schemas.microsoft.com/office/drawing/2014/main" id="{331C83F8-98F7-4284-974B-14CD70A9E42E}"/>
              </a:ext>
            </a:extLst>
          </p:cNvPr>
          <p:cNvSpPr txBox="1"/>
          <p:nvPr/>
        </p:nvSpPr>
        <p:spPr>
          <a:xfrm>
            <a:off x="2324690" y="5124000"/>
            <a:ext cx="25519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sp>
        <p:nvSpPr>
          <p:cNvPr id="374" name="TextBox 373">
            <a:extLst>
              <a:ext uri="{FF2B5EF4-FFF2-40B4-BE49-F238E27FC236}">
                <a16:creationId xmlns:a16="http://schemas.microsoft.com/office/drawing/2014/main" id="{E8165925-085C-4889-AACC-D60F6685D1A0}"/>
              </a:ext>
            </a:extLst>
          </p:cNvPr>
          <p:cNvSpPr txBox="1"/>
          <p:nvPr/>
        </p:nvSpPr>
        <p:spPr>
          <a:xfrm>
            <a:off x="2992897" y="5008917"/>
            <a:ext cx="28725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 †</a:t>
            </a:r>
            <a:endParaRPr lang="en-US" sz="1100" dirty="0"/>
          </a:p>
        </p:txBody>
      </p:sp>
      <p:sp>
        <p:nvSpPr>
          <p:cNvPr id="375" name="TextBox 374">
            <a:extLst>
              <a:ext uri="{FF2B5EF4-FFF2-40B4-BE49-F238E27FC236}">
                <a16:creationId xmlns:a16="http://schemas.microsoft.com/office/drawing/2014/main" id="{9BF66118-6B9D-4197-B935-E30A487D10AF}"/>
              </a:ext>
            </a:extLst>
          </p:cNvPr>
          <p:cNvSpPr txBox="1"/>
          <p:nvPr/>
        </p:nvSpPr>
        <p:spPr>
          <a:xfrm>
            <a:off x="3272503" y="5139722"/>
            <a:ext cx="28725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 †</a:t>
            </a:r>
            <a:endParaRPr lang="en-US" sz="1100" dirty="0"/>
          </a:p>
        </p:txBody>
      </p:sp>
      <p:sp>
        <p:nvSpPr>
          <p:cNvPr id="376" name="TextBox 375">
            <a:extLst>
              <a:ext uri="{FF2B5EF4-FFF2-40B4-BE49-F238E27FC236}">
                <a16:creationId xmlns:a16="http://schemas.microsoft.com/office/drawing/2014/main" id="{89F91924-C5EC-4BB3-895B-3CD55414710B}"/>
              </a:ext>
            </a:extLst>
          </p:cNvPr>
          <p:cNvSpPr txBox="1"/>
          <p:nvPr/>
        </p:nvSpPr>
        <p:spPr>
          <a:xfrm>
            <a:off x="3986298" y="4946217"/>
            <a:ext cx="28725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 †</a:t>
            </a:r>
            <a:endParaRPr lang="en-US" sz="1100" dirty="0"/>
          </a:p>
        </p:txBody>
      </p:sp>
      <p:sp>
        <p:nvSpPr>
          <p:cNvPr id="377" name="TextBox 376">
            <a:extLst>
              <a:ext uri="{FF2B5EF4-FFF2-40B4-BE49-F238E27FC236}">
                <a16:creationId xmlns:a16="http://schemas.microsoft.com/office/drawing/2014/main" id="{22C4672A-CD55-47B9-B955-F17C0528EAE8}"/>
              </a:ext>
            </a:extLst>
          </p:cNvPr>
          <p:cNvSpPr txBox="1"/>
          <p:nvPr/>
        </p:nvSpPr>
        <p:spPr>
          <a:xfrm>
            <a:off x="4314233" y="5016282"/>
            <a:ext cx="255198" cy="261610"/>
          </a:xfrm>
          <a:prstGeom prst="rect">
            <a:avLst/>
          </a:prstGeom>
          <a:noFill/>
        </p:spPr>
        <p:txBody>
          <a:bodyPr wrap="none" rtlCol="0">
            <a:spAutoFit/>
          </a:bodyPr>
          <a:lstStyle/>
          <a:p>
            <a:r>
              <a:rPr lang="en-US" sz="1100" dirty="0">
                <a:latin typeface="Calibri" panose="020F0502020204030204" pitchFamily="34" charset="0"/>
                <a:cs typeface="Calibri" panose="020F0502020204030204" pitchFamily="34" charset="0"/>
              </a:rPr>
              <a:t>†</a:t>
            </a:r>
            <a:endParaRPr lang="en-US" sz="1100" dirty="0"/>
          </a:p>
        </p:txBody>
      </p:sp>
      <p:graphicFrame>
        <p:nvGraphicFramePr>
          <p:cNvPr id="18" name="Chart 17">
            <a:extLst>
              <a:ext uri="{FF2B5EF4-FFF2-40B4-BE49-F238E27FC236}">
                <a16:creationId xmlns:a16="http://schemas.microsoft.com/office/drawing/2014/main" id="{EC5EFA78-48B8-4937-B678-AD749F0255ED}"/>
              </a:ext>
            </a:extLst>
          </p:cNvPr>
          <p:cNvGraphicFramePr/>
          <p:nvPr>
            <p:extLst>
              <p:ext uri="{D42A27DB-BD31-4B8C-83A1-F6EECF244321}">
                <p14:modId xmlns:p14="http://schemas.microsoft.com/office/powerpoint/2010/main" val="1161058954"/>
              </p:ext>
            </p:extLst>
          </p:nvPr>
        </p:nvGraphicFramePr>
        <p:xfrm>
          <a:off x="5496889" y="3283932"/>
          <a:ext cx="3809541" cy="2342922"/>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179896F2-C9AC-4EBF-86AE-C5F785C4F7F2}"/>
              </a:ext>
            </a:extLst>
          </p:cNvPr>
          <p:cNvSpPr txBox="1"/>
          <p:nvPr/>
        </p:nvSpPr>
        <p:spPr>
          <a:xfrm>
            <a:off x="3041323" y="3904861"/>
            <a:ext cx="539700" cy="276999"/>
          </a:xfrm>
          <a:prstGeom prst="rect">
            <a:avLst/>
          </a:prstGeom>
          <a:noFill/>
        </p:spPr>
        <p:txBody>
          <a:bodyPr wrap="none" rtlCol="0">
            <a:spAutoFit/>
          </a:bodyPr>
          <a:lstStyle/>
          <a:p>
            <a:r>
              <a:rPr lang="en-US" sz="1200" dirty="0"/>
              <a:t>Week</a:t>
            </a:r>
          </a:p>
        </p:txBody>
      </p:sp>
      <p:sp>
        <p:nvSpPr>
          <p:cNvPr id="378" name="TextBox 1">
            <a:extLst>
              <a:ext uri="{FF2B5EF4-FFF2-40B4-BE49-F238E27FC236}">
                <a16:creationId xmlns:a16="http://schemas.microsoft.com/office/drawing/2014/main" id="{C2D2DA04-EECC-401F-B2F7-398DD07139DE}"/>
              </a:ext>
            </a:extLst>
          </p:cNvPr>
          <p:cNvSpPr txBox="1"/>
          <p:nvPr/>
        </p:nvSpPr>
        <p:spPr>
          <a:xfrm>
            <a:off x="6394630" y="5312313"/>
            <a:ext cx="914400" cy="2154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latin typeface="Calibri" panose="020F0502020204030204" pitchFamily="34" charset="0"/>
                <a:cs typeface="Calibri" panose="020F0502020204030204" pitchFamily="34" charset="0"/>
              </a:rPr>
              <a:t>†</a:t>
            </a:r>
            <a:r>
              <a:rPr lang="en-US" sz="1100" i="1"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&lt;</a:t>
            </a:r>
            <a:r>
              <a:rPr lang="en-US" sz="1100" dirty="0">
                <a:latin typeface="Calibri" panose="020F0502020204030204" pitchFamily="34" charset="0"/>
                <a:cs typeface="Calibri" panose="020F0502020204030204" pitchFamily="34" charset="0"/>
              </a:rPr>
              <a:t>0.0001</a:t>
            </a:r>
            <a:endParaRPr lang="en-US" sz="1100" dirty="0"/>
          </a:p>
        </p:txBody>
      </p:sp>
      <p:sp>
        <p:nvSpPr>
          <p:cNvPr id="379" name="TextBox 378">
            <a:extLst>
              <a:ext uri="{FF2B5EF4-FFF2-40B4-BE49-F238E27FC236}">
                <a16:creationId xmlns:a16="http://schemas.microsoft.com/office/drawing/2014/main" id="{795944C2-0EA5-4D65-B3CD-B11C75333E59}"/>
              </a:ext>
            </a:extLst>
          </p:cNvPr>
          <p:cNvSpPr txBox="1"/>
          <p:nvPr/>
        </p:nvSpPr>
        <p:spPr>
          <a:xfrm rot="16200000">
            <a:off x="4941101" y="2176811"/>
            <a:ext cx="1984070" cy="400110"/>
          </a:xfrm>
          <a:prstGeom prst="rect">
            <a:avLst/>
          </a:prstGeom>
          <a:noFill/>
        </p:spPr>
        <p:txBody>
          <a:bodyPr wrap="square" rtlCol="0">
            <a:spAutoFit/>
          </a:bodyPr>
          <a:lstStyle/>
          <a:p>
            <a:pPr algn="ctr"/>
            <a:r>
              <a:rPr lang="en-US" sz="1000" dirty="0"/>
              <a:t>Mean Change in Monthly Migraine Days (placebo-subtracted)</a:t>
            </a:r>
          </a:p>
        </p:txBody>
      </p:sp>
      <p:sp>
        <p:nvSpPr>
          <p:cNvPr id="20" name="TextBox 19">
            <a:extLst>
              <a:ext uri="{FF2B5EF4-FFF2-40B4-BE49-F238E27FC236}">
                <a16:creationId xmlns:a16="http://schemas.microsoft.com/office/drawing/2014/main" id="{7F1E25CC-4C99-4E22-94D5-F9A44DD0C74C}"/>
              </a:ext>
            </a:extLst>
          </p:cNvPr>
          <p:cNvSpPr txBox="1"/>
          <p:nvPr/>
        </p:nvSpPr>
        <p:spPr>
          <a:xfrm>
            <a:off x="7309030" y="3942148"/>
            <a:ext cx="732060" cy="276999"/>
          </a:xfrm>
          <a:prstGeom prst="rect">
            <a:avLst/>
          </a:prstGeom>
          <a:noFill/>
        </p:spPr>
        <p:txBody>
          <a:bodyPr wrap="none" rtlCol="0">
            <a:spAutoFit/>
          </a:bodyPr>
          <a:lstStyle/>
          <a:p>
            <a:r>
              <a:rPr lang="en-US" sz="1200" dirty="0"/>
              <a:t>Week 12</a:t>
            </a:r>
          </a:p>
        </p:txBody>
      </p:sp>
    </p:spTree>
    <p:extLst>
      <p:ext uri="{BB962C8B-B14F-4D97-AF65-F5344CB8AC3E}">
        <p14:creationId xmlns:p14="http://schemas.microsoft.com/office/powerpoint/2010/main" val="693229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09A0-ADCD-403B-BF3B-E7FF7D741A13}"/>
              </a:ext>
            </a:extLst>
          </p:cNvPr>
          <p:cNvSpPr>
            <a:spLocks noGrp="1"/>
          </p:cNvSpPr>
          <p:nvPr>
            <p:ph type="title"/>
          </p:nvPr>
        </p:nvSpPr>
        <p:spPr>
          <a:xfrm>
            <a:off x="702366" y="80674"/>
            <a:ext cx="10515600" cy="777166"/>
          </a:xfrm>
        </p:spPr>
        <p:txBody>
          <a:bodyPr/>
          <a:lstStyle/>
          <a:p>
            <a:r>
              <a:rPr lang="en-US" dirty="0"/>
              <a:t> CGRP mAbs: Safety Considerations</a:t>
            </a:r>
          </a:p>
        </p:txBody>
      </p:sp>
      <p:sp>
        <p:nvSpPr>
          <p:cNvPr id="6" name="Content Placeholder 2">
            <a:extLst>
              <a:ext uri="{FF2B5EF4-FFF2-40B4-BE49-F238E27FC236}">
                <a16:creationId xmlns:a16="http://schemas.microsoft.com/office/drawing/2014/main" id="{E6F1C536-79C6-44BA-9E26-4E4C269D98CB}"/>
              </a:ext>
            </a:extLst>
          </p:cNvPr>
          <p:cNvSpPr txBox="1">
            <a:spLocks/>
          </p:cNvSpPr>
          <p:nvPr/>
        </p:nvSpPr>
        <p:spPr>
          <a:xfrm>
            <a:off x="1095685" y="3472020"/>
            <a:ext cx="10346348" cy="1961354"/>
          </a:xfrm>
          <a:prstGeom prst="rect">
            <a:avLst/>
          </a:prstGeom>
        </p:spPr>
        <p:txBody>
          <a:bodyPr vert="horz" lIns="0" tIns="0" rIns="0" bIns="0" spcCol="182880" rtlCol="0">
            <a:noAutofit/>
          </a:bodyPr>
          <a:lstStyle>
            <a:lvl1pPr marL="266700" indent="-266700" algn="l" defTabSz="1219170" rtl="0" eaLnBrk="1" latinLnBrk="0" hangingPunct="1">
              <a:spcBef>
                <a:spcPts val="0"/>
              </a:spcBef>
              <a:spcAft>
                <a:spcPts val="600"/>
              </a:spcAft>
              <a:buClr>
                <a:schemeClr val="accent1"/>
              </a:buClr>
              <a:buSzPct val="120000"/>
              <a:buFont typeface="Arial" pitchFamily="34" charset="0"/>
              <a:buChar char="•"/>
              <a:tabLst>
                <a:tab pos="5331751" algn="r"/>
                <a:tab pos="10972526" algn="r"/>
              </a:tabLst>
              <a:defRPr sz="2000" kern="1200">
                <a:solidFill>
                  <a:schemeClr val="tx1"/>
                </a:solidFill>
                <a:latin typeface="+mn-lt"/>
                <a:ea typeface="+mn-ea"/>
                <a:cs typeface="+mn-cs"/>
              </a:defRPr>
            </a:lvl1pPr>
            <a:lvl2pPr marL="541338" indent="-274638" algn="l" defTabSz="1219170" rtl="0" eaLnBrk="1" latinLnBrk="0" hangingPunct="1">
              <a:spcBef>
                <a:spcPts val="0"/>
              </a:spcBef>
              <a:spcAft>
                <a:spcPts val="600"/>
              </a:spcAft>
              <a:buClr>
                <a:schemeClr val="accent1"/>
              </a:buClr>
              <a:buSzPct val="100000"/>
              <a:buFont typeface="Arial" pitchFamily="34" charset="0"/>
              <a:buChar char="–"/>
              <a:defRPr sz="2000" kern="1200">
                <a:solidFill>
                  <a:schemeClr val="tx1"/>
                </a:solidFill>
                <a:latin typeface="+mn-lt"/>
                <a:ea typeface="+mn-ea"/>
                <a:cs typeface="+mn-cs"/>
              </a:defRPr>
            </a:lvl2pPr>
            <a:lvl3pPr marL="808038" indent="-266700" algn="l" defTabSz="1219170" rtl="0" eaLnBrk="1" latinLnBrk="0" hangingPunct="1">
              <a:spcBef>
                <a:spcPts val="0"/>
              </a:spcBef>
              <a:spcAft>
                <a:spcPts val="600"/>
              </a:spcAft>
              <a:buClr>
                <a:schemeClr val="accent1"/>
              </a:buClr>
              <a:buSzPct val="100000"/>
              <a:buFont typeface="Arial" pitchFamily="34" charset="0"/>
              <a:buChar char="–"/>
              <a:defRPr sz="2000" kern="1200">
                <a:solidFill>
                  <a:schemeClr val="tx1"/>
                </a:solidFill>
                <a:latin typeface="+mn-lt"/>
                <a:ea typeface="+mn-ea"/>
                <a:cs typeface="+mn-cs"/>
              </a:defRPr>
            </a:lvl3pPr>
            <a:lvl4pPr marL="1074738" indent="-266700" algn="l" defTabSz="1219170" rtl="0" eaLnBrk="1" latinLnBrk="0" hangingPunct="1">
              <a:spcBef>
                <a:spcPts val="0"/>
              </a:spcBef>
              <a:spcAft>
                <a:spcPts val="600"/>
              </a:spcAft>
              <a:buClr>
                <a:schemeClr val="accent1"/>
              </a:buClr>
              <a:buSzPct val="100000"/>
              <a:buFont typeface="Arial" pitchFamily="34" charset="0"/>
              <a:buChar char="–"/>
              <a:defRPr sz="2000" kern="1200">
                <a:solidFill>
                  <a:schemeClr val="tx1"/>
                </a:solidFill>
                <a:latin typeface="+mn-lt"/>
                <a:ea typeface="+mn-ea"/>
                <a:cs typeface="+mn-cs"/>
              </a:defRPr>
            </a:lvl4pPr>
            <a:lvl5pPr marL="1341438" indent="-266700" algn="l" defTabSz="1219170" rtl="0" eaLnBrk="1" latinLnBrk="0" hangingPunct="1">
              <a:spcBef>
                <a:spcPts val="0"/>
              </a:spcBef>
              <a:spcAft>
                <a:spcPts val="600"/>
              </a:spcAft>
              <a:buClr>
                <a:schemeClr val="accent1"/>
              </a:buClr>
              <a:buSzPct val="100000"/>
              <a:buFont typeface="Arial" pitchFamily="34" charset="0"/>
              <a:buChar char="–"/>
              <a:defRPr sz="20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1200"/>
              </a:spcBef>
            </a:pPr>
            <a:r>
              <a:rPr lang="en-US" sz="1600" b="1" dirty="0"/>
              <a:t>Liver: </a:t>
            </a:r>
            <a:r>
              <a:rPr lang="en-US" sz="1600" dirty="0"/>
              <a:t>So far, LFT abnormalities have not been seen in excess of placebo</a:t>
            </a:r>
          </a:p>
          <a:p>
            <a:pPr>
              <a:spcBef>
                <a:spcPts val="1200"/>
              </a:spcBef>
            </a:pPr>
            <a:r>
              <a:rPr lang="en-US" sz="1600" b="1" dirty="0"/>
              <a:t>URI: </a:t>
            </a:r>
            <a:r>
              <a:rPr lang="en-US" sz="1600" dirty="0"/>
              <a:t>So far, not with every product and not always in excess of placebo</a:t>
            </a:r>
          </a:p>
          <a:p>
            <a:pPr>
              <a:spcBef>
                <a:spcPts val="1200"/>
              </a:spcBef>
            </a:pPr>
            <a:r>
              <a:rPr lang="en-US" sz="1600" b="1" dirty="0"/>
              <a:t>Constipation: </a:t>
            </a:r>
            <a:r>
              <a:rPr lang="en-US" sz="1600" dirty="0"/>
              <a:t>Warning in US erenumab prescribing information (PI); noted for galcanezumab in EU PI</a:t>
            </a:r>
          </a:p>
          <a:p>
            <a:pPr>
              <a:spcBef>
                <a:spcPts val="1200"/>
              </a:spcBef>
            </a:pPr>
            <a:r>
              <a:rPr lang="en-US" sz="1600" b="1" dirty="0"/>
              <a:t>Hypertension: </a:t>
            </a:r>
            <a:r>
              <a:rPr lang="en-US" sz="1600" dirty="0"/>
              <a:t>Warning in US erenumab prescribing information</a:t>
            </a:r>
          </a:p>
          <a:p>
            <a:pPr>
              <a:spcBef>
                <a:spcPts val="1200"/>
              </a:spcBef>
            </a:pPr>
            <a:r>
              <a:rPr lang="en-US" sz="1600" b="1" dirty="0"/>
              <a:t>Intravenous</a:t>
            </a:r>
            <a:r>
              <a:rPr lang="en-US" sz="1600" dirty="0"/>
              <a:t> erenumab 140 mg given to patients with angina and no infarctions, no worsening on stress tests, no CV signals from 1-5-y open-label treatment trials </a:t>
            </a:r>
          </a:p>
        </p:txBody>
      </p:sp>
      <p:sp>
        <p:nvSpPr>
          <p:cNvPr id="7" name="Text Placeholder 3">
            <a:extLst>
              <a:ext uri="{FF2B5EF4-FFF2-40B4-BE49-F238E27FC236}">
                <a16:creationId xmlns:a16="http://schemas.microsoft.com/office/drawing/2014/main" id="{C4ADAAD4-BCD1-4A08-971A-31E155E25EAB}"/>
              </a:ext>
            </a:extLst>
          </p:cNvPr>
          <p:cNvSpPr txBox="1">
            <a:spLocks/>
          </p:cNvSpPr>
          <p:nvPr/>
        </p:nvSpPr>
        <p:spPr>
          <a:xfrm>
            <a:off x="4192758" y="6001729"/>
            <a:ext cx="7640466" cy="775597"/>
          </a:xfrm>
          <a:prstGeom prst="rect">
            <a:avLst/>
          </a:prstGeom>
          <a:noFill/>
        </p:spPr>
        <p:txBody>
          <a:bodyPr vert="horz" wrap="square" lIns="0" tIns="0" rIns="0" bIns="0" spcCol="182880" rtlCol="0" anchor="b" anchorCtr="0">
            <a:noAutofit/>
          </a:bodyPr>
          <a:lstStyle>
            <a:lvl1pPr marL="0" indent="0" algn="l" defTabSz="1219170" rtl="0" eaLnBrk="1" latinLnBrk="0" hangingPunct="1">
              <a:spcBef>
                <a:spcPts val="0"/>
              </a:spcBef>
              <a:spcAft>
                <a:spcPts val="0"/>
              </a:spcAft>
              <a:buClr>
                <a:schemeClr val="accent1"/>
              </a:buClr>
              <a:buSzPct val="120000"/>
              <a:buFont typeface="Arial" pitchFamily="34" charset="0"/>
              <a:buNone/>
              <a:tabLst>
                <a:tab pos="5331751" algn="r"/>
                <a:tab pos="10972526" algn="r"/>
              </a:tabLst>
              <a:defRPr lang="en-US" sz="800" kern="1200" smtClean="0">
                <a:solidFill>
                  <a:srgbClr val="142432"/>
                </a:solidFill>
                <a:latin typeface="+mn-lt"/>
                <a:ea typeface="+mn-ea"/>
                <a:cs typeface="+mn-cs"/>
              </a:defRPr>
            </a:lvl1pPr>
            <a:lvl2pPr marL="541338" indent="-274638" algn="l" defTabSz="1219170" rtl="0" eaLnBrk="1" latinLnBrk="0" hangingPunct="1">
              <a:spcBef>
                <a:spcPts val="0"/>
              </a:spcBef>
              <a:spcAft>
                <a:spcPts val="600"/>
              </a:spcAft>
              <a:buClr>
                <a:schemeClr val="accent1"/>
              </a:buClr>
              <a:buSzPct val="100000"/>
              <a:buFont typeface="Arial" pitchFamily="34" charset="0"/>
              <a:buChar char="–"/>
              <a:defRPr lang="en-US" sz="1800" kern="1200" smtClean="0">
                <a:solidFill>
                  <a:schemeClr val="tx1"/>
                </a:solidFill>
                <a:latin typeface="+mn-lt"/>
                <a:ea typeface="+mn-ea"/>
                <a:cs typeface="+mn-cs"/>
              </a:defRPr>
            </a:lvl2pPr>
            <a:lvl3pPr marL="808038" indent="-266700" algn="l" defTabSz="1219170" rtl="0" eaLnBrk="1" latinLnBrk="0" hangingPunct="1">
              <a:spcBef>
                <a:spcPts val="0"/>
              </a:spcBef>
              <a:spcAft>
                <a:spcPts val="600"/>
              </a:spcAft>
              <a:buClr>
                <a:schemeClr val="accent1"/>
              </a:buClr>
              <a:buSzPct val="100000"/>
              <a:buFont typeface="Arial" pitchFamily="34" charset="0"/>
              <a:buChar char="–"/>
              <a:defRPr lang="en-US" sz="1800" kern="1200" smtClean="0">
                <a:solidFill>
                  <a:schemeClr val="tx1"/>
                </a:solidFill>
                <a:latin typeface="+mn-lt"/>
                <a:ea typeface="+mn-ea"/>
                <a:cs typeface="+mn-cs"/>
              </a:defRPr>
            </a:lvl3pPr>
            <a:lvl4pPr marL="1074738" indent="-266700" algn="l" defTabSz="1219170" rtl="0" eaLnBrk="1" latinLnBrk="0" hangingPunct="1">
              <a:spcBef>
                <a:spcPts val="0"/>
              </a:spcBef>
              <a:spcAft>
                <a:spcPts val="600"/>
              </a:spcAft>
              <a:buClr>
                <a:schemeClr val="accent1"/>
              </a:buClr>
              <a:buSzPct val="100000"/>
              <a:buFont typeface="Arial" pitchFamily="34" charset="0"/>
              <a:buChar char="–"/>
              <a:defRPr lang="en-US" sz="1800" kern="1200" smtClean="0">
                <a:solidFill>
                  <a:schemeClr val="tx1"/>
                </a:solidFill>
                <a:latin typeface="+mn-lt"/>
                <a:ea typeface="+mn-ea"/>
                <a:cs typeface="+mn-cs"/>
              </a:defRPr>
            </a:lvl4pPr>
            <a:lvl5pPr marL="1341438" indent="-266700" algn="l" defTabSz="1219170" rtl="0" eaLnBrk="1" latinLnBrk="0" hangingPunct="1">
              <a:spcBef>
                <a:spcPts val="0"/>
              </a:spcBef>
              <a:spcAft>
                <a:spcPts val="600"/>
              </a:spcAft>
              <a:buClr>
                <a:schemeClr val="accent1"/>
              </a:buClr>
              <a:buSzPct val="100000"/>
              <a:buFont typeface="Arial" pitchFamily="34" charset="0"/>
              <a:buChar char="–"/>
              <a:defRPr lang="en-GB" sz="18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1200" dirty="0"/>
              <a:t>MaassenVanDenBrink A, et al. </a:t>
            </a:r>
            <a:r>
              <a:rPr lang="en-US" sz="1200" i="1" dirty="0"/>
              <a:t>Trends Pharmacol Sci</a:t>
            </a:r>
            <a:r>
              <a:rPr lang="en-US" sz="1200" dirty="0"/>
              <a:t>. 2016;37(9):779-788.   US Food and Drug Administration. https://www.accessdata.fda.gov/scripts/cder/daf/index.cfm. Accessed Sept 10, 2020.   Dodick DW, et al. </a:t>
            </a:r>
            <a:r>
              <a:rPr lang="en-US" sz="1200" i="1" dirty="0"/>
              <a:t>Cephalalgia</a:t>
            </a:r>
            <a:r>
              <a:rPr lang="en-US" sz="1200" dirty="0"/>
              <a:t>. 2019;39(9):1075-1085.   Depre C, et al. </a:t>
            </a:r>
            <a:r>
              <a:rPr lang="en-US" sz="1200" i="1" dirty="0"/>
              <a:t>Headache</a:t>
            </a:r>
            <a:r>
              <a:rPr lang="en-US" sz="1200" dirty="0"/>
              <a:t>. 2018;58(5):715-723.   Kudrow D, et al. Neurology. 2020;94(5):e497-e510.   Tepper SJ, et al. </a:t>
            </a:r>
            <a:r>
              <a:rPr lang="en-US" sz="1200" i="1" dirty="0"/>
              <a:t>Cephalalgia</a:t>
            </a:r>
            <a:r>
              <a:rPr lang="en-US" sz="1200" dirty="0"/>
              <a:t> 2020;40(6): 543–553.</a:t>
            </a:r>
          </a:p>
        </p:txBody>
      </p:sp>
      <p:graphicFrame>
        <p:nvGraphicFramePr>
          <p:cNvPr id="8" name="表格 4">
            <a:extLst>
              <a:ext uri="{FF2B5EF4-FFF2-40B4-BE49-F238E27FC236}">
                <a16:creationId xmlns:a16="http://schemas.microsoft.com/office/drawing/2014/main" id="{7F625A97-FFB0-4DC6-9740-37D3208CEE77}"/>
              </a:ext>
            </a:extLst>
          </p:cNvPr>
          <p:cNvGraphicFramePr>
            <a:graphicFrameLocks noGrp="1"/>
          </p:cNvGraphicFramePr>
          <p:nvPr>
            <p:extLst>
              <p:ext uri="{D42A27DB-BD31-4B8C-83A1-F6EECF244321}">
                <p14:modId xmlns:p14="http://schemas.microsoft.com/office/powerpoint/2010/main" val="3964358317"/>
              </p:ext>
            </p:extLst>
          </p:nvPr>
        </p:nvGraphicFramePr>
        <p:xfrm>
          <a:off x="609600" y="848660"/>
          <a:ext cx="11223624" cy="2407920"/>
        </p:xfrm>
        <a:graphic>
          <a:graphicData uri="http://schemas.openxmlformats.org/drawingml/2006/table">
            <a:tbl>
              <a:tblPr firstRow="1" bandRow="1">
                <a:tableStyleId>{3B4B98B0-60AC-42C2-AFA5-B58CD77FA1E5}</a:tableStyleId>
              </a:tblPr>
              <a:tblGrid>
                <a:gridCol w="1137878">
                  <a:extLst>
                    <a:ext uri="{9D8B030D-6E8A-4147-A177-3AD203B41FA5}">
                      <a16:colId xmlns:a16="http://schemas.microsoft.com/office/drawing/2014/main" val="2730089457"/>
                    </a:ext>
                  </a:extLst>
                </a:gridCol>
                <a:gridCol w="3022026">
                  <a:extLst>
                    <a:ext uri="{9D8B030D-6E8A-4147-A177-3AD203B41FA5}">
                      <a16:colId xmlns:a16="http://schemas.microsoft.com/office/drawing/2014/main" val="20001"/>
                    </a:ext>
                  </a:extLst>
                </a:gridCol>
                <a:gridCol w="2527985">
                  <a:extLst>
                    <a:ext uri="{9D8B030D-6E8A-4147-A177-3AD203B41FA5}">
                      <a16:colId xmlns:a16="http://schemas.microsoft.com/office/drawing/2014/main" val="20003"/>
                    </a:ext>
                  </a:extLst>
                </a:gridCol>
                <a:gridCol w="2186608">
                  <a:extLst>
                    <a:ext uri="{9D8B030D-6E8A-4147-A177-3AD203B41FA5}">
                      <a16:colId xmlns:a16="http://schemas.microsoft.com/office/drawing/2014/main" val="20004"/>
                    </a:ext>
                  </a:extLst>
                </a:gridCol>
                <a:gridCol w="2349127">
                  <a:extLst>
                    <a:ext uri="{9D8B030D-6E8A-4147-A177-3AD203B41FA5}">
                      <a16:colId xmlns:a16="http://schemas.microsoft.com/office/drawing/2014/main" val="1740354526"/>
                    </a:ext>
                  </a:extLst>
                </a:gridCol>
              </a:tblGrid>
              <a:tr h="381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ERENUMAB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(SC 70 or 140 mg</a:t>
                      </a:r>
                      <a:br>
                        <a:rPr kumimoji="0" lang="en-US" altLang="zh-CN"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altLang="zh-CN"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once monthly)</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90000"/>
                      </a:schemeClr>
                    </a:solidFill>
                  </a:tcPr>
                </a:tc>
                <a:tc>
                  <a:txBody>
                    <a:bodyPr/>
                    <a:lstStyle/>
                    <a:p>
                      <a:pPr algn="ct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FREMANEZUMAB </a:t>
                      </a:r>
                    </a:p>
                    <a:p>
                      <a:pPr algn="ct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(SC 225 mg monthly; </a:t>
                      </a:r>
                      <a:b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675 mg quarterly)</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90000"/>
                      </a:schemeClr>
                    </a:solidFill>
                  </a:tcPr>
                </a:tc>
                <a:tc>
                  <a:txBody>
                    <a:bodyPr/>
                    <a:lstStyle/>
                    <a:p>
                      <a:pPr algn="ct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GALCANEZUMAB </a:t>
                      </a:r>
                    </a:p>
                    <a:p>
                      <a:pPr algn="ct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(SC 240 mg loading dose, </a:t>
                      </a:r>
                      <a:b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then 120 mg monthly)</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90000"/>
                      </a:schemeClr>
                    </a:solidFill>
                  </a:tcPr>
                </a:tc>
                <a:tc>
                  <a:txBody>
                    <a:bodyPr/>
                    <a:lstStyle/>
                    <a:p>
                      <a:pPr algn="ct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EPTINEZUMAB</a:t>
                      </a:r>
                    </a:p>
                    <a:p>
                      <a:pPr algn="ct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(IV 300, 100 mg</a:t>
                      </a:r>
                      <a:b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quarterly)</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90000"/>
                      </a:schemeClr>
                    </a:solidFill>
                  </a:tcPr>
                </a:tc>
                <a:extLst>
                  <a:ext uri="{0D108BD9-81ED-4DB2-BD59-A6C34878D82A}">
                    <a16:rowId xmlns:a16="http://schemas.microsoft.com/office/drawing/2014/main" val="10000"/>
                  </a:ext>
                </a:extLst>
              </a:tr>
              <a:tr h="509057">
                <a:tc>
                  <a:txBody>
                    <a:bodyPr/>
                    <a:lstStyle/>
                    <a:p>
                      <a:pPr algn="l"/>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Treatment Groups</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Injection site reactions</a:t>
                      </a:r>
                      <a:b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Ph 3 RCTs (6, 5%)</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Constipation (1, 3%)</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Cramps, muscle spasms (&lt;1, 2%)</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Injection site reactions</a:t>
                      </a:r>
                      <a:b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(43, 45% Ph 3 RCTs)</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(6, 4% FOCUS study]</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Injection site reactions</a:t>
                      </a:r>
                      <a:b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Ph 3 RCTs</a:t>
                      </a:r>
                      <a:b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(18%)</a:t>
                      </a:r>
                    </a:p>
                    <a:p>
                      <a:pPr algn="ctr"/>
                      <a:endPar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URI (11, 7, 6, 7%)</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Dizziness (2, 10, 3, 12%)</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Nausea (7, 7, 3, 5%)</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0">
                <a:tc>
                  <a:txBody>
                    <a:bodyPr/>
                    <a:lstStyle/>
                    <a:p>
                      <a:pPr algn="l"/>
                      <a:r>
                        <a:rPr lang="en-US" altLang="zh-CN" sz="1400" b="1" i="0" dirty="0">
                          <a:solidFill>
                            <a:schemeClr val="tx1"/>
                          </a:solidFill>
                          <a:latin typeface="Arial" panose="020B0604020202020204" pitchFamily="34" charset="0"/>
                          <a:ea typeface="Tahoma" panose="020B0604030504040204" pitchFamily="34" charset="0"/>
                          <a:cs typeface="Arial" panose="020B0604020202020204" pitchFamily="34" charset="0"/>
                        </a:rPr>
                        <a:t>Placebo Group</a:t>
                      </a: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 Injection site reactions  (3%)</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  Constipation (1%)</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  Cramps, muscle spasms (&lt;1%)</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Injection site reactions</a:t>
                      </a:r>
                      <a:b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(38%)</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Injection site reactions</a:t>
                      </a:r>
                      <a:b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b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(13%)</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URI (5%)</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Dizziness (7%)</a:t>
                      </a:r>
                    </a:p>
                    <a:p>
                      <a:pPr algn="ctr"/>
                      <a:r>
                        <a:rPr lang="en-US" altLang="zh-CN" sz="1400" b="0" i="0" dirty="0">
                          <a:solidFill>
                            <a:schemeClr val="tx1"/>
                          </a:solidFill>
                          <a:latin typeface="Arial" panose="020B0604020202020204" pitchFamily="34" charset="0"/>
                          <a:ea typeface="Tahoma" panose="020B0604030504040204" pitchFamily="34" charset="0"/>
                          <a:cs typeface="Arial" panose="020B0604020202020204" pitchFamily="34" charset="0"/>
                        </a:rPr>
                        <a:t>Nausea (7%)</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90000"/>
                        </a:schemeClr>
                      </a:solidFill>
                      <a:prstDash val="solid"/>
                      <a:round/>
                      <a:headEnd type="none" w="med" len="med"/>
                      <a:tailEnd type="none" w="med" len="med"/>
                    </a:lnT>
                    <a:lnB w="12700" cap="flat" cmpd="sng" algn="ctr">
                      <a:solidFill>
                        <a:schemeClr val="accent4">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pic>
        <p:nvPicPr>
          <p:cNvPr id="9" name="Picture 5" descr="C:\Users\laura.cooney\Downloads\liver.png">
            <a:extLst>
              <a:ext uri="{FF2B5EF4-FFF2-40B4-BE49-F238E27FC236}">
                <a16:creationId xmlns:a16="http://schemas.microsoft.com/office/drawing/2014/main" id="{C6C817A9-7698-483B-A567-9144A1F68D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585" y="3478676"/>
            <a:ext cx="382788" cy="38278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3" descr="C:\Users\laura.cooney\Downloads\respiratory.png">
            <a:extLst>
              <a:ext uri="{FF2B5EF4-FFF2-40B4-BE49-F238E27FC236}">
                <a16:creationId xmlns:a16="http://schemas.microsoft.com/office/drawing/2014/main" id="{2E7D4D69-2E44-4141-83B8-FC66DF3806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848" y="3934776"/>
            <a:ext cx="285226" cy="285226"/>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C:\Users\laura.cooney\Downloads\heart (1).png">
            <a:extLst>
              <a:ext uri="{FF2B5EF4-FFF2-40B4-BE49-F238E27FC236}">
                <a16:creationId xmlns:a16="http://schemas.microsoft.com/office/drawing/2014/main" id="{758806B0-312F-4C61-94DD-96A7430A6C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829250"/>
            <a:ext cx="359344" cy="37027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Image result for cartoon GI tract">
            <a:extLst>
              <a:ext uri="{FF2B5EF4-FFF2-40B4-BE49-F238E27FC236}">
                <a16:creationId xmlns:a16="http://schemas.microsoft.com/office/drawing/2014/main" id="{B0BE4F1C-3F1A-419C-88F0-98DADCBFF9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644" y="4307988"/>
            <a:ext cx="253833" cy="4343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03559708"/>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DDA2-8208-4853-932F-E4D11F99E028}"/>
              </a:ext>
            </a:extLst>
          </p:cNvPr>
          <p:cNvSpPr>
            <a:spLocks noGrp="1"/>
          </p:cNvSpPr>
          <p:nvPr>
            <p:ph type="title"/>
          </p:nvPr>
        </p:nvSpPr>
        <p:spPr>
          <a:xfrm>
            <a:off x="838200" y="-9157"/>
            <a:ext cx="10515600" cy="1031842"/>
          </a:xfrm>
        </p:spPr>
        <p:txBody>
          <a:bodyPr>
            <a:normAutofit fontScale="90000"/>
          </a:bodyPr>
          <a:lstStyle/>
          <a:p>
            <a:r>
              <a:rPr lang="en-US" sz="4000" dirty="0"/>
              <a:t>Number Needed to Treat; Number Needed to Harm</a:t>
            </a:r>
          </a:p>
        </p:txBody>
      </p:sp>
      <p:sp>
        <p:nvSpPr>
          <p:cNvPr id="3" name="Content Placeholder 2">
            <a:extLst>
              <a:ext uri="{FF2B5EF4-FFF2-40B4-BE49-F238E27FC236}">
                <a16:creationId xmlns:a16="http://schemas.microsoft.com/office/drawing/2014/main" id="{373CFB62-7D07-4AAF-A48C-23EB868937CF}"/>
              </a:ext>
            </a:extLst>
          </p:cNvPr>
          <p:cNvSpPr>
            <a:spLocks noGrp="1"/>
          </p:cNvSpPr>
          <p:nvPr>
            <p:ph idx="1"/>
          </p:nvPr>
        </p:nvSpPr>
        <p:spPr>
          <a:xfrm>
            <a:off x="348668" y="916238"/>
            <a:ext cx="11233732" cy="4822825"/>
          </a:xfrm>
        </p:spPr>
        <p:txBody>
          <a:bodyPr/>
          <a:lstStyle/>
          <a:p>
            <a:r>
              <a:rPr lang="en-US" dirty="0"/>
              <a:t>Therapeutic Gain (TG) = Active response – placebo response</a:t>
            </a:r>
          </a:p>
          <a:p>
            <a:r>
              <a:rPr lang="en-US" dirty="0"/>
              <a:t>NNT = 1/TG</a:t>
            </a:r>
          </a:p>
          <a:p>
            <a:pPr lvl="1"/>
            <a:r>
              <a:rPr lang="en-US" dirty="0"/>
              <a:t>For NNT: the lower the value, the better</a:t>
            </a:r>
          </a:p>
          <a:p>
            <a:r>
              <a:rPr lang="en-US" dirty="0"/>
              <a:t>Therapeutic Harm (TH) = Active AEs – placebo AEs</a:t>
            </a:r>
          </a:p>
          <a:p>
            <a:r>
              <a:rPr lang="en-US" dirty="0"/>
              <a:t>NNH = 1/TH</a:t>
            </a:r>
          </a:p>
          <a:p>
            <a:pPr lvl="1"/>
            <a:r>
              <a:rPr lang="en-US" dirty="0"/>
              <a:t>For NNH: the higher the value, the better</a:t>
            </a:r>
          </a:p>
          <a:p>
            <a:r>
              <a:rPr lang="en-US" dirty="0"/>
              <a:t>The NNH/NNT (or LLH) describes the value of an intervention as a benefit/risk analysis number</a:t>
            </a:r>
          </a:p>
          <a:p>
            <a:pPr lvl="1"/>
            <a:r>
              <a:rPr lang="en-US" dirty="0"/>
              <a:t>For NNH/NNT: the higher the value, the better</a:t>
            </a:r>
          </a:p>
        </p:txBody>
      </p:sp>
      <p:sp>
        <p:nvSpPr>
          <p:cNvPr id="4" name="TextBox 3">
            <a:extLst>
              <a:ext uri="{FF2B5EF4-FFF2-40B4-BE49-F238E27FC236}">
                <a16:creationId xmlns:a16="http://schemas.microsoft.com/office/drawing/2014/main" id="{B60BE8A5-E9AB-41EC-AB6C-6071F3EADA77}"/>
              </a:ext>
            </a:extLst>
          </p:cNvPr>
          <p:cNvSpPr txBox="1"/>
          <p:nvPr/>
        </p:nvSpPr>
        <p:spPr>
          <a:xfrm>
            <a:off x="348669" y="5404607"/>
            <a:ext cx="11005132" cy="646331"/>
          </a:xfrm>
          <a:prstGeom prst="rect">
            <a:avLst/>
          </a:prstGeom>
          <a:noFill/>
        </p:spPr>
        <p:txBody>
          <a:bodyPr wrap="square" rtlCol="0">
            <a:spAutoFit/>
          </a:bodyPr>
          <a:lstStyle/>
          <a:p>
            <a:r>
              <a:rPr lang="en-US" dirty="0"/>
              <a:t>AEs, adverse events; LLH, likelihood of being helped or harmed; NNH, number needed to harm; NNT, number needed to treat</a:t>
            </a:r>
          </a:p>
        </p:txBody>
      </p:sp>
    </p:spTree>
    <p:extLst>
      <p:ext uri="{BB962C8B-B14F-4D97-AF65-F5344CB8AC3E}">
        <p14:creationId xmlns:p14="http://schemas.microsoft.com/office/powerpoint/2010/main" val="1884429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E8CE-3040-E848-838E-EE51A7D57277}"/>
              </a:ext>
            </a:extLst>
          </p:cNvPr>
          <p:cNvSpPr>
            <a:spLocks noGrp="1"/>
          </p:cNvSpPr>
          <p:nvPr>
            <p:ph type="title"/>
          </p:nvPr>
        </p:nvSpPr>
        <p:spPr>
          <a:xfrm>
            <a:off x="609600" y="97974"/>
            <a:ext cx="11582400" cy="1143000"/>
          </a:xfrm>
        </p:spPr>
        <p:txBody>
          <a:bodyPr>
            <a:normAutofit/>
          </a:bodyPr>
          <a:lstStyle/>
          <a:p>
            <a:r>
              <a:rPr lang="en-US" sz="3600" dirty="0"/>
              <a:t>Number Needed to Treat; Number Needed to Harm</a:t>
            </a:r>
            <a:r>
              <a:rPr lang="en-US" sz="3600" dirty="0">
                <a:cs typeface="Arial" panose="020B0604020202020204" pitchFamily="34" charset="0"/>
              </a:rPr>
              <a:t>: </a:t>
            </a:r>
            <a:r>
              <a:rPr lang="en-US" sz="3600" i="1" dirty="0">
                <a:cs typeface="Arial" panose="020B0604020202020204" pitchFamily="34" charset="0"/>
              </a:rPr>
              <a:t>Data from Migraine Prevention RCTs </a:t>
            </a:r>
            <a:endParaRPr lang="en-US" sz="2400" i="1" dirty="0">
              <a:cs typeface="Arial" panose="020B0604020202020204" pitchFamily="34" charset="0"/>
            </a:endParaRPr>
          </a:p>
        </p:txBody>
      </p:sp>
      <p:graphicFrame>
        <p:nvGraphicFramePr>
          <p:cNvPr id="8" name="Table 7">
            <a:extLst>
              <a:ext uri="{FF2B5EF4-FFF2-40B4-BE49-F238E27FC236}">
                <a16:creationId xmlns:a16="http://schemas.microsoft.com/office/drawing/2014/main" id="{CB4D829C-E083-424F-8350-737DC928033C}"/>
              </a:ext>
            </a:extLst>
          </p:cNvPr>
          <p:cNvGraphicFramePr>
            <a:graphicFrameLocks noGrp="1"/>
          </p:cNvGraphicFramePr>
          <p:nvPr/>
        </p:nvGraphicFramePr>
        <p:xfrm>
          <a:off x="120504" y="1653994"/>
          <a:ext cx="11950992" cy="3412819"/>
        </p:xfrm>
        <a:graphic>
          <a:graphicData uri="http://schemas.openxmlformats.org/drawingml/2006/table">
            <a:tbl>
              <a:tblPr firstRow="1" bandRow="1">
                <a:tableStyleId>{2D5ABB26-0587-4C30-8999-92F81FD0307C}</a:tableStyleId>
              </a:tblPr>
              <a:tblGrid>
                <a:gridCol w="994680">
                  <a:extLst>
                    <a:ext uri="{9D8B030D-6E8A-4147-A177-3AD203B41FA5}">
                      <a16:colId xmlns:a16="http://schemas.microsoft.com/office/drawing/2014/main" val="20000"/>
                    </a:ext>
                  </a:extLst>
                </a:gridCol>
                <a:gridCol w="913026">
                  <a:extLst>
                    <a:ext uri="{9D8B030D-6E8A-4147-A177-3AD203B41FA5}">
                      <a16:colId xmlns:a16="http://schemas.microsoft.com/office/drawing/2014/main" val="20001"/>
                    </a:ext>
                  </a:extLst>
                </a:gridCol>
                <a:gridCol w="913026">
                  <a:extLst>
                    <a:ext uri="{9D8B030D-6E8A-4147-A177-3AD203B41FA5}">
                      <a16:colId xmlns:a16="http://schemas.microsoft.com/office/drawing/2014/main" val="1803866488"/>
                    </a:ext>
                  </a:extLst>
                </a:gridCol>
                <a:gridCol w="913026">
                  <a:extLst>
                    <a:ext uri="{9D8B030D-6E8A-4147-A177-3AD203B41FA5}">
                      <a16:colId xmlns:a16="http://schemas.microsoft.com/office/drawing/2014/main" val="20002"/>
                    </a:ext>
                  </a:extLst>
                </a:gridCol>
                <a:gridCol w="913026">
                  <a:extLst>
                    <a:ext uri="{9D8B030D-6E8A-4147-A177-3AD203B41FA5}">
                      <a16:colId xmlns:a16="http://schemas.microsoft.com/office/drawing/2014/main" val="280528268"/>
                    </a:ext>
                  </a:extLst>
                </a:gridCol>
                <a:gridCol w="913026">
                  <a:extLst>
                    <a:ext uri="{9D8B030D-6E8A-4147-A177-3AD203B41FA5}">
                      <a16:colId xmlns:a16="http://schemas.microsoft.com/office/drawing/2014/main" val="309413868"/>
                    </a:ext>
                  </a:extLst>
                </a:gridCol>
                <a:gridCol w="913026">
                  <a:extLst>
                    <a:ext uri="{9D8B030D-6E8A-4147-A177-3AD203B41FA5}">
                      <a16:colId xmlns:a16="http://schemas.microsoft.com/office/drawing/2014/main" val="3138396789"/>
                    </a:ext>
                  </a:extLst>
                </a:gridCol>
                <a:gridCol w="913026">
                  <a:extLst>
                    <a:ext uri="{9D8B030D-6E8A-4147-A177-3AD203B41FA5}">
                      <a16:colId xmlns:a16="http://schemas.microsoft.com/office/drawing/2014/main" val="900169520"/>
                    </a:ext>
                  </a:extLst>
                </a:gridCol>
                <a:gridCol w="913026">
                  <a:extLst>
                    <a:ext uri="{9D8B030D-6E8A-4147-A177-3AD203B41FA5}">
                      <a16:colId xmlns:a16="http://schemas.microsoft.com/office/drawing/2014/main" val="3117059264"/>
                    </a:ext>
                  </a:extLst>
                </a:gridCol>
                <a:gridCol w="913026">
                  <a:extLst>
                    <a:ext uri="{9D8B030D-6E8A-4147-A177-3AD203B41FA5}">
                      <a16:colId xmlns:a16="http://schemas.microsoft.com/office/drawing/2014/main" val="20003"/>
                    </a:ext>
                  </a:extLst>
                </a:gridCol>
                <a:gridCol w="913026">
                  <a:extLst>
                    <a:ext uri="{9D8B030D-6E8A-4147-A177-3AD203B41FA5}">
                      <a16:colId xmlns:a16="http://schemas.microsoft.com/office/drawing/2014/main" val="2156838380"/>
                    </a:ext>
                  </a:extLst>
                </a:gridCol>
                <a:gridCol w="913026">
                  <a:extLst>
                    <a:ext uri="{9D8B030D-6E8A-4147-A177-3AD203B41FA5}">
                      <a16:colId xmlns:a16="http://schemas.microsoft.com/office/drawing/2014/main" val="1236614375"/>
                    </a:ext>
                  </a:extLst>
                </a:gridCol>
                <a:gridCol w="913026">
                  <a:extLst>
                    <a:ext uri="{9D8B030D-6E8A-4147-A177-3AD203B41FA5}">
                      <a16:colId xmlns:a16="http://schemas.microsoft.com/office/drawing/2014/main" val="3414453469"/>
                    </a:ext>
                  </a:extLst>
                </a:gridCol>
              </a:tblGrid>
              <a:tr h="44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baseline="30000" dirty="0">
                        <a:latin typeface="+mj-lt"/>
                      </a:endParaRPr>
                    </a:p>
                  </a:txBody>
                  <a:tcPr marL="103909" marR="103909" marT="51955" marB="51955"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sz="1400" b="1" i="0" dirty="0">
                          <a:latin typeface="+mj-lt"/>
                        </a:rPr>
                        <a:t>    Chronic Migraine</a:t>
                      </a:r>
                    </a:p>
                  </a:txBody>
                  <a:tcPr marL="103909" marR="103909" marT="51955" marB="51955" anchor="ctr">
                    <a:lnL>
                      <a:noFill/>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0" i="0" dirty="0">
                        <a:latin typeface="Arial Narrow" panose="020B0606020202030204" pitchFamily="34" charset="0"/>
                      </a:endParaRPr>
                    </a:p>
                  </a:txBody>
                  <a:tcPr anchor="ctr"/>
                </a:tc>
                <a:tc hMerge="1">
                  <a:txBody>
                    <a:bodyPr/>
                    <a:lstStyle/>
                    <a:p>
                      <a:endParaRPr lang="en-US" dirty="0"/>
                    </a:p>
                  </a:txBody>
                  <a:tcPr anchor="ctr">
                    <a:lnR w="12700" cap="flat" cmpd="sng" algn="ctr">
                      <a:solidFill>
                        <a:schemeClr val="tx1"/>
                      </a:solidFill>
                      <a:prstDash val="solid"/>
                      <a:round/>
                      <a:headEnd type="none" w="med" len="med"/>
                      <a:tailEnd type="none" w="med" len="med"/>
                    </a:lnR>
                  </a:tcPr>
                </a:tc>
                <a:tc hMerge="1">
                  <a:txBody>
                    <a:bodyPr/>
                    <a:lstStyle/>
                    <a:p>
                      <a:pPr algn="ctr"/>
                      <a:endParaRPr lang="en-US" sz="1400" b="1" i="0" dirty="0">
                        <a:latin typeface="+mj-lt"/>
                      </a:endParaRPr>
                    </a:p>
                  </a:txBody>
                  <a:tcPr marL="103909" marR="103909" marT="51955" marB="519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i="0" dirty="0">
                        <a:latin typeface="+mj-lt"/>
                      </a:endParaRPr>
                    </a:p>
                  </a:txBody>
                  <a:tcPr marL="103909" marR="103909" marT="51955" marB="519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i="0" dirty="0">
                        <a:latin typeface="+mj-lt"/>
                      </a:endParaRPr>
                    </a:p>
                  </a:txBody>
                  <a:tcPr marL="103909" marR="103909" marT="51955" marB="519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sz="1400" b="1" i="0" dirty="0">
                          <a:latin typeface="+mj-lt"/>
                        </a:rPr>
                        <a:t>Episodic Migraine</a:t>
                      </a:r>
                    </a:p>
                  </a:txBody>
                  <a:tcPr marL="103909" marR="103909" marT="51955" marB="51955" anchor="ct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400" b="0" i="0" dirty="0">
                        <a:latin typeface="Arial Narrow" panose="020B0606020202030204" pitchFamily="34" charset="0"/>
                      </a:endParaRPr>
                    </a:p>
                  </a:txBody>
                  <a:tcPr anchor="ctr"/>
                </a:tc>
                <a:tc hMerge="1">
                  <a:txBody>
                    <a:bodyPr/>
                    <a:lstStyle/>
                    <a:p>
                      <a:endParaRPr lang="en-US"/>
                    </a:p>
                  </a:txBody>
                  <a:tcPr/>
                </a:tc>
                <a:tc hMerge="1">
                  <a:txBody>
                    <a:bodyPr/>
                    <a:lstStyle/>
                    <a:p>
                      <a:pPr algn="ctr"/>
                      <a:endParaRPr lang="en-US" sz="1400" b="0" i="0" dirty="0">
                        <a:latin typeface="Arial Narrow" panose="020B0606020202030204" pitchFamily="34" charset="0"/>
                      </a:endParaRPr>
                    </a:p>
                  </a:txBody>
                  <a:tcPr anchor="ctr"/>
                </a:tc>
                <a:tc hMerge="1">
                  <a:txBody>
                    <a:bodyPr/>
                    <a:lstStyle/>
                    <a:p>
                      <a:pPr algn="ctr"/>
                      <a:endParaRPr lang="en-US" sz="1400" b="1" i="0" dirty="0">
                        <a:latin typeface="+mj-lt"/>
                      </a:endParaRPr>
                    </a:p>
                  </a:txBody>
                  <a:tcPr marL="103909" marR="103909" marT="51955" marB="51955"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159556"/>
                  </a:ext>
                </a:extLst>
              </a:tr>
              <a:tr h="738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baseline="30000" dirty="0">
                        <a:latin typeface="+mj-lt"/>
                      </a:endParaRPr>
                    </a:p>
                  </a:txBody>
                  <a:tcPr marL="103909" marR="103909" marT="51955" marB="51955"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bg1"/>
                          </a:solidFill>
                        </a:rPr>
                        <a:t>GMB</a:t>
                      </a:r>
                      <a:r>
                        <a:rPr lang="en-US" sz="1200" b="1" baseline="30000" dirty="0">
                          <a:solidFill>
                            <a:schemeClr val="bg1"/>
                          </a:solidFill>
                        </a:rPr>
                        <a:t>1,2</a:t>
                      </a:r>
                    </a:p>
                    <a:p>
                      <a:pPr algn="ctr"/>
                      <a:r>
                        <a:rPr lang="en-US" sz="1200" b="1" dirty="0">
                          <a:solidFill>
                            <a:schemeClr val="bg1"/>
                          </a:solidFill>
                        </a:rPr>
                        <a:t>120 mg</a:t>
                      </a:r>
                    </a:p>
                  </a:txBody>
                  <a:tcPr marL="103909" marR="103909" marT="51955" marB="51955"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2B17"/>
                    </a:solidFill>
                  </a:tcPr>
                </a:tc>
                <a:tc>
                  <a:txBody>
                    <a:bodyPr/>
                    <a:lstStyle/>
                    <a:p>
                      <a:pPr algn="ctr"/>
                      <a:r>
                        <a:rPr lang="en-US" sz="1200" b="1" dirty="0">
                          <a:solidFill>
                            <a:schemeClr val="bg1"/>
                          </a:solidFill>
                        </a:rPr>
                        <a:t>EREN</a:t>
                      </a:r>
                      <a:r>
                        <a:rPr lang="en-US" sz="1200" b="1" baseline="30000" dirty="0">
                          <a:solidFill>
                            <a:schemeClr val="bg1"/>
                          </a:solidFill>
                        </a:rPr>
                        <a:t>3</a:t>
                      </a:r>
                    </a:p>
                    <a:p>
                      <a:pPr algn="ctr"/>
                      <a:r>
                        <a:rPr lang="en-US" sz="1200" b="1" dirty="0">
                          <a:solidFill>
                            <a:schemeClr val="bg1"/>
                          </a:solidFill>
                        </a:rPr>
                        <a:t>70 mg</a:t>
                      </a:r>
                      <a:endParaRPr lang="en-US" sz="1200" b="1" i="0" dirty="0">
                        <a:solidFill>
                          <a:schemeClr val="bg1"/>
                        </a:solidFill>
                        <a:latin typeface="+mj-lt"/>
                      </a:endParaRPr>
                    </a:p>
                  </a:txBody>
                  <a:tcPr marL="103909" marR="103909" marT="51955" marB="51955"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b="1" dirty="0">
                          <a:solidFill>
                            <a:schemeClr val="bg1"/>
                          </a:solidFill>
                        </a:rPr>
                        <a:t>EREN</a:t>
                      </a:r>
                      <a:r>
                        <a:rPr lang="en-US" sz="1200" b="1" baseline="30000" dirty="0">
                          <a:solidFill>
                            <a:schemeClr val="bg1"/>
                          </a:solidFill>
                        </a:rPr>
                        <a:t>3</a:t>
                      </a:r>
                      <a:endParaRPr lang="en-US" sz="1200" b="1" dirty="0">
                        <a:solidFill>
                          <a:schemeClr val="bg1"/>
                        </a:solidFill>
                      </a:endParaRPr>
                    </a:p>
                    <a:p>
                      <a:pPr algn="ctr"/>
                      <a:r>
                        <a:rPr lang="en-US" sz="1200" b="1" dirty="0">
                          <a:solidFill>
                            <a:schemeClr val="bg1"/>
                          </a:solidFill>
                        </a:rPr>
                        <a:t>140 mg</a:t>
                      </a:r>
                    </a:p>
                  </a:txBody>
                  <a:tcPr marL="103909" marR="103909" marT="51955" marB="51955"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sz="1200" b="1" dirty="0">
                          <a:solidFill>
                            <a:schemeClr val="bg1"/>
                          </a:solidFill>
                        </a:rPr>
                        <a:t>TPM</a:t>
                      </a:r>
                      <a:r>
                        <a:rPr lang="en-US" sz="1200" b="1" baseline="30000" dirty="0">
                          <a:solidFill>
                            <a:schemeClr val="bg1"/>
                          </a:solidFill>
                        </a:rPr>
                        <a:t>3</a:t>
                      </a:r>
                      <a:r>
                        <a:rPr lang="en-US" sz="1200" b="1" dirty="0">
                          <a:solidFill>
                            <a:schemeClr val="bg1"/>
                          </a:solidFill>
                        </a:rPr>
                        <a:t> </a:t>
                      </a:r>
                    </a:p>
                    <a:p>
                      <a:pPr algn="ctr"/>
                      <a:r>
                        <a:rPr lang="en-US" sz="1200" b="1" dirty="0">
                          <a:solidFill>
                            <a:schemeClr val="bg1"/>
                          </a:solidFill>
                        </a:rPr>
                        <a:t>100 mg</a:t>
                      </a:r>
                    </a:p>
                  </a:txBody>
                  <a:tcPr marL="103909" marR="103909" marT="51955" marB="5195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US" sz="1200" b="1" dirty="0">
                          <a:solidFill>
                            <a:schemeClr val="bg1"/>
                          </a:solidFill>
                        </a:rPr>
                        <a:t>TPM</a:t>
                      </a:r>
                      <a:r>
                        <a:rPr lang="en-US" sz="1200" b="1" baseline="30000" dirty="0">
                          <a:solidFill>
                            <a:schemeClr val="bg1"/>
                          </a:solidFill>
                        </a:rPr>
                        <a:t>3</a:t>
                      </a:r>
                      <a:endParaRPr lang="en-US" sz="1200" b="1" dirty="0">
                        <a:solidFill>
                          <a:schemeClr val="bg1"/>
                        </a:solidFill>
                      </a:endParaRPr>
                    </a:p>
                    <a:p>
                      <a:pPr algn="ctr"/>
                      <a:r>
                        <a:rPr lang="en-US" sz="1200" b="1" dirty="0">
                          <a:solidFill>
                            <a:schemeClr val="bg1"/>
                          </a:solidFill>
                        </a:rPr>
                        <a:t>100 mg</a:t>
                      </a:r>
                    </a:p>
                  </a:txBody>
                  <a:tcPr marL="103909" marR="103909" marT="51955" marB="5195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US" sz="1200" b="1" dirty="0">
                          <a:solidFill>
                            <a:schemeClr val="bg1"/>
                          </a:solidFill>
                        </a:rPr>
                        <a:t>OnabtA</a:t>
                      </a:r>
                      <a:r>
                        <a:rPr lang="en-US" sz="1200" b="1" baseline="30000" dirty="0">
                          <a:solidFill>
                            <a:schemeClr val="bg1"/>
                          </a:solidFill>
                        </a:rPr>
                        <a:t>3</a:t>
                      </a:r>
                      <a:endParaRPr lang="en-US" sz="1200" b="1" dirty="0">
                        <a:solidFill>
                          <a:schemeClr val="bg1"/>
                        </a:solidFill>
                      </a:endParaRPr>
                    </a:p>
                    <a:p>
                      <a:pPr algn="ctr"/>
                      <a:r>
                        <a:rPr lang="en-US" sz="1200" b="1" dirty="0">
                          <a:solidFill>
                            <a:schemeClr val="bg1"/>
                          </a:solidFill>
                        </a:rPr>
                        <a:t>155 Units</a:t>
                      </a:r>
                    </a:p>
                  </a:txBody>
                  <a:tcPr marL="103909" marR="103909" marT="51955" marB="51955" anchor="b">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1100" b="1" dirty="0">
                          <a:solidFill>
                            <a:schemeClr val="bg1"/>
                          </a:solidFill>
                        </a:rPr>
                        <a:t>EVOLVE-1</a:t>
                      </a:r>
                    </a:p>
                    <a:p>
                      <a:pPr algn="ctr"/>
                      <a:r>
                        <a:rPr lang="en-US" sz="1200" b="1" dirty="0">
                          <a:solidFill>
                            <a:schemeClr val="bg1"/>
                          </a:solidFill>
                        </a:rPr>
                        <a:t>GMB</a:t>
                      </a:r>
                      <a:r>
                        <a:rPr lang="en-US" sz="1200" b="1" baseline="30000" dirty="0">
                          <a:solidFill>
                            <a:schemeClr val="bg1"/>
                          </a:solidFill>
                        </a:rPr>
                        <a:t>1,2</a:t>
                      </a:r>
                      <a:endParaRPr lang="en-US" sz="1200" b="1" dirty="0">
                        <a:solidFill>
                          <a:schemeClr val="bg1"/>
                        </a:solidFill>
                      </a:endParaRPr>
                    </a:p>
                    <a:p>
                      <a:pPr algn="ctr"/>
                      <a:r>
                        <a:rPr lang="en-US" sz="1200" b="1" dirty="0">
                          <a:solidFill>
                            <a:schemeClr val="bg1"/>
                          </a:solidFill>
                        </a:rPr>
                        <a:t>120 mg</a:t>
                      </a:r>
                    </a:p>
                  </a:txBody>
                  <a:tcPr marL="103909" marR="103909" marT="51955" marB="51955" anchor="b">
                    <a:lnL w="381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2B17"/>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EVOLVE-2</a:t>
                      </a:r>
                    </a:p>
                    <a:p>
                      <a:pPr algn="ctr"/>
                      <a:r>
                        <a:rPr lang="en-US" sz="1200" b="1" dirty="0">
                          <a:solidFill>
                            <a:schemeClr val="bg1"/>
                          </a:solidFill>
                        </a:rPr>
                        <a:t>GMB</a:t>
                      </a:r>
                      <a:r>
                        <a:rPr lang="en-US" sz="1200" b="1" baseline="30000" dirty="0">
                          <a:solidFill>
                            <a:schemeClr val="bg1"/>
                          </a:solidFill>
                        </a:rPr>
                        <a:t>1,2</a:t>
                      </a:r>
                      <a:endParaRPr lang="en-US" sz="1200" b="1" dirty="0">
                        <a:solidFill>
                          <a:schemeClr val="bg1"/>
                        </a:solidFill>
                      </a:endParaRPr>
                    </a:p>
                    <a:p>
                      <a:pPr algn="ctr"/>
                      <a:r>
                        <a:rPr lang="en-US" sz="1200" b="1" dirty="0">
                          <a:solidFill>
                            <a:schemeClr val="bg1"/>
                          </a:solidFill>
                        </a:rPr>
                        <a:t>120 mg</a:t>
                      </a:r>
                    </a:p>
                  </a:txBody>
                  <a:tcPr marL="103909" marR="103909" marT="51955" marB="51955"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52B17"/>
                    </a:solidFill>
                  </a:tcPr>
                </a:tc>
                <a:tc>
                  <a:txBody>
                    <a:bodyPr/>
                    <a:lstStyle/>
                    <a:p>
                      <a:pPr algn="ctr"/>
                      <a:r>
                        <a:rPr lang="en-US" sz="1200" b="1" dirty="0">
                          <a:solidFill>
                            <a:schemeClr val="bg1"/>
                          </a:solidFill>
                        </a:rPr>
                        <a:t>EREN</a:t>
                      </a:r>
                      <a:r>
                        <a:rPr lang="en-US" sz="1200" b="1" baseline="30000" dirty="0">
                          <a:solidFill>
                            <a:schemeClr val="bg1"/>
                          </a:solidFill>
                        </a:rPr>
                        <a:t>3</a:t>
                      </a:r>
                      <a:endParaRPr lang="en-US" sz="1200" b="1" dirty="0">
                        <a:solidFill>
                          <a:schemeClr val="bg1"/>
                        </a:solidFill>
                      </a:endParaRPr>
                    </a:p>
                    <a:p>
                      <a:pPr algn="ctr"/>
                      <a:r>
                        <a:rPr lang="en-US" sz="1200" b="1" dirty="0">
                          <a:solidFill>
                            <a:schemeClr val="bg1"/>
                          </a:solidFill>
                        </a:rPr>
                        <a:t>70 mg</a:t>
                      </a:r>
                      <a:endParaRPr lang="en-US" sz="1200" b="1" i="0" dirty="0">
                        <a:solidFill>
                          <a:schemeClr val="bg1"/>
                        </a:solidFill>
                        <a:latin typeface="+mj-lt"/>
                      </a:endParaRPr>
                    </a:p>
                  </a:txBody>
                  <a:tcPr marL="103909" marR="103909" marT="51955" marB="51955"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200" b="1" dirty="0">
                          <a:solidFill>
                            <a:schemeClr val="bg1"/>
                          </a:solidFill>
                        </a:rPr>
                        <a:t>EREN</a:t>
                      </a:r>
                      <a:r>
                        <a:rPr lang="en-US" sz="1200" b="1" baseline="30000" dirty="0">
                          <a:solidFill>
                            <a:schemeClr val="bg1"/>
                          </a:solidFill>
                        </a:rPr>
                        <a:t>3</a:t>
                      </a:r>
                      <a:endParaRPr lang="en-US" sz="1200" b="1" dirty="0">
                        <a:solidFill>
                          <a:schemeClr val="bg1"/>
                        </a:solidFill>
                      </a:endParaRPr>
                    </a:p>
                    <a:p>
                      <a:pPr algn="ctr"/>
                      <a:r>
                        <a:rPr lang="en-US" sz="1200" b="1" dirty="0">
                          <a:solidFill>
                            <a:schemeClr val="bg1"/>
                          </a:solidFill>
                        </a:rPr>
                        <a:t>140 mg</a:t>
                      </a:r>
                    </a:p>
                  </a:txBody>
                  <a:tcPr marL="103909" marR="103909" marT="51955" marB="51955"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sz="1200" b="1" dirty="0">
                          <a:solidFill>
                            <a:schemeClr val="bg1"/>
                          </a:solidFill>
                        </a:rPr>
                        <a:t>TPM</a:t>
                      </a:r>
                      <a:r>
                        <a:rPr lang="en-US" sz="1200" b="1" baseline="30000" dirty="0">
                          <a:solidFill>
                            <a:schemeClr val="bg1"/>
                          </a:solidFill>
                        </a:rPr>
                        <a:t>3</a:t>
                      </a:r>
                      <a:endParaRPr lang="en-US" sz="1200" b="1" dirty="0">
                        <a:solidFill>
                          <a:schemeClr val="bg1"/>
                        </a:solidFill>
                      </a:endParaRPr>
                    </a:p>
                    <a:p>
                      <a:pPr algn="ctr"/>
                      <a:r>
                        <a:rPr lang="en-US" sz="1200" b="1" dirty="0">
                          <a:solidFill>
                            <a:schemeClr val="bg1"/>
                          </a:solidFill>
                        </a:rPr>
                        <a:t>100 mg</a:t>
                      </a:r>
                    </a:p>
                  </a:txBody>
                  <a:tcPr marL="103909" marR="103909" marT="51955" marB="51955"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9A6"/>
                    </a:solidFill>
                  </a:tcPr>
                </a:tc>
                <a:tc>
                  <a:txBody>
                    <a:bodyPr/>
                    <a:lstStyle/>
                    <a:p>
                      <a:pPr algn="ctr"/>
                      <a:r>
                        <a:rPr lang="en-US" sz="1200" b="1" dirty="0">
                          <a:solidFill>
                            <a:schemeClr val="bg1"/>
                          </a:solidFill>
                        </a:rPr>
                        <a:t>PROP</a:t>
                      </a:r>
                      <a:r>
                        <a:rPr lang="en-US" sz="1200" b="1" baseline="30000" dirty="0">
                          <a:solidFill>
                            <a:schemeClr val="bg1"/>
                          </a:solidFill>
                        </a:rPr>
                        <a:t>3</a:t>
                      </a:r>
                      <a:endParaRPr lang="en-US" sz="1200" b="1" dirty="0">
                        <a:solidFill>
                          <a:schemeClr val="bg1"/>
                        </a:solidFill>
                      </a:endParaRPr>
                    </a:p>
                    <a:p>
                      <a:pPr algn="ctr"/>
                      <a:r>
                        <a:rPr lang="en-US" sz="1200" b="1" dirty="0">
                          <a:solidFill>
                            <a:schemeClr val="bg1"/>
                          </a:solidFill>
                        </a:rPr>
                        <a:t> 160 mg</a:t>
                      </a:r>
                    </a:p>
                  </a:txBody>
                  <a:tcPr marL="103909" marR="103909" marT="51955" marB="51955"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0"/>
                  </a:ext>
                </a:extLst>
              </a:tr>
              <a:tr h="441854">
                <a:tc>
                  <a:txBody>
                    <a:bodyPr/>
                    <a:lstStyle/>
                    <a:p>
                      <a:pPr marL="0" indent="0"/>
                      <a:r>
                        <a:rPr lang="en-US" sz="1400" b="1" i="0" baseline="0" dirty="0">
                          <a:latin typeface="+mj-lt"/>
                        </a:rPr>
                        <a:t>NNT</a:t>
                      </a:r>
                      <a:r>
                        <a:rPr lang="en-US" sz="1200" b="0" i="0" baseline="0" dirty="0">
                          <a:latin typeface="+mj-lt"/>
                        </a:rPr>
                        <a:t> </a:t>
                      </a:r>
                    </a:p>
                    <a:p>
                      <a:pPr marL="0" indent="0"/>
                      <a:r>
                        <a:rPr lang="en-US" sz="1200" b="0" i="0" baseline="0" dirty="0">
                          <a:latin typeface="+mj-lt"/>
                        </a:rPr>
                        <a:t>≥50% RR (95% CI)</a:t>
                      </a:r>
                    </a:p>
                  </a:txBody>
                  <a:tcPr marL="103909" marR="103909" marT="51955" marB="51955"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400" b="0" dirty="0">
                          <a:solidFill>
                            <a:schemeClr val="tx1"/>
                          </a:solidFill>
                          <a:latin typeface="Arial" panose="020B0604020202020204" pitchFamily="34" charset="0"/>
                          <a:cs typeface="Arial" panose="020B0604020202020204" pitchFamily="34" charset="0"/>
                        </a:rPr>
                        <a:t>9</a:t>
                      </a:r>
                    </a:p>
                    <a:p>
                      <a:pPr algn="ctr"/>
                      <a:r>
                        <a:rPr lang="en-US" sz="1200" b="0" dirty="0">
                          <a:solidFill>
                            <a:schemeClr val="tx1"/>
                          </a:solidFill>
                          <a:latin typeface="Arial" panose="020B0604020202020204" pitchFamily="34" charset="0"/>
                          <a:cs typeface="Arial" panose="020B0604020202020204" pitchFamily="34" charset="0"/>
                        </a:rPr>
                        <a:t>(6, 16)</a:t>
                      </a:r>
                    </a:p>
                  </a:txBody>
                  <a:tcPr marL="0" marR="0" marT="137160" marB="13716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AD2CE"/>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7</a:t>
                      </a:r>
                    </a:p>
                    <a:p>
                      <a:pPr algn="ctr"/>
                      <a:r>
                        <a:rPr lang="en-US" sz="1200" b="0" dirty="0">
                          <a:solidFill>
                            <a:schemeClr val="tx1"/>
                          </a:solidFill>
                          <a:latin typeface="Arial" panose="020B0604020202020204" pitchFamily="34" charset="0"/>
                          <a:cs typeface="Arial" panose="020B0604020202020204" pitchFamily="34" charset="0"/>
                        </a:rPr>
                        <a:t>(5, 13)</a:t>
                      </a:r>
                    </a:p>
                  </a:txBody>
                  <a:tcPr marL="0" marR="0" marT="137160" marB="13716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6</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(4, 12)</a:t>
                      </a:r>
                    </a:p>
                  </a:txBody>
                  <a:tcPr marL="0" marR="0" marT="137160" marB="13716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E9DE"/>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13</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(NE, NE)</a:t>
                      </a:r>
                    </a:p>
                  </a:txBody>
                  <a:tcPr marL="0" marR="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4</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(3, 10)</a:t>
                      </a:r>
                    </a:p>
                  </a:txBody>
                  <a:tcPr marL="0" marR="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9</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(6, 15)</a:t>
                      </a:r>
                    </a:p>
                  </a:txBody>
                  <a:tcPr marL="0" marR="0" marT="137160" marB="13716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CC99FF"/>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5</a:t>
                      </a:r>
                    </a:p>
                    <a:p>
                      <a:pPr algn="ctr"/>
                      <a:r>
                        <a:rPr lang="en-US" sz="1200" b="0" dirty="0">
                          <a:solidFill>
                            <a:schemeClr val="tx1"/>
                          </a:solidFill>
                          <a:latin typeface="Arial" panose="020B0604020202020204" pitchFamily="34" charset="0"/>
                          <a:cs typeface="Arial" panose="020B0604020202020204" pitchFamily="34" charset="0"/>
                        </a:rPr>
                        <a:t>(4, 6)</a:t>
                      </a:r>
                    </a:p>
                  </a:txBody>
                  <a:tcPr marL="0" marR="0" marT="137160" marB="137160" anchor="ctr">
                    <a:lnL w="381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AD2CE"/>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(4, 6)</a:t>
                      </a:r>
                    </a:p>
                  </a:txBody>
                  <a:tcPr marL="0" marR="0" marT="137160" marB="13716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AD2CE"/>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6</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(5, 10)</a:t>
                      </a:r>
                    </a:p>
                  </a:txBody>
                  <a:tcPr marL="0" marR="0" marT="137160" marB="13716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E9DE"/>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6</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(4, 9)</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E9DE"/>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5</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(4, 6)</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C9D6EC"/>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5</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(4, 10)</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73402912"/>
                  </a:ext>
                </a:extLst>
              </a:tr>
              <a:tr h="441854">
                <a:tc>
                  <a:txBody>
                    <a:bodyPr/>
                    <a:lstStyle/>
                    <a:p>
                      <a:pPr marL="0" indent="0"/>
                      <a:r>
                        <a:rPr lang="en-US" sz="1400" b="1" i="0" kern="1200" baseline="0" dirty="0">
                          <a:solidFill>
                            <a:schemeClr val="tx1"/>
                          </a:solidFill>
                          <a:latin typeface="+mn-lt"/>
                          <a:ea typeface="+mn-ea"/>
                          <a:cs typeface="+mn-cs"/>
                        </a:rPr>
                        <a:t>NNH</a:t>
                      </a:r>
                      <a:r>
                        <a:rPr lang="en-US" sz="1200" b="0" i="0" kern="1200" baseline="0" dirty="0">
                          <a:solidFill>
                            <a:schemeClr val="tx1"/>
                          </a:solidFill>
                          <a:latin typeface="+mn-lt"/>
                          <a:ea typeface="+mn-ea"/>
                          <a:cs typeface="+mn-cs"/>
                        </a:rPr>
                        <a:t> </a:t>
                      </a:r>
                    </a:p>
                    <a:p>
                      <a:pPr marL="0" indent="0"/>
                      <a:r>
                        <a:rPr lang="en-US" sz="1200" b="0" i="0" kern="1200" baseline="0" dirty="0">
                          <a:solidFill>
                            <a:schemeClr val="tx1"/>
                          </a:solidFill>
                          <a:latin typeface="+mn-lt"/>
                          <a:ea typeface="+mn-ea"/>
                          <a:cs typeface="+mn-cs"/>
                        </a:rPr>
                        <a:t>% D/C due to AE</a:t>
                      </a:r>
                    </a:p>
                    <a:p>
                      <a:pPr marL="0" indent="0"/>
                      <a:r>
                        <a:rPr lang="en-US" sz="1200" b="0" i="0" kern="1200" baseline="0" dirty="0">
                          <a:solidFill>
                            <a:schemeClr val="tx1"/>
                          </a:solidFill>
                          <a:latin typeface="+mn-lt"/>
                          <a:ea typeface="+mn-ea"/>
                          <a:cs typeface="+mn-cs"/>
                        </a:rPr>
                        <a:t>(95% CI)</a:t>
                      </a:r>
                    </a:p>
                  </a:txBody>
                  <a:tcPr marL="103909" marR="103909" marT="51955" marB="51955"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b="1" dirty="0">
                          <a:solidFill>
                            <a:schemeClr val="tx1"/>
                          </a:solidFill>
                          <a:latin typeface="Arial" panose="020B0604020202020204" pitchFamily="34" charset="0"/>
                          <a:cs typeface="Arial" panose="020B0604020202020204" pitchFamily="34" charset="0"/>
                        </a:rPr>
                        <a:t>1,000</a:t>
                      </a:r>
                    </a:p>
                    <a:p>
                      <a:pPr algn="ctr"/>
                      <a:r>
                        <a:rPr lang="en-US" sz="1200" b="0" dirty="0">
                          <a:solidFill>
                            <a:schemeClr val="tx1"/>
                          </a:solidFill>
                          <a:latin typeface="Arial" panose="020B0604020202020204" pitchFamily="34" charset="0"/>
                          <a:cs typeface="Arial" panose="020B0604020202020204" pitchFamily="34" charset="0"/>
                        </a:rPr>
                        <a:t>(NA, NA)</a:t>
                      </a: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FAD2CE"/>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1,000</a:t>
                      </a:r>
                    </a:p>
                    <a:p>
                      <a:pPr algn="ctr"/>
                      <a:r>
                        <a:rPr lang="en-US" sz="1200" b="0" dirty="0">
                          <a:solidFill>
                            <a:schemeClr val="tx1"/>
                          </a:solidFill>
                          <a:latin typeface="Arial" panose="020B0604020202020204" pitchFamily="34" charset="0"/>
                          <a:cs typeface="Arial" panose="020B0604020202020204" pitchFamily="34" charset="0"/>
                        </a:rPr>
                        <a:t>(NE, NE)</a:t>
                      </a:r>
                    </a:p>
                  </a:txBody>
                  <a:tcPr marL="0" marR="0" marT="137160" marB="137160" anchor="ctr">
                    <a:lnL>
                      <a:noFill/>
                    </a:lnL>
                    <a:lnR>
                      <a:noFill/>
                    </a:lnR>
                    <a:lnT>
                      <a:noFill/>
                    </a:lnT>
                    <a:lnB>
                      <a:noFill/>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250</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(NE, NE)</a:t>
                      </a:r>
                    </a:p>
                  </a:txBody>
                  <a:tcPr marL="0" marR="0" marT="137160" marB="13716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E9DE"/>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21</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(NE, NE)</a:t>
                      </a:r>
                    </a:p>
                  </a:txBody>
                  <a:tcPr marL="0" marR="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13</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(NE, NE)</a:t>
                      </a:r>
                    </a:p>
                  </a:txBody>
                  <a:tcPr marL="0" marR="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39</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(23, 100)</a:t>
                      </a:r>
                    </a:p>
                  </a:txBody>
                  <a:tcPr marL="0" marR="0" marT="137160" marB="13716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C99FF"/>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93</a:t>
                      </a:r>
                    </a:p>
                    <a:p>
                      <a:pPr algn="ctr"/>
                      <a:r>
                        <a:rPr lang="en-US" sz="1200" b="0" dirty="0">
                          <a:solidFill>
                            <a:schemeClr val="tx1"/>
                          </a:solidFill>
                          <a:latin typeface="Arial" panose="020B0604020202020204" pitchFamily="34" charset="0"/>
                          <a:cs typeface="Arial" panose="020B0604020202020204" pitchFamily="34" charset="0"/>
                        </a:rPr>
                        <a:t>(22, +∞)</a:t>
                      </a:r>
                    </a:p>
                  </a:txBody>
                  <a:tcPr marL="0" marR="0" marT="137160" marB="137160" anchor="ctr">
                    <a:lnL w="381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AD2CE"/>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210</a:t>
                      </a:r>
                    </a:p>
                    <a:p>
                      <a:pPr algn="ctr"/>
                      <a:r>
                        <a:rPr lang="en-US" sz="1200" b="0" dirty="0">
                          <a:solidFill>
                            <a:schemeClr val="tx1"/>
                          </a:solidFill>
                          <a:latin typeface="Arial" panose="020B0604020202020204" pitchFamily="34" charset="0"/>
                          <a:cs typeface="Arial" panose="020B0604020202020204" pitchFamily="34" charset="0"/>
                        </a:rPr>
                        <a:t>(29, +∞)</a:t>
                      </a: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FAD2CE"/>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1,000</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 NE)</a:t>
                      </a: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FFE9DE"/>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1,000</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 NE)</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FFE9DE"/>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8</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(6, 13)</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C9D6EC"/>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11</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(6, 72)</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441854">
                <a:tc>
                  <a:txBody>
                    <a:bodyPr/>
                    <a:lstStyle/>
                    <a:p>
                      <a:pPr marL="0" indent="0"/>
                      <a:r>
                        <a:rPr lang="en-US" sz="1400" b="1" i="0" kern="1200" baseline="0" dirty="0">
                          <a:solidFill>
                            <a:schemeClr val="tx1"/>
                          </a:solidFill>
                          <a:latin typeface="+mn-lt"/>
                          <a:ea typeface="+mn-ea"/>
                          <a:cs typeface="+mn-cs"/>
                        </a:rPr>
                        <a:t>LHH</a:t>
                      </a:r>
                      <a:r>
                        <a:rPr lang="en-US" sz="1200" b="0" i="0" kern="1200" baseline="0" dirty="0">
                          <a:solidFill>
                            <a:schemeClr val="tx1"/>
                          </a:solidFill>
                          <a:latin typeface="+mn-lt"/>
                          <a:ea typeface="+mn-ea"/>
                          <a:cs typeface="+mn-cs"/>
                        </a:rPr>
                        <a:t> </a:t>
                      </a:r>
                    </a:p>
                    <a:p>
                      <a:pPr marL="0" indent="0"/>
                      <a:r>
                        <a:rPr lang="en-US" sz="1200" b="0" i="0" kern="1200" baseline="0" dirty="0">
                          <a:solidFill>
                            <a:schemeClr val="tx1"/>
                          </a:solidFill>
                          <a:latin typeface="+mn-lt"/>
                          <a:ea typeface="+mn-ea"/>
                          <a:cs typeface="+mn-cs"/>
                        </a:rPr>
                        <a:t>NNH/NNT</a:t>
                      </a:r>
                    </a:p>
                    <a:p>
                      <a:pPr marL="0" indent="0"/>
                      <a:r>
                        <a:rPr lang="en-US" sz="1200" b="0" i="0" kern="1200" baseline="0" dirty="0">
                          <a:solidFill>
                            <a:schemeClr val="tx1"/>
                          </a:solidFill>
                          <a:latin typeface="+mn-lt"/>
                          <a:ea typeface="+mn-ea"/>
                          <a:cs typeface="+mn-cs"/>
                        </a:rPr>
                        <a:t>(95% CI)</a:t>
                      </a:r>
                    </a:p>
                  </a:txBody>
                  <a:tcPr marL="103909" marR="103909" marT="51955" marB="51955"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400" b="1" dirty="0">
                          <a:solidFill>
                            <a:schemeClr val="tx1"/>
                          </a:solidFill>
                          <a:latin typeface="Arial" panose="020B0604020202020204" pitchFamily="34" charset="0"/>
                          <a:cs typeface="Arial" panose="020B0604020202020204" pitchFamily="34" charset="0"/>
                        </a:rPr>
                        <a:t>122</a:t>
                      </a:r>
                    </a:p>
                    <a:p>
                      <a:pPr algn="ctr"/>
                      <a:r>
                        <a:rPr lang="en-US" sz="1200" b="0" dirty="0">
                          <a:solidFill>
                            <a:schemeClr val="tx1"/>
                          </a:solidFill>
                          <a:latin typeface="Arial" panose="020B0604020202020204" pitchFamily="34" charset="0"/>
                          <a:cs typeface="Arial" panose="020B0604020202020204" pitchFamily="34" charset="0"/>
                        </a:rPr>
                        <a:t>(NA, NA)</a:t>
                      </a: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FAD2CE"/>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143</a:t>
                      </a:r>
                    </a:p>
                    <a:p>
                      <a:pPr algn="ctr"/>
                      <a:r>
                        <a:rPr lang="en-US" sz="1200" b="0" dirty="0">
                          <a:solidFill>
                            <a:schemeClr val="tx1"/>
                          </a:solidFill>
                          <a:latin typeface="Arial" panose="020B0604020202020204" pitchFamily="34" charset="0"/>
                          <a:cs typeface="Arial" panose="020B0604020202020204" pitchFamily="34" charset="0"/>
                        </a:rPr>
                        <a:t>(14, 289)</a:t>
                      </a:r>
                    </a:p>
                  </a:txBody>
                  <a:tcPr marL="0" marR="0" marT="137160" marB="137160" anchor="ctr">
                    <a:lnL>
                      <a:noFill/>
                    </a:lnL>
                    <a:lnR>
                      <a:noFill/>
                    </a:lnR>
                    <a:lnT>
                      <a:noFill/>
                    </a:lnT>
                    <a:lnB>
                      <a:noFill/>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42</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(5, 302)</a:t>
                      </a:r>
                    </a:p>
                  </a:txBody>
                  <a:tcPr marL="0" marR="0" marT="137160" marB="13716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E9DE"/>
                    </a:solid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2</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(0, 113)</a:t>
                      </a:r>
                    </a:p>
                  </a:txBody>
                  <a:tcPr marL="0" marR="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3</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(1, 365)</a:t>
                      </a:r>
                    </a:p>
                  </a:txBody>
                  <a:tcPr marL="0" marR="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4</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(2, 11)</a:t>
                      </a:r>
                    </a:p>
                  </a:txBody>
                  <a:tcPr marL="0" marR="0" marT="137160" marB="13716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C99FF"/>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12</a:t>
                      </a:r>
                    </a:p>
                    <a:p>
                      <a:pPr algn="ctr"/>
                      <a:r>
                        <a:rPr lang="en-US" sz="1200" b="0" dirty="0">
                          <a:solidFill>
                            <a:schemeClr val="tx1"/>
                          </a:solidFill>
                          <a:latin typeface="Arial" panose="020B0604020202020204" pitchFamily="34" charset="0"/>
                          <a:cs typeface="Arial" panose="020B0604020202020204" pitchFamily="34" charset="0"/>
                        </a:rPr>
                        <a:t>(-203, 209)</a:t>
                      </a:r>
                    </a:p>
                  </a:txBody>
                  <a:tcPr marL="0" marR="0" marT="137160" marB="137160" anchor="ctr">
                    <a:lnL w="381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AD2CE"/>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14</a:t>
                      </a:r>
                    </a:p>
                    <a:p>
                      <a:pPr algn="ctr"/>
                      <a:r>
                        <a:rPr lang="en-US" sz="1200" b="0" dirty="0">
                          <a:solidFill>
                            <a:schemeClr val="tx1"/>
                          </a:solidFill>
                          <a:latin typeface="Arial" panose="020B0604020202020204" pitchFamily="34" charset="0"/>
                          <a:cs typeface="Arial" panose="020B0604020202020204" pitchFamily="34" charset="0"/>
                        </a:rPr>
                        <a:t>(-307, 311)</a:t>
                      </a: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FAD2CE"/>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167</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(7, 269)</a:t>
                      </a: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FFE9DE"/>
                    </a:solidFill>
                  </a:tcPr>
                </a:tc>
                <a:tc>
                  <a:txBody>
                    <a:bodyPr/>
                    <a:lstStyle/>
                    <a:p>
                      <a:pPr algn="ctr"/>
                      <a:r>
                        <a:rPr lang="en-US" sz="1400" b="1" dirty="0">
                          <a:solidFill>
                            <a:schemeClr val="tx1"/>
                          </a:solidFill>
                          <a:latin typeface="Arial" panose="020B0604020202020204" pitchFamily="34" charset="0"/>
                          <a:cs typeface="Arial" panose="020B0604020202020204" pitchFamily="34" charset="0"/>
                        </a:rPr>
                        <a:t>167</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(9, 299)</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FFE9DE"/>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2</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(1, 3)</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a:noFill/>
                    </a:lnT>
                    <a:lnB>
                      <a:noFill/>
                    </a:lnB>
                    <a:lnTlToBr w="12700" cmpd="sng">
                      <a:noFill/>
                      <a:prstDash val="solid"/>
                    </a:lnTlToBr>
                    <a:lnBlToTr w="12700" cmpd="sng">
                      <a:noFill/>
                      <a:prstDash val="solid"/>
                    </a:lnBlToTr>
                    <a:solidFill>
                      <a:srgbClr val="C9D6EC"/>
                    </a:solidFill>
                  </a:tcPr>
                </a:tc>
                <a:tc>
                  <a:txBody>
                    <a:bodyPr/>
                    <a:lstStyle/>
                    <a:p>
                      <a:pPr algn="ctr"/>
                      <a:r>
                        <a:rPr lang="en-US" sz="1400" dirty="0">
                          <a:solidFill>
                            <a:schemeClr val="tx1"/>
                          </a:solidFill>
                          <a:latin typeface="Arial" panose="020B0604020202020204" pitchFamily="34" charset="0"/>
                          <a:cs typeface="Arial" panose="020B0604020202020204" pitchFamily="34" charset="0"/>
                        </a:rPr>
                        <a:t>2</a:t>
                      </a:r>
                    </a:p>
                    <a:p>
                      <a:pPr algn="ct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(1, 15)</a:t>
                      </a:r>
                      <a:endParaRPr lang="en-US" sz="1400" b="1" dirty="0">
                        <a:solidFill>
                          <a:schemeClr val="tx1"/>
                        </a:solidFill>
                        <a:latin typeface="Arial" panose="020B0604020202020204" pitchFamily="34" charset="0"/>
                        <a:cs typeface="Arial" panose="020B0604020202020204" pitchFamily="34" charset="0"/>
                      </a:endParaRPr>
                    </a:p>
                  </a:txBody>
                  <a:tcPr marL="0" marR="0" marT="137160" marB="137160" anchor="ctr">
                    <a:lnL>
                      <a:noFill/>
                    </a:lnL>
                    <a:lnR>
                      <a:noFill/>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9" name="Text Placeholder 3">
            <a:extLst>
              <a:ext uri="{FF2B5EF4-FFF2-40B4-BE49-F238E27FC236}">
                <a16:creationId xmlns:a16="http://schemas.microsoft.com/office/drawing/2014/main" id="{EFA9302B-E65F-4B0C-921F-483030E1390C}"/>
              </a:ext>
            </a:extLst>
          </p:cNvPr>
          <p:cNvSpPr txBox="1">
            <a:spLocks/>
          </p:cNvSpPr>
          <p:nvPr/>
        </p:nvSpPr>
        <p:spPr>
          <a:xfrm>
            <a:off x="120504" y="5240729"/>
            <a:ext cx="11950992" cy="733441"/>
          </a:xfrm>
          <a:prstGeom prst="rect">
            <a:avLst/>
          </a:prstGeom>
        </p:spPr>
        <p:txBody>
          <a:bodyPr vert="horz" lIns="91440" tIns="45720" rIns="91440" bIns="45720" rtlCol="0" anchor="b">
            <a:normAutofit/>
          </a:bodyPr>
          <a:lstStyle>
            <a:lvl1pPr marL="0" indent="0" algn="l" defTabSz="457189" rtl="0" eaLnBrk="1" latinLnBrk="0" hangingPunct="1">
              <a:spcBef>
                <a:spcPts val="0"/>
              </a:spcBef>
              <a:buClr>
                <a:schemeClr val="accent6"/>
              </a:buClr>
              <a:buFont typeface="Arial" panose="020B0604020202020204" pitchFamily="34" charset="0"/>
              <a:buNone/>
              <a:defRPr sz="1000" kern="1200">
                <a:solidFill>
                  <a:schemeClr val="tx1"/>
                </a:solidFill>
                <a:latin typeface="Arial Narrow" panose="020B0606020202030204" pitchFamily="34" charset="0"/>
                <a:ea typeface="+mn-ea"/>
                <a:cs typeface="DIN-Regular"/>
              </a:defRPr>
            </a:lvl1pPr>
            <a:lvl2pPr marL="457189" indent="0" algn="l" defTabSz="457189" rtl="0" eaLnBrk="1" latinLnBrk="0" hangingPunct="1">
              <a:spcBef>
                <a:spcPct val="20000"/>
              </a:spcBef>
              <a:buClr>
                <a:schemeClr val="accent6"/>
              </a:buClr>
              <a:buFont typeface="Arial" panose="020B0604020202020204" pitchFamily="34" charset="0"/>
              <a:buNone/>
              <a:defRPr sz="1200" kern="1200">
                <a:solidFill>
                  <a:schemeClr val="tx1"/>
                </a:solidFill>
                <a:latin typeface="Arial Narrow" panose="020B0606020202030204" pitchFamily="34" charset="0"/>
                <a:ea typeface="+mn-ea"/>
                <a:cs typeface="DIN-Regular"/>
              </a:defRPr>
            </a:lvl2pPr>
            <a:lvl3pPr marL="914377" indent="0" algn="l" defTabSz="457189" rtl="0" eaLnBrk="1" latinLnBrk="0" hangingPunct="1">
              <a:spcBef>
                <a:spcPct val="20000"/>
              </a:spcBef>
              <a:buClr>
                <a:schemeClr val="accent6"/>
              </a:buClr>
              <a:buFont typeface="Arial" panose="020B0604020202020204" pitchFamily="34" charset="0"/>
              <a:buNone/>
              <a:defRPr sz="1200" kern="1200">
                <a:solidFill>
                  <a:schemeClr val="tx1"/>
                </a:solidFill>
                <a:latin typeface="Arial Narrow" panose="020B0606020202030204" pitchFamily="34" charset="0"/>
                <a:ea typeface="+mn-ea"/>
                <a:cs typeface="DIN-Regular"/>
              </a:defRPr>
            </a:lvl3pPr>
            <a:lvl4pPr marL="1371566" indent="0" algn="l" defTabSz="457189" rtl="0" eaLnBrk="1" latinLnBrk="0" hangingPunct="1">
              <a:spcBef>
                <a:spcPct val="20000"/>
              </a:spcBef>
              <a:buClr>
                <a:schemeClr val="accent6"/>
              </a:buClr>
              <a:buFont typeface="Arial" panose="020B0604020202020204" pitchFamily="34" charset="0"/>
              <a:buNone/>
              <a:defRPr sz="1200" kern="1200">
                <a:solidFill>
                  <a:schemeClr val="tx1"/>
                </a:solidFill>
                <a:latin typeface="Arial Narrow" panose="020B0606020202030204" pitchFamily="34" charset="0"/>
                <a:ea typeface="+mn-ea"/>
                <a:cs typeface="DIN-Regular"/>
              </a:defRPr>
            </a:lvl4pPr>
            <a:lvl5pPr marL="1828754" indent="0" algn="l" defTabSz="457189" rtl="0" eaLnBrk="1" latinLnBrk="0" hangingPunct="1">
              <a:spcBef>
                <a:spcPct val="20000"/>
              </a:spcBef>
              <a:buClr>
                <a:schemeClr val="accent6"/>
              </a:buClr>
              <a:buFont typeface="Arial" panose="020B0604020202020204" pitchFamily="34" charset="0"/>
              <a:buNone/>
              <a:defRPr sz="1200" kern="1200">
                <a:solidFill>
                  <a:schemeClr val="tx1"/>
                </a:solidFill>
                <a:latin typeface="Arial Narrow" panose="020B0606020202030204" pitchFamily="34" charset="0"/>
                <a:ea typeface="+mn-ea"/>
                <a:cs typeface="DIN-Regular"/>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solidFill>
                  <a:srgbClr val="000000"/>
                </a:solidFill>
                <a:latin typeface="Arial" panose="020B0604020202020204" pitchFamily="34" charset="0"/>
                <a:cs typeface="Arial" panose="020B0604020202020204" pitchFamily="34" charset="0"/>
              </a:rPr>
              <a:t>AE, adverse event; CGRP, calcitonin gene-related peptide; CI, confidence interval; D/C, discontinued; EREN, erenumab; GMB, galcanezumab; LHH, likelihood of being helped or harmed; mAb, monoclonal antibody; NA, not applicable; NE, not estimable; OnabtA, onabotulinumtoxinA; PROP, propranolol; RR, responder rate; TPM, topiramate.</a:t>
            </a:r>
          </a:p>
        </p:txBody>
      </p:sp>
      <p:sp>
        <p:nvSpPr>
          <p:cNvPr id="11" name="Content Placeholder 16">
            <a:extLst>
              <a:ext uri="{FF2B5EF4-FFF2-40B4-BE49-F238E27FC236}">
                <a16:creationId xmlns:a16="http://schemas.microsoft.com/office/drawing/2014/main" id="{A688F1F9-344C-4269-842E-0EE1F95A9366}"/>
              </a:ext>
            </a:extLst>
          </p:cNvPr>
          <p:cNvSpPr>
            <a:spLocks noGrp="1"/>
          </p:cNvSpPr>
          <p:nvPr>
            <p:ph idx="1"/>
          </p:nvPr>
        </p:nvSpPr>
        <p:spPr>
          <a:xfrm>
            <a:off x="609600" y="1178435"/>
            <a:ext cx="10972800" cy="388601"/>
          </a:xfrm>
        </p:spPr>
        <p:txBody>
          <a:bodyPr>
            <a:noAutofit/>
          </a:bodyPr>
          <a:lstStyle/>
          <a:p>
            <a:pPr marL="0" indent="0">
              <a:spcBef>
                <a:spcPts val="0"/>
              </a:spcBef>
              <a:spcAft>
                <a:spcPts val="600"/>
              </a:spcAft>
              <a:buNone/>
            </a:pPr>
            <a:r>
              <a:rPr lang="en-US" sz="2400" dirty="0"/>
              <a:t>Identifying the benefit of CGRP mAbs from some other preventive treatments</a:t>
            </a:r>
          </a:p>
        </p:txBody>
      </p:sp>
      <p:sp>
        <p:nvSpPr>
          <p:cNvPr id="3" name="Rectangle 2"/>
          <p:cNvSpPr/>
          <p:nvPr/>
        </p:nvSpPr>
        <p:spPr>
          <a:xfrm>
            <a:off x="120504" y="5083892"/>
            <a:ext cx="10831286" cy="313674"/>
          </a:xfrm>
          <a:prstGeom prst="rect">
            <a:avLst/>
          </a:prstGeom>
        </p:spPr>
        <p:txBody>
          <a:bodyPr wrap="square">
            <a:spAutoFit/>
          </a:bodyPr>
          <a:lstStyle/>
          <a:p>
            <a:r>
              <a:rPr lang="en-US" sz="1400" b="1" dirty="0">
                <a:solidFill>
                  <a:srgbClr val="D52B17"/>
                </a:solidFill>
              </a:rPr>
              <a:t>NOTE: Data not from head-to-head trials</a:t>
            </a:r>
          </a:p>
        </p:txBody>
      </p:sp>
      <p:sp>
        <p:nvSpPr>
          <p:cNvPr id="4" name="TextBox 3">
            <a:extLst>
              <a:ext uri="{FF2B5EF4-FFF2-40B4-BE49-F238E27FC236}">
                <a16:creationId xmlns:a16="http://schemas.microsoft.com/office/drawing/2014/main" id="{5CA11A57-7DFF-4C39-A5E8-4F7D1FB7972A}"/>
              </a:ext>
            </a:extLst>
          </p:cNvPr>
          <p:cNvSpPr txBox="1"/>
          <p:nvPr/>
        </p:nvSpPr>
        <p:spPr>
          <a:xfrm>
            <a:off x="4090737" y="6095039"/>
            <a:ext cx="7688179" cy="461665"/>
          </a:xfrm>
          <a:prstGeom prst="rect">
            <a:avLst/>
          </a:prstGeom>
          <a:noFill/>
        </p:spPr>
        <p:txBody>
          <a:bodyPr wrap="square" rtlCol="0">
            <a:spAutoFit/>
          </a:bodyPr>
          <a:lstStyle/>
          <a:p>
            <a:r>
              <a:rPr lang="en-US" sz="1200" dirty="0">
                <a:solidFill>
                  <a:srgbClr val="000000"/>
                </a:solidFill>
              </a:rPr>
              <a:t>Ruff DD, et al. Presented at the 19th Congress of the International Headache Society (IHC); Dublin, Ireland; September 5-8, 2019. 2. Data on file, Eli Lilly and Company. 3. Vo P, et al. </a:t>
            </a:r>
            <a:r>
              <a:rPr lang="en-US" sz="1200" i="1" dirty="0">
                <a:solidFill>
                  <a:srgbClr val="000000"/>
                </a:solidFill>
              </a:rPr>
              <a:t>Cephalalgia</a:t>
            </a:r>
            <a:r>
              <a:rPr lang="en-US" sz="1200" dirty="0">
                <a:solidFill>
                  <a:srgbClr val="000000"/>
                </a:solidFill>
              </a:rPr>
              <a:t>. 2019;39:608-616.</a:t>
            </a:r>
          </a:p>
        </p:txBody>
      </p:sp>
    </p:spTree>
    <p:extLst>
      <p:ext uri="{BB962C8B-B14F-4D97-AF65-F5344CB8AC3E}">
        <p14:creationId xmlns:p14="http://schemas.microsoft.com/office/powerpoint/2010/main" val="1171165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3175" y="78046"/>
            <a:ext cx="10620625" cy="1325563"/>
          </a:xfrm>
        </p:spPr>
        <p:txBody>
          <a:bodyPr/>
          <a:lstStyle/>
          <a:p>
            <a:r>
              <a:rPr lang="en-GB" dirty="0"/>
              <a:t>Who Should Receive a CGRP mAb for Migraine Prevention?</a:t>
            </a:r>
            <a:endParaRPr lang="en-US" dirty="0">
              <a:solidFill>
                <a:schemeClr val="accent5"/>
              </a:solidFill>
            </a:endParaRPr>
          </a:p>
        </p:txBody>
      </p:sp>
      <p:sp>
        <p:nvSpPr>
          <p:cNvPr id="7" name="Content Placeholder 6"/>
          <p:cNvSpPr>
            <a:spLocks noGrp="1"/>
          </p:cNvSpPr>
          <p:nvPr>
            <p:ph idx="1"/>
          </p:nvPr>
        </p:nvSpPr>
        <p:spPr>
          <a:xfrm>
            <a:off x="733175" y="1360487"/>
            <a:ext cx="10515600" cy="4351338"/>
          </a:xfrm>
        </p:spPr>
        <p:txBody>
          <a:bodyPr>
            <a:normAutofit fontScale="85000" lnSpcReduction="20000"/>
          </a:bodyPr>
          <a:lstStyle/>
          <a:p>
            <a:pPr marL="0" indent="0">
              <a:lnSpc>
                <a:spcPct val="110000"/>
              </a:lnSpc>
              <a:spcBef>
                <a:spcPts val="0"/>
              </a:spcBef>
              <a:spcAft>
                <a:spcPts val="600"/>
              </a:spcAft>
              <a:buNone/>
            </a:pPr>
            <a:r>
              <a:rPr lang="en-GB" dirty="0"/>
              <a:t>Should be available to be prescribed by any licensed healthcare provider to patients who meet the following criteria:</a:t>
            </a:r>
          </a:p>
          <a:p>
            <a:pPr>
              <a:lnSpc>
                <a:spcPct val="110000"/>
              </a:lnSpc>
              <a:spcBef>
                <a:spcPts val="0"/>
              </a:spcBef>
              <a:spcAft>
                <a:spcPts val="600"/>
              </a:spcAft>
            </a:pPr>
            <a:r>
              <a:rPr lang="en-GB" dirty="0"/>
              <a:t>Lower-frequency EM (4–7 headache days/month)</a:t>
            </a:r>
          </a:p>
          <a:p>
            <a:pPr lvl="1">
              <a:lnSpc>
                <a:spcPct val="110000"/>
              </a:lnSpc>
              <a:spcBef>
                <a:spcPts val="0"/>
              </a:spcBef>
              <a:spcAft>
                <a:spcPts val="600"/>
              </a:spcAft>
            </a:pPr>
            <a:r>
              <a:rPr lang="en-GB" dirty="0"/>
              <a:t>Lack of success with 2: </a:t>
            </a:r>
            <a:br>
              <a:rPr lang="en-GB" dirty="0"/>
            </a:br>
            <a:r>
              <a:rPr lang="en-GB" dirty="0"/>
              <a:t>AEDs (VPA, TPM), TCAs (amitriptyline, nortriptyline), beta-blockers, SNRIs, other level A or B migraine preventive medications</a:t>
            </a:r>
          </a:p>
          <a:p>
            <a:pPr lvl="1">
              <a:lnSpc>
                <a:spcPct val="110000"/>
              </a:lnSpc>
              <a:spcBef>
                <a:spcPts val="0"/>
              </a:spcBef>
              <a:spcAft>
                <a:spcPts val="600"/>
              </a:spcAft>
            </a:pPr>
            <a:r>
              <a:rPr lang="en-GB" dirty="0"/>
              <a:t>Documented at least moderate disability or impact by the migraines</a:t>
            </a:r>
          </a:p>
          <a:p>
            <a:pPr>
              <a:lnSpc>
                <a:spcPct val="110000"/>
              </a:lnSpc>
              <a:spcBef>
                <a:spcPts val="0"/>
              </a:spcBef>
              <a:spcAft>
                <a:spcPts val="600"/>
              </a:spcAft>
            </a:pPr>
            <a:r>
              <a:rPr lang="en-GB" dirty="0"/>
              <a:t>High-frequency EM (8–14 days/month)</a:t>
            </a:r>
          </a:p>
          <a:p>
            <a:pPr lvl="1">
              <a:lnSpc>
                <a:spcPct val="110000"/>
              </a:lnSpc>
              <a:spcBef>
                <a:spcPts val="0"/>
              </a:spcBef>
              <a:spcAft>
                <a:spcPts val="600"/>
              </a:spcAft>
            </a:pPr>
            <a:r>
              <a:rPr lang="en-GB" dirty="0"/>
              <a:t>Same requirements as 1, but no need to document disabilities, as they are clearly impacted</a:t>
            </a:r>
          </a:p>
          <a:p>
            <a:pPr>
              <a:lnSpc>
                <a:spcPct val="110000"/>
              </a:lnSpc>
              <a:spcBef>
                <a:spcPts val="0"/>
              </a:spcBef>
              <a:spcAft>
                <a:spcPts val="600"/>
              </a:spcAft>
            </a:pPr>
            <a:r>
              <a:rPr lang="en-GB" dirty="0"/>
              <a:t>CM (≥15 days/month)</a:t>
            </a:r>
          </a:p>
          <a:p>
            <a:pPr lvl="1">
              <a:lnSpc>
                <a:spcPct val="110000"/>
              </a:lnSpc>
              <a:spcBef>
                <a:spcPts val="0"/>
              </a:spcBef>
              <a:spcAft>
                <a:spcPts val="600"/>
              </a:spcAft>
            </a:pPr>
            <a:r>
              <a:rPr lang="en-GB" dirty="0"/>
              <a:t>Same requirements as 1, or onabotulinumtoxinA as an additional choice, and no need to document disabilities, as they are clearly impacted</a:t>
            </a:r>
          </a:p>
        </p:txBody>
      </p:sp>
      <p:sp>
        <p:nvSpPr>
          <p:cNvPr id="8" name="Text Placeholder 7"/>
          <p:cNvSpPr>
            <a:spLocks noGrp="1"/>
          </p:cNvSpPr>
          <p:nvPr>
            <p:ph type="body" sz="quarter" idx="4294967295"/>
          </p:nvPr>
        </p:nvSpPr>
        <p:spPr>
          <a:xfrm>
            <a:off x="943225" y="5557348"/>
            <a:ext cx="10972800" cy="228600"/>
          </a:xfrm>
        </p:spPr>
        <p:txBody>
          <a:bodyPr>
            <a:noAutofit/>
          </a:bodyPr>
          <a:lstStyle/>
          <a:p>
            <a:pPr marL="0" indent="0">
              <a:buNone/>
            </a:pPr>
            <a:r>
              <a:rPr lang="en-GB" sz="1400" dirty="0">
                <a:solidFill>
                  <a:schemeClr val="tx1"/>
                </a:solidFill>
              </a:rPr>
              <a:t>AEDs, anti-epileptic drugs; AHS, American Headache Society; CM, chronic migraine; EM, episodic migraine; SNRIs, serotonin-norepinephrine reuptake inhibitors; TCAs, tricyclic antidepressants; TPM, </a:t>
            </a:r>
            <a:r>
              <a:rPr lang="en-US" sz="1400" dirty="0">
                <a:solidFill>
                  <a:schemeClr val="tx1"/>
                </a:solidFill>
              </a:rPr>
              <a:t>topiramate; </a:t>
            </a:r>
            <a:r>
              <a:rPr lang="en-GB" sz="1400" dirty="0">
                <a:solidFill>
                  <a:schemeClr val="tx1"/>
                </a:solidFill>
              </a:rPr>
              <a:t>VPA, valproate</a:t>
            </a:r>
            <a:endParaRPr lang="en-US" sz="1400" dirty="0">
              <a:solidFill>
                <a:schemeClr val="tx1"/>
              </a:solidFill>
            </a:endParaRPr>
          </a:p>
        </p:txBody>
      </p:sp>
      <p:sp>
        <p:nvSpPr>
          <p:cNvPr id="2" name="TextBox 1">
            <a:extLst>
              <a:ext uri="{FF2B5EF4-FFF2-40B4-BE49-F238E27FC236}">
                <a16:creationId xmlns:a16="http://schemas.microsoft.com/office/drawing/2014/main" id="{8B5ADC14-3B27-46C4-B055-DBF50D0D22F1}"/>
              </a:ext>
            </a:extLst>
          </p:cNvPr>
          <p:cNvSpPr txBox="1"/>
          <p:nvPr/>
        </p:nvSpPr>
        <p:spPr>
          <a:xfrm>
            <a:off x="4125432" y="6088671"/>
            <a:ext cx="3731086" cy="276999"/>
          </a:xfrm>
          <a:prstGeom prst="rect">
            <a:avLst/>
          </a:prstGeom>
          <a:noFill/>
        </p:spPr>
        <p:txBody>
          <a:bodyPr wrap="none" rtlCol="0">
            <a:spAutoFit/>
          </a:bodyPr>
          <a:lstStyle/>
          <a:p>
            <a:r>
              <a:rPr lang="en-US" sz="1200" dirty="0"/>
              <a:t>American Headache Society. </a:t>
            </a:r>
            <a:r>
              <a:rPr lang="en-US" sz="1200" i="1" dirty="0"/>
              <a:t>Headache</a:t>
            </a:r>
            <a:r>
              <a:rPr lang="en-US" sz="1200" dirty="0"/>
              <a:t>. 2019;59(1):1-18.</a:t>
            </a:r>
          </a:p>
        </p:txBody>
      </p:sp>
    </p:spTree>
    <p:extLst>
      <p:ext uri="{BB962C8B-B14F-4D97-AF65-F5344CB8AC3E}">
        <p14:creationId xmlns:p14="http://schemas.microsoft.com/office/powerpoint/2010/main" val="15474074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D2F5-1918-4A8A-ABC8-0E848747ABF4}"/>
              </a:ext>
            </a:extLst>
          </p:cNvPr>
          <p:cNvSpPr>
            <a:spLocks noGrp="1"/>
          </p:cNvSpPr>
          <p:nvPr>
            <p:ph type="title"/>
          </p:nvPr>
        </p:nvSpPr>
        <p:spPr>
          <a:xfrm>
            <a:off x="838200" y="76367"/>
            <a:ext cx="10515600" cy="809157"/>
          </a:xfrm>
        </p:spPr>
        <p:txBody>
          <a:bodyPr/>
          <a:lstStyle/>
          <a:p>
            <a:r>
              <a:rPr lang="en-US" dirty="0"/>
              <a:t>Lifestyle Modifications</a:t>
            </a:r>
          </a:p>
        </p:txBody>
      </p:sp>
      <p:graphicFrame>
        <p:nvGraphicFramePr>
          <p:cNvPr id="4" name="Content Placeholder 3">
            <a:extLst>
              <a:ext uri="{FF2B5EF4-FFF2-40B4-BE49-F238E27FC236}">
                <a16:creationId xmlns:a16="http://schemas.microsoft.com/office/drawing/2014/main" id="{F561A78F-B30C-4520-8B76-A96266E2ABDC}"/>
              </a:ext>
            </a:extLst>
          </p:cNvPr>
          <p:cNvGraphicFramePr>
            <a:graphicFrameLocks noGrp="1"/>
          </p:cNvGraphicFramePr>
          <p:nvPr>
            <p:ph idx="1"/>
            <p:extLst>
              <p:ext uri="{D42A27DB-BD31-4B8C-83A1-F6EECF244321}">
                <p14:modId xmlns:p14="http://schemas.microsoft.com/office/powerpoint/2010/main" val="2755323121"/>
              </p:ext>
            </p:extLst>
          </p:nvPr>
        </p:nvGraphicFramePr>
        <p:xfrm>
          <a:off x="154805" y="779646"/>
          <a:ext cx="11847897" cy="5216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AEC0ADC-7D78-4937-AFFF-36588ACFEEF6}"/>
              </a:ext>
            </a:extLst>
          </p:cNvPr>
          <p:cNvSpPr txBox="1"/>
          <p:nvPr/>
        </p:nvSpPr>
        <p:spPr>
          <a:xfrm>
            <a:off x="4273617" y="6092792"/>
            <a:ext cx="2605072" cy="307777"/>
          </a:xfrm>
          <a:prstGeom prst="rect">
            <a:avLst/>
          </a:prstGeom>
          <a:noFill/>
        </p:spPr>
        <p:txBody>
          <a:bodyPr wrap="none" rtlCol="0">
            <a:spAutoFit/>
          </a:bodyPr>
          <a:lstStyle/>
          <a:p>
            <a:r>
              <a:rPr lang="en-US" sz="1400" dirty="0"/>
              <a:t>CBT, cognitive behavioral therapy</a:t>
            </a:r>
          </a:p>
        </p:txBody>
      </p:sp>
    </p:spTree>
    <p:extLst>
      <p:ext uri="{BB962C8B-B14F-4D97-AF65-F5344CB8AC3E}">
        <p14:creationId xmlns:p14="http://schemas.microsoft.com/office/powerpoint/2010/main" val="1261660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411B-C4D6-4166-B19E-56829B9843F5}"/>
              </a:ext>
            </a:extLst>
          </p:cNvPr>
          <p:cNvSpPr>
            <a:spLocks noGrp="1"/>
          </p:cNvSpPr>
          <p:nvPr>
            <p:ph type="title"/>
          </p:nvPr>
        </p:nvSpPr>
        <p:spPr/>
        <p:txBody>
          <a:bodyPr/>
          <a:lstStyle/>
          <a:p>
            <a:r>
              <a:rPr lang="en-US" dirty="0"/>
              <a:t>Adherence to Acute Treatment: CaMEO Study</a:t>
            </a:r>
          </a:p>
        </p:txBody>
      </p:sp>
      <p:sp>
        <p:nvSpPr>
          <p:cNvPr id="3" name="Content Placeholder 2">
            <a:extLst>
              <a:ext uri="{FF2B5EF4-FFF2-40B4-BE49-F238E27FC236}">
                <a16:creationId xmlns:a16="http://schemas.microsoft.com/office/drawing/2014/main" id="{8E68D335-0FE7-426B-A004-6203E25D8436}"/>
              </a:ext>
            </a:extLst>
          </p:cNvPr>
          <p:cNvSpPr>
            <a:spLocks noGrp="1"/>
          </p:cNvSpPr>
          <p:nvPr>
            <p:ph idx="1"/>
          </p:nvPr>
        </p:nvSpPr>
        <p:spPr>
          <a:xfrm>
            <a:off x="838200" y="1501775"/>
            <a:ext cx="10515600" cy="4351338"/>
          </a:xfrm>
        </p:spPr>
        <p:txBody>
          <a:bodyPr>
            <a:normAutofit/>
          </a:bodyPr>
          <a:lstStyle/>
          <a:p>
            <a:r>
              <a:rPr lang="en-US" dirty="0"/>
              <a:t>Longitudinal, internet-based survey of 13,624 patients with modified ICHD-3 migraine</a:t>
            </a:r>
          </a:p>
          <a:p>
            <a:r>
              <a:rPr lang="en-US" dirty="0"/>
              <a:t>4840 patients (36%) had ever used acute prescription medication</a:t>
            </a:r>
          </a:p>
          <a:p>
            <a:r>
              <a:rPr lang="en-US" dirty="0"/>
              <a:t>36% were discontinued users</a:t>
            </a:r>
          </a:p>
          <a:p>
            <a:pPr lvl="1"/>
            <a:r>
              <a:rPr lang="en-US" dirty="0"/>
              <a:t>Reasons:</a:t>
            </a:r>
          </a:p>
          <a:p>
            <a:pPr lvl="2"/>
            <a:r>
              <a:rPr lang="en-US" dirty="0"/>
              <a:t>Switch to OTC analgesic (46%), concerns about efficacy (28%) or tolerability (25%)</a:t>
            </a:r>
          </a:p>
          <a:p>
            <a:pPr lvl="1"/>
            <a:r>
              <a:rPr lang="en-US" dirty="0"/>
              <a:t>62% reported monthly headache frequency of 0-4 days</a:t>
            </a:r>
          </a:p>
          <a:p>
            <a:pPr lvl="1"/>
            <a:r>
              <a:rPr lang="en-US" dirty="0"/>
              <a:t>1-in-5 reported being able to work or function normally with a headache</a:t>
            </a:r>
          </a:p>
          <a:p>
            <a:pPr lvl="1"/>
            <a:r>
              <a:rPr lang="en-US" dirty="0"/>
              <a:t>42% had moderate/severe disability (Migraine Disability Assessment Test)</a:t>
            </a:r>
          </a:p>
          <a:p>
            <a:pPr lvl="1"/>
            <a:r>
              <a:rPr lang="en-US" dirty="0"/>
              <a:t>88% had stopped having their headaches managed by a physician for </a:t>
            </a:r>
            <a:r>
              <a:rPr lang="en-US" dirty="0">
                <a:latin typeface="Calibri" panose="020F0502020204030204" pitchFamily="34" charset="0"/>
                <a:cs typeface="Calibri" panose="020F0502020204030204" pitchFamily="34" charset="0"/>
              </a:rPr>
              <a:t>≥12 mos</a:t>
            </a:r>
            <a:endParaRPr lang="en-US" sz="2800" dirty="0"/>
          </a:p>
        </p:txBody>
      </p:sp>
      <p:sp>
        <p:nvSpPr>
          <p:cNvPr id="4" name="TextBox 3">
            <a:extLst>
              <a:ext uri="{FF2B5EF4-FFF2-40B4-BE49-F238E27FC236}">
                <a16:creationId xmlns:a16="http://schemas.microsoft.com/office/drawing/2014/main" id="{A023852F-E994-4798-A6FD-DCE50B5C897A}"/>
              </a:ext>
            </a:extLst>
          </p:cNvPr>
          <p:cNvSpPr txBox="1"/>
          <p:nvPr/>
        </p:nvSpPr>
        <p:spPr>
          <a:xfrm>
            <a:off x="4181475" y="6067425"/>
            <a:ext cx="3407984" cy="276999"/>
          </a:xfrm>
          <a:prstGeom prst="rect">
            <a:avLst/>
          </a:prstGeom>
          <a:noFill/>
        </p:spPr>
        <p:txBody>
          <a:bodyPr wrap="none" rtlCol="0">
            <a:spAutoFit/>
          </a:bodyPr>
          <a:lstStyle/>
          <a:p>
            <a:r>
              <a:rPr lang="en-US" sz="1200" dirty="0"/>
              <a:t>Lipton RB, et al. </a:t>
            </a:r>
            <a:r>
              <a:rPr lang="en-US" sz="1200" i="1" dirty="0"/>
              <a:t>Headache</a:t>
            </a:r>
            <a:r>
              <a:rPr lang="en-US" sz="1200" dirty="0"/>
              <a:t>. 2019;59(10):1762-1772.</a:t>
            </a:r>
          </a:p>
        </p:txBody>
      </p:sp>
    </p:spTree>
    <p:extLst>
      <p:ext uri="{BB962C8B-B14F-4D97-AF65-F5344CB8AC3E}">
        <p14:creationId xmlns:p14="http://schemas.microsoft.com/office/powerpoint/2010/main" val="1095827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5FF3-4C64-49C0-A249-98870E5C64E9}"/>
              </a:ext>
            </a:extLst>
          </p:cNvPr>
          <p:cNvSpPr>
            <a:spLocks noGrp="1"/>
          </p:cNvSpPr>
          <p:nvPr>
            <p:ph type="title"/>
          </p:nvPr>
        </p:nvSpPr>
        <p:spPr/>
        <p:txBody>
          <a:bodyPr/>
          <a:lstStyle/>
          <a:p>
            <a:r>
              <a:rPr lang="en-US" dirty="0"/>
              <a:t>Strategies to Improve Patient Adherence</a:t>
            </a:r>
          </a:p>
        </p:txBody>
      </p:sp>
      <p:sp>
        <p:nvSpPr>
          <p:cNvPr id="3" name="Content Placeholder 2">
            <a:extLst>
              <a:ext uri="{FF2B5EF4-FFF2-40B4-BE49-F238E27FC236}">
                <a16:creationId xmlns:a16="http://schemas.microsoft.com/office/drawing/2014/main" id="{3759CACC-097F-43F9-9447-69E157A5A71E}"/>
              </a:ext>
            </a:extLst>
          </p:cNvPr>
          <p:cNvSpPr>
            <a:spLocks noGrp="1"/>
          </p:cNvSpPr>
          <p:nvPr>
            <p:ph idx="1"/>
          </p:nvPr>
        </p:nvSpPr>
        <p:spPr/>
        <p:txBody>
          <a:bodyPr>
            <a:normAutofit/>
          </a:bodyPr>
          <a:lstStyle/>
          <a:p>
            <a:r>
              <a:rPr lang="en-US" sz="2800" dirty="0"/>
              <a:t>Organizational strategies</a:t>
            </a:r>
          </a:p>
          <a:p>
            <a:pPr lvl="1"/>
            <a:r>
              <a:rPr lang="en-US" dirty="0"/>
              <a:t>Develop systematic scheduling and procedure policies</a:t>
            </a:r>
          </a:p>
          <a:p>
            <a:r>
              <a:rPr lang="en-US" sz="2800" dirty="0"/>
              <a:t>Provider-monitoring</a:t>
            </a:r>
          </a:p>
          <a:p>
            <a:pPr lvl="1"/>
            <a:r>
              <a:rPr lang="en-US" dirty="0"/>
              <a:t>Ask patients about treatment adherence at every visit</a:t>
            </a:r>
          </a:p>
          <a:p>
            <a:r>
              <a:rPr lang="en-US" sz="2800" dirty="0"/>
              <a:t>Self-monitoring</a:t>
            </a:r>
          </a:p>
          <a:p>
            <a:pPr lvl="1"/>
            <a:r>
              <a:rPr lang="en-US" dirty="0"/>
              <a:t>Headache diary</a:t>
            </a:r>
          </a:p>
          <a:p>
            <a:r>
              <a:rPr lang="en-US" sz="2800" dirty="0"/>
              <a:t>Regimen strategies</a:t>
            </a:r>
          </a:p>
          <a:p>
            <a:pPr lvl="1"/>
            <a:r>
              <a:rPr lang="en-US" dirty="0"/>
              <a:t>Reduce treatment complexity</a:t>
            </a:r>
          </a:p>
        </p:txBody>
      </p:sp>
      <p:sp>
        <p:nvSpPr>
          <p:cNvPr id="5" name="TextBox 4">
            <a:extLst>
              <a:ext uri="{FF2B5EF4-FFF2-40B4-BE49-F238E27FC236}">
                <a16:creationId xmlns:a16="http://schemas.microsoft.com/office/drawing/2014/main" id="{88F1A151-074D-451A-AF79-0A0F0A4A2A40}"/>
              </a:ext>
            </a:extLst>
          </p:cNvPr>
          <p:cNvSpPr txBox="1"/>
          <p:nvPr/>
        </p:nvSpPr>
        <p:spPr>
          <a:xfrm>
            <a:off x="4143857" y="6103800"/>
            <a:ext cx="3663439" cy="276999"/>
          </a:xfrm>
          <a:prstGeom prst="rect">
            <a:avLst/>
          </a:prstGeom>
          <a:noFill/>
        </p:spPr>
        <p:txBody>
          <a:bodyPr wrap="none" rtlCol="0">
            <a:spAutoFit/>
          </a:bodyPr>
          <a:lstStyle/>
          <a:p>
            <a:r>
              <a:rPr lang="en-US" sz="1200" dirty="0"/>
              <a:t>Seng EK, et al. </a:t>
            </a:r>
            <a:r>
              <a:rPr lang="en-US" sz="1200" i="1" dirty="0"/>
              <a:t>Curr Pain Headache Rep</a:t>
            </a:r>
            <a:r>
              <a:rPr lang="en-US" sz="1200" dirty="0"/>
              <a:t>. 2015;19(6):24.</a:t>
            </a:r>
          </a:p>
        </p:txBody>
      </p:sp>
    </p:spTree>
    <p:extLst>
      <p:ext uri="{BB962C8B-B14F-4D97-AF65-F5344CB8AC3E}">
        <p14:creationId xmlns:p14="http://schemas.microsoft.com/office/powerpoint/2010/main" val="4029027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5FF3-4C64-49C0-A249-98870E5C64E9}"/>
              </a:ext>
            </a:extLst>
          </p:cNvPr>
          <p:cNvSpPr>
            <a:spLocks noGrp="1"/>
          </p:cNvSpPr>
          <p:nvPr>
            <p:ph type="title"/>
          </p:nvPr>
        </p:nvSpPr>
        <p:spPr/>
        <p:txBody>
          <a:bodyPr/>
          <a:lstStyle/>
          <a:p>
            <a:r>
              <a:rPr lang="en-US" dirty="0"/>
              <a:t>Strategies to Improve Patient Adherence</a:t>
            </a:r>
            <a:r>
              <a:rPr lang="en-US" sz="1800" dirty="0"/>
              <a:t> (continued)</a:t>
            </a:r>
            <a:endParaRPr lang="en-US" dirty="0"/>
          </a:p>
        </p:txBody>
      </p:sp>
      <p:sp>
        <p:nvSpPr>
          <p:cNvPr id="3" name="Content Placeholder 2">
            <a:extLst>
              <a:ext uri="{FF2B5EF4-FFF2-40B4-BE49-F238E27FC236}">
                <a16:creationId xmlns:a16="http://schemas.microsoft.com/office/drawing/2014/main" id="{3759CACC-097F-43F9-9447-69E157A5A71E}"/>
              </a:ext>
            </a:extLst>
          </p:cNvPr>
          <p:cNvSpPr>
            <a:spLocks noGrp="1"/>
          </p:cNvSpPr>
          <p:nvPr>
            <p:ph idx="1"/>
          </p:nvPr>
        </p:nvSpPr>
        <p:spPr>
          <a:xfrm>
            <a:off x="838200" y="1450974"/>
            <a:ext cx="10515600" cy="4375667"/>
          </a:xfrm>
        </p:spPr>
        <p:txBody>
          <a:bodyPr>
            <a:normAutofit/>
          </a:bodyPr>
          <a:lstStyle/>
          <a:p>
            <a:r>
              <a:rPr lang="en-US" sz="2800" dirty="0"/>
              <a:t>Patient education</a:t>
            </a:r>
          </a:p>
          <a:p>
            <a:pPr lvl="1"/>
            <a:r>
              <a:rPr lang="en-US" dirty="0"/>
              <a:t>Teach patients about the importance of adherence for treatment efficacy</a:t>
            </a:r>
          </a:p>
          <a:p>
            <a:r>
              <a:rPr lang="en-US" sz="2800" dirty="0"/>
              <a:t>Cognitive-behavioral therapy techniques</a:t>
            </a:r>
          </a:p>
          <a:p>
            <a:pPr lvl="1"/>
            <a:r>
              <a:rPr lang="en-US" dirty="0"/>
              <a:t>Recognize cognitive errors that lead to emotional distress and less adaptive behaviors</a:t>
            </a:r>
          </a:p>
          <a:p>
            <a:pPr lvl="1"/>
            <a:r>
              <a:rPr lang="en-US" dirty="0"/>
              <a:t>Restructure/reframe</a:t>
            </a:r>
          </a:p>
          <a:p>
            <a:r>
              <a:rPr lang="en-US" sz="2800" dirty="0"/>
              <a:t>Involve staff and multidisciplinary care team</a:t>
            </a:r>
          </a:p>
          <a:p>
            <a:pPr lvl="1"/>
            <a:r>
              <a:rPr lang="en-US" dirty="0"/>
              <a:t>Key roles: provide/reinforce education, identify barriers to treatment</a:t>
            </a:r>
          </a:p>
          <a:p>
            <a:pPr lvl="1"/>
            <a:r>
              <a:rPr lang="en-US" dirty="0"/>
              <a:t>Some managed care companies provide comprehensive services tailored to the patient with migraine or cluster headache</a:t>
            </a:r>
          </a:p>
        </p:txBody>
      </p:sp>
      <p:sp>
        <p:nvSpPr>
          <p:cNvPr id="5" name="TextBox 4">
            <a:extLst>
              <a:ext uri="{FF2B5EF4-FFF2-40B4-BE49-F238E27FC236}">
                <a16:creationId xmlns:a16="http://schemas.microsoft.com/office/drawing/2014/main" id="{88F1A151-074D-451A-AF79-0A0F0A4A2A40}"/>
              </a:ext>
            </a:extLst>
          </p:cNvPr>
          <p:cNvSpPr txBox="1"/>
          <p:nvPr/>
        </p:nvSpPr>
        <p:spPr>
          <a:xfrm>
            <a:off x="4143857" y="6103800"/>
            <a:ext cx="3663439" cy="276999"/>
          </a:xfrm>
          <a:prstGeom prst="rect">
            <a:avLst/>
          </a:prstGeom>
          <a:noFill/>
        </p:spPr>
        <p:txBody>
          <a:bodyPr wrap="none" rtlCol="0">
            <a:spAutoFit/>
          </a:bodyPr>
          <a:lstStyle/>
          <a:p>
            <a:r>
              <a:rPr lang="en-US" sz="1200" dirty="0"/>
              <a:t>Seng EK, et al. </a:t>
            </a:r>
            <a:r>
              <a:rPr lang="en-US" sz="1200" i="1" dirty="0"/>
              <a:t>Curr Pain Headache Rep</a:t>
            </a:r>
            <a:r>
              <a:rPr lang="en-US" sz="1200" dirty="0"/>
              <a:t>. 2015;19(6):24.</a:t>
            </a:r>
          </a:p>
        </p:txBody>
      </p:sp>
    </p:spTree>
    <p:extLst>
      <p:ext uri="{BB962C8B-B14F-4D97-AF65-F5344CB8AC3E}">
        <p14:creationId xmlns:p14="http://schemas.microsoft.com/office/powerpoint/2010/main" val="2548881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2">
            <a:extLst>
              <a:ext uri="{FF2B5EF4-FFF2-40B4-BE49-F238E27FC236}">
                <a16:creationId xmlns:a16="http://schemas.microsoft.com/office/drawing/2014/main" id="{E2073C89-2218-40EE-8939-6A31E612839B}"/>
              </a:ext>
            </a:extLst>
          </p:cNvPr>
          <p:cNvGrpSpPr>
            <a:grpSpLocks/>
          </p:cNvGrpSpPr>
          <p:nvPr/>
        </p:nvGrpSpPr>
        <p:grpSpPr bwMode="auto">
          <a:xfrm>
            <a:off x="1650374" y="711411"/>
            <a:ext cx="4737100" cy="5210175"/>
            <a:chOff x="480" y="1008"/>
            <a:chExt cx="2588" cy="3105"/>
          </a:xfrm>
        </p:grpSpPr>
        <p:pic>
          <p:nvPicPr>
            <p:cNvPr id="35846" name="Picture 3" descr="Synthesis">
              <a:extLst>
                <a:ext uri="{FF2B5EF4-FFF2-40B4-BE49-F238E27FC236}">
                  <a16:creationId xmlns:a16="http://schemas.microsoft.com/office/drawing/2014/main" id="{77909168-1A63-43BC-85B4-2ABC5AAB9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008"/>
              <a:ext cx="2471" cy="3105"/>
            </a:xfrm>
            <a:prstGeom prst="rect">
              <a:avLst/>
            </a:prstGeom>
            <a:noFill/>
            <a:ln w="38100">
              <a:solidFill>
                <a:srgbClr val="D62828"/>
              </a:solidFill>
              <a:miter lim="800000"/>
              <a:headEnd/>
              <a:tailEnd/>
            </a:ln>
            <a:extLst>
              <a:ext uri="{909E8E84-426E-40dd-AFC4-6F175D3DCCD1}">
                <a14:hiddenFill xmlns="" xmlns:a14="http://schemas.microsoft.com/office/drawing/2010/main">
                  <a:solidFill>
                    <a:srgbClr val="FFFFFF"/>
                  </a:solidFill>
                </a14:hiddenFill>
              </a:ext>
            </a:extLst>
          </p:spPr>
        </p:pic>
        <p:sp>
          <p:nvSpPr>
            <p:cNvPr id="16392" name="Text Box 4">
              <a:extLst>
                <a:ext uri="{FF2B5EF4-FFF2-40B4-BE49-F238E27FC236}">
                  <a16:creationId xmlns:a16="http://schemas.microsoft.com/office/drawing/2014/main" id="{7940B9F1-0467-4DB1-ABEE-4E1DD4EF2D25}"/>
                </a:ext>
              </a:extLst>
            </p:cNvPr>
            <p:cNvSpPr txBox="1">
              <a:spLocks noChangeArrowheads="1"/>
            </p:cNvSpPr>
            <p:nvPr/>
          </p:nvSpPr>
          <p:spPr bwMode="auto">
            <a:xfrm>
              <a:off x="1816" y="1062"/>
              <a:ext cx="1252" cy="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29783" dir="3885598" algn="ctr" rotWithShape="0">
                      <a:srgbClr val="4D4D4D">
                        <a:alpha val="74997"/>
                      </a:srgb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70000"/>
                </a:lnSpc>
                <a:defRPr/>
              </a:pPr>
              <a:r>
                <a:rPr lang="en-US" sz="1400" b="1" dirty="0">
                  <a:solidFill>
                    <a:srgbClr val="8EFC98"/>
                  </a:solidFill>
                  <a:ea typeface="MS PGothic" charset="0"/>
                  <a:cs typeface="MS PGothic" charset="0"/>
                </a:rPr>
                <a:t>Triggers:</a:t>
              </a:r>
            </a:p>
            <a:p>
              <a:pPr eaLnBrk="1" hangingPunct="1">
                <a:lnSpc>
                  <a:spcPct val="70000"/>
                </a:lnSpc>
                <a:defRPr/>
              </a:pPr>
              <a:r>
                <a:rPr lang="en-US" sz="1400" b="1" dirty="0">
                  <a:solidFill>
                    <a:srgbClr val="8EFC98"/>
                  </a:solidFill>
                  <a:ea typeface="MS PGothic" charset="0"/>
                  <a:cs typeface="MS PGothic" charset="0"/>
                  <a:sym typeface="Symbol" charset="0"/>
                </a:rPr>
                <a:t>alcohol, smells</a:t>
              </a:r>
              <a:endParaRPr lang="en-US" sz="1400" b="1" dirty="0">
                <a:solidFill>
                  <a:srgbClr val="8EFC98"/>
                </a:solidFill>
                <a:ea typeface="MS PGothic" charset="0"/>
                <a:cs typeface="MS PGothic" charset="0"/>
              </a:endParaRPr>
            </a:p>
          </p:txBody>
        </p:sp>
        <p:sp>
          <p:nvSpPr>
            <p:cNvPr id="16393" name="Text Box 5">
              <a:extLst>
                <a:ext uri="{FF2B5EF4-FFF2-40B4-BE49-F238E27FC236}">
                  <a16:creationId xmlns:a16="http://schemas.microsoft.com/office/drawing/2014/main" id="{D9A5425A-EB97-4DAC-ADC5-81CF189BD01D}"/>
                </a:ext>
              </a:extLst>
            </p:cNvPr>
            <p:cNvSpPr txBox="1">
              <a:spLocks noChangeArrowheads="1"/>
            </p:cNvSpPr>
            <p:nvPr/>
          </p:nvSpPr>
          <p:spPr bwMode="auto">
            <a:xfrm>
              <a:off x="776" y="1350"/>
              <a:ext cx="1680" cy="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4D4D4D">
                        <a:alpha val="74997"/>
                      </a:srgb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defRPr/>
              </a:pPr>
              <a:r>
                <a:rPr lang="en-US" sz="1600" b="1" dirty="0">
                  <a:solidFill>
                    <a:schemeClr val="bg2"/>
                  </a:solidFill>
                  <a:ea typeface="MS PGothic" charset="0"/>
                  <a:cs typeface="MS PGothic" charset="0"/>
                </a:rPr>
                <a:t>Triggers:</a:t>
              </a:r>
            </a:p>
            <a:p>
              <a:pPr eaLnBrk="1" hangingPunct="1">
                <a:lnSpc>
                  <a:spcPct val="90000"/>
                </a:lnSpc>
                <a:defRPr/>
              </a:pPr>
              <a:r>
                <a:rPr lang="en-US" sz="1400" b="1" dirty="0">
                  <a:solidFill>
                    <a:schemeClr val="bg2"/>
                  </a:solidFill>
                  <a:ea typeface="MS PGothic" charset="0"/>
                  <a:cs typeface="MS PGothic" charset="0"/>
                  <a:sym typeface="Symbol" charset="0"/>
                </a:rPr>
                <a:t>Photoperiod stress</a:t>
              </a:r>
            </a:p>
            <a:p>
              <a:pPr eaLnBrk="1" hangingPunct="1">
                <a:lnSpc>
                  <a:spcPct val="90000"/>
                </a:lnSpc>
                <a:defRPr/>
              </a:pPr>
              <a:r>
                <a:rPr lang="en-US" sz="1400" b="1" dirty="0">
                  <a:solidFill>
                    <a:schemeClr val="bg2"/>
                  </a:solidFill>
                  <a:ea typeface="MS PGothic" charset="0"/>
                  <a:cs typeface="MS PGothic" charset="0"/>
                  <a:sym typeface="Symbol" charset="0"/>
                </a:rPr>
                <a:t>Sleep-wake cycle alteration</a:t>
              </a:r>
              <a:endParaRPr lang="en-US" sz="1400" b="1" dirty="0">
                <a:solidFill>
                  <a:schemeClr val="bg2"/>
                </a:solidFill>
                <a:ea typeface="MS PGothic" charset="0"/>
                <a:cs typeface="MS PGothic" charset="0"/>
              </a:endParaRPr>
            </a:p>
          </p:txBody>
        </p:sp>
        <p:sp>
          <p:nvSpPr>
            <p:cNvPr id="16394" name="Text Box 6">
              <a:extLst>
                <a:ext uri="{FF2B5EF4-FFF2-40B4-BE49-F238E27FC236}">
                  <a16:creationId xmlns:a16="http://schemas.microsoft.com/office/drawing/2014/main" id="{43F5C164-584C-432A-B091-F797A38361C2}"/>
                </a:ext>
              </a:extLst>
            </p:cNvPr>
            <p:cNvSpPr txBox="1">
              <a:spLocks noChangeArrowheads="1"/>
            </p:cNvSpPr>
            <p:nvPr/>
          </p:nvSpPr>
          <p:spPr bwMode="auto">
            <a:xfrm>
              <a:off x="1696" y="2352"/>
              <a:ext cx="480" cy="183"/>
            </a:xfrm>
            <a:prstGeom prst="rect">
              <a:avLst/>
            </a:prstGeom>
            <a:noFill/>
            <a:ln>
              <a:noFill/>
            </a:ln>
            <a:effectLst>
              <a:outerShdw blurRad="63500" dist="38099" dir="2700000" algn="ctr" rotWithShape="0">
                <a:srgbClr val="4D4D4D">
                  <a:alpha val="74997"/>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400" b="1" dirty="0">
                  <a:solidFill>
                    <a:srgbClr val="8EFC98"/>
                  </a:solidFill>
                  <a:ea typeface="MS PGothic" charset="0"/>
                  <a:cs typeface="MS PGothic" charset="0"/>
                </a:rPr>
                <a:t>VIP</a:t>
              </a:r>
            </a:p>
          </p:txBody>
        </p:sp>
        <p:sp>
          <p:nvSpPr>
            <p:cNvPr id="16395" name="Text Box 7">
              <a:extLst>
                <a:ext uri="{FF2B5EF4-FFF2-40B4-BE49-F238E27FC236}">
                  <a16:creationId xmlns:a16="http://schemas.microsoft.com/office/drawing/2014/main" id="{A9571E4A-FEAE-41BE-9159-C0463B0F8FD7}"/>
                </a:ext>
              </a:extLst>
            </p:cNvPr>
            <p:cNvSpPr txBox="1">
              <a:spLocks noChangeArrowheads="1"/>
            </p:cNvSpPr>
            <p:nvPr/>
          </p:nvSpPr>
          <p:spPr bwMode="auto">
            <a:xfrm>
              <a:off x="1344" y="2464"/>
              <a:ext cx="528" cy="183"/>
            </a:xfrm>
            <a:prstGeom prst="rect">
              <a:avLst/>
            </a:prstGeom>
            <a:noFill/>
            <a:ln>
              <a:noFill/>
            </a:ln>
            <a:effectLst>
              <a:outerShdw blurRad="63500" dist="38099" dir="2700000" algn="ctr" rotWithShape="0">
                <a:srgbClr val="4D4D4D">
                  <a:alpha val="74997"/>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400" b="1" dirty="0">
                  <a:solidFill>
                    <a:srgbClr val="FFFF00"/>
                  </a:solidFill>
                  <a:ea typeface="MS PGothic" charset="0"/>
                  <a:cs typeface="MS PGothic" charset="0"/>
                </a:rPr>
                <a:t>CGRP</a:t>
              </a:r>
            </a:p>
          </p:txBody>
        </p:sp>
        <p:sp>
          <p:nvSpPr>
            <p:cNvPr id="16396" name="Text Box 8">
              <a:extLst>
                <a:ext uri="{FF2B5EF4-FFF2-40B4-BE49-F238E27FC236}">
                  <a16:creationId xmlns:a16="http://schemas.microsoft.com/office/drawing/2014/main" id="{2B07060B-0EAA-4242-9C21-F853FC22D357}"/>
                </a:ext>
              </a:extLst>
            </p:cNvPr>
            <p:cNvSpPr txBox="1">
              <a:spLocks noChangeArrowheads="1"/>
            </p:cNvSpPr>
            <p:nvPr/>
          </p:nvSpPr>
          <p:spPr bwMode="auto">
            <a:xfrm>
              <a:off x="820" y="2027"/>
              <a:ext cx="960" cy="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4D4D4D">
                        <a:alpha val="74997"/>
                      </a:srgb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200" b="1" dirty="0">
                  <a:solidFill>
                    <a:schemeClr val="bg2"/>
                  </a:solidFill>
                  <a:ea typeface="MS PGothic" charset="0"/>
                  <a:cs typeface="MS PGothic" charset="0"/>
                </a:rPr>
                <a:t>Post/Inferior</a:t>
              </a:r>
              <a:br>
                <a:rPr lang="en-US" sz="1200" b="1" dirty="0">
                  <a:solidFill>
                    <a:schemeClr val="bg2"/>
                  </a:solidFill>
                  <a:ea typeface="MS PGothic" charset="0"/>
                  <a:cs typeface="MS PGothic" charset="0"/>
                </a:rPr>
              </a:br>
              <a:r>
                <a:rPr lang="en-US" sz="1200" b="1" dirty="0">
                  <a:solidFill>
                    <a:schemeClr val="bg2"/>
                  </a:solidFill>
                  <a:ea typeface="MS PGothic" charset="0"/>
                  <a:cs typeface="MS PGothic" charset="0"/>
                </a:rPr>
                <a:t>Hypothalamus</a:t>
              </a:r>
            </a:p>
          </p:txBody>
        </p:sp>
        <p:sp>
          <p:nvSpPr>
            <p:cNvPr id="16397" name="Text Box 9">
              <a:extLst>
                <a:ext uri="{FF2B5EF4-FFF2-40B4-BE49-F238E27FC236}">
                  <a16:creationId xmlns:a16="http://schemas.microsoft.com/office/drawing/2014/main" id="{C90ACFE8-8911-4050-BEAE-6B658A866DAF}"/>
                </a:ext>
              </a:extLst>
            </p:cNvPr>
            <p:cNvSpPr txBox="1">
              <a:spLocks noChangeArrowheads="1"/>
            </p:cNvSpPr>
            <p:nvPr/>
          </p:nvSpPr>
          <p:spPr bwMode="auto">
            <a:xfrm>
              <a:off x="968" y="2571"/>
              <a:ext cx="382" cy="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4D4D4D">
                        <a:alpha val="74997"/>
                      </a:srgb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200" b="1" dirty="0">
                  <a:solidFill>
                    <a:schemeClr val="bg2"/>
                  </a:solidFill>
                  <a:ea typeface="MS PGothic" charset="0"/>
                  <a:cs typeface="MS PGothic" charset="0"/>
                </a:rPr>
                <a:t>SSN</a:t>
              </a:r>
            </a:p>
          </p:txBody>
        </p:sp>
        <p:sp>
          <p:nvSpPr>
            <p:cNvPr id="16398" name="Text Box 10">
              <a:extLst>
                <a:ext uri="{FF2B5EF4-FFF2-40B4-BE49-F238E27FC236}">
                  <a16:creationId xmlns:a16="http://schemas.microsoft.com/office/drawing/2014/main" id="{A19B65A3-FC4B-4D3B-9F1A-6AE6D76D2D66}"/>
                </a:ext>
              </a:extLst>
            </p:cNvPr>
            <p:cNvSpPr txBox="1">
              <a:spLocks noChangeArrowheads="1"/>
            </p:cNvSpPr>
            <p:nvPr/>
          </p:nvSpPr>
          <p:spPr bwMode="auto">
            <a:xfrm>
              <a:off x="1246" y="2784"/>
              <a:ext cx="960" cy="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4D4D4D">
                        <a:alpha val="74997"/>
                      </a:srgb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200" b="1" dirty="0">
                  <a:solidFill>
                    <a:schemeClr val="bg1"/>
                  </a:solidFill>
                  <a:ea typeface="MS PGothic" charset="0"/>
                  <a:cs typeface="MS PGothic" charset="0"/>
                </a:rPr>
                <a:t>Trigeminal</a:t>
              </a:r>
            </a:p>
            <a:p>
              <a:pPr eaLnBrk="1" hangingPunct="1">
                <a:defRPr/>
              </a:pPr>
              <a:r>
                <a:rPr lang="en-US" sz="1200" b="1" dirty="0">
                  <a:solidFill>
                    <a:schemeClr val="bg1"/>
                  </a:solidFill>
                  <a:ea typeface="MS PGothic" charset="0"/>
                  <a:cs typeface="MS PGothic" charset="0"/>
                </a:rPr>
                <a:t>ganglion</a:t>
              </a:r>
            </a:p>
          </p:txBody>
        </p:sp>
        <p:sp>
          <p:nvSpPr>
            <p:cNvPr id="16399" name="Text Box 11">
              <a:extLst>
                <a:ext uri="{FF2B5EF4-FFF2-40B4-BE49-F238E27FC236}">
                  <a16:creationId xmlns:a16="http://schemas.microsoft.com/office/drawing/2014/main" id="{2E88FA4A-C771-4A3E-8B0B-86E12D441869}"/>
                </a:ext>
              </a:extLst>
            </p:cNvPr>
            <p:cNvSpPr txBox="1">
              <a:spLocks noChangeArrowheads="1"/>
            </p:cNvSpPr>
            <p:nvPr/>
          </p:nvSpPr>
          <p:spPr bwMode="auto">
            <a:xfrm>
              <a:off x="1056" y="3520"/>
              <a:ext cx="1536" cy="1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4D4D4D">
                        <a:alpha val="74997"/>
                      </a:srgb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defRPr/>
              </a:pPr>
              <a:r>
                <a:rPr lang="en-US" sz="1100" b="1" dirty="0">
                  <a:solidFill>
                    <a:srgbClr val="FFFFFF"/>
                  </a:solidFill>
                  <a:ea typeface="MS PGothic" charset="0"/>
                  <a:cs typeface="MS PGothic" charset="0"/>
                </a:rPr>
                <a:t>Sphenopalatine ganglion [SPG]</a:t>
              </a:r>
            </a:p>
          </p:txBody>
        </p:sp>
        <p:sp>
          <p:nvSpPr>
            <p:cNvPr id="16400" name="Text Box 12">
              <a:extLst>
                <a:ext uri="{FF2B5EF4-FFF2-40B4-BE49-F238E27FC236}">
                  <a16:creationId xmlns:a16="http://schemas.microsoft.com/office/drawing/2014/main" id="{067E5423-E130-4024-B919-43A63C9F59EC}"/>
                </a:ext>
              </a:extLst>
            </p:cNvPr>
            <p:cNvSpPr txBox="1">
              <a:spLocks noChangeArrowheads="1"/>
            </p:cNvSpPr>
            <p:nvPr/>
          </p:nvSpPr>
          <p:spPr bwMode="auto">
            <a:xfrm>
              <a:off x="960" y="3792"/>
              <a:ext cx="1297"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4D4D4D">
                        <a:alpha val="74997"/>
                      </a:srgb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defRPr/>
              </a:pPr>
              <a:r>
                <a:rPr lang="en-US" sz="1000" b="1" dirty="0">
                  <a:solidFill>
                    <a:srgbClr val="91EDF9"/>
                  </a:solidFill>
                  <a:ea typeface="MS PGothic" charset="0"/>
                  <a:cs typeface="MS PGothic" charset="0"/>
                </a:rPr>
                <a:t>Superior cervical ganglion</a:t>
              </a:r>
            </a:p>
          </p:txBody>
        </p:sp>
        <p:sp>
          <p:nvSpPr>
            <p:cNvPr id="16401" name="Line 13">
              <a:extLst>
                <a:ext uri="{FF2B5EF4-FFF2-40B4-BE49-F238E27FC236}">
                  <a16:creationId xmlns:a16="http://schemas.microsoft.com/office/drawing/2014/main" id="{4B716317-AA84-408F-B5CB-BCF2FD3FEFC3}"/>
                </a:ext>
              </a:extLst>
            </p:cNvPr>
            <p:cNvSpPr>
              <a:spLocks noChangeShapeType="1"/>
            </p:cNvSpPr>
            <p:nvPr/>
          </p:nvSpPr>
          <p:spPr bwMode="auto">
            <a:xfrm flipH="1">
              <a:off x="1521" y="1272"/>
              <a:ext cx="576" cy="1009"/>
            </a:xfrm>
            <a:prstGeom prst="line">
              <a:avLst/>
            </a:prstGeom>
            <a:noFill/>
            <a:ln w="28575">
              <a:solidFill>
                <a:schemeClr val="bg1"/>
              </a:solidFill>
              <a:round/>
              <a:headEnd/>
              <a:tailEnd type="triangle" w="sm" len="med"/>
            </a:ln>
            <a:effectLst>
              <a:outerShdw blurRad="63500" dist="29783" dir="3885598" algn="ctr" rotWithShape="0">
                <a:srgbClr val="4D4D4D">
                  <a:alpha val="74997"/>
                </a:srgbClr>
              </a:outerShdw>
            </a:effectLst>
            <a:extLst>
              <a:ext uri="{909E8E84-426E-40dd-AFC4-6F175D3DCCD1}">
                <a14:hiddenFill xmlns="" xmlns:a14="http://schemas.microsoft.com/office/drawing/2010/main">
                  <a:noFill/>
                </a14:hiddenFill>
              </a:ext>
            </a:extLst>
          </p:spPr>
          <p:txBody>
            <a:bodyPr/>
            <a:lstStyle/>
            <a:p>
              <a:pPr>
                <a:defRPr/>
              </a:pPr>
              <a:endParaRPr lang="en-US" dirty="0">
                <a:latin typeface="Arial" charset="0"/>
                <a:ea typeface="ＭＳ Ｐゴシック" charset="0"/>
                <a:cs typeface="ＭＳ Ｐゴシック" charset="0"/>
              </a:endParaRPr>
            </a:p>
          </p:txBody>
        </p:sp>
        <p:sp>
          <p:nvSpPr>
            <p:cNvPr id="16402" name="Line 14">
              <a:extLst>
                <a:ext uri="{FF2B5EF4-FFF2-40B4-BE49-F238E27FC236}">
                  <a16:creationId xmlns:a16="http://schemas.microsoft.com/office/drawing/2014/main" id="{02811F98-D451-4DA1-96C0-CBE5DA8FD6E3}"/>
                </a:ext>
              </a:extLst>
            </p:cNvPr>
            <p:cNvSpPr>
              <a:spLocks noChangeShapeType="1"/>
            </p:cNvSpPr>
            <p:nvPr/>
          </p:nvSpPr>
          <p:spPr bwMode="auto">
            <a:xfrm>
              <a:off x="1440" y="1728"/>
              <a:ext cx="0" cy="553"/>
            </a:xfrm>
            <a:prstGeom prst="line">
              <a:avLst/>
            </a:prstGeom>
            <a:noFill/>
            <a:ln w="27940">
              <a:solidFill>
                <a:schemeClr val="bg1"/>
              </a:solidFill>
              <a:round/>
              <a:headEnd/>
              <a:tailEnd type="triangle" w="sm" len="med"/>
            </a:ln>
            <a:effectLst>
              <a:outerShdw blurRad="63500" dist="38099" dir="2700000" algn="ctr" rotWithShape="0">
                <a:srgbClr val="4D4D4D">
                  <a:alpha val="74997"/>
                </a:srgbClr>
              </a:outerShdw>
            </a:effectLst>
            <a:extLst>
              <a:ext uri="{909E8E84-426E-40dd-AFC4-6F175D3DCCD1}">
                <a14:hiddenFill xmlns="" xmlns:a14="http://schemas.microsoft.com/office/drawing/2010/main">
                  <a:noFill/>
                </a14:hiddenFill>
              </a:ext>
            </a:extLst>
          </p:spPr>
          <p:txBody>
            <a:bodyPr/>
            <a:lstStyle/>
            <a:p>
              <a:pPr>
                <a:defRPr/>
              </a:pPr>
              <a:endParaRPr lang="en-US" dirty="0">
                <a:latin typeface="Arial" charset="0"/>
                <a:ea typeface="ＭＳ Ｐゴシック" charset="0"/>
                <a:cs typeface="ＭＳ Ｐゴシック" charset="0"/>
              </a:endParaRPr>
            </a:p>
          </p:txBody>
        </p:sp>
      </p:grpSp>
      <p:sp>
        <p:nvSpPr>
          <p:cNvPr id="35842" name="Rectangle 14">
            <a:extLst>
              <a:ext uri="{FF2B5EF4-FFF2-40B4-BE49-F238E27FC236}">
                <a16:creationId xmlns:a16="http://schemas.microsoft.com/office/drawing/2014/main" id="{D972E2B5-68DC-4FA4-8261-B85C953C9654}"/>
              </a:ext>
            </a:extLst>
          </p:cNvPr>
          <p:cNvSpPr>
            <a:spLocks noChangeArrowheads="1"/>
          </p:cNvSpPr>
          <p:nvPr/>
        </p:nvSpPr>
        <p:spPr bwMode="auto">
          <a:xfrm>
            <a:off x="4195013" y="6121159"/>
            <a:ext cx="81057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dirty="0">
                <a:latin typeface="+mn-lt"/>
              </a:rPr>
              <a:t>Edvinsson L, et al. </a:t>
            </a:r>
            <a:r>
              <a:rPr lang="en-US" altLang="en-US" sz="1200" i="1" dirty="0">
                <a:latin typeface="+mn-lt"/>
              </a:rPr>
              <a:t>Cephalalgia.</a:t>
            </a:r>
            <a:r>
              <a:rPr lang="en-US" altLang="en-US" sz="1200" dirty="0">
                <a:latin typeface="+mn-lt"/>
              </a:rPr>
              <a:t> 1994;14(5):320-327.</a:t>
            </a:r>
          </a:p>
          <a:p>
            <a:r>
              <a:rPr lang="en-US" altLang="en-US" sz="1200" dirty="0">
                <a:latin typeface="+mn-lt"/>
              </a:rPr>
              <a:t>May A, et al. </a:t>
            </a:r>
            <a:r>
              <a:rPr lang="en-US" altLang="en-US" sz="1200" i="1" dirty="0">
                <a:latin typeface="+mn-lt"/>
              </a:rPr>
              <a:t>Neurology.</a:t>
            </a:r>
            <a:r>
              <a:rPr lang="en-US" altLang="en-US" sz="1200" dirty="0">
                <a:latin typeface="+mn-lt"/>
              </a:rPr>
              <a:t> 2000;55(9):1328–1335. </a:t>
            </a:r>
          </a:p>
        </p:txBody>
      </p:sp>
      <p:sp>
        <p:nvSpPr>
          <p:cNvPr id="35843" name="Rectangle 15">
            <a:extLst>
              <a:ext uri="{FF2B5EF4-FFF2-40B4-BE49-F238E27FC236}">
                <a16:creationId xmlns:a16="http://schemas.microsoft.com/office/drawing/2014/main" id="{101C842B-1451-4EDF-AD01-7CC6C935828A}"/>
              </a:ext>
            </a:extLst>
          </p:cNvPr>
          <p:cNvSpPr>
            <a:spLocks noChangeArrowheads="1"/>
          </p:cNvSpPr>
          <p:nvPr/>
        </p:nvSpPr>
        <p:spPr bwMode="auto">
          <a:xfrm>
            <a:off x="190500" y="13981"/>
            <a:ext cx="11811000"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000" dirty="0">
                <a:latin typeface="+mj-lt"/>
              </a:rPr>
              <a:t>Cluster Pathophysiology: Ipsilateral Posterior Hypothalamus Activation</a:t>
            </a:r>
          </a:p>
        </p:txBody>
      </p:sp>
      <p:pic>
        <p:nvPicPr>
          <p:cNvPr id="35844" name="Picture 2" descr="http://upload.wikimedia.org/wikipedia/commons/5/5a/PET2.jpg">
            <a:extLst>
              <a:ext uri="{FF2B5EF4-FFF2-40B4-BE49-F238E27FC236}">
                <a16:creationId xmlns:a16="http://schemas.microsoft.com/office/drawing/2014/main" id="{DFFF628E-ECD3-4C6B-951B-1C6EB4C64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401" y="693482"/>
            <a:ext cx="3805238" cy="3794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E2C2809-F6B7-4203-9272-ED66FAFB2D06}"/>
              </a:ext>
            </a:extLst>
          </p:cNvPr>
          <p:cNvSpPr txBox="1"/>
          <p:nvPr/>
        </p:nvSpPr>
        <p:spPr>
          <a:xfrm>
            <a:off x="6387474" y="5382950"/>
            <a:ext cx="5303099" cy="646331"/>
          </a:xfrm>
          <a:prstGeom prst="rect">
            <a:avLst/>
          </a:prstGeom>
          <a:noFill/>
        </p:spPr>
        <p:txBody>
          <a:bodyPr wrap="square" rtlCol="0">
            <a:spAutoFit/>
          </a:bodyPr>
          <a:lstStyle/>
          <a:p>
            <a:r>
              <a:rPr lang="en-US" dirty="0"/>
              <a:t>CGRP, calcitonin gene-related peptide; SSN, superior salivatory nucleus; VIP, vasoactive intestinal peptide</a:t>
            </a:r>
          </a:p>
        </p:txBody>
      </p:sp>
    </p:spTree>
    <p:extLst>
      <p:ext uri="{BB962C8B-B14F-4D97-AF65-F5344CB8AC3E}">
        <p14:creationId xmlns:p14="http://schemas.microsoft.com/office/powerpoint/2010/main" val="106932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7410-CDD9-41C0-B50F-41CC5A2E4C15}"/>
              </a:ext>
            </a:extLst>
          </p:cNvPr>
          <p:cNvSpPr>
            <a:spLocks noGrp="1"/>
          </p:cNvSpPr>
          <p:nvPr>
            <p:ph type="title"/>
          </p:nvPr>
        </p:nvSpPr>
        <p:spPr/>
        <p:txBody>
          <a:bodyPr/>
          <a:lstStyle/>
          <a:p>
            <a:r>
              <a:rPr lang="en-US" dirty="0"/>
              <a:t>The Burden of Migraine is Enormous</a:t>
            </a:r>
          </a:p>
        </p:txBody>
      </p:sp>
      <p:sp>
        <p:nvSpPr>
          <p:cNvPr id="5" name="Content Placeholder 4">
            <a:extLst>
              <a:ext uri="{FF2B5EF4-FFF2-40B4-BE49-F238E27FC236}">
                <a16:creationId xmlns:a16="http://schemas.microsoft.com/office/drawing/2014/main" id="{D96EBDF2-CD5F-4C5F-BB36-6EB746C6DC02}"/>
              </a:ext>
            </a:extLst>
          </p:cNvPr>
          <p:cNvSpPr>
            <a:spLocks noGrp="1"/>
          </p:cNvSpPr>
          <p:nvPr>
            <p:ph idx="1"/>
          </p:nvPr>
        </p:nvSpPr>
        <p:spPr>
          <a:xfrm>
            <a:off x="838200" y="1680388"/>
            <a:ext cx="10515600" cy="4351338"/>
          </a:xfrm>
        </p:spPr>
        <p:txBody>
          <a:bodyPr>
            <a:normAutofit/>
          </a:bodyPr>
          <a:lstStyle/>
          <a:p>
            <a:r>
              <a:rPr lang="en-US" dirty="0"/>
              <a:t>High disease burden</a:t>
            </a:r>
          </a:p>
          <a:p>
            <a:r>
              <a:rPr lang="en-US" dirty="0"/>
              <a:t>Morbidity is not limited to attacks</a:t>
            </a:r>
          </a:p>
          <a:p>
            <a:pPr lvl="1"/>
            <a:r>
              <a:rPr lang="en-US" dirty="0"/>
              <a:t>Between attacks, one-quarter report being anxious, not being free of headache symptoms, avoiding activities</a:t>
            </a:r>
            <a:r>
              <a:rPr lang="en-US" baseline="30000" dirty="0"/>
              <a:t>1</a:t>
            </a:r>
            <a:endParaRPr lang="en-US" dirty="0"/>
          </a:p>
          <a:p>
            <a:r>
              <a:rPr lang="en-US" dirty="0"/>
              <a:t>1-in-8 report migraine had a negative impact on education</a:t>
            </a:r>
            <a:r>
              <a:rPr lang="en-US" baseline="30000" dirty="0"/>
              <a:t>1</a:t>
            </a:r>
            <a:endParaRPr lang="en-US" dirty="0"/>
          </a:p>
          <a:p>
            <a:r>
              <a:rPr lang="en-US" dirty="0"/>
              <a:t>Children of parents with migraine report significant impact on their lives, eg, reverse caregiving, moderate-to-severe anxiety and depression</a:t>
            </a:r>
            <a:r>
              <a:rPr lang="en-US" baseline="30000" dirty="0"/>
              <a:t>2</a:t>
            </a:r>
            <a:endParaRPr lang="en-US" dirty="0"/>
          </a:p>
        </p:txBody>
      </p:sp>
      <p:sp>
        <p:nvSpPr>
          <p:cNvPr id="6" name="TextBox 5">
            <a:extLst>
              <a:ext uri="{FF2B5EF4-FFF2-40B4-BE49-F238E27FC236}">
                <a16:creationId xmlns:a16="http://schemas.microsoft.com/office/drawing/2014/main" id="{74E60615-7C8A-4ABC-9495-9F1AE9AFD62E}"/>
              </a:ext>
            </a:extLst>
          </p:cNvPr>
          <p:cNvSpPr txBox="1"/>
          <p:nvPr/>
        </p:nvSpPr>
        <p:spPr>
          <a:xfrm>
            <a:off x="4119282" y="6034901"/>
            <a:ext cx="7234518" cy="461665"/>
          </a:xfrm>
          <a:prstGeom prst="rect">
            <a:avLst/>
          </a:prstGeom>
          <a:noFill/>
        </p:spPr>
        <p:txBody>
          <a:bodyPr wrap="square" rtlCol="0">
            <a:spAutoFit/>
          </a:bodyPr>
          <a:lstStyle/>
          <a:p>
            <a:r>
              <a:rPr lang="en-US" sz="1200" dirty="0"/>
              <a:t>1. Lampl C, et al. </a:t>
            </a:r>
            <a:r>
              <a:rPr lang="en-US" sz="1200" i="1" dirty="0"/>
              <a:t>J Headache Pain</a:t>
            </a:r>
            <a:r>
              <a:rPr lang="en-US" sz="1200" dirty="0"/>
              <a:t>. 2016;17:9.</a:t>
            </a:r>
          </a:p>
          <a:p>
            <a:r>
              <a:rPr lang="en-US" sz="1200" dirty="0"/>
              <a:t>2. Buse DC, et al. </a:t>
            </a:r>
            <a:r>
              <a:rPr lang="en-US" sz="1200" i="1" dirty="0"/>
              <a:t>Headache</a:t>
            </a:r>
            <a:r>
              <a:rPr lang="en-US" sz="1200" dirty="0"/>
              <a:t>. 2018;58(4):512-524.</a:t>
            </a:r>
          </a:p>
        </p:txBody>
      </p:sp>
    </p:spTree>
    <p:extLst>
      <p:ext uri="{BB962C8B-B14F-4D97-AF65-F5344CB8AC3E}">
        <p14:creationId xmlns:p14="http://schemas.microsoft.com/office/powerpoint/2010/main" val="2182049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DEED-5841-476A-B7CC-4834A9B58EBA}"/>
              </a:ext>
            </a:extLst>
          </p:cNvPr>
          <p:cNvSpPr>
            <a:spLocks noGrp="1"/>
          </p:cNvSpPr>
          <p:nvPr>
            <p:ph type="title"/>
          </p:nvPr>
        </p:nvSpPr>
        <p:spPr>
          <a:xfrm>
            <a:off x="397042" y="20569"/>
            <a:ext cx="10956758" cy="907084"/>
          </a:xfrm>
        </p:spPr>
        <p:txBody>
          <a:bodyPr/>
          <a:lstStyle/>
          <a:p>
            <a:r>
              <a:rPr lang="en-US" dirty="0"/>
              <a:t>The Role of CGRP in Cluster Headache</a:t>
            </a:r>
          </a:p>
        </p:txBody>
      </p:sp>
      <p:sp>
        <p:nvSpPr>
          <p:cNvPr id="3" name="Content Placeholder 2">
            <a:extLst>
              <a:ext uri="{FF2B5EF4-FFF2-40B4-BE49-F238E27FC236}">
                <a16:creationId xmlns:a16="http://schemas.microsoft.com/office/drawing/2014/main" id="{58409788-881E-44E4-B979-874FEC0E8103}"/>
              </a:ext>
            </a:extLst>
          </p:cNvPr>
          <p:cNvSpPr>
            <a:spLocks noGrp="1"/>
          </p:cNvSpPr>
          <p:nvPr>
            <p:ph idx="1"/>
          </p:nvPr>
        </p:nvSpPr>
        <p:spPr>
          <a:xfrm>
            <a:off x="270156" y="927653"/>
            <a:ext cx="11751267" cy="4755196"/>
          </a:xfrm>
        </p:spPr>
        <p:txBody>
          <a:bodyPr>
            <a:noAutofit/>
          </a:bodyPr>
          <a:lstStyle/>
          <a:p>
            <a:r>
              <a:rPr lang="en-US" sz="3200" dirty="0"/>
              <a:t>N=27 received IV CGRP</a:t>
            </a:r>
          </a:p>
          <a:p>
            <a:r>
              <a:rPr lang="en-US" sz="3200" dirty="0"/>
              <a:t>Patients with episodic cluster headache at baseline:</a:t>
            </a:r>
          </a:p>
          <a:p>
            <a:pPr lvl="1"/>
            <a:r>
              <a:rPr lang="en-US" sz="2800" dirty="0"/>
              <a:t>In the active phase, 8/9 administered CGRP developed a CH attack; 1/9 with IV placebo</a:t>
            </a:r>
          </a:p>
          <a:p>
            <a:pPr lvl="1"/>
            <a:r>
              <a:rPr lang="en-US" sz="2800" dirty="0"/>
              <a:t>Time to onset after IV CGRP: 13- 70 minutes </a:t>
            </a:r>
          </a:p>
          <a:p>
            <a:pPr lvl="1"/>
            <a:r>
              <a:rPr lang="en-US" sz="2800" dirty="0"/>
              <a:t>In the remission phase, none developed a CH attack after IV CGRP or placebo</a:t>
            </a:r>
          </a:p>
          <a:p>
            <a:r>
              <a:rPr lang="en-US" sz="3200" dirty="0"/>
              <a:t>Patients with chronic cluster headache at baseline:</a:t>
            </a:r>
          </a:p>
          <a:p>
            <a:pPr lvl="1"/>
            <a:r>
              <a:rPr lang="en-US" sz="2800" dirty="0"/>
              <a:t>In the active phase, 7/14 administered CGRP developed an attack; none after IV placebo</a:t>
            </a:r>
          </a:p>
          <a:p>
            <a:pPr lvl="1"/>
            <a:r>
              <a:rPr lang="en-US" sz="2800" dirty="0"/>
              <a:t>Time to onset after IV CGRP: 10-60 minutes</a:t>
            </a:r>
          </a:p>
        </p:txBody>
      </p:sp>
      <p:sp>
        <p:nvSpPr>
          <p:cNvPr id="4" name="TextBox 3">
            <a:extLst>
              <a:ext uri="{FF2B5EF4-FFF2-40B4-BE49-F238E27FC236}">
                <a16:creationId xmlns:a16="http://schemas.microsoft.com/office/drawing/2014/main" id="{71E56328-E47A-45F6-A7FC-5BC1BC3E8A7B}"/>
              </a:ext>
            </a:extLst>
          </p:cNvPr>
          <p:cNvSpPr txBox="1"/>
          <p:nvPr/>
        </p:nvSpPr>
        <p:spPr>
          <a:xfrm>
            <a:off x="4242695" y="6111382"/>
            <a:ext cx="3819892" cy="276999"/>
          </a:xfrm>
          <a:prstGeom prst="rect">
            <a:avLst/>
          </a:prstGeom>
          <a:noFill/>
        </p:spPr>
        <p:txBody>
          <a:bodyPr wrap="none" rtlCol="0">
            <a:spAutoFit/>
          </a:bodyPr>
          <a:lstStyle/>
          <a:p>
            <a:r>
              <a:rPr lang="en-US" sz="1200" dirty="0"/>
              <a:t>Vollesen ALH, et al. </a:t>
            </a:r>
            <a:r>
              <a:rPr lang="en-US" sz="1200" i="1" dirty="0"/>
              <a:t>JAMA Neurol</a:t>
            </a:r>
            <a:r>
              <a:rPr lang="en-US" sz="1200" dirty="0"/>
              <a:t>. 2018;75(10):1187-1197.</a:t>
            </a:r>
          </a:p>
        </p:txBody>
      </p:sp>
    </p:spTree>
    <p:extLst>
      <p:ext uri="{BB962C8B-B14F-4D97-AF65-F5344CB8AC3E}">
        <p14:creationId xmlns:p14="http://schemas.microsoft.com/office/powerpoint/2010/main" val="30080927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94F2-8824-43CC-9DC3-9B4FAAE28868}"/>
              </a:ext>
            </a:extLst>
          </p:cNvPr>
          <p:cNvSpPr>
            <a:spLocks noGrp="1"/>
          </p:cNvSpPr>
          <p:nvPr>
            <p:ph type="title"/>
          </p:nvPr>
        </p:nvSpPr>
        <p:spPr/>
        <p:txBody>
          <a:bodyPr>
            <a:normAutofit/>
          </a:bodyPr>
          <a:lstStyle/>
          <a:p>
            <a:r>
              <a:rPr lang="en-US" dirty="0"/>
              <a:t>Patient video describing treatment experience</a:t>
            </a:r>
          </a:p>
        </p:txBody>
      </p:sp>
      <p:sp>
        <p:nvSpPr>
          <p:cNvPr id="3" name="Content Placeholder 2">
            <a:extLst>
              <a:ext uri="{FF2B5EF4-FFF2-40B4-BE49-F238E27FC236}">
                <a16:creationId xmlns:a16="http://schemas.microsoft.com/office/drawing/2014/main" id="{E75DF844-0405-4E09-9D3F-21F0C151D378}"/>
              </a:ext>
            </a:extLst>
          </p:cNvPr>
          <p:cNvSpPr>
            <a:spLocks noGrp="1"/>
          </p:cNvSpPr>
          <p:nvPr>
            <p:ph idx="1"/>
          </p:nvPr>
        </p:nvSpPr>
        <p:spPr/>
        <p:txBody>
          <a:bodyPr>
            <a:normAutofit/>
          </a:bodyPr>
          <a:lstStyle/>
          <a:p>
            <a:r>
              <a:rPr lang="en-US" sz="2000" dirty="0"/>
              <a:t>Cluster</a:t>
            </a:r>
          </a:p>
          <a:p>
            <a:r>
              <a:rPr lang="en-US" sz="1600" dirty="0">
                <a:hlinkClick r:id="rId3"/>
              </a:rPr>
              <a:t>https://www.bing.com/videos/search?q=cluster+headache+symptoms+video&amp;&amp;view=detail&amp;mid=40C8F9621948C6D4257F40C8F9621948C6D4257F&amp;&amp;FORM=VRDGAR&amp;ru=%2Fvideos%2Fsearch%3Fq%3Dcluster%2520headache%2520symptoms%2520video%26qs%3Dn%26form%3DQBVR%26sp%3D-1%26pq%3Dcluster%2520headache%2520symptoms%2520video%26sc%3D1-31%26sk%3D%26cvid%3D9CBD42436D644FD49F2252A11EF812DC</a:t>
            </a:r>
            <a:endParaRPr lang="en-US" sz="1600" dirty="0"/>
          </a:p>
          <a:p>
            <a:pPr lvl="1"/>
            <a:r>
              <a:rPr lang="en-US" sz="1400" dirty="0"/>
              <a:t>5:29 to 6:05</a:t>
            </a:r>
          </a:p>
          <a:p>
            <a:endParaRPr lang="en-US" dirty="0"/>
          </a:p>
        </p:txBody>
      </p:sp>
    </p:spTree>
    <p:extLst>
      <p:ext uri="{BB962C8B-B14F-4D97-AF65-F5344CB8AC3E}">
        <p14:creationId xmlns:p14="http://schemas.microsoft.com/office/powerpoint/2010/main" val="3694340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3CC92-53DF-4E18-BC75-21F3006D50BD}"/>
              </a:ext>
            </a:extLst>
          </p:cNvPr>
          <p:cNvSpPr>
            <a:spLocks noGrp="1"/>
          </p:cNvSpPr>
          <p:nvPr>
            <p:ph type="title"/>
          </p:nvPr>
        </p:nvSpPr>
        <p:spPr/>
        <p:txBody>
          <a:bodyPr/>
          <a:lstStyle/>
          <a:p>
            <a:r>
              <a:rPr lang="en-US" altLang="en-US" dirty="0"/>
              <a:t>Medications for the Acute Treatment of Cluster Headache</a:t>
            </a:r>
            <a:endParaRPr lang="en-US" dirty="0"/>
          </a:p>
        </p:txBody>
      </p:sp>
      <p:graphicFrame>
        <p:nvGraphicFramePr>
          <p:cNvPr id="13" name="Table 13">
            <a:extLst>
              <a:ext uri="{FF2B5EF4-FFF2-40B4-BE49-F238E27FC236}">
                <a16:creationId xmlns:a16="http://schemas.microsoft.com/office/drawing/2014/main" id="{B71F3CC8-7350-415C-A813-D565D479A852}"/>
              </a:ext>
            </a:extLst>
          </p:cNvPr>
          <p:cNvGraphicFramePr>
            <a:graphicFrameLocks noGrp="1"/>
          </p:cNvGraphicFramePr>
          <p:nvPr>
            <p:ph idx="1"/>
            <p:extLst>
              <p:ext uri="{D42A27DB-BD31-4B8C-83A1-F6EECF244321}">
                <p14:modId xmlns:p14="http://schemas.microsoft.com/office/powerpoint/2010/main" val="2988861433"/>
              </p:ext>
            </p:extLst>
          </p:nvPr>
        </p:nvGraphicFramePr>
        <p:xfrm>
          <a:off x="838199" y="1825625"/>
          <a:ext cx="9833812" cy="2743200"/>
        </p:xfrm>
        <a:graphic>
          <a:graphicData uri="http://schemas.openxmlformats.org/drawingml/2006/table">
            <a:tbl>
              <a:tblPr firstRow="1" bandRow="1">
                <a:tableStyleId>{5C22544A-7EE6-4342-B048-85BDC9FD1C3A}</a:tableStyleId>
              </a:tblPr>
              <a:tblGrid>
                <a:gridCol w="4916906">
                  <a:extLst>
                    <a:ext uri="{9D8B030D-6E8A-4147-A177-3AD203B41FA5}">
                      <a16:colId xmlns:a16="http://schemas.microsoft.com/office/drawing/2014/main" val="1049718348"/>
                    </a:ext>
                  </a:extLst>
                </a:gridCol>
                <a:gridCol w="4916906">
                  <a:extLst>
                    <a:ext uri="{9D8B030D-6E8A-4147-A177-3AD203B41FA5}">
                      <a16:colId xmlns:a16="http://schemas.microsoft.com/office/drawing/2014/main" val="3659069867"/>
                    </a:ext>
                  </a:extLst>
                </a:gridCol>
              </a:tblGrid>
              <a:tr h="370840">
                <a:tc>
                  <a:txBody>
                    <a:bodyPr/>
                    <a:lstStyle/>
                    <a:p>
                      <a:pPr algn="ctr"/>
                      <a:r>
                        <a:rPr lang="en-US" sz="2800" dirty="0"/>
                        <a:t>Established </a:t>
                      </a:r>
                      <a:r>
                        <a:rPr lang="en-US" sz="2800" dirty="0">
                          <a:solidFill>
                            <a:schemeClr val="bg1"/>
                          </a:solidFill>
                        </a:rPr>
                        <a:t>Efficacy and/or FDA Approved</a:t>
                      </a:r>
                    </a:p>
                  </a:txBody>
                  <a:tcPr/>
                </a:tc>
                <a:tc>
                  <a:txBody>
                    <a:bodyPr/>
                    <a:lstStyle/>
                    <a:p>
                      <a:pPr algn="ctr"/>
                      <a:r>
                        <a:rPr lang="en-US" sz="2800" dirty="0"/>
                        <a:t>Probably Effective</a:t>
                      </a:r>
                    </a:p>
                  </a:txBody>
                  <a:tcPr/>
                </a:tc>
                <a:extLst>
                  <a:ext uri="{0D108BD9-81ED-4DB2-BD59-A6C34878D82A}">
                    <a16:rowId xmlns:a16="http://schemas.microsoft.com/office/drawing/2014/main" val="2838734022"/>
                  </a:ext>
                </a:extLst>
              </a:tr>
              <a:tr h="370840">
                <a:tc>
                  <a:txBody>
                    <a:bodyPr/>
                    <a:lstStyle/>
                    <a:p>
                      <a:pPr marL="285750" indent="-285750">
                        <a:buFont typeface="Arial" panose="020B0604020202020204" pitchFamily="34" charset="0"/>
                        <a:buChar char="•"/>
                      </a:pPr>
                      <a:r>
                        <a:rPr lang="en-US" sz="2400" dirty="0">
                          <a:solidFill>
                            <a:schemeClr val="tx1"/>
                          </a:solidFill>
                        </a:rPr>
                        <a:t>Oxygen</a:t>
                      </a:r>
                    </a:p>
                    <a:p>
                      <a:pPr marL="285750" indent="-285750">
                        <a:buFont typeface="Arial" panose="020B0604020202020204" pitchFamily="34" charset="0"/>
                        <a:buChar char="•"/>
                      </a:pPr>
                      <a:r>
                        <a:rPr lang="en-US" sz="2400" dirty="0">
                          <a:solidFill>
                            <a:schemeClr val="tx1"/>
                          </a:solidFill>
                        </a:rPr>
                        <a:t>Dihydroergotamine*</a:t>
                      </a:r>
                    </a:p>
                    <a:p>
                      <a:pPr marL="285750" indent="-285750">
                        <a:buFont typeface="Arial" panose="020B0604020202020204" pitchFamily="34" charset="0"/>
                        <a:buChar char="•"/>
                      </a:pPr>
                      <a:r>
                        <a:rPr lang="en-US" sz="2400" dirty="0">
                          <a:solidFill>
                            <a:schemeClr val="tx1"/>
                          </a:solidFill>
                        </a:rPr>
                        <a:t>Triptans</a:t>
                      </a:r>
                    </a:p>
                    <a:p>
                      <a:pPr marL="573088" indent="-285750">
                        <a:buFont typeface="Arial" panose="020B0604020202020204" pitchFamily="34" charset="0"/>
                        <a:buChar char="•"/>
                      </a:pPr>
                      <a:r>
                        <a:rPr lang="en-US" sz="2000" dirty="0">
                          <a:solidFill>
                            <a:schemeClr val="tx1"/>
                          </a:solidFill>
                        </a:rPr>
                        <a:t>Sumatriptan SC*</a:t>
                      </a:r>
                    </a:p>
                    <a:p>
                      <a:pPr marL="573088" indent="-285750">
                        <a:buFont typeface="Arial" panose="020B0604020202020204" pitchFamily="34" charset="0"/>
                        <a:buChar char="•"/>
                      </a:pPr>
                      <a:r>
                        <a:rPr lang="en-US" sz="2000" dirty="0">
                          <a:solidFill>
                            <a:schemeClr val="tx1"/>
                          </a:solidFill>
                        </a:rPr>
                        <a:t>Zolmitriptan nasal**</a:t>
                      </a:r>
                    </a:p>
                  </a:txBody>
                  <a:tcPr/>
                </a:tc>
                <a:tc>
                  <a:txBody>
                    <a:bodyPr/>
                    <a:lstStyle/>
                    <a:p>
                      <a:pPr marL="285750" indent="-285750">
                        <a:buFont typeface="Arial" panose="020B0604020202020204" pitchFamily="34" charset="0"/>
                        <a:buChar char="•"/>
                      </a:pPr>
                      <a:r>
                        <a:rPr lang="en-US" sz="2400" dirty="0"/>
                        <a:t>Triptans</a:t>
                      </a:r>
                    </a:p>
                    <a:p>
                      <a:pPr marL="573088" indent="-285750">
                        <a:buFont typeface="Arial" panose="020B0604020202020204" pitchFamily="34" charset="0"/>
                        <a:buChar char="•"/>
                      </a:pPr>
                      <a:r>
                        <a:rPr lang="en-US" sz="2000" dirty="0"/>
                        <a:t>Sumatriptan nasal</a:t>
                      </a:r>
                    </a:p>
                    <a:p>
                      <a:pPr marL="573088" indent="-285750">
                        <a:buFont typeface="Arial" panose="020B0604020202020204" pitchFamily="34" charset="0"/>
                        <a:buChar char="•"/>
                      </a:pPr>
                      <a:r>
                        <a:rPr lang="en-US" sz="2000" dirty="0"/>
                        <a:t>Zolmitriptan oral</a:t>
                      </a:r>
                    </a:p>
                  </a:txBody>
                  <a:tcPr/>
                </a:tc>
                <a:extLst>
                  <a:ext uri="{0D108BD9-81ED-4DB2-BD59-A6C34878D82A}">
                    <a16:rowId xmlns:a16="http://schemas.microsoft.com/office/drawing/2014/main" val="2283769660"/>
                  </a:ext>
                </a:extLst>
              </a:tr>
            </a:tbl>
          </a:graphicData>
        </a:graphic>
      </p:graphicFrame>
      <p:sp>
        <p:nvSpPr>
          <p:cNvPr id="7" name="Text Box 15">
            <a:extLst>
              <a:ext uri="{FF2B5EF4-FFF2-40B4-BE49-F238E27FC236}">
                <a16:creationId xmlns:a16="http://schemas.microsoft.com/office/drawing/2014/main" id="{066DC5F4-C842-4D14-8C93-330C13DB7809}"/>
              </a:ext>
            </a:extLst>
          </p:cNvPr>
          <p:cNvSpPr txBox="1">
            <a:spLocks noChangeArrowheads="1"/>
          </p:cNvSpPr>
          <p:nvPr/>
        </p:nvSpPr>
        <p:spPr bwMode="auto">
          <a:xfrm>
            <a:off x="4152626" y="6215876"/>
            <a:ext cx="5838397"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a:latin typeface="+mn-lt"/>
              </a:rPr>
              <a:t>Robbins MS, et al. </a:t>
            </a:r>
            <a:r>
              <a:rPr lang="en-US" altLang="en-US" sz="1200" b="0" i="1" spc="-10" dirty="0">
                <a:latin typeface="+mn-lt"/>
              </a:rPr>
              <a:t>Headache</a:t>
            </a:r>
            <a:r>
              <a:rPr lang="en-US" altLang="en-US" sz="1200" b="0" spc="-10" dirty="0">
                <a:latin typeface="+mn-lt"/>
              </a:rPr>
              <a:t>. 2016;56:1093-1106.</a:t>
            </a:r>
          </a:p>
        </p:txBody>
      </p:sp>
      <p:sp>
        <p:nvSpPr>
          <p:cNvPr id="5" name="TextBox 4">
            <a:extLst>
              <a:ext uri="{FF2B5EF4-FFF2-40B4-BE49-F238E27FC236}">
                <a16:creationId xmlns:a16="http://schemas.microsoft.com/office/drawing/2014/main" id="{195107BB-6BC9-4453-B54A-19BC9F425606}"/>
              </a:ext>
            </a:extLst>
          </p:cNvPr>
          <p:cNvSpPr txBox="1"/>
          <p:nvPr/>
        </p:nvSpPr>
        <p:spPr>
          <a:xfrm>
            <a:off x="610530" y="5215887"/>
            <a:ext cx="6776860" cy="523220"/>
          </a:xfrm>
          <a:prstGeom prst="rect">
            <a:avLst/>
          </a:prstGeom>
          <a:noFill/>
        </p:spPr>
        <p:txBody>
          <a:bodyPr wrap="square" rtlCol="0">
            <a:spAutoFit/>
          </a:bodyPr>
          <a:lstStyle/>
          <a:p>
            <a:r>
              <a:rPr lang="en-US" sz="1400" dirty="0"/>
              <a:t>*Approved by the US Food and Drug Administration</a:t>
            </a:r>
          </a:p>
          <a:p>
            <a:r>
              <a:rPr lang="en-US" sz="1400" dirty="0"/>
              <a:t>**Approved in EU, not in US</a:t>
            </a:r>
          </a:p>
        </p:txBody>
      </p:sp>
    </p:spTree>
    <p:extLst>
      <p:ext uri="{BB962C8B-B14F-4D97-AF65-F5344CB8AC3E}">
        <p14:creationId xmlns:p14="http://schemas.microsoft.com/office/powerpoint/2010/main" val="951366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2A4A3-A471-45BC-B23D-C65C3D5A41BC}"/>
              </a:ext>
            </a:extLst>
          </p:cNvPr>
          <p:cNvSpPr>
            <a:spLocks noGrp="1"/>
          </p:cNvSpPr>
          <p:nvPr>
            <p:ph type="title"/>
          </p:nvPr>
        </p:nvSpPr>
        <p:spPr>
          <a:xfrm>
            <a:off x="194846" y="78717"/>
            <a:ext cx="11788607" cy="1019404"/>
          </a:xfrm>
        </p:spPr>
        <p:txBody>
          <a:bodyPr>
            <a:noAutofit/>
          </a:bodyPr>
          <a:lstStyle/>
          <a:p>
            <a:r>
              <a:rPr lang="en-US" sz="3200" dirty="0"/>
              <a:t>Noninvasive Vagal Nerve Stimulation for Acute Treatment of Episodic Cluster Headache (ACT 1 &amp; 2)</a:t>
            </a:r>
          </a:p>
        </p:txBody>
      </p:sp>
      <p:sp>
        <p:nvSpPr>
          <p:cNvPr id="3" name="Content Placeholder 2">
            <a:extLst>
              <a:ext uri="{FF2B5EF4-FFF2-40B4-BE49-F238E27FC236}">
                <a16:creationId xmlns:a16="http://schemas.microsoft.com/office/drawing/2014/main" id="{7A04DF19-DEE7-40D6-99C5-6656AE856510}"/>
              </a:ext>
            </a:extLst>
          </p:cNvPr>
          <p:cNvSpPr>
            <a:spLocks noGrp="1"/>
          </p:cNvSpPr>
          <p:nvPr>
            <p:ph idx="1"/>
          </p:nvPr>
        </p:nvSpPr>
        <p:spPr>
          <a:xfrm>
            <a:off x="194847" y="1048079"/>
            <a:ext cx="11233732" cy="5007396"/>
          </a:xfrm>
        </p:spPr>
        <p:txBody>
          <a:bodyPr/>
          <a:lstStyle/>
          <a:p>
            <a:r>
              <a:rPr lang="en-US" dirty="0"/>
              <a:t>Three 120-sec pulses ipsilateral to pain</a:t>
            </a:r>
          </a:p>
        </p:txBody>
      </p:sp>
      <p:grpSp>
        <p:nvGrpSpPr>
          <p:cNvPr id="5" name="Group 4">
            <a:extLst>
              <a:ext uri="{FF2B5EF4-FFF2-40B4-BE49-F238E27FC236}">
                <a16:creationId xmlns:a16="http://schemas.microsoft.com/office/drawing/2014/main" id="{317D44C5-B1AE-4758-9834-68B58EC49ECA}"/>
              </a:ext>
            </a:extLst>
          </p:cNvPr>
          <p:cNvGrpSpPr>
            <a:grpSpLocks noChangeAspect="1"/>
          </p:cNvGrpSpPr>
          <p:nvPr/>
        </p:nvGrpSpPr>
        <p:grpSpPr bwMode="auto">
          <a:xfrm>
            <a:off x="194847" y="1509630"/>
            <a:ext cx="6521450" cy="4451350"/>
            <a:chOff x="1786" y="758"/>
            <a:chExt cx="4108" cy="2804"/>
          </a:xfrm>
        </p:grpSpPr>
        <p:sp>
          <p:nvSpPr>
            <p:cNvPr id="6" name="AutoShape 3">
              <a:extLst>
                <a:ext uri="{FF2B5EF4-FFF2-40B4-BE49-F238E27FC236}">
                  <a16:creationId xmlns:a16="http://schemas.microsoft.com/office/drawing/2014/main" id="{7EB26572-D59C-4405-AF58-398ECB960756}"/>
                </a:ext>
              </a:extLst>
            </p:cNvPr>
            <p:cNvSpPr>
              <a:spLocks noChangeAspect="1" noChangeArrowheads="1" noTextEdit="1"/>
            </p:cNvSpPr>
            <p:nvPr/>
          </p:nvSpPr>
          <p:spPr bwMode="auto">
            <a:xfrm>
              <a:off x="1786" y="758"/>
              <a:ext cx="4108" cy="2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A9A9EA21-B3D4-4CC6-A12F-D6BBD6B71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 y="758"/>
              <a:ext cx="4114" cy="2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8D6A106-A7AF-42F1-976B-B200C593A849}"/>
              </a:ext>
            </a:extLst>
          </p:cNvPr>
          <p:cNvSpPr txBox="1"/>
          <p:nvPr/>
        </p:nvSpPr>
        <p:spPr>
          <a:xfrm>
            <a:off x="4140698" y="6077922"/>
            <a:ext cx="3386120" cy="276999"/>
          </a:xfrm>
          <a:prstGeom prst="rect">
            <a:avLst/>
          </a:prstGeom>
          <a:noFill/>
        </p:spPr>
        <p:txBody>
          <a:bodyPr wrap="none" rtlCol="0">
            <a:spAutoFit/>
          </a:bodyPr>
          <a:lstStyle/>
          <a:p>
            <a:r>
              <a:rPr lang="en-US" sz="1200" dirty="0"/>
              <a:t>Goadsby PJ, et al. </a:t>
            </a:r>
            <a:r>
              <a:rPr lang="en-US" sz="1200" i="1" dirty="0"/>
              <a:t>Cephalalgia.</a:t>
            </a:r>
            <a:r>
              <a:rPr lang="en-US" sz="1200" dirty="0"/>
              <a:t> 2018;38(5):959-969.</a:t>
            </a:r>
          </a:p>
        </p:txBody>
      </p:sp>
      <p:pic>
        <p:nvPicPr>
          <p:cNvPr id="8" name="Picture 2" descr="Image result for gammacore sapphire">
            <a:extLst>
              <a:ext uri="{FF2B5EF4-FFF2-40B4-BE49-F238E27FC236}">
                <a16:creationId xmlns:a16="http://schemas.microsoft.com/office/drawing/2014/main" id="{043935F3-0DA6-4FC2-ABE7-69DE27C69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721" y="792950"/>
            <a:ext cx="2561570" cy="236079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C31F718-5138-4BC4-9618-81086A50ABF4}"/>
              </a:ext>
            </a:extLst>
          </p:cNvPr>
          <p:cNvSpPr txBox="1"/>
          <p:nvPr/>
        </p:nvSpPr>
        <p:spPr>
          <a:xfrm>
            <a:off x="8766710" y="2100912"/>
            <a:ext cx="681571" cy="446870"/>
          </a:xfrm>
          <a:prstGeom prst="rect">
            <a:avLst/>
          </a:prstGeom>
          <a:solidFill>
            <a:schemeClr val="bg2"/>
          </a:solidFill>
        </p:spPr>
        <p:txBody>
          <a:bodyPr wrap="square" rtlCol="0">
            <a:spAutoFit/>
          </a:bodyPr>
          <a:lstStyle/>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CDDFE6-57BA-4443-82A9-9BDFF750E0FC}"/>
              </a:ext>
            </a:extLst>
          </p:cNvPr>
          <p:cNvSpPr txBox="1"/>
          <p:nvPr/>
        </p:nvSpPr>
        <p:spPr>
          <a:xfrm>
            <a:off x="6902075" y="3153747"/>
            <a:ext cx="4971477" cy="2739211"/>
          </a:xfrm>
          <a:prstGeom prst="rect">
            <a:avLst/>
          </a:prstGeom>
          <a:noFill/>
        </p:spPr>
        <p:txBody>
          <a:bodyPr wrap="square" rtlCol="0">
            <a:spAutoFit/>
          </a:bodyPr>
          <a:lstStyle/>
          <a:p>
            <a:pPr marL="342900" indent="-342900">
              <a:buFont typeface="Arial" panose="020B0604020202020204" pitchFamily="34" charset="0"/>
              <a:buChar char="•"/>
            </a:pPr>
            <a:r>
              <a:rPr lang="en-US" sz="2800" dirty="0"/>
              <a:t>Acute episodic cluster dosing: </a:t>
            </a:r>
          </a:p>
          <a:p>
            <a:pPr marL="800100" lvl="1" indent="-342900">
              <a:buFont typeface="Arial" panose="020B0604020202020204" pitchFamily="34" charset="0"/>
              <a:buChar char="•"/>
            </a:pPr>
            <a:r>
              <a:rPr lang="en-US" sz="2400" dirty="0"/>
              <a:t>3 2-minute stimulations</a:t>
            </a:r>
          </a:p>
          <a:p>
            <a:pPr marL="800100" lvl="1" indent="-342900">
              <a:buFont typeface="Arial" panose="020B0604020202020204" pitchFamily="34" charset="0"/>
              <a:buChar char="•"/>
            </a:pPr>
            <a:r>
              <a:rPr lang="en-US" sz="2400" dirty="0"/>
              <a:t>Wait 3 minutes and do 3 more 2-minute stimulations, if needed</a:t>
            </a:r>
          </a:p>
          <a:p>
            <a:pPr marL="800100" lvl="1" indent="-342900">
              <a:buFont typeface="Arial" panose="020B0604020202020204" pitchFamily="34" charset="0"/>
              <a:buChar char="•"/>
            </a:pPr>
            <a:r>
              <a:rPr lang="en-US" sz="2400" dirty="0"/>
              <a:t>Up to 4 attacks or 24 stimulations/day</a:t>
            </a:r>
          </a:p>
        </p:txBody>
      </p:sp>
    </p:spTree>
    <p:extLst>
      <p:ext uri="{BB962C8B-B14F-4D97-AF65-F5344CB8AC3E}">
        <p14:creationId xmlns:p14="http://schemas.microsoft.com/office/powerpoint/2010/main" val="3745695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C0BD166-CEF4-4C08-AB66-BA98A519F96F}"/>
              </a:ext>
            </a:extLst>
          </p:cNvPr>
          <p:cNvSpPr>
            <a:spLocks noGrp="1"/>
          </p:cNvSpPr>
          <p:nvPr>
            <p:ph type="title"/>
          </p:nvPr>
        </p:nvSpPr>
        <p:spPr>
          <a:xfrm>
            <a:off x="551779" y="-124929"/>
            <a:ext cx="8229600" cy="1143000"/>
          </a:xfrm>
        </p:spPr>
        <p:txBody>
          <a:bodyPr/>
          <a:lstStyle/>
          <a:p>
            <a:pPr algn="l" eaLnBrk="1" hangingPunct="1"/>
            <a:r>
              <a:rPr lang="en-US" altLang="en-US" dirty="0">
                <a:effectLst/>
                <a:ea typeface="ＭＳ Ｐゴシック" panose="020B0600070205080204" pitchFamily="34" charset="-128"/>
                <a:cs typeface="Arial" panose="020B0604020202020204" pitchFamily="34" charset="0"/>
              </a:rPr>
              <a:t>Transitional Treatment</a:t>
            </a:r>
          </a:p>
        </p:txBody>
      </p:sp>
      <p:sp>
        <p:nvSpPr>
          <p:cNvPr id="28675" name="Content Placeholder 2">
            <a:extLst>
              <a:ext uri="{FF2B5EF4-FFF2-40B4-BE49-F238E27FC236}">
                <a16:creationId xmlns:a16="http://schemas.microsoft.com/office/drawing/2014/main" id="{7B6989A7-275B-4CA3-B733-769AD89E34B4}"/>
              </a:ext>
            </a:extLst>
          </p:cNvPr>
          <p:cNvSpPr>
            <a:spLocks noGrp="1"/>
          </p:cNvSpPr>
          <p:nvPr>
            <p:ph idx="1"/>
          </p:nvPr>
        </p:nvSpPr>
        <p:spPr>
          <a:xfrm>
            <a:off x="434130" y="1311739"/>
            <a:ext cx="11307664" cy="4662025"/>
          </a:xfrm>
        </p:spPr>
        <p:txBody>
          <a:bodyPr/>
          <a:lstStyle/>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High-dose oral steroids for 7-10 days while you get the preventive treatment in place</a:t>
            </a:r>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Occipital nerve blocks with steroids</a:t>
            </a:r>
          </a:p>
          <a:p>
            <a:pPr lvl="1" eaLnBrk="1" hangingPunct="1">
              <a:defRPr/>
            </a:pPr>
            <a:r>
              <a:rPr lang="en-US" dirty="0">
                <a:effectLst/>
                <a:latin typeface="Arial" pitchFamily="34" charset="0"/>
                <a:cs typeface="Arial" pitchFamily="34" charset="0"/>
              </a:rPr>
              <a:t>Lidocaine 1%-4%, 10-20 mg/mL plus either:</a:t>
            </a:r>
          </a:p>
          <a:p>
            <a:pPr lvl="2">
              <a:defRPr/>
            </a:pPr>
            <a:r>
              <a:rPr lang="en-US" dirty="0">
                <a:effectLst/>
                <a:latin typeface="Arial" pitchFamily="34" charset="0"/>
                <a:cs typeface="Arial" pitchFamily="34" charset="0"/>
              </a:rPr>
              <a:t>Combination of betamethasone acetate for quick onset and betamethasone phosphate for long effect; 6 mg in 1 mL</a:t>
            </a:r>
          </a:p>
          <a:p>
            <a:pPr lvl="3">
              <a:defRPr/>
            </a:pPr>
            <a:r>
              <a:rPr lang="en-US" dirty="0">
                <a:effectLst/>
                <a:latin typeface="Arial" pitchFamily="34" charset="0"/>
                <a:cs typeface="Arial" pitchFamily="34" charset="0"/>
              </a:rPr>
              <a:t>Also provides lower viscosity for easier injection</a:t>
            </a:r>
          </a:p>
          <a:p>
            <a:pPr lvl="2">
              <a:defRPr/>
            </a:pPr>
            <a:r>
              <a:rPr lang="en-US" dirty="0">
                <a:effectLst/>
                <a:latin typeface="Arial" pitchFamily="34" charset="0"/>
                <a:cs typeface="Arial" pitchFamily="34" charset="0"/>
              </a:rPr>
              <a:t>Triamcinolone acetonide; 40 mg in 1 mL</a:t>
            </a:r>
            <a:endParaRPr lang="en-US" dirty="0"/>
          </a:p>
          <a:p>
            <a:pPr eaLnBrk="1" hangingPunct="1"/>
            <a:r>
              <a:rPr lang="en-US" altLang="en-US" sz="2800" dirty="0">
                <a:latin typeface="Arial" panose="020B0604020202020204" pitchFamily="34" charset="0"/>
                <a:ea typeface="ＭＳ Ｐゴシック" panose="020B0600070205080204" pitchFamily="34" charset="-128"/>
                <a:cs typeface="Arial" panose="020B0604020202020204" pitchFamily="34" charset="0"/>
              </a:rPr>
              <a:t>High-dose melatonin (no good evidence)</a:t>
            </a:r>
          </a:p>
        </p:txBody>
      </p:sp>
      <p:sp>
        <p:nvSpPr>
          <p:cNvPr id="2" name="Rectangle 3">
            <a:extLst>
              <a:ext uri="{FF2B5EF4-FFF2-40B4-BE49-F238E27FC236}">
                <a16:creationId xmlns:a16="http://schemas.microsoft.com/office/drawing/2014/main" id="{462103B3-F4D4-40C7-B5F2-CE34099C7AF4}"/>
              </a:ext>
            </a:extLst>
          </p:cNvPr>
          <p:cNvSpPr>
            <a:spLocks noChangeArrowheads="1"/>
          </p:cNvSpPr>
          <p:nvPr/>
        </p:nvSpPr>
        <p:spPr bwMode="auto">
          <a:xfrm>
            <a:off x="4175784" y="6072756"/>
            <a:ext cx="563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ＭＳ Ｐゴシック" panose="020B0600070205080204" pitchFamily="34" charset="-128"/>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ＭＳ Ｐゴシック" panose="020B0600070205080204" pitchFamily="34" charset="-128"/>
              </a:defRPr>
            </a:lvl9pPr>
          </a:lstStyle>
          <a:p>
            <a:pPr>
              <a:spcBef>
                <a:spcPct val="0"/>
              </a:spcBef>
              <a:buClrTx/>
              <a:buSzTx/>
              <a:buFontTx/>
              <a:buNone/>
            </a:pPr>
            <a:r>
              <a:rPr lang="en-US" altLang="en-US" sz="1200" dirty="0">
                <a:latin typeface="+mn-lt"/>
              </a:rPr>
              <a:t>Blumenfeld A, et al. </a:t>
            </a:r>
            <a:r>
              <a:rPr lang="en-US" altLang="en-US" sz="1200" i="1" dirty="0">
                <a:latin typeface="+mn-lt"/>
              </a:rPr>
              <a:t>Headache. </a:t>
            </a:r>
            <a:r>
              <a:rPr lang="en-US" altLang="en-US" sz="1200" dirty="0">
                <a:latin typeface="+mn-lt"/>
              </a:rPr>
              <a:t>2013;53(3):437-446.</a:t>
            </a:r>
          </a:p>
          <a:p>
            <a:pPr>
              <a:spcBef>
                <a:spcPct val="0"/>
              </a:spcBef>
              <a:buClrTx/>
              <a:buSzTx/>
              <a:buFontTx/>
              <a:buNone/>
            </a:pPr>
            <a:r>
              <a:rPr lang="en-US" altLang="en-US" sz="1200" dirty="0">
                <a:latin typeface="+mn-lt"/>
              </a:rPr>
              <a:t>Miller S, et al. </a:t>
            </a:r>
            <a:r>
              <a:rPr lang="en-US" altLang="en-US" sz="1200" i="1" dirty="0">
                <a:latin typeface="+mn-lt"/>
              </a:rPr>
              <a:t>Cephalalgia</a:t>
            </a:r>
            <a:r>
              <a:rPr lang="en-US" altLang="en-US" sz="1200" dirty="0">
                <a:latin typeface="+mn-lt"/>
              </a:rPr>
              <a:t>. 2019;39(12):1488-1499.</a:t>
            </a:r>
          </a:p>
        </p:txBody>
      </p:sp>
    </p:spTree>
    <p:extLst>
      <p:ext uri="{BB962C8B-B14F-4D97-AF65-F5344CB8AC3E}">
        <p14:creationId xmlns:p14="http://schemas.microsoft.com/office/powerpoint/2010/main" val="30277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989E880-682D-40FB-8EAE-DB82A7EC9886}"/>
              </a:ext>
            </a:extLst>
          </p:cNvPr>
          <p:cNvSpPr>
            <a:spLocks noGrp="1"/>
          </p:cNvSpPr>
          <p:nvPr>
            <p:ph type="title"/>
          </p:nvPr>
        </p:nvSpPr>
        <p:spPr>
          <a:xfrm>
            <a:off x="135808" y="110157"/>
            <a:ext cx="11835613" cy="1143000"/>
          </a:xfrm>
        </p:spPr>
        <p:txBody>
          <a:bodyPr>
            <a:normAutofit fontScale="90000"/>
          </a:bodyPr>
          <a:lstStyle/>
          <a:p>
            <a:pPr algn="l" eaLnBrk="1" hangingPunct="1"/>
            <a:r>
              <a:rPr lang="en-US" altLang="en-US" dirty="0">
                <a:ea typeface="ＭＳ Ｐゴシック" panose="020B0600070205080204" pitchFamily="34" charset="-128"/>
                <a:cs typeface="Arial" panose="020B0604020202020204" pitchFamily="34" charset="0"/>
              </a:rPr>
              <a:t>Medications Used – But Not US FDA-Approved – for Preventive Treatment of Cluster Headache</a:t>
            </a:r>
          </a:p>
        </p:txBody>
      </p:sp>
      <p:sp>
        <p:nvSpPr>
          <p:cNvPr id="32771" name="Content Placeholder 2">
            <a:extLst>
              <a:ext uri="{FF2B5EF4-FFF2-40B4-BE49-F238E27FC236}">
                <a16:creationId xmlns:a16="http://schemas.microsoft.com/office/drawing/2014/main" id="{1872BE31-63F2-4030-B3B0-0C8D0F6138F4}"/>
              </a:ext>
            </a:extLst>
          </p:cNvPr>
          <p:cNvSpPr>
            <a:spLocks noGrp="1"/>
          </p:cNvSpPr>
          <p:nvPr>
            <p:ph idx="1"/>
          </p:nvPr>
        </p:nvSpPr>
        <p:spPr>
          <a:xfrm>
            <a:off x="399875" y="1636295"/>
            <a:ext cx="11047378" cy="4171787"/>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Verapamil</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Lithium (therapeutic levels for bipolar disorder)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Valproate (therapeutic levels for seizures)</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Consideration for:</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Topiramate</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Gabapentin</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Cyproheptadine</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9272-584D-453C-AE1C-EDC3FE4A6B48}"/>
              </a:ext>
            </a:extLst>
          </p:cNvPr>
          <p:cNvSpPr>
            <a:spLocks noGrp="1"/>
          </p:cNvSpPr>
          <p:nvPr>
            <p:ph type="title"/>
          </p:nvPr>
        </p:nvSpPr>
        <p:spPr>
          <a:xfrm>
            <a:off x="838200" y="-11407"/>
            <a:ext cx="10515600" cy="890969"/>
          </a:xfrm>
        </p:spPr>
        <p:txBody>
          <a:bodyPr/>
          <a:lstStyle/>
          <a:p>
            <a:r>
              <a:rPr lang="en-US" dirty="0"/>
              <a:t>Cluster Preventive Treatment</a:t>
            </a:r>
          </a:p>
        </p:txBody>
      </p:sp>
      <p:sp>
        <p:nvSpPr>
          <p:cNvPr id="3" name="Content Placeholder 2">
            <a:extLst>
              <a:ext uri="{FF2B5EF4-FFF2-40B4-BE49-F238E27FC236}">
                <a16:creationId xmlns:a16="http://schemas.microsoft.com/office/drawing/2014/main" id="{C807E2E6-7DD1-4D45-8659-57675681F7B7}"/>
              </a:ext>
            </a:extLst>
          </p:cNvPr>
          <p:cNvSpPr>
            <a:spLocks noGrp="1"/>
          </p:cNvSpPr>
          <p:nvPr>
            <p:ph sz="half" idx="1"/>
          </p:nvPr>
        </p:nvSpPr>
        <p:spPr>
          <a:xfrm>
            <a:off x="246307" y="920519"/>
            <a:ext cx="4974280" cy="4351338"/>
          </a:xfrm>
        </p:spPr>
        <p:txBody>
          <a:bodyPr>
            <a:normAutofit/>
          </a:bodyPr>
          <a:lstStyle/>
          <a:p>
            <a:r>
              <a:rPr lang="en-US" b="1" dirty="0"/>
              <a:t>Preventive medications</a:t>
            </a:r>
            <a:r>
              <a:rPr lang="en-US" baseline="30000" dirty="0"/>
              <a:t>1</a:t>
            </a:r>
            <a:r>
              <a:rPr lang="en-US" dirty="0"/>
              <a:t> </a:t>
            </a:r>
          </a:p>
          <a:p>
            <a:pPr lvl="1"/>
            <a:r>
              <a:rPr lang="en-US" b="1" dirty="0"/>
              <a:t>Galcanezumab</a:t>
            </a:r>
            <a:r>
              <a:rPr lang="en-US" dirty="0"/>
              <a:t> approved by US FDA for prevention of episodic cluster headache</a:t>
            </a:r>
            <a:r>
              <a:rPr lang="en-US" baseline="30000" dirty="0"/>
              <a:t>2</a:t>
            </a:r>
            <a:endParaRPr lang="en-US" sz="2300" dirty="0"/>
          </a:p>
        </p:txBody>
      </p:sp>
      <p:sp>
        <p:nvSpPr>
          <p:cNvPr id="11" name="Content Placeholder 10">
            <a:extLst>
              <a:ext uri="{FF2B5EF4-FFF2-40B4-BE49-F238E27FC236}">
                <a16:creationId xmlns:a16="http://schemas.microsoft.com/office/drawing/2014/main" id="{A85DB77E-C3A5-4845-B86C-C7CB9F7A354D}"/>
              </a:ext>
            </a:extLst>
          </p:cNvPr>
          <p:cNvSpPr>
            <a:spLocks noGrp="1"/>
          </p:cNvSpPr>
          <p:nvPr>
            <p:ph sz="half" idx="2"/>
          </p:nvPr>
        </p:nvSpPr>
        <p:spPr>
          <a:xfrm>
            <a:off x="5490478" y="920518"/>
            <a:ext cx="3875420" cy="4734507"/>
          </a:xfrm>
        </p:spPr>
        <p:txBody>
          <a:bodyPr>
            <a:normAutofit/>
          </a:bodyPr>
          <a:lstStyle/>
          <a:p>
            <a:r>
              <a:rPr lang="en-US" b="1" dirty="0"/>
              <a:t>Neuromodulation</a:t>
            </a:r>
            <a:r>
              <a:rPr lang="en-US" b="1" baseline="30000" dirty="0"/>
              <a:t>3</a:t>
            </a:r>
            <a:endParaRPr lang="en-US" dirty="0"/>
          </a:p>
          <a:p>
            <a:pPr lvl="1"/>
            <a:r>
              <a:rPr lang="en-US" b="1" dirty="0"/>
              <a:t>Noninvasive vagal nerve stimulation (nVNS) </a:t>
            </a:r>
          </a:p>
          <a:p>
            <a:pPr lvl="1"/>
            <a:r>
              <a:rPr lang="en-US" dirty="0"/>
              <a:t>Cleared by US FDA for:</a:t>
            </a:r>
          </a:p>
          <a:p>
            <a:pPr lvl="2"/>
            <a:r>
              <a:rPr lang="en-US" dirty="0"/>
              <a:t>acute treatment of episodic cluster headache</a:t>
            </a:r>
          </a:p>
          <a:p>
            <a:pPr lvl="2"/>
            <a:r>
              <a:rPr lang="en-US" dirty="0"/>
              <a:t>adjunctive add-on for prevention of both episodic and chronic cluster headache</a:t>
            </a:r>
          </a:p>
        </p:txBody>
      </p:sp>
      <p:sp>
        <p:nvSpPr>
          <p:cNvPr id="4" name="Rectangle 3">
            <a:extLst>
              <a:ext uri="{FF2B5EF4-FFF2-40B4-BE49-F238E27FC236}">
                <a16:creationId xmlns:a16="http://schemas.microsoft.com/office/drawing/2014/main" id="{0C20BAF6-6F84-4A81-899E-F0F4751F6B5E}"/>
              </a:ext>
            </a:extLst>
          </p:cNvPr>
          <p:cNvSpPr/>
          <p:nvPr/>
        </p:nvSpPr>
        <p:spPr>
          <a:xfrm>
            <a:off x="4118811" y="6044717"/>
            <a:ext cx="6974305" cy="646331"/>
          </a:xfrm>
          <a:prstGeom prst="rect">
            <a:avLst/>
          </a:prstGeom>
        </p:spPr>
        <p:txBody>
          <a:bodyPr wrap="square">
            <a:spAutoFit/>
          </a:bodyPr>
          <a:lstStyle/>
          <a:p>
            <a:r>
              <a:rPr lang="en-US" altLang="en-US" sz="1200" dirty="0"/>
              <a:t>1. Francis GJ, et al. </a:t>
            </a:r>
            <a:r>
              <a:rPr lang="en-US" altLang="en-US" sz="1200" i="1" dirty="0"/>
              <a:t>Neurology. </a:t>
            </a:r>
            <a:r>
              <a:rPr lang="en-US" altLang="en-US" sz="1200" dirty="0"/>
              <a:t>2010;75(5):463-473.</a:t>
            </a:r>
          </a:p>
          <a:p>
            <a:r>
              <a:rPr lang="en-US" altLang="en-US" sz="1200" dirty="0"/>
              <a:t>2</a:t>
            </a:r>
            <a:r>
              <a:rPr lang="en-US" sz="1200" dirty="0"/>
              <a:t>. Goadsby P, et al. </a:t>
            </a:r>
            <a:r>
              <a:rPr lang="en-US" sz="1200" i="1" dirty="0"/>
              <a:t>N Engl J Med.</a:t>
            </a:r>
            <a:r>
              <a:rPr lang="en-US" sz="1200" dirty="0"/>
              <a:t> 2019:381(2):132-141.</a:t>
            </a:r>
          </a:p>
          <a:p>
            <a:r>
              <a:rPr lang="en-US" sz="1200" dirty="0"/>
              <a:t>3</a:t>
            </a:r>
            <a:r>
              <a:rPr lang="en-US" altLang="en-US" sz="1200" dirty="0"/>
              <a:t>. </a:t>
            </a:r>
            <a:r>
              <a:rPr lang="en-US" sz="1200" dirty="0"/>
              <a:t>Tepper SJ, et al. </a:t>
            </a:r>
            <a:r>
              <a:rPr lang="en-US" sz="1200" i="1" dirty="0"/>
              <a:t>Pract Neurol.</a:t>
            </a:r>
            <a:r>
              <a:rPr lang="en-US" sz="1200" dirty="0"/>
              <a:t> 2018;17:42-45.</a:t>
            </a:r>
            <a:endParaRPr lang="en-US" altLang="en-US" sz="1200" dirty="0"/>
          </a:p>
        </p:txBody>
      </p:sp>
      <p:pic>
        <p:nvPicPr>
          <p:cNvPr id="6" name="Picture 4" descr="Image result for gammacore sapphire">
            <a:extLst>
              <a:ext uri="{FF2B5EF4-FFF2-40B4-BE49-F238E27FC236}">
                <a16:creationId xmlns:a16="http://schemas.microsoft.com/office/drawing/2014/main" id="{A684FAC5-7E7F-4291-A843-7DCFEC197E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9695" y="1401199"/>
            <a:ext cx="1774050" cy="177158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DACF08-9BF4-4225-B2A4-6DB60D89347F}"/>
              </a:ext>
            </a:extLst>
          </p:cNvPr>
          <p:cNvSpPr txBox="1"/>
          <p:nvPr/>
        </p:nvSpPr>
        <p:spPr>
          <a:xfrm rot="5400000">
            <a:off x="10320735" y="3120910"/>
            <a:ext cx="320099" cy="175288"/>
          </a:xfrm>
          <a:prstGeom prst="rect">
            <a:avLst/>
          </a:prstGeom>
          <a:solidFill>
            <a:schemeClr val="bg1"/>
          </a:solidFill>
          <a:ln>
            <a:noFill/>
          </a:ln>
        </p:spPr>
        <p:txBody>
          <a:bodyPr wrap="square" rtlCol="0">
            <a:spAutoFit/>
          </a:bodyPr>
          <a:lstStyle/>
          <a:p>
            <a:endParaRPr lang="en-US" dirty="0"/>
          </a:p>
        </p:txBody>
      </p:sp>
      <p:sp>
        <p:nvSpPr>
          <p:cNvPr id="8" name="Rectangle 1">
            <a:extLst>
              <a:ext uri="{FF2B5EF4-FFF2-40B4-BE49-F238E27FC236}">
                <a16:creationId xmlns:a16="http://schemas.microsoft.com/office/drawing/2014/main" id="{C4352B75-E74C-4D01-AE90-018C51B5B4A0}"/>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9" name="Rectangle 2">
            <a:extLst>
              <a:ext uri="{FF2B5EF4-FFF2-40B4-BE49-F238E27FC236}">
                <a16:creationId xmlns:a16="http://schemas.microsoft.com/office/drawing/2014/main" id="{E74B78D8-E4E6-4701-A8C5-90FDC4CEAD13}"/>
              </a:ext>
            </a:extLst>
          </p:cNvPr>
          <p:cNvSpPr>
            <a:spLocks noChangeArrowheads="1"/>
          </p:cNvSpPr>
          <p:nvPr/>
        </p:nvSpPr>
        <p:spPr bwMode="auto">
          <a:xfrm>
            <a:off x="152400" y="90844"/>
            <a:ext cx="28854" cy="1231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1813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6B8C-3410-43F1-A8B3-E27D32599E14}"/>
              </a:ext>
            </a:extLst>
          </p:cNvPr>
          <p:cNvSpPr>
            <a:spLocks noGrp="1"/>
          </p:cNvSpPr>
          <p:nvPr>
            <p:ph type="title"/>
          </p:nvPr>
        </p:nvSpPr>
        <p:spPr>
          <a:xfrm>
            <a:off x="847725" y="0"/>
            <a:ext cx="10515600" cy="1325563"/>
          </a:xfrm>
        </p:spPr>
        <p:txBody>
          <a:bodyPr>
            <a:normAutofit/>
          </a:bodyPr>
          <a:lstStyle/>
          <a:p>
            <a:r>
              <a:rPr lang="en-US" sz="3600" dirty="0">
                <a:cs typeface="Arial"/>
              </a:rPr>
              <a:t>Galcanezumab Is the Only Medication Approved by the US FDA for Prevention of Episodic Cluster Headache</a:t>
            </a:r>
            <a:endParaRPr lang="en-US" sz="3600" dirty="0"/>
          </a:p>
        </p:txBody>
      </p:sp>
      <p:graphicFrame>
        <p:nvGraphicFramePr>
          <p:cNvPr id="10" name="Content Placeholder 9">
            <a:extLst>
              <a:ext uri="{FF2B5EF4-FFF2-40B4-BE49-F238E27FC236}">
                <a16:creationId xmlns:a16="http://schemas.microsoft.com/office/drawing/2014/main" id="{51552859-A850-4346-9A7D-00A94118F178}"/>
              </a:ext>
            </a:extLst>
          </p:cNvPr>
          <p:cNvGraphicFramePr>
            <a:graphicFrameLocks noGrp="1"/>
          </p:cNvGraphicFramePr>
          <p:nvPr>
            <p:ph sz="half" idx="1"/>
          </p:nvPr>
        </p:nvGraphicFramePr>
        <p:xfrm>
          <a:off x="847725" y="1250949"/>
          <a:ext cx="5181600" cy="4527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a:extLst>
              <a:ext uri="{FF2B5EF4-FFF2-40B4-BE49-F238E27FC236}">
                <a16:creationId xmlns:a16="http://schemas.microsoft.com/office/drawing/2014/main" id="{7BB2D5DB-136E-40F8-83AE-F4430685DDE2}"/>
              </a:ext>
            </a:extLst>
          </p:cNvPr>
          <p:cNvGraphicFramePr>
            <a:graphicFrameLocks noGrp="1"/>
          </p:cNvGraphicFramePr>
          <p:nvPr>
            <p:ph sz="half" idx="2"/>
          </p:nvPr>
        </p:nvGraphicFramePr>
        <p:xfrm>
          <a:off x="6181725" y="1250950"/>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7270D6B-6C4F-4158-B53F-B1D7AF2E5E98}"/>
              </a:ext>
            </a:extLst>
          </p:cNvPr>
          <p:cNvSpPr txBox="1"/>
          <p:nvPr/>
        </p:nvSpPr>
        <p:spPr>
          <a:xfrm>
            <a:off x="4457699" y="2552561"/>
            <a:ext cx="615874" cy="276999"/>
          </a:xfrm>
          <a:prstGeom prst="rect">
            <a:avLst/>
          </a:prstGeom>
          <a:noFill/>
        </p:spPr>
        <p:txBody>
          <a:bodyPr wrap="none" rtlCol="0">
            <a:spAutoFit/>
          </a:bodyPr>
          <a:lstStyle/>
          <a:p>
            <a:r>
              <a:rPr lang="en-US" sz="1200" i="1" dirty="0"/>
              <a:t>P</a:t>
            </a:r>
            <a:r>
              <a:rPr lang="en-US" sz="1200" dirty="0"/>
              <a:t>=0.04</a:t>
            </a:r>
            <a:endParaRPr lang="en-US" sz="1200" i="1" dirty="0"/>
          </a:p>
        </p:txBody>
      </p:sp>
      <p:sp>
        <p:nvSpPr>
          <p:cNvPr id="13" name="TextBox 12">
            <a:extLst>
              <a:ext uri="{FF2B5EF4-FFF2-40B4-BE49-F238E27FC236}">
                <a16:creationId xmlns:a16="http://schemas.microsoft.com/office/drawing/2014/main" id="{7C21F312-9846-4C6C-A87E-A1DC9143205E}"/>
              </a:ext>
            </a:extLst>
          </p:cNvPr>
          <p:cNvSpPr txBox="1"/>
          <p:nvPr/>
        </p:nvSpPr>
        <p:spPr>
          <a:xfrm>
            <a:off x="788036" y="5651937"/>
            <a:ext cx="10787377" cy="369332"/>
          </a:xfrm>
          <a:prstGeom prst="rect">
            <a:avLst/>
          </a:prstGeom>
          <a:noFill/>
        </p:spPr>
        <p:txBody>
          <a:bodyPr wrap="none" rtlCol="0">
            <a:spAutoFit/>
          </a:bodyPr>
          <a:lstStyle/>
          <a:p>
            <a:r>
              <a:rPr lang="en-US" dirty="0"/>
              <a:t>Patients (N=106) were randomized to receive either galcanezumab 300 mg or placebo at baseline and at 1 month</a:t>
            </a:r>
          </a:p>
        </p:txBody>
      </p:sp>
      <p:sp>
        <p:nvSpPr>
          <p:cNvPr id="14" name="TextBox 13">
            <a:extLst>
              <a:ext uri="{FF2B5EF4-FFF2-40B4-BE49-F238E27FC236}">
                <a16:creationId xmlns:a16="http://schemas.microsoft.com/office/drawing/2014/main" id="{CB842A3C-C4F6-48B2-BA93-38FF7E4EDC0D}"/>
              </a:ext>
            </a:extLst>
          </p:cNvPr>
          <p:cNvSpPr txBox="1"/>
          <p:nvPr/>
        </p:nvSpPr>
        <p:spPr>
          <a:xfrm>
            <a:off x="4120314" y="6055499"/>
            <a:ext cx="3538726" cy="276999"/>
          </a:xfrm>
          <a:prstGeom prst="rect">
            <a:avLst/>
          </a:prstGeom>
          <a:noFill/>
        </p:spPr>
        <p:txBody>
          <a:bodyPr wrap="none" rtlCol="0">
            <a:spAutoFit/>
          </a:bodyPr>
          <a:lstStyle/>
          <a:p>
            <a:r>
              <a:rPr lang="en-US" sz="1200" dirty="0"/>
              <a:t>Goadsby PJ, et al. </a:t>
            </a:r>
            <a:r>
              <a:rPr lang="en-US" sz="1200" i="1" dirty="0"/>
              <a:t>N Engl J Med</a:t>
            </a:r>
            <a:r>
              <a:rPr lang="en-US" sz="1200" dirty="0"/>
              <a:t>. 2019;381(2):132-141.</a:t>
            </a:r>
          </a:p>
        </p:txBody>
      </p:sp>
      <p:sp>
        <p:nvSpPr>
          <p:cNvPr id="3" name="Left Brace 2">
            <a:extLst>
              <a:ext uri="{FF2B5EF4-FFF2-40B4-BE49-F238E27FC236}">
                <a16:creationId xmlns:a16="http://schemas.microsoft.com/office/drawing/2014/main" id="{EC7A8B09-E488-4406-ADCA-EECC0DFA9595}"/>
              </a:ext>
            </a:extLst>
          </p:cNvPr>
          <p:cNvSpPr/>
          <p:nvPr/>
        </p:nvSpPr>
        <p:spPr>
          <a:xfrm rot="5400000">
            <a:off x="4683399" y="2618697"/>
            <a:ext cx="145080" cy="635267"/>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44119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6B8C-3410-43F1-A8B3-E27D32599E14}"/>
              </a:ext>
            </a:extLst>
          </p:cNvPr>
          <p:cNvSpPr>
            <a:spLocks noGrp="1"/>
          </p:cNvSpPr>
          <p:nvPr>
            <p:ph type="title"/>
          </p:nvPr>
        </p:nvSpPr>
        <p:spPr/>
        <p:txBody>
          <a:bodyPr>
            <a:normAutofit/>
          </a:bodyPr>
          <a:lstStyle/>
          <a:p>
            <a:r>
              <a:rPr lang="en-US" sz="3600" dirty="0">
                <a:cs typeface="Arial"/>
              </a:rPr>
              <a:t>Galcanezumab Is the Only Medication Approved by the US FDA for Prevention of Episodic Cluster Headache</a:t>
            </a:r>
            <a:r>
              <a:rPr lang="en-US" sz="1800" dirty="0">
                <a:cs typeface="Arial"/>
              </a:rPr>
              <a:t> (</a:t>
            </a:r>
            <a:r>
              <a:rPr lang="en-US" sz="1800" dirty="0" err="1">
                <a:cs typeface="Arial"/>
              </a:rPr>
              <a:t>cont</a:t>
            </a:r>
            <a:r>
              <a:rPr lang="en-US" sz="1800" dirty="0">
                <a:cs typeface="Arial"/>
              </a:rPr>
              <a:t>)</a:t>
            </a:r>
            <a:endParaRPr lang="en-US" sz="3600" dirty="0"/>
          </a:p>
        </p:txBody>
      </p:sp>
      <p:sp>
        <p:nvSpPr>
          <p:cNvPr id="14" name="TextBox 13">
            <a:extLst>
              <a:ext uri="{FF2B5EF4-FFF2-40B4-BE49-F238E27FC236}">
                <a16:creationId xmlns:a16="http://schemas.microsoft.com/office/drawing/2014/main" id="{CB842A3C-C4F6-48B2-BA93-38FF7E4EDC0D}"/>
              </a:ext>
            </a:extLst>
          </p:cNvPr>
          <p:cNvSpPr txBox="1"/>
          <p:nvPr/>
        </p:nvSpPr>
        <p:spPr>
          <a:xfrm>
            <a:off x="4158815" y="6043226"/>
            <a:ext cx="3538726" cy="276999"/>
          </a:xfrm>
          <a:prstGeom prst="rect">
            <a:avLst/>
          </a:prstGeom>
          <a:noFill/>
        </p:spPr>
        <p:txBody>
          <a:bodyPr wrap="none" rtlCol="0">
            <a:spAutoFit/>
          </a:bodyPr>
          <a:lstStyle/>
          <a:p>
            <a:r>
              <a:rPr lang="en-US" sz="1200" dirty="0"/>
              <a:t>Goadsby PJ, et al. </a:t>
            </a:r>
            <a:r>
              <a:rPr lang="en-US" sz="1200" i="1" dirty="0"/>
              <a:t>N Engl J Med</a:t>
            </a:r>
            <a:r>
              <a:rPr lang="en-US" sz="1200" dirty="0"/>
              <a:t>. 2019;381(2):132-141.</a:t>
            </a:r>
          </a:p>
        </p:txBody>
      </p:sp>
      <p:graphicFrame>
        <p:nvGraphicFramePr>
          <p:cNvPr id="5" name="Table 5">
            <a:extLst>
              <a:ext uri="{FF2B5EF4-FFF2-40B4-BE49-F238E27FC236}">
                <a16:creationId xmlns:a16="http://schemas.microsoft.com/office/drawing/2014/main" id="{169F9070-00BC-4E16-97DF-E099FDD88D28}"/>
              </a:ext>
            </a:extLst>
          </p:cNvPr>
          <p:cNvGraphicFramePr>
            <a:graphicFrameLocks noGrp="1"/>
          </p:cNvGraphicFramePr>
          <p:nvPr>
            <p:ph idx="1"/>
          </p:nvPr>
        </p:nvGraphicFramePr>
        <p:xfrm>
          <a:off x="1692322" y="1690688"/>
          <a:ext cx="8625384" cy="4090990"/>
        </p:xfrm>
        <a:graphic>
          <a:graphicData uri="http://schemas.openxmlformats.org/drawingml/2006/table">
            <a:tbl>
              <a:tblPr firstRow="1" bandRow="1">
                <a:tableStyleId>{5C22544A-7EE6-4342-B048-85BDC9FD1C3A}</a:tableStyleId>
              </a:tblPr>
              <a:tblGrid>
                <a:gridCol w="4838632">
                  <a:extLst>
                    <a:ext uri="{9D8B030D-6E8A-4147-A177-3AD203B41FA5}">
                      <a16:colId xmlns:a16="http://schemas.microsoft.com/office/drawing/2014/main" val="1961565880"/>
                    </a:ext>
                  </a:extLst>
                </a:gridCol>
                <a:gridCol w="1926595">
                  <a:extLst>
                    <a:ext uri="{9D8B030D-6E8A-4147-A177-3AD203B41FA5}">
                      <a16:colId xmlns:a16="http://schemas.microsoft.com/office/drawing/2014/main" val="2641959359"/>
                    </a:ext>
                  </a:extLst>
                </a:gridCol>
                <a:gridCol w="1860157">
                  <a:extLst>
                    <a:ext uri="{9D8B030D-6E8A-4147-A177-3AD203B41FA5}">
                      <a16:colId xmlns:a16="http://schemas.microsoft.com/office/drawing/2014/main" val="475996049"/>
                    </a:ext>
                  </a:extLst>
                </a:gridCol>
              </a:tblGrid>
              <a:tr h="409099">
                <a:tc>
                  <a:txBody>
                    <a:bodyPr/>
                    <a:lstStyle/>
                    <a:p>
                      <a:endParaRPr lang="en-US" sz="2000" dirty="0"/>
                    </a:p>
                  </a:txBody>
                  <a:tcPr>
                    <a:solidFill>
                      <a:schemeClr val="accent6"/>
                    </a:solidFill>
                  </a:tcPr>
                </a:tc>
                <a:tc>
                  <a:txBody>
                    <a:bodyPr/>
                    <a:lstStyle/>
                    <a:p>
                      <a:pPr algn="ctr"/>
                      <a:r>
                        <a:rPr lang="en-US" sz="2000" dirty="0"/>
                        <a:t>Galcanezumab</a:t>
                      </a:r>
                    </a:p>
                  </a:txBody>
                  <a:tcPr/>
                </a:tc>
                <a:tc>
                  <a:txBody>
                    <a:bodyPr/>
                    <a:lstStyle/>
                    <a:p>
                      <a:pPr algn="ctr"/>
                      <a:r>
                        <a:rPr lang="en-US" sz="2000" dirty="0"/>
                        <a:t>Placebo</a:t>
                      </a:r>
                    </a:p>
                  </a:txBody>
                  <a:tcPr>
                    <a:solidFill>
                      <a:schemeClr val="accent2"/>
                    </a:solidFill>
                  </a:tcPr>
                </a:tc>
                <a:extLst>
                  <a:ext uri="{0D108BD9-81ED-4DB2-BD59-A6C34878D82A}">
                    <a16:rowId xmlns:a16="http://schemas.microsoft.com/office/drawing/2014/main" val="4013363729"/>
                  </a:ext>
                </a:extLst>
              </a:tr>
              <a:tr h="409099">
                <a:tc>
                  <a:txBody>
                    <a:bodyPr/>
                    <a:lstStyle/>
                    <a:p>
                      <a:r>
                        <a:rPr lang="en-US" sz="2000" dirty="0"/>
                        <a:t>Serious adverse event</a:t>
                      </a:r>
                    </a:p>
                  </a:txBody>
                  <a:tcPr/>
                </a:tc>
                <a:tc>
                  <a:txBody>
                    <a:bodyPr/>
                    <a:lstStyle/>
                    <a:p>
                      <a:pPr algn="ctr"/>
                      <a:r>
                        <a:rPr lang="en-US" sz="2000" dirty="0"/>
                        <a:t>0%</a:t>
                      </a:r>
                    </a:p>
                  </a:txBody>
                  <a:tcPr/>
                </a:tc>
                <a:tc>
                  <a:txBody>
                    <a:bodyPr/>
                    <a:lstStyle/>
                    <a:p>
                      <a:pPr algn="ctr"/>
                      <a:r>
                        <a:rPr lang="en-US" sz="2000" dirty="0"/>
                        <a:t>0%</a:t>
                      </a:r>
                    </a:p>
                  </a:txBody>
                  <a:tcPr/>
                </a:tc>
                <a:extLst>
                  <a:ext uri="{0D108BD9-81ED-4DB2-BD59-A6C34878D82A}">
                    <a16:rowId xmlns:a16="http://schemas.microsoft.com/office/drawing/2014/main" val="2755562341"/>
                  </a:ext>
                </a:extLst>
              </a:tr>
              <a:tr h="409099">
                <a:tc>
                  <a:txBody>
                    <a:bodyPr/>
                    <a:lstStyle/>
                    <a:p>
                      <a:r>
                        <a:rPr lang="en-US" sz="2000" dirty="0"/>
                        <a:t>Discontinuation due to an adverse event</a:t>
                      </a:r>
                    </a:p>
                  </a:txBody>
                  <a:tcPr/>
                </a:tc>
                <a:tc>
                  <a:txBody>
                    <a:bodyPr/>
                    <a:lstStyle/>
                    <a:p>
                      <a:pPr algn="ctr"/>
                      <a:r>
                        <a:rPr lang="en-US" sz="2000" dirty="0"/>
                        <a:t>4%</a:t>
                      </a:r>
                    </a:p>
                  </a:txBody>
                  <a:tcPr/>
                </a:tc>
                <a:tc>
                  <a:txBody>
                    <a:bodyPr/>
                    <a:lstStyle/>
                    <a:p>
                      <a:pPr algn="ctr"/>
                      <a:r>
                        <a:rPr lang="en-US" sz="2000" dirty="0"/>
                        <a:t>2%</a:t>
                      </a:r>
                    </a:p>
                  </a:txBody>
                  <a:tcPr/>
                </a:tc>
                <a:extLst>
                  <a:ext uri="{0D108BD9-81ED-4DB2-BD59-A6C34878D82A}">
                    <a16:rowId xmlns:a16="http://schemas.microsoft.com/office/drawing/2014/main" val="1354881287"/>
                  </a:ext>
                </a:extLst>
              </a:tr>
              <a:tr h="409099">
                <a:tc>
                  <a:txBody>
                    <a:bodyPr/>
                    <a:lstStyle/>
                    <a:p>
                      <a:r>
                        <a:rPr lang="en-US" sz="2000" dirty="0"/>
                        <a:t>Injection site pain</a:t>
                      </a:r>
                    </a:p>
                  </a:txBody>
                  <a:tcPr/>
                </a:tc>
                <a:tc>
                  <a:txBody>
                    <a:bodyPr/>
                    <a:lstStyle/>
                    <a:p>
                      <a:pPr algn="ctr"/>
                      <a:r>
                        <a:rPr lang="en-US" sz="2000" dirty="0"/>
                        <a:t>8%</a:t>
                      </a:r>
                    </a:p>
                  </a:txBody>
                  <a:tcPr/>
                </a:tc>
                <a:tc>
                  <a:txBody>
                    <a:bodyPr/>
                    <a:lstStyle/>
                    <a:p>
                      <a:pPr algn="ctr"/>
                      <a:r>
                        <a:rPr lang="en-US" sz="2000" dirty="0"/>
                        <a:t>0%</a:t>
                      </a:r>
                    </a:p>
                  </a:txBody>
                  <a:tcPr/>
                </a:tc>
                <a:extLst>
                  <a:ext uri="{0D108BD9-81ED-4DB2-BD59-A6C34878D82A}">
                    <a16:rowId xmlns:a16="http://schemas.microsoft.com/office/drawing/2014/main" val="765570481"/>
                  </a:ext>
                </a:extLst>
              </a:tr>
              <a:tr h="409099">
                <a:tc>
                  <a:txBody>
                    <a:bodyPr/>
                    <a:lstStyle/>
                    <a:p>
                      <a:r>
                        <a:rPr lang="en-US" sz="2000" dirty="0"/>
                        <a:t>Nasopharyngitis</a:t>
                      </a:r>
                    </a:p>
                  </a:txBody>
                  <a:tcPr/>
                </a:tc>
                <a:tc>
                  <a:txBody>
                    <a:bodyPr/>
                    <a:lstStyle/>
                    <a:p>
                      <a:pPr algn="ctr"/>
                      <a:r>
                        <a:rPr lang="en-US" sz="2000" dirty="0"/>
                        <a:t>6%</a:t>
                      </a:r>
                    </a:p>
                  </a:txBody>
                  <a:tcPr/>
                </a:tc>
                <a:tc>
                  <a:txBody>
                    <a:bodyPr/>
                    <a:lstStyle/>
                    <a:p>
                      <a:pPr algn="ctr"/>
                      <a:r>
                        <a:rPr lang="en-US" sz="2000" dirty="0"/>
                        <a:t>2%</a:t>
                      </a:r>
                    </a:p>
                  </a:txBody>
                  <a:tcPr/>
                </a:tc>
                <a:extLst>
                  <a:ext uri="{0D108BD9-81ED-4DB2-BD59-A6C34878D82A}">
                    <a16:rowId xmlns:a16="http://schemas.microsoft.com/office/drawing/2014/main" val="3894623824"/>
                  </a:ext>
                </a:extLst>
              </a:tr>
              <a:tr h="409099">
                <a:tc>
                  <a:txBody>
                    <a:bodyPr/>
                    <a:lstStyle/>
                    <a:p>
                      <a:r>
                        <a:rPr lang="en-US" sz="2000" dirty="0"/>
                        <a:t>Injection site swelling</a:t>
                      </a:r>
                    </a:p>
                  </a:txBody>
                  <a:tcPr/>
                </a:tc>
                <a:tc>
                  <a:txBody>
                    <a:bodyPr/>
                    <a:lstStyle/>
                    <a:p>
                      <a:pPr algn="ctr"/>
                      <a:r>
                        <a:rPr lang="en-US" sz="2000" dirty="0"/>
                        <a:t>4%</a:t>
                      </a:r>
                    </a:p>
                  </a:txBody>
                  <a:tcPr/>
                </a:tc>
                <a:tc>
                  <a:txBody>
                    <a:bodyPr/>
                    <a:lstStyle/>
                    <a:p>
                      <a:pPr algn="ctr"/>
                      <a:r>
                        <a:rPr lang="en-US" sz="2000" dirty="0"/>
                        <a:t>0%</a:t>
                      </a:r>
                    </a:p>
                  </a:txBody>
                  <a:tcPr/>
                </a:tc>
                <a:extLst>
                  <a:ext uri="{0D108BD9-81ED-4DB2-BD59-A6C34878D82A}">
                    <a16:rowId xmlns:a16="http://schemas.microsoft.com/office/drawing/2014/main" val="2689086157"/>
                  </a:ext>
                </a:extLst>
              </a:tr>
              <a:tr h="409099">
                <a:tc>
                  <a:txBody>
                    <a:bodyPr/>
                    <a:lstStyle/>
                    <a:p>
                      <a:r>
                        <a:rPr lang="en-US" sz="2000" dirty="0"/>
                        <a:t>Pyrexia</a:t>
                      </a:r>
                    </a:p>
                  </a:txBody>
                  <a:tcPr/>
                </a:tc>
                <a:tc>
                  <a:txBody>
                    <a:bodyPr/>
                    <a:lstStyle/>
                    <a:p>
                      <a:pPr algn="ctr"/>
                      <a:r>
                        <a:rPr lang="en-US" sz="2000" dirty="0"/>
                        <a:t>4%</a:t>
                      </a:r>
                    </a:p>
                  </a:txBody>
                  <a:tcPr/>
                </a:tc>
                <a:tc>
                  <a:txBody>
                    <a:bodyPr/>
                    <a:lstStyle/>
                    <a:p>
                      <a:pPr algn="ctr"/>
                      <a:r>
                        <a:rPr lang="en-US" sz="2000" dirty="0"/>
                        <a:t>2%</a:t>
                      </a:r>
                    </a:p>
                  </a:txBody>
                  <a:tcPr/>
                </a:tc>
                <a:extLst>
                  <a:ext uri="{0D108BD9-81ED-4DB2-BD59-A6C34878D82A}">
                    <a16:rowId xmlns:a16="http://schemas.microsoft.com/office/drawing/2014/main" val="706752278"/>
                  </a:ext>
                </a:extLst>
              </a:tr>
              <a:tr h="409099">
                <a:tc>
                  <a:txBody>
                    <a:bodyPr/>
                    <a:lstStyle/>
                    <a:p>
                      <a:r>
                        <a:rPr lang="en-US" sz="2000" dirty="0"/>
                        <a:t>Alanine aminotransferase &gt;ULN</a:t>
                      </a:r>
                    </a:p>
                  </a:txBody>
                  <a:tcPr/>
                </a:tc>
                <a:tc>
                  <a:txBody>
                    <a:bodyPr/>
                    <a:lstStyle/>
                    <a:p>
                      <a:pPr algn="ctr"/>
                      <a:r>
                        <a:rPr lang="en-US" sz="2000" dirty="0"/>
                        <a:t>5%</a:t>
                      </a:r>
                    </a:p>
                  </a:txBody>
                  <a:tcPr/>
                </a:tc>
                <a:tc>
                  <a:txBody>
                    <a:bodyPr/>
                    <a:lstStyle/>
                    <a:p>
                      <a:pPr algn="ctr"/>
                      <a:r>
                        <a:rPr lang="en-US" sz="2000" dirty="0"/>
                        <a:t>2%</a:t>
                      </a:r>
                    </a:p>
                  </a:txBody>
                  <a:tcPr/>
                </a:tc>
                <a:extLst>
                  <a:ext uri="{0D108BD9-81ED-4DB2-BD59-A6C34878D82A}">
                    <a16:rowId xmlns:a16="http://schemas.microsoft.com/office/drawing/2014/main" val="469558755"/>
                  </a:ext>
                </a:extLst>
              </a:tr>
              <a:tr h="409099">
                <a:tc>
                  <a:txBody>
                    <a:bodyPr/>
                    <a:lstStyle/>
                    <a:p>
                      <a:r>
                        <a:rPr lang="en-US" sz="2000" dirty="0"/>
                        <a:t>Aspartate aminotransferase &gt;ULN</a:t>
                      </a:r>
                    </a:p>
                  </a:txBody>
                  <a:tcPr/>
                </a:tc>
                <a:tc>
                  <a:txBody>
                    <a:bodyPr/>
                    <a:lstStyle/>
                    <a:p>
                      <a:pPr algn="ctr"/>
                      <a:r>
                        <a:rPr lang="en-US" sz="2000" dirty="0"/>
                        <a:t>2%</a:t>
                      </a:r>
                    </a:p>
                  </a:txBody>
                  <a:tcPr/>
                </a:tc>
                <a:tc>
                  <a:txBody>
                    <a:bodyPr/>
                    <a:lstStyle/>
                    <a:p>
                      <a:pPr algn="ctr"/>
                      <a:r>
                        <a:rPr lang="en-US" sz="2000" dirty="0"/>
                        <a:t>0%</a:t>
                      </a:r>
                    </a:p>
                  </a:txBody>
                  <a:tcPr/>
                </a:tc>
                <a:extLst>
                  <a:ext uri="{0D108BD9-81ED-4DB2-BD59-A6C34878D82A}">
                    <a16:rowId xmlns:a16="http://schemas.microsoft.com/office/drawing/2014/main" val="2590317905"/>
                  </a:ext>
                </a:extLst>
              </a:tr>
              <a:tr h="409099">
                <a:tc>
                  <a:txBody>
                    <a:bodyPr/>
                    <a:lstStyle/>
                    <a:p>
                      <a:r>
                        <a:rPr lang="en-US" sz="2000" dirty="0"/>
                        <a:t>Abnormal total bilirubin</a:t>
                      </a:r>
                    </a:p>
                  </a:txBody>
                  <a:tcPr/>
                </a:tc>
                <a:tc>
                  <a:txBody>
                    <a:bodyPr/>
                    <a:lstStyle/>
                    <a:p>
                      <a:pPr algn="ctr"/>
                      <a:r>
                        <a:rPr lang="en-US" sz="2000" dirty="0"/>
                        <a:t>0%</a:t>
                      </a:r>
                    </a:p>
                  </a:txBody>
                  <a:tcPr/>
                </a:tc>
                <a:tc>
                  <a:txBody>
                    <a:bodyPr/>
                    <a:lstStyle/>
                    <a:p>
                      <a:pPr algn="ctr"/>
                      <a:r>
                        <a:rPr lang="en-US" sz="2000" dirty="0"/>
                        <a:t>2%</a:t>
                      </a:r>
                    </a:p>
                  </a:txBody>
                  <a:tcPr/>
                </a:tc>
                <a:extLst>
                  <a:ext uri="{0D108BD9-81ED-4DB2-BD59-A6C34878D82A}">
                    <a16:rowId xmlns:a16="http://schemas.microsoft.com/office/drawing/2014/main" val="4294059134"/>
                  </a:ext>
                </a:extLst>
              </a:tr>
            </a:tbl>
          </a:graphicData>
        </a:graphic>
      </p:graphicFrame>
    </p:spTree>
    <p:extLst>
      <p:ext uri="{BB962C8B-B14F-4D97-AF65-F5344CB8AC3E}">
        <p14:creationId xmlns:p14="http://schemas.microsoft.com/office/powerpoint/2010/main" val="9976149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62" y="0"/>
            <a:ext cx="10381133" cy="979135"/>
          </a:xfrm>
        </p:spPr>
        <p:txBody>
          <a:bodyPr>
            <a:noAutofit/>
          </a:bodyPr>
          <a:lstStyle/>
          <a:p>
            <a:r>
              <a:rPr lang="en-US" sz="2800" b="1" dirty="0"/>
              <a:t>Noninvasive Vagal Nerve Stimulation Cleared by US FDA for Adjunctive Preventive Treatment of Cluster Headache (PREVA Study)</a:t>
            </a:r>
          </a:p>
        </p:txBody>
      </p:sp>
      <p:sp>
        <p:nvSpPr>
          <p:cNvPr id="3" name="Content Placeholder 2"/>
          <p:cNvSpPr>
            <a:spLocks noGrp="1"/>
          </p:cNvSpPr>
          <p:nvPr>
            <p:ph idx="1"/>
          </p:nvPr>
        </p:nvSpPr>
        <p:spPr/>
        <p:txBody>
          <a:bodyPr/>
          <a:lstStyle/>
          <a:p>
            <a:endParaRPr lang="en-US" dirty="0"/>
          </a:p>
          <a:p>
            <a:endParaRPr lang="en-US" dirty="0"/>
          </a:p>
        </p:txBody>
      </p:sp>
      <p:sp>
        <p:nvSpPr>
          <p:cNvPr id="4" name="TextBox 3"/>
          <p:cNvSpPr txBox="1"/>
          <p:nvPr/>
        </p:nvSpPr>
        <p:spPr>
          <a:xfrm>
            <a:off x="4178542" y="6085211"/>
            <a:ext cx="2954720" cy="276999"/>
          </a:xfrm>
          <a:prstGeom prst="rect">
            <a:avLst/>
          </a:prstGeom>
          <a:noFill/>
        </p:spPr>
        <p:txBody>
          <a:bodyPr wrap="none" rtlCol="0">
            <a:spAutoFit/>
          </a:bodyPr>
          <a:lstStyle/>
          <a:p>
            <a:r>
              <a:rPr lang="en-US" sz="1200" dirty="0"/>
              <a:t>Gaul C, et al.</a:t>
            </a:r>
            <a:r>
              <a:rPr lang="en-US" sz="1200" i="1" dirty="0"/>
              <a:t> Cephalalgia. </a:t>
            </a:r>
            <a:r>
              <a:rPr lang="en-US" sz="1200" dirty="0"/>
              <a:t>2016;36:534-546. </a:t>
            </a:r>
          </a:p>
        </p:txBody>
      </p:sp>
      <p:sp>
        <p:nvSpPr>
          <p:cNvPr id="7" name="AutoShape 3">
            <a:extLst>
              <a:ext uri="{FF2B5EF4-FFF2-40B4-BE49-F238E27FC236}">
                <a16:creationId xmlns:a16="http://schemas.microsoft.com/office/drawing/2014/main" id="{6852E138-EF09-4520-ACB3-1E70BC34D606}"/>
              </a:ext>
            </a:extLst>
          </p:cNvPr>
          <p:cNvSpPr>
            <a:spLocks noChangeAspect="1" noChangeArrowheads="1" noTextEdit="1"/>
          </p:cNvSpPr>
          <p:nvPr/>
        </p:nvSpPr>
        <p:spPr bwMode="auto">
          <a:xfrm>
            <a:off x="0" y="836743"/>
            <a:ext cx="10589644" cy="51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A0716187-A773-4746-806C-53454950C755}"/>
              </a:ext>
            </a:extLst>
          </p:cNvPr>
          <p:cNvSpPr txBox="1"/>
          <p:nvPr/>
        </p:nvSpPr>
        <p:spPr>
          <a:xfrm>
            <a:off x="-17263" y="906954"/>
            <a:ext cx="7341488" cy="461665"/>
          </a:xfrm>
          <a:prstGeom prst="rect">
            <a:avLst/>
          </a:prstGeom>
          <a:noFill/>
        </p:spPr>
        <p:txBody>
          <a:bodyPr wrap="square" rtlCol="0">
            <a:spAutoFit/>
          </a:bodyPr>
          <a:lstStyle/>
          <a:p>
            <a:pPr marL="119063" indent="-119063" algn="ctr">
              <a:buFont typeface="Arial" panose="020B0604020202020204" pitchFamily="34" charset="0"/>
              <a:buChar char="•"/>
            </a:pPr>
            <a:r>
              <a:rPr lang="en-US" sz="2400" i="0" dirty="0">
                <a:effectLst/>
              </a:rPr>
              <a:t>Prevention dose: 3 </a:t>
            </a:r>
            <a:r>
              <a:rPr lang="en-US" sz="2400" dirty="0"/>
              <a:t>2</a:t>
            </a:r>
            <a:r>
              <a:rPr lang="en-US" sz="2400" i="0" dirty="0">
                <a:effectLst/>
              </a:rPr>
              <a:t>-minute nVNS stimulations BID</a:t>
            </a:r>
            <a:endParaRPr lang="en-US" sz="2400" dirty="0"/>
          </a:p>
        </p:txBody>
      </p:sp>
      <p:sp>
        <p:nvSpPr>
          <p:cNvPr id="8" name="TextBox 7">
            <a:extLst>
              <a:ext uri="{FF2B5EF4-FFF2-40B4-BE49-F238E27FC236}">
                <a16:creationId xmlns:a16="http://schemas.microsoft.com/office/drawing/2014/main" id="{35436A0D-78DF-44EF-A450-41022310D6AF}"/>
              </a:ext>
            </a:extLst>
          </p:cNvPr>
          <p:cNvSpPr txBox="1"/>
          <p:nvPr/>
        </p:nvSpPr>
        <p:spPr>
          <a:xfrm>
            <a:off x="1437622" y="1352577"/>
            <a:ext cx="3057247" cy="369332"/>
          </a:xfrm>
          <a:prstGeom prst="rect">
            <a:avLst/>
          </a:prstGeom>
          <a:noFill/>
        </p:spPr>
        <p:txBody>
          <a:bodyPr wrap="none" rtlCol="0">
            <a:spAutoFit/>
          </a:bodyPr>
          <a:lstStyle/>
          <a:p>
            <a:r>
              <a:rPr lang="en-US" b="1" dirty="0"/>
              <a:t>Reduced attack frequency</a:t>
            </a:r>
          </a:p>
        </p:txBody>
      </p:sp>
      <p:sp>
        <p:nvSpPr>
          <p:cNvPr id="14" name="TextBox 13">
            <a:extLst>
              <a:ext uri="{FF2B5EF4-FFF2-40B4-BE49-F238E27FC236}">
                <a16:creationId xmlns:a16="http://schemas.microsoft.com/office/drawing/2014/main" id="{581C813B-214A-4433-9E3A-809A138A0146}"/>
              </a:ext>
            </a:extLst>
          </p:cNvPr>
          <p:cNvSpPr txBox="1"/>
          <p:nvPr/>
        </p:nvSpPr>
        <p:spPr>
          <a:xfrm>
            <a:off x="6573433" y="1354559"/>
            <a:ext cx="6094602" cy="369332"/>
          </a:xfrm>
          <a:prstGeom prst="rect">
            <a:avLst/>
          </a:prstGeom>
          <a:noFill/>
        </p:spPr>
        <p:txBody>
          <a:bodyPr wrap="square">
            <a:spAutoFit/>
          </a:bodyPr>
          <a:lstStyle/>
          <a:p>
            <a:r>
              <a:rPr lang="en-US" b="1" dirty="0"/>
              <a:t>Reduced use of sumatriptan and O</a:t>
            </a:r>
            <a:r>
              <a:rPr lang="en-US" b="1" baseline="-25000" dirty="0"/>
              <a:t>2</a:t>
            </a:r>
          </a:p>
        </p:txBody>
      </p:sp>
      <p:pic>
        <p:nvPicPr>
          <p:cNvPr id="5124" name="Picture 4" descr="FDA grants emergency use of Gammacore for asthma in COVID-19 patients |  2020-07-13 | BioWorld">
            <a:extLst>
              <a:ext uri="{FF2B5EF4-FFF2-40B4-BE49-F238E27FC236}">
                <a16:creationId xmlns:a16="http://schemas.microsoft.com/office/drawing/2014/main" id="{22A0644F-99A5-47FD-8D69-4C8A6A10FE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98" t="-1" r="23364" b="42142"/>
          <a:stretch/>
        </p:blipFill>
        <p:spPr bwMode="auto">
          <a:xfrm>
            <a:off x="10547695" y="126111"/>
            <a:ext cx="1477743" cy="1386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4A1B332-6E53-4A08-8A09-9596ACC7396A}"/>
              </a:ext>
            </a:extLst>
          </p:cNvPr>
          <p:cNvPicPr>
            <a:picLocks noChangeAspect="1"/>
          </p:cNvPicPr>
          <p:nvPr/>
        </p:nvPicPr>
        <p:blipFill>
          <a:blip r:embed="rId4"/>
          <a:stretch>
            <a:fillRect/>
          </a:stretch>
        </p:blipFill>
        <p:spPr>
          <a:xfrm>
            <a:off x="245677" y="1745697"/>
            <a:ext cx="4787147" cy="3849511"/>
          </a:xfrm>
          <a:prstGeom prst="rect">
            <a:avLst/>
          </a:prstGeom>
        </p:spPr>
      </p:pic>
      <p:pic>
        <p:nvPicPr>
          <p:cNvPr id="13" name="Picture 12">
            <a:extLst>
              <a:ext uri="{FF2B5EF4-FFF2-40B4-BE49-F238E27FC236}">
                <a16:creationId xmlns:a16="http://schemas.microsoft.com/office/drawing/2014/main" id="{09C9F820-C4EB-4FA7-8404-E90D791E96DA}"/>
              </a:ext>
            </a:extLst>
          </p:cNvPr>
          <p:cNvPicPr>
            <a:picLocks noChangeAspect="1"/>
          </p:cNvPicPr>
          <p:nvPr/>
        </p:nvPicPr>
        <p:blipFill>
          <a:blip r:embed="rId5"/>
          <a:stretch>
            <a:fillRect/>
          </a:stretch>
        </p:blipFill>
        <p:spPr>
          <a:xfrm>
            <a:off x="5843474" y="1745697"/>
            <a:ext cx="5804323" cy="4233333"/>
          </a:xfrm>
          <a:prstGeom prst="rect">
            <a:avLst/>
          </a:prstGeom>
        </p:spPr>
      </p:pic>
      <p:sp>
        <p:nvSpPr>
          <p:cNvPr id="16" name="TextBox 15">
            <a:extLst>
              <a:ext uri="{FF2B5EF4-FFF2-40B4-BE49-F238E27FC236}">
                <a16:creationId xmlns:a16="http://schemas.microsoft.com/office/drawing/2014/main" id="{6327DBE1-40EA-46C8-BA34-9FE4B0E61677}"/>
              </a:ext>
            </a:extLst>
          </p:cNvPr>
          <p:cNvSpPr txBox="1"/>
          <p:nvPr/>
        </p:nvSpPr>
        <p:spPr>
          <a:xfrm>
            <a:off x="309685" y="5671253"/>
            <a:ext cx="1725152" cy="307777"/>
          </a:xfrm>
          <a:prstGeom prst="rect">
            <a:avLst/>
          </a:prstGeom>
          <a:noFill/>
        </p:spPr>
        <p:txBody>
          <a:bodyPr wrap="none" rtlCol="0">
            <a:spAutoFit/>
          </a:bodyPr>
          <a:lstStyle/>
          <a:p>
            <a:r>
              <a:rPr lang="en-US" sz="1400" dirty="0"/>
              <a:t>SoC, standard of care</a:t>
            </a:r>
          </a:p>
        </p:txBody>
      </p:sp>
    </p:spTree>
    <p:extLst>
      <p:ext uri="{BB962C8B-B14F-4D97-AF65-F5344CB8AC3E}">
        <p14:creationId xmlns:p14="http://schemas.microsoft.com/office/powerpoint/2010/main" val="3009158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5034"/>
          </a:xfrm>
          <a:no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600" dirty="0">
                <a:solidFill>
                  <a:schemeClr val="tx1"/>
                </a:solidFill>
                <a:latin typeface="+mj-lt"/>
              </a:rPr>
              <a:t>Unmet Treatment Needs = Greater Disability = Greater Burden</a:t>
            </a:r>
            <a:endParaRPr lang="en-US" sz="3200" dirty="0">
              <a:solidFill>
                <a:schemeClr val="tx1"/>
              </a:solidFill>
              <a:latin typeface="+mj-lt"/>
            </a:endParaRPr>
          </a:p>
        </p:txBody>
      </p:sp>
      <p:sp>
        <p:nvSpPr>
          <p:cNvPr id="3" name="Content Placeholder 2"/>
          <p:cNvSpPr>
            <a:spLocks noGrp="1"/>
          </p:cNvSpPr>
          <p:nvPr>
            <p:ph idx="1"/>
          </p:nvPr>
        </p:nvSpPr>
        <p:spPr>
          <a:xfrm>
            <a:off x="838200" y="1381126"/>
            <a:ext cx="10515600" cy="5076448"/>
          </a:xfrm>
        </p:spPr>
        <p:txBody>
          <a:bodyPr>
            <a:noAutofit/>
          </a:bodyPr>
          <a:lstStyle/>
          <a:p>
            <a:pPr>
              <a:lnSpc>
                <a:spcPct val="110000"/>
              </a:lnSpc>
              <a:spcBef>
                <a:spcPts val="600"/>
              </a:spcBef>
            </a:pPr>
            <a:r>
              <a:rPr lang="en-US" dirty="0">
                <a:latin typeface="Calibri" panose="020F0502020204030204" pitchFamily="34" charset="0"/>
                <a:cs typeface="Calibri" panose="020F0502020204030204" pitchFamily="34" charset="0"/>
              </a:rPr>
              <a:t>2017 Migraine in America Symptoms and Treatment Study</a:t>
            </a:r>
          </a:p>
          <a:p>
            <a:pPr lvl="1">
              <a:lnSpc>
                <a:spcPct val="110000"/>
              </a:lnSpc>
              <a:spcBef>
                <a:spcPts val="600"/>
              </a:spcBef>
            </a:pPr>
            <a:r>
              <a:rPr lang="en-US" dirty="0">
                <a:latin typeface="Calibri" panose="020F0502020204030204" pitchFamily="34" charset="0"/>
                <a:cs typeface="Calibri" panose="020F0502020204030204" pitchFamily="34" charset="0"/>
              </a:rPr>
              <a:t>95.8% of respondents (3765/3930) had at least 1 unmet acute treatment need</a:t>
            </a:r>
          </a:p>
          <a:p>
            <a:pPr lvl="2">
              <a:lnSpc>
                <a:spcPct val="110000"/>
              </a:lnSpc>
              <a:spcBef>
                <a:spcPts val="600"/>
              </a:spcBef>
            </a:pPr>
            <a:r>
              <a:rPr lang="en-US" dirty="0">
                <a:latin typeface="Calibri" panose="020F0502020204030204" pitchFamily="34" charset="0"/>
                <a:cs typeface="Calibri" panose="020F0502020204030204" pitchFamily="34" charset="0"/>
              </a:rPr>
              <a:t>Rapid headache onset (65.3%)</a:t>
            </a:r>
          </a:p>
          <a:p>
            <a:pPr lvl="2">
              <a:lnSpc>
                <a:spcPct val="110000"/>
              </a:lnSpc>
              <a:spcBef>
                <a:spcPts val="600"/>
              </a:spcBef>
            </a:pPr>
            <a:r>
              <a:rPr lang="en-US" dirty="0">
                <a:latin typeface="Calibri" panose="020F0502020204030204" pitchFamily="34" charset="0"/>
                <a:cs typeface="Calibri" panose="020F0502020204030204" pitchFamily="34" charset="0"/>
              </a:rPr>
              <a:t>Moderate to severe disability (55.6%)</a:t>
            </a:r>
          </a:p>
          <a:p>
            <a:pPr lvl="2">
              <a:lnSpc>
                <a:spcPct val="110000"/>
              </a:lnSpc>
              <a:spcBef>
                <a:spcPts val="600"/>
              </a:spcBef>
            </a:pPr>
            <a:r>
              <a:rPr lang="en-US" dirty="0">
                <a:latin typeface="Calibri" panose="020F0502020204030204" pitchFamily="34" charset="0"/>
                <a:cs typeface="Calibri" panose="020F0502020204030204" pitchFamily="34" charset="0"/>
              </a:rPr>
              <a:t>Inadequate 2-hour pain freedom (49%)</a:t>
            </a:r>
          </a:p>
          <a:p>
            <a:pPr lvl="2">
              <a:lnSpc>
                <a:spcPct val="110000"/>
              </a:lnSpc>
              <a:spcBef>
                <a:spcPts val="600"/>
              </a:spcBef>
            </a:pPr>
            <a:r>
              <a:rPr lang="en-US" dirty="0">
                <a:latin typeface="Calibri" panose="020F0502020204030204" pitchFamily="34" charset="0"/>
                <a:cs typeface="Calibri" panose="020F0502020204030204" pitchFamily="34" charset="0"/>
              </a:rPr>
              <a:t>Headache recurrence within 24 hours (38%)</a:t>
            </a:r>
          </a:p>
          <a:p>
            <a:pPr lvl="2">
              <a:lnSpc>
                <a:spcPct val="110000"/>
              </a:lnSpc>
              <a:spcBef>
                <a:spcPts val="600"/>
              </a:spcBef>
            </a:pPr>
            <a:r>
              <a:rPr lang="en-US" dirty="0">
                <a:latin typeface="Calibri" panose="020F0502020204030204" pitchFamily="34" charset="0"/>
                <a:cs typeface="Calibri" panose="020F0502020204030204" pitchFamily="34" charset="0"/>
              </a:rPr>
              <a:t>The greater the number of unmet treatment needs, the greater the worsening psychological symptoms, attack-related cutaneous allodynia, and migraine symptom severity</a:t>
            </a:r>
            <a:endParaRPr lang="en-US" dirty="0"/>
          </a:p>
        </p:txBody>
      </p:sp>
      <p:sp>
        <p:nvSpPr>
          <p:cNvPr id="4" name="Rectangle 3"/>
          <p:cNvSpPr/>
          <p:nvPr/>
        </p:nvSpPr>
        <p:spPr>
          <a:xfrm>
            <a:off x="4206553" y="6134408"/>
            <a:ext cx="6096000" cy="276999"/>
          </a:xfrm>
          <a:prstGeom prst="rect">
            <a:avLst/>
          </a:prstGeom>
        </p:spPr>
        <p:txBody>
          <a:bodyPr>
            <a:spAutoFit/>
          </a:bodyPr>
          <a:lstStyle/>
          <a:p>
            <a:r>
              <a:rPr lang="en-US" sz="1200" dirty="0"/>
              <a:t>Lipton RB, et al.  </a:t>
            </a:r>
            <a:r>
              <a:rPr lang="en-US" sz="1200" i="1" dirty="0"/>
              <a:t>Headache.</a:t>
            </a:r>
            <a:r>
              <a:rPr lang="en-US" sz="1200" dirty="0"/>
              <a:t> 2019;59(8):1310-1323. </a:t>
            </a:r>
          </a:p>
        </p:txBody>
      </p:sp>
    </p:spTree>
    <p:extLst>
      <p:ext uri="{BB962C8B-B14F-4D97-AF65-F5344CB8AC3E}">
        <p14:creationId xmlns:p14="http://schemas.microsoft.com/office/powerpoint/2010/main" val="1893051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4514" name="Rectangle 2"/>
          <p:cNvSpPr>
            <a:spLocks noGrp="1" noChangeArrowheads="1"/>
          </p:cNvSpPr>
          <p:nvPr>
            <p:ph type="title"/>
          </p:nvPr>
        </p:nvSpPr>
        <p:spPr>
          <a:xfrm>
            <a:off x="457200" y="317500"/>
            <a:ext cx="11734800" cy="635000"/>
          </a:xfrm>
        </p:spPr>
        <p:txBody>
          <a:bodyPr>
            <a:noAutofit/>
          </a:bodyPr>
          <a:lstStyle/>
          <a:p>
            <a:pPr algn="l" eaLnBrk="1" hangingPunct="1">
              <a:lnSpc>
                <a:spcPct val="90000"/>
              </a:lnSpc>
              <a:defRPr/>
            </a:pPr>
            <a:r>
              <a:rPr lang="en-US" dirty="0">
                <a:effectLst/>
                <a:ea typeface="ＭＳ Ｐゴシック" charset="0"/>
                <a:cs typeface="ＭＳ Ｐゴシック" charset="0"/>
              </a:rPr>
              <a:t>Summary: Cluster Headache</a:t>
            </a:r>
          </a:p>
        </p:txBody>
      </p:sp>
      <p:sp>
        <p:nvSpPr>
          <p:cNvPr id="8194" name="Rectangle 3"/>
          <p:cNvSpPr>
            <a:spLocks noGrp="1" noChangeArrowheads="1"/>
          </p:cNvSpPr>
          <p:nvPr>
            <p:ph type="body" idx="1"/>
          </p:nvPr>
        </p:nvSpPr>
        <p:spPr>
          <a:xfrm>
            <a:off x="243840" y="1146359"/>
            <a:ext cx="11389360" cy="4113534"/>
          </a:xfrm>
        </p:spPr>
        <p:txBody>
          <a:bodyPr>
            <a:noAutofit/>
          </a:bodyPr>
          <a:lstStyle/>
          <a:p>
            <a:pPr marL="853066" lvl="1" indent="-457200">
              <a:spcAft>
                <a:spcPts val="700"/>
              </a:spcAft>
              <a:buClrTx/>
            </a:pPr>
            <a:r>
              <a:rPr lang="en-US" altLang="en-US" dirty="0">
                <a:latin typeface="Arial" panose="020B0604020202020204" pitchFamily="34" charset="0"/>
                <a:ea typeface="ＭＳ Ｐゴシック" charset="0"/>
                <a:cs typeface="Arial" panose="020B0604020202020204" pitchFamily="34" charset="0"/>
              </a:rPr>
              <a:t>ICHD-3 criteria for diagnosis of episodic cluster headache now require ≥3 months of no attacks per year</a:t>
            </a:r>
            <a:endParaRPr lang="en-US" altLang="en-US" dirty="0">
              <a:latin typeface="Arial" panose="020B0604020202020204" pitchFamily="34" charset="0"/>
              <a:cs typeface="Arial" panose="020B0604020202020204" pitchFamily="34" charset="0"/>
            </a:endParaRPr>
          </a:p>
          <a:p>
            <a:pPr marL="853066" lvl="1" indent="-457200">
              <a:spcAft>
                <a:spcPts val="700"/>
              </a:spcAft>
              <a:buClrTx/>
            </a:pPr>
            <a:r>
              <a:rPr lang="en-US" altLang="en-US" dirty="0">
                <a:latin typeface="Arial" panose="020B0604020202020204" pitchFamily="34" charset="0"/>
                <a:cs typeface="Arial" panose="020B0604020202020204" pitchFamily="34" charset="0"/>
              </a:rPr>
              <a:t>The cluster headache generator is the ipsilateral posterior hypothalamus</a:t>
            </a:r>
          </a:p>
          <a:p>
            <a:pPr marL="853066" lvl="1" indent="-457200">
              <a:spcAft>
                <a:spcPts val="700"/>
              </a:spcAft>
              <a:buClrTx/>
            </a:pPr>
            <a:r>
              <a:rPr lang="en-US" altLang="en-US" dirty="0">
                <a:latin typeface="Arial" panose="020B0604020202020204" pitchFamily="34" charset="0"/>
                <a:cs typeface="Arial" panose="020B0604020202020204" pitchFamily="34" charset="0"/>
              </a:rPr>
              <a:t>New treatments cleared/approved by the FDA for cluster headache include:</a:t>
            </a:r>
          </a:p>
          <a:p>
            <a:pPr marL="1195966" lvl="2" indent="-342900">
              <a:spcAft>
                <a:spcPts val="700"/>
              </a:spcAft>
              <a:buClrTx/>
            </a:pPr>
            <a:r>
              <a:rPr lang="en-US" sz="2200" dirty="0">
                <a:latin typeface="Arial" panose="020B0604020202020204" pitchFamily="34" charset="0"/>
                <a:cs typeface="Arial" panose="020B0604020202020204" pitchFamily="34" charset="0"/>
              </a:rPr>
              <a:t>nVNS for acute treatment of episodic cluster and adjunctive preventive treatment of cluster</a:t>
            </a:r>
          </a:p>
          <a:p>
            <a:pPr marL="1653166" lvl="3" indent="-342900">
              <a:spcAft>
                <a:spcPts val="700"/>
              </a:spcAft>
              <a:buClr>
                <a:schemeClr val="tx1"/>
              </a:buClr>
            </a:pPr>
            <a:r>
              <a:rPr lang="en-US" sz="2000" dirty="0">
                <a:latin typeface="Arial" panose="020B0604020202020204" pitchFamily="34" charset="0"/>
                <a:cs typeface="Arial" panose="020B0604020202020204" pitchFamily="34" charset="0"/>
              </a:rPr>
              <a:t>Dosing:</a:t>
            </a:r>
          </a:p>
          <a:p>
            <a:pPr marL="2110366" lvl="4" indent="-342900">
              <a:spcAft>
                <a:spcPts val="700"/>
              </a:spcAft>
              <a:buClr>
                <a:schemeClr val="tx1"/>
              </a:buClr>
            </a:pPr>
            <a:r>
              <a:rPr lang="en-US" dirty="0">
                <a:latin typeface="Arial" panose="020B0604020202020204" pitchFamily="34" charset="0"/>
                <a:cs typeface="Arial" panose="020B0604020202020204" pitchFamily="34" charset="0"/>
              </a:rPr>
              <a:t>Acute treatment for episodic: 3 2-minute stimulations, up to 24/day prn</a:t>
            </a:r>
          </a:p>
          <a:p>
            <a:pPr marL="2110366" lvl="4" indent="-342900">
              <a:spcAft>
                <a:spcPts val="700"/>
              </a:spcAft>
              <a:buClr>
                <a:schemeClr val="tx1"/>
              </a:buClr>
            </a:pPr>
            <a:r>
              <a:rPr lang="en-US" dirty="0">
                <a:latin typeface="Arial" panose="020B0604020202020204" pitchFamily="34" charset="0"/>
                <a:cs typeface="Arial" panose="020B0604020202020204" pitchFamily="34" charset="0"/>
              </a:rPr>
              <a:t>Preventive dosing for episodic and chronic: 3 2-minute stimulations twice daily</a:t>
            </a:r>
          </a:p>
          <a:p>
            <a:pPr marL="1195966" lvl="2" indent="-342900">
              <a:spcAft>
                <a:spcPts val="700"/>
              </a:spcAft>
              <a:buClrTx/>
            </a:pPr>
            <a:r>
              <a:rPr lang="en-US" sz="2200" dirty="0">
                <a:latin typeface="Arial" panose="020B0604020202020204" pitchFamily="34" charset="0"/>
                <a:cs typeface="Arial" panose="020B0604020202020204" pitchFamily="34" charset="0"/>
              </a:rPr>
              <a:t>Galcanezumab for preventive treatment of episodic cluster</a:t>
            </a:r>
          </a:p>
          <a:p>
            <a:pPr marL="1653166" lvl="3" indent="-342900">
              <a:spcAft>
                <a:spcPts val="700"/>
              </a:spcAft>
            </a:pPr>
            <a:r>
              <a:rPr lang="en-US" sz="2000" dirty="0">
                <a:latin typeface="Arial" panose="020B0604020202020204" pitchFamily="34" charset="0"/>
                <a:cs typeface="Arial" panose="020B0604020202020204" pitchFamily="34" charset="0"/>
              </a:rPr>
              <a:t>Dosing: 3x100 mg [300 mg] SC across abdomen monthly for duration of cluster cycle</a:t>
            </a:r>
            <a:endParaRPr lang="en-US" sz="2000" dirty="0">
              <a:solidFill>
                <a:schemeClr val="tx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4159427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5504-654F-4F24-BC05-6E79932281BD}"/>
              </a:ext>
            </a:extLst>
          </p:cNvPr>
          <p:cNvSpPr>
            <a:spLocks noGrp="1"/>
          </p:cNvSpPr>
          <p:nvPr>
            <p:ph type="title"/>
          </p:nvPr>
        </p:nvSpPr>
        <p:spPr/>
        <p:txBody>
          <a:bodyPr/>
          <a:lstStyle/>
          <a:p>
            <a:r>
              <a:rPr lang="en-US" dirty="0"/>
              <a:t>Shared Decision-Making</a:t>
            </a:r>
          </a:p>
        </p:txBody>
      </p:sp>
      <p:sp>
        <p:nvSpPr>
          <p:cNvPr id="3" name="Content Placeholder 2">
            <a:extLst>
              <a:ext uri="{FF2B5EF4-FFF2-40B4-BE49-F238E27FC236}">
                <a16:creationId xmlns:a16="http://schemas.microsoft.com/office/drawing/2014/main" id="{D193032F-754F-4E3A-817D-C677118D2D7B}"/>
              </a:ext>
            </a:extLst>
          </p:cNvPr>
          <p:cNvSpPr>
            <a:spLocks noGrp="1"/>
          </p:cNvSpPr>
          <p:nvPr>
            <p:ph idx="1"/>
          </p:nvPr>
        </p:nvSpPr>
        <p:spPr/>
        <p:txBody>
          <a:bodyPr/>
          <a:lstStyle/>
          <a:p>
            <a:r>
              <a:rPr lang="en-US" dirty="0"/>
              <a:t>What is it?</a:t>
            </a:r>
          </a:p>
          <a:p>
            <a:pPr lvl="1"/>
            <a:r>
              <a:rPr lang="en-US" dirty="0"/>
              <a:t>A process wherein the healthcare provider and patient work together to make a healthcare decision that is best for the patient</a:t>
            </a:r>
          </a:p>
          <a:p>
            <a:r>
              <a:rPr lang="en-US" dirty="0"/>
              <a:t>What’s involved?</a:t>
            </a:r>
          </a:p>
          <a:p>
            <a:pPr lvl="1"/>
            <a:r>
              <a:rPr lang="en-US" dirty="0"/>
              <a:t>Engaging the patient in a collaborative process</a:t>
            </a:r>
          </a:p>
          <a:p>
            <a:pPr lvl="1"/>
            <a:r>
              <a:rPr lang="en-US" dirty="0"/>
              <a:t>Evidence-based information about available options</a:t>
            </a:r>
          </a:p>
          <a:p>
            <a:pPr lvl="1"/>
            <a:r>
              <a:rPr lang="en-US" dirty="0"/>
              <a:t>Provider’s knowledge and experience</a:t>
            </a:r>
          </a:p>
          <a:p>
            <a:pPr lvl="1"/>
            <a:r>
              <a:rPr lang="en-US" dirty="0"/>
              <a:t>Patient’s values and preferences</a:t>
            </a:r>
          </a:p>
          <a:p>
            <a:endParaRPr lang="en-US" dirty="0"/>
          </a:p>
        </p:txBody>
      </p:sp>
    </p:spTree>
    <p:extLst>
      <p:ext uri="{BB962C8B-B14F-4D97-AF65-F5344CB8AC3E}">
        <p14:creationId xmlns:p14="http://schemas.microsoft.com/office/powerpoint/2010/main" val="4088364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2158-55BB-465C-990A-758D97038597}"/>
              </a:ext>
            </a:extLst>
          </p:cNvPr>
          <p:cNvSpPr>
            <a:spLocks noGrp="1"/>
          </p:cNvSpPr>
          <p:nvPr>
            <p:ph type="title"/>
          </p:nvPr>
        </p:nvSpPr>
        <p:spPr/>
        <p:txBody>
          <a:bodyPr/>
          <a:lstStyle/>
          <a:p>
            <a:r>
              <a:rPr lang="en-US" dirty="0"/>
              <a:t>Shared Decision-Making: 5 Steps</a:t>
            </a:r>
          </a:p>
        </p:txBody>
      </p:sp>
      <p:graphicFrame>
        <p:nvGraphicFramePr>
          <p:cNvPr id="4" name="Content Placeholder 3">
            <a:extLst>
              <a:ext uri="{FF2B5EF4-FFF2-40B4-BE49-F238E27FC236}">
                <a16:creationId xmlns:a16="http://schemas.microsoft.com/office/drawing/2014/main" id="{25822E48-E41E-478B-8B3A-B95CA9704683}"/>
              </a:ext>
            </a:extLst>
          </p:cNvPr>
          <p:cNvGraphicFramePr>
            <a:graphicFrameLocks noGrp="1"/>
          </p:cNvGraphicFramePr>
          <p:nvPr>
            <p:ph idx="1"/>
            <p:extLst>
              <p:ext uri="{D42A27DB-BD31-4B8C-83A1-F6EECF244321}">
                <p14:modId xmlns:p14="http://schemas.microsoft.com/office/powerpoint/2010/main" val="2352868031"/>
              </p:ext>
            </p:extLst>
          </p:nvPr>
        </p:nvGraphicFramePr>
        <p:xfrm>
          <a:off x="209550" y="1440312"/>
          <a:ext cx="117729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E61A08F-EF9E-4397-87FE-12430EA8426A}"/>
              </a:ext>
            </a:extLst>
          </p:cNvPr>
          <p:cNvSpPr txBox="1"/>
          <p:nvPr/>
        </p:nvSpPr>
        <p:spPr>
          <a:xfrm>
            <a:off x="5195247" y="2892706"/>
            <a:ext cx="1801505" cy="1600438"/>
          </a:xfrm>
          <a:prstGeom prst="rect">
            <a:avLst/>
          </a:prstGeom>
          <a:noFill/>
        </p:spPr>
        <p:txBody>
          <a:bodyPr wrap="square" rtlCol="0">
            <a:spAutoFit/>
          </a:bodyPr>
          <a:lstStyle/>
          <a:p>
            <a:r>
              <a:rPr lang="en-US" sz="3200" b="1" dirty="0">
                <a:solidFill>
                  <a:srgbClr val="C00000"/>
                </a:solidFill>
              </a:rPr>
              <a:t>A</a:t>
            </a:r>
            <a:r>
              <a:rPr lang="en-US" sz="2200" dirty="0"/>
              <a:t>ssess your patient’s values and preferences</a:t>
            </a:r>
          </a:p>
        </p:txBody>
      </p:sp>
      <p:sp>
        <p:nvSpPr>
          <p:cNvPr id="6" name="TextBox 5">
            <a:extLst>
              <a:ext uri="{FF2B5EF4-FFF2-40B4-BE49-F238E27FC236}">
                <a16:creationId xmlns:a16="http://schemas.microsoft.com/office/drawing/2014/main" id="{2843729C-0CD1-4DC5-A937-077F9D4AB237}"/>
              </a:ext>
            </a:extLst>
          </p:cNvPr>
          <p:cNvSpPr txBox="1"/>
          <p:nvPr/>
        </p:nvSpPr>
        <p:spPr>
          <a:xfrm>
            <a:off x="9962867" y="1690688"/>
            <a:ext cx="1910686" cy="1261884"/>
          </a:xfrm>
          <a:prstGeom prst="rect">
            <a:avLst/>
          </a:prstGeom>
          <a:noFill/>
        </p:spPr>
        <p:txBody>
          <a:bodyPr wrap="square" rtlCol="0">
            <a:spAutoFit/>
          </a:bodyPr>
          <a:lstStyle/>
          <a:p>
            <a:r>
              <a:rPr lang="en-US" sz="3200" b="1" dirty="0">
                <a:solidFill>
                  <a:srgbClr val="C00000"/>
                </a:solidFill>
              </a:rPr>
              <a:t>E</a:t>
            </a:r>
            <a:r>
              <a:rPr lang="en-US" sz="2200" dirty="0"/>
              <a:t>valuate your patient’s decision</a:t>
            </a:r>
          </a:p>
        </p:txBody>
      </p:sp>
      <p:sp>
        <p:nvSpPr>
          <p:cNvPr id="7" name="TextBox 6">
            <a:extLst>
              <a:ext uri="{FF2B5EF4-FFF2-40B4-BE49-F238E27FC236}">
                <a16:creationId xmlns:a16="http://schemas.microsoft.com/office/drawing/2014/main" id="{1A77FD63-EE97-4556-A92C-AD00EB116460}"/>
              </a:ext>
            </a:extLst>
          </p:cNvPr>
          <p:cNvSpPr txBox="1"/>
          <p:nvPr/>
        </p:nvSpPr>
        <p:spPr>
          <a:xfrm>
            <a:off x="1047552" y="3292815"/>
            <a:ext cx="418704" cy="646331"/>
          </a:xfrm>
          <a:prstGeom prst="rect">
            <a:avLst/>
          </a:prstGeom>
          <a:noFill/>
        </p:spPr>
        <p:txBody>
          <a:bodyPr wrap="none" rtlCol="0">
            <a:spAutoFit/>
          </a:bodyPr>
          <a:lstStyle/>
          <a:p>
            <a:r>
              <a:rPr lang="en-US" sz="3600" b="1" dirty="0"/>
              <a:t>1</a:t>
            </a:r>
          </a:p>
        </p:txBody>
      </p:sp>
      <p:sp>
        <p:nvSpPr>
          <p:cNvPr id="8" name="TextBox 7">
            <a:extLst>
              <a:ext uri="{FF2B5EF4-FFF2-40B4-BE49-F238E27FC236}">
                <a16:creationId xmlns:a16="http://schemas.microsoft.com/office/drawing/2014/main" id="{229E7BF6-7F8C-4621-A2E3-1739538E3A45}"/>
              </a:ext>
            </a:extLst>
          </p:cNvPr>
          <p:cNvSpPr txBox="1"/>
          <p:nvPr/>
        </p:nvSpPr>
        <p:spPr>
          <a:xfrm>
            <a:off x="3470115" y="2737903"/>
            <a:ext cx="418704" cy="646331"/>
          </a:xfrm>
          <a:prstGeom prst="rect">
            <a:avLst/>
          </a:prstGeom>
          <a:noFill/>
        </p:spPr>
        <p:txBody>
          <a:bodyPr wrap="none" rtlCol="0">
            <a:spAutoFit/>
          </a:bodyPr>
          <a:lstStyle/>
          <a:p>
            <a:r>
              <a:rPr lang="en-US" sz="3600" b="1" dirty="0"/>
              <a:t>2</a:t>
            </a:r>
          </a:p>
        </p:txBody>
      </p:sp>
      <p:sp>
        <p:nvSpPr>
          <p:cNvPr id="9" name="TextBox 8">
            <a:extLst>
              <a:ext uri="{FF2B5EF4-FFF2-40B4-BE49-F238E27FC236}">
                <a16:creationId xmlns:a16="http://schemas.microsoft.com/office/drawing/2014/main" id="{F3029A2E-15D9-4CA3-86D9-7B919096C6A8}"/>
              </a:ext>
            </a:extLst>
          </p:cNvPr>
          <p:cNvSpPr txBox="1"/>
          <p:nvPr/>
        </p:nvSpPr>
        <p:spPr>
          <a:xfrm>
            <a:off x="5892678" y="2119544"/>
            <a:ext cx="418704" cy="646331"/>
          </a:xfrm>
          <a:prstGeom prst="rect">
            <a:avLst/>
          </a:prstGeom>
          <a:noFill/>
        </p:spPr>
        <p:txBody>
          <a:bodyPr wrap="none" rtlCol="0">
            <a:spAutoFit/>
          </a:bodyPr>
          <a:lstStyle/>
          <a:p>
            <a:r>
              <a:rPr lang="en-US" sz="3600" b="1" dirty="0"/>
              <a:t>3</a:t>
            </a:r>
          </a:p>
        </p:txBody>
      </p:sp>
      <p:sp>
        <p:nvSpPr>
          <p:cNvPr id="10" name="TextBox 9">
            <a:extLst>
              <a:ext uri="{FF2B5EF4-FFF2-40B4-BE49-F238E27FC236}">
                <a16:creationId xmlns:a16="http://schemas.microsoft.com/office/drawing/2014/main" id="{7BC71C88-7207-4D32-92A0-FA88C0B0A1E8}"/>
              </a:ext>
            </a:extLst>
          </p:cNvPr>
          <p:cNvSpPr txBox="1"/>
          <p:nvPr/>
        </p:nvSpPr>
        <p:spPr>
          <a:xfrm>
            <a:off x="8270458" y="1567964"/>
            <a:ext cx="418704" cy="646331"/>
          </a:xfrm>
          <a:prstGeom prst="rect">
            <a:avLst/>
          </a:prstGeom>
          <a:noFill/>
        </p:spPr>
        <p:txBody>
          <a:bodyPr wrap="none" rtlCol="0">
            <a:spAutoFit/>
          </a:bodyPr>
          <a:lstStyle/>
          <a:p>
            <a:r>
              <a:rPr lang="en-US" sz="3600" b="1" dirty="0"/>
              <a:t>4</a:t>
            </a:r>
          </a:p>
        </p:txBody>
      </p:sp>
      <p:sp>
        <p:nvSpPr>
          <p:cNvPr id="11" name="TextBox 10">
            <a:extLst>
              <a:ext uri="{FF2B5EF4-FFF2-40B4-BE49-F238E27FC236}">
                <a16:creationId xmlns:a16="http://schemas.microsoft.com/office/drawing/2014/main" id="{9ADF0AEA-2428-4360-BFEA-3A9B58186B96}"/>
              </a:ext>
            </a:extLst>
          </p:cNvPr>
          <p:cNvSpPr txBox="1"/>
          <p:nvPr/>
        </p:nvSpPr>
        <p:spPr>
          <a:xfrm>
            <a:off x="10708858" y="967343"/>
            <a:ext cx="418704" cy="646331"/>
          </a:xfrm>
          <a:prstGeom prst="rect">
            <a:avLst/>
          </a:prstGeom>
          <a:noFill/>
        </p:spPr>
        <p:txBody>
          <a:bodyPr wrap="none" rtlCol="0">
            <a:spAutoFit/>
          </a:bodyPr>
          <a:lstStyle/>
          <a:p>
            <a:r>
              <a:rPr lang="en-US" sz="3600" b="1" dirty="0"/>
              <a:t>5</a:t>
            </a:r>
          </a:p>
        </p:txBody>
      </p:sp>
      <p:sp>
        <p:nvSpPr>
          <p:cNvPr id="3" name="TextBox 2">
            <a:extLst>
              <a:ext uri="{FF2B5EF4-FFF2-40B4-BE49-F238E27FC236}">
                <a16:creationId xmlns:a16="http://schemas.microsoft.com/office/drawing/2014/main" id="{7BBDF202-7881-4826-8BB7-14FFFCA5FF76}"/>
              </a:ext>
            </a:extLst>
          </p:cNvPr>
          <p:cNvSpPr txBox="1"/>
          <p:nvPr/>
        </p:nvSpPr>
        <p:spPr>
          <a:xfrm>
            <a:off x="4163786" y="6065562"/>
            <a:ext cx="7231225" cy="461665"/>
          </a:xfrm>
          <a:prstGeom prst="rect">
            <a:avLst/>
          </a:prstGeom>
          <a:noFill/>
        </p:spPr>
        <p:txBody>
          <a:bodyPr wrap="square" rtlCol="0">
            <a:spAutoFit/>
          </a:bodyPr>
          <a:lstStyle/>
          <a:p>
            <a:r>
              <a:rPr lang="en-US" sz="1200" dirty="0"/>
              <a:t>Agency for Healthcare Research and Quality. https://www.ahrq.gov/health-literacy/professional-training/shared-decision/index.html. Accessed October 2, 2020.</a:t>
            </a:r>
          </a:p>
        </p:txBody>
      </p:sp>
    </p:spTree>
    <p:extLst>
      <p:ext uri="{BB962C8B-B14F-4D97-AF65-F5344CB8AC3E}">
        <p14:creationId xmlns:p14="http://schemas.microsoft.com/office/powerpoint/2010/main" val="2211922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51DC-0212-4F4A-9ED8-8289E3B31DB6}"/>
              </a:ext>
            </a:extLst>
          </p:cNvPr>
          <p:cNvSpPr>
            <a:spLocks noGrp="1"/>
          </p:cNvSpPr>
          <p:nvPr>
            <p:ph type="title"/>
          </p:nvPr>
        </p:nvSpPr>
        <p:spPr/>
        <p:txBody>
          <a:bodyPr/>
          <a:lstStyle/>
          <a:p>
            <a:r>
              <a:rPr lang="en-US" dirty="0"/>
              <a:t>Step 1: Seek your patient’s participation</a:t>
            </a:r>
          </a:p>
        </p:txBody>
      </p:sp>
      <p:sp>
        <p:nvSpPr>
          <p:cNvPr id="3" name="Content Placeholder 2">
            <a:extLst>
              <a:ext uri="{FF2B5EF4-FFF2-40B4-BE49-F238E27FC236}">
                <a16:creationId xmlns:a16="http://schemas.microsoft.com/office/drawing/2014/main" id="{C2B4CADE-70CA-4E4D-AFFE-E7081AA246DC}"/>
              </a:ext>
            </a:extLst>
          </p:cNvPr>
          <p:cNvSpPr>
            <a:spLocks noGrp="1"/>
          </p:cNvSpPr>
          <p:nvPr>
            <p:ph idx="1"/>
          </p:nvPr>
        </p:nvSpPr>
        <p:spPr/>
        <p:txBody>
          <a:bodyPr/>
          <a:lstStyle/>
          <a:p>
            <a:r>
              <a:rPr lang="en-US" dirty="0"/>
              <a:t>Start by summarizing your understanding of their headache disorder based on the diagnostic evaluation</a:t>
            </a:r>
          </a:p>
          <a:p>
            <a:r>
              <a:rPr lang="en-US" dirty="0"/>
              <a:t>Show empathy and offer hope</a:t>
            </a:r>
          </a:p>
          <a:p>
            <a:r>
              <a:rPr lang="en-US" dirty="0"/>
              <a:t>Ask patient to participate</a:t>
            </a:r>
          </a:p>
          <a:p>
            <a:r>
              <a:rPr lang="en-US" dirty="0"/>
              <a:t>Explain that there may be more than 1 treatment option</a:t>
            </a:r>
          </a:p>
          <a:p>
            <a:r>
              <a:rPr lang="en-US" dirty="0"/>
              <a:t>Ask if patient understands he or she is being invited to ask questions, obtain answers, discuss options, and offer thoughts and concerns</a:t>
            </a:r>
          </a:p>
        </p:txBody>
      </p:sp>
      <p:sp>
        <p:nvSpPr>
          <p:cNvPr id="5" name="TextBox 4">
            <a:extLst>
              <a:ext uri="{FF2B5EF4-FFF2-40B4-BE49-F238E27FC236}">
                <a16:creationId xmlns:a16="http://schemas.microsoft.com/office/drawing/2014/main" id="{F1197189-05D6-4F3B-9CBC-7FB0E26E7007}"/>
              </a:ext>
            </a:extLst>
          </p:cNvPr>
          <p:cNvSpPr txBox="1"/>
          <p:nvPr/>
        </p:nvSpPr>
        <p:spPr>
          <a:xfrm>
            <a:off x="4163786" y="6065562"/>
            <a:ext cx="7231225" cy="461665"/>
          </a:xfrm>
          <a:prstGeom prst="rect">
            <a:avLst/>
          </a:prstGeom>
          <a:noFill/>
        </p:spPr>
        <p:txBody>
          <a:bodyPr wrap="square" rtlCol="0">
            <a:spAutoFit/>
          </a:bodyPr>
          <a:lstStyle/>
          <a:p>
            <a:r>
              <a:rPr lang="en-US" sz="1200" dirty="0"/>
              <a:t>Agency for Healthcare Research and Quality. https://www.ahrq.gov/health-literacy/professional-training/shared-decision/index.html. Accessed October 2, 2020.</a:t>
            </a:r>
          </a:p>
        </p:txBody>
      </p:sp>
    </p:spTree>
    <p:extLst>
      <p:ext uri="{BB962C8B-B14F-4D97-AF65-F5344CB8AC3E}">
        <p14:creationId xmlns:p14="http://schemas.microsoft.com/office/powerpoint/2010/main" val="4273405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C801-2A6C-4867-B13C-4B5B3CFAE057}"/>
              </a:ext>
            </a:extLst>
          </p:cNvPr>
          <p:cNvSpPr>
            <a:spLocks noGrp="1"/>
          </p:cNvSpPr>
          <p:nvPr>
            <p:ph type="title"/>
          </p:nvPr>
        </p:nvSpPr>
        <p:spPr/>
        <p:txBody>
          <a:bodyPr/>
          <a:lstStyle/>
          <a:p>
            <a:r>
              <a:rPr lang="en-US" dirty="0"/>
              <a:t>Step 2: Help your patient explore and compare treatment options</a:t>
            </a:r>
          </a:p>
        </p:txBody>
      </p:sp>
      <p:sp>
        <p:nvSpPr>
          <p:cNvPr id="3" name="Content Placeholder 2">
            <a:extLst>
              <a:ext uri="{FF2B5EF4-FFF2-40B4-BE49-F238E27FC236}">
                <a16:creationId xmlns:a16="http://schemas.microsoft.com/office/drawing/2014/main" id="{9A2C8CA1-B25A-4DE9-A336-AD11B8FAB740}"/>
              </a:ext>
            </a:extLst>
          </p:cNvPr>
          <p:cNvSpPr>
            <a:spLocks noGrp="1"/>
          </p:cNvSpPr>
          <p:nvPr>
            <p:ph idx="1"/>
          </p:nvPr>
        </p:nvSpPr>
        <p:spPr/>
        <p:txBody>
          <a:bodyPr>
            <a:normAutofit fontScale="85000" lnSpcReduction="20000"/>
          </a:bodyPr>
          <a:lstStyle/>
          <a:p>
            <a:r>
              <a:rPr lang="en-US" dirty="0"/>
              <a:t>It is often helpful to begin by asking what the patient already knows about the options</a:t>
            </a:r>
          </a:p>
          <a:p>
            <a:r>
              <a:rPr lang="en-US" dirty="0"/>
              <a:t>The key step in exploring treatment options is for the clinician to describe the benefits and risks of available treatment options with related evidence</a:t>
            </a:r>
          </a:p>
          <a:p>
            <a:pPr lvl="1"/>
            <a:r>
              <a:rPr lang="en-US" dirty="0"/>
              <a:t>One approach is to say, “Let me tell you what the research says about the benefits and risks of the treatments that we might consider.”</a:t>
            </a:r>
          </a:p>
          <a:p>
            <a:pPr lvl="1"/>
            <a:r>
              <a:rPr lang="en-US" dirty="0"/>
              <a:t>For migraine, this would involve the 2019 guidelines developed by the American Headache Society, as well as more recent evidence related to the gepants, CGRP monoclonal antibodies, and ditan</a:t>
            </a:r>
          </a:p>
          <a:p>
            <a:pPr lvl="1"/>
            <a:r>
              <a:rPr lang="en-US" dirty="0"/>
              <a:t>For cluster, this would involve the 2016 guidelines developed by the American Headache Society, as well as more recent evidence related to galcanezumab</a:t>
            </a:r>
          </a:p>
          <a:p>
            <a:r>
              <a:rPr lang="en-US" dirty="0"/>
              <a:t>It is critical to avoid using complex medical terms and to discuss the benefits and limitations of the treatment options in plain language</a:t>
            </a:r>
          </a:p>
          <a:p>
            <a:r>
              <a:rPr lang="en-US" dirty="0"/>
              <a:t>Comorbidities are important to consider</a:t>
            </a:r>
          </a:p>
          <a:p>
            <a:endParaRPr lang="en-US" dirty="0"/>
          </a:p>
        </p:txBody>
      </p:sp>
      <p:sp>
        <p:nvSpPr>
          <p:cNvPr id="4" name="TextBox 3">
            <a:extLst>
              <a:ext uri="{FF2B5EF4-FFF2-40B4-BE49-F238E27FC236}">
                <a16:creationId xmlns:a16="http://schemas.microsoft.com/office/drawing/2014/main" id="{DEF18C68-4B21-4828-87EF-F1606B2A1796}"/>
              </a:ext>
            </a:extLst>
          </p:cNvPr>
          <p:cNvSpPr txBox="1"/>
          <p:nvPr/>
        </p:nvSpPr>
        <p:spPr>
          <a:xfrm>
            <a:off x="4163786" y="6065562"/>
            <a:ext cx="7231225" cy="461665"/>
          </a:xfrm>
          <a:prstGeom prst="rect">
            <a:avLst/>
          </a:prstGeom>
          <a:noFill/>
        </p:spPr>
        <p:txBody>
          <a:bodyPr wrap="square" rtlCol="0">
            <a:spAutoFit/>
          </a:bodyPr>
          <a:lstStyle/>
          <a:p>
            <a:r>
              <a:rPr lang="en-US" sz="1200" dirty="0"/>
              <a:t>Agency for Healthcare Research and Quality. https://www.ahrq.gov/health-literacy/professional-training/shared-decision/index.html. Accessed October 2, 2020.</a:t>
            </a:r>
          </a:p>
        </p:txBody>
      </p:sp>
    </p:spTree>
    <p:extLst>
      <p:ext uri="{BB962C8B-B14F-4D97-AF65-F5344CB8AC3E}">
        <p14:creationId xmlns:p14="http://schemas.microsoft.com/office/powerpoint/2010/main" val="37086482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4944-7902-4F74-9002-A9343365C811}"/>
              </a:ext>
            </a:extLst>
          </p:cNvPr>
          <p:cNvSpPr>
            <a:spLocks noGrp="1"/>
          </p:cNvSpPr>
          <p:nvPr>
            <p:ph type="title"/>
          </p:nvPr>
        </p:nvSpPr>
        <p:spPr/>
        <p:txBody>
          <a:bodyPr/>
          <a:lstStyle/>
          <a:p>
            <a:r>
              <a:rPr lang="en-US" dirty="0"/>
              <a:t>Step 3: Assess your patient’s values and preferences</a:t>
            </a:r>
          </a:p>
        </p:txBody>
      </p:sp>
      <p:sp>
        <p:nvSpPr>
          <p:cNvPr id="3" name="Content Placeholder 2">
            <a:extLst>
              <a:ext uri="{FF2B5EF4-FFF2-40B4-BE49-F238E27FC236}">
                <a16:creationId xmlns:a16="http://schemas.microsoft.com/office/drawing/2014/main" id="{40A14942-9761-4231-BD10-3E3DB81D83A4}"/>
              </a:ext>
            </a:extLst>
          </p:cNvPr>
          <p:cNvSpPr>
            <a:spLocks noGrp="1"/>
          </p:cNvSpPr>
          <p:nvPr>
            <p:ph idx="1"/>
          </p:nvPr>
        </p:nvSpPr>
        <p:spPr>
          <a:xfrm>
            <a:off x="838200" y="1577431"/>
            <a:ext cx="10515600" cy="4351338"/>
          </a:xfrm>
        </p:spPr>
        <p:txBody>
          <a:bodyPr>
            <a:normAutofit fontScale="92500"/>
          </a:bodyPr>
          <a:lstStyle/>
          <a:p>
            <a:r>
              <a:rPr lang="en-US" dirty="0"/>
              <a:t>Patient treatment decisions often change after becoming well informed about the benefits and risks of available options</a:t>
            </a:r>
          </a:p>
          <a:p>
            <a:r>
              <a:rPr lang="en-US" dirty="0"/>
              <a:t>Listen closely about the patient’s current disease burden and past experience with different treatment options</a:t>
            </a:r>
          </a:p>
          <a:p>
            <a:r>
              <a:rPr lang="en-US" dirty="0"/>
              <a:t>Ask the patient what matters the most and what outcomes are the most important</a:t>
            </a:r>
          </a:p>
          <a:p>
            <a:pPr lvl="1"/>
            <a:r>
              <a:rPr lang="en-US" dirty="0"/>
              <a:t>Some patients with migraine or cluster headache, especially if extremely disabling, value treatment efficacy over safety</a:t>
            </a:r>
          </a:p>
          <a:p>
            <a:pPr lvl="1"/>
            <a:r>
              <a:rPr lang="en-US" dirty="0"/>
              <a:t>A possible question to ask is “As you think about your options for treatment, what’s important to you?</a:t>
            </a:r>
          </a:p>
          <a:p>
            <a:r>
              <a:rPr lang="en-US" dirty="0"/>
              <a:t>It is vital to ask what barriers to treatment the patient anticipates, eg, cost</a:t>
            </a:r>
          </a:p>
        </p:txBody>
      </p:sp>
      <p:sp>
        <p:nvSpPr>
          <p:cNvPr id="4" name="TextBox 3">
            <a:extLst>
              <a:ext uri="{FF2B5EF4-FFF2-40B4-BE49-F238E27FC236}">
                <a16:creationId xmlns:a16="http://schemas.microsoft.com/office/drawing/2014/main" id="{E55DFAB4-4B59-4B9A-ABEC-E4203AD7C234}"/>
              </a:ext>
            </a:extLst>
          </p:cNvPr>
          <p:cNvSpPr txBox="1"/>
          <p:nvPr/>
        </p:nvSpPr>
        <p:spPr>
          <a:xfrm>
            <a:off x="4163786" y="6065562"/>
            <a:ext cx="7231225" cy="461665"/>
          </a:xfrm>
          <a:prstGeom prst="rect">
            <a:avLst/>
          </a:prstGeom>
          <a:noFill/>
        </p:spPr>
        <p:txBody>
          <a:bodyPr wrap="square" rtlCol="0">
            <a:spAutoFit/>
          </a:bodyPr>
          <a:lstStyle/>
          <a:p>
            <a:r>
              <a:rPr lang="en-US" sz="1200" dirty="0"/>
              <a:t>Agency for Healthcare Research and Quality. https://www.ahrq.gov/health-literacy/professional-training/shared-decision/index.html. Accessed October 2, 2020.</a:t>
            </a:r>
          </a:p>
        </p:txBody>
      </p:sp>
    </p:spTree>
    <p:extLst>
      <p:ext uri="{BB962C8B-B14F-4D97-AF65-F5344CB8AC3E}">
        <p14:creationId xmlns:p14="http://schemas.microsoft.com/office/powerpoint/2010/main" val="2008151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C502-6DAF-4375-B56C-FEF1114268D0}"/>
              </a:ext>
            </a:extLst>
          </p:cNvPr>
          <p:cNvSpPr>
            <a:spLocks noGrp="1"/>
          </p:cNvSpPr>
          <p:nvPr>
            <p:ph type="title"/>
          </p:nvPr>
        </p:nvSpPr>
        <p:spPr/>
        <p:txBody>
          <a:bodyPr/>
          <a:lstStyle/>
          <a:p>
            <a:r>
              <a:rPr lang="en-US" dirty="0"/>
              <a:t>Step 4: Reach a decision with your patient</a:t>
            </a:r>
          </a:p>
        </p:txBody>
      </p:sp>
      <p:sp>
        <p:nvSpPr>
          <p:cNvPr id="3" name="Content Placeholder 2">
            <a:extLst>
              <a:ext uri="{FF2B5EF4-FFF2-40B4-BE49-F238E27FC236}">
                <a16:creationId xmlns:a16="http://schemas.microsoft.com/office/drawing/2014/main" id="{DC03FEFA-19C9-4E8B-AF29-DC4AEB997DEC}"/>
              </a:ext>
            </a:extLst>
          </p:cNvPr>
          <p:cNvSpPr>
            <a:spLocks noGrp="1"/>
          </p:cNvSpPr>
          <p:nvPr>
            <p:ph idx="1"/>
          </p:nvPr>
        </p:nvSpPr>
        <p:spPr/>
        <p:txBody>
          <a:bodyPr/>
          <a:lstStyle/>
          <a:p>
            <a:r>
              <a:rPr lang="en-US" dirty="0"/>
              <a:t>Ask if the patient is ready to make a treatment decision</a:t>
            </a:r>
          </a:p>
          <a:p>
            <a:pPr lvl="1"/>
            <a:r>
              <a:rPr lang="en-US" dirty="0"/>
              <a:t>“Are you ready to make a treatment decision or do you have more questions or need more time?”</a:t>
            </a:r>
          </a:p>
          <a:p>
            <a:endParaRPr lang="en-US" dirty="0"/>
          </a:p>
        </p:txBody>
      </p:sp>
      <p:sp>
        <p:nvSpPr>
          <p:cNvPr id="5" name="TextBox 4">
            <a:extLst>
              <a:ext uri="{FF2B5EF4-FFF2-40B4-BE49-F238E27FC236}">
                <a16:creationId xmlns:a16="http://schemas.microsoft.com/office/drawing/2014/main" id="{AC7B7F88-8172-4729-BAB9-065F3001ADCA}"/>
              </a:ext>
            </a:extLst>
          </p:cNvPr>
          <p:cNvSpPr txBox="1"/>
          <p:nvPr/>
        </p:nvSpPr>
        <p:spPr>
          <a:xfrm>
            <a:off x="4163786" y="6065562"/>
            <a:ext cx="7231225" cy="461665"/>
          </a:xfrm>
          <a:prstGeom prst="rect">
            <a:avLst/>
          </a:prstGeom>
          <a:noFill/>
        </p:spPr>
        <p:txBody>
          <a:bodyPr wrap="square" rtlCol="0">
            <a:spAutoFit/>
          </a:bodyPr>
          <a:lstStyle/>
          <a:p>
            <a:r>
              <a:rPr lang="en-US" sz="1200" dirty="0"/>
              <a:t>Agency for Healthcare Research and Quality. https://www.ahrq.gov/health-literacy/professional-training/shared-decision/index.html. Accessed October 2, 2020.</a:t>
            </a:r>
          </a:p>
        </p:txBody>
      </p:sp>
    </p:spTree>
    <p:extLst>
      <p:ext uri="{BB962C8B-B14F-4D97-AF65-F5344CB8AC3E}">
        <p14:creationId xmlns:p14="http://schemas.microsoft.com/office/powerpoint/2010/main" val="2340345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C502-6DAF-4375-B56C-FEF1114268D0}"/>
              </a:ext>
            </a:extLst>
          </p:cNvPr>
          <p:cNvSpPr>
            <a:spLocks noGrp="1"/>
          </p:cNvSpPr>
          <p:nvPr>
            <p:ph type="title"/>
          </p:nvPr>
        </p:nvSpPr>
        <p:spPr/>
        <p:txBody>
          <a:bodyPr/>
          <a:lstStyle/>
          <a:p>
            <a:r>
              <a:rPr lang="en-US" dirty="0"/>
              <a:t>Step 4: Reach a decision with your patient</a:t>
            </a:r>
            <a:r>
              <a:rPr lang="en-US" sz="1800" dirty="0"/>
              <a:t> (</a:t>
            </a:r>
            <a:r>
              <a:rPr lang="en-US" sz="1800" dirty="0" err="1"/>
              <a:t>cont</a:t>
            </a:r>
            <a:r>
              <a:rPr lang="en-US" sz="1800" dirty="0"/>
              <a:t>)</a:t>
            </a:r>
            <a:endParaRPr lang="en-US" dirty="0"/>
          </a:p>
        </p:txBody>
      </p:sp>
      <p:sp>
        <p:nvSpPr>
          <p:cNvPr id="3" name="Content Placeholder 2">
            <a:extLst>
              <a:ext uri="{FF2B5EF4-FFF2-40B4-BE49-F238E27FC236}">
                <a16:creationId xmlns:a16="http://schemas.microsoft.com/office/drawing/2014/main" id="{DC03FEFA-19C9-4E8B-AF29-DC4AEB997DEC}"/>
              </a:ext>
            </a:extLst>
          </p:cNvPr>
          <p:cNvSpPr>
            <a:spLocks noGrp="1"/>
          </p:cNvSpPr>
          <p:nvPr>
            <p:ph idx="1"/>
          </p:nvPr>
        </p:nvSpPr>
        <p:spPr/>
        <p:txBody>
          <a:bodyPr/>
          <a:lstStyle/>
          <a:p>
            <a:r>
              <a:rPr lang="en-US" dirty="0"/>
              <a:t>Ask if the patient is ready to make a treatment decision</a:t>
            </a:r>
          </a:p>
          <a:p>
            <a:pPr lvl="1"/>
            <a:r>
              <a:rPr lang="en-US" dirty="0"/>
              <a:t>“Are you ready to make a treatment decision or do you have more questions or need more time?”</a:t>
            </a:r>
          </a:p>
          <a:p>
            <a:r>
              <a:rPr lang="en-US" dirty="0"/>
              <a:t>Confirm the treatment decision</a:t>
            </a:r>
          </a:p>
          <a:p>
            <a:pPr lvl="1"/>
            <a:r>
              <a:rPr lang="en-US" dirty="0"/>
              <a:t>“It is my understanding that you wish to… Is that correct?”</a:t>
            </a:r>
          </a:p>
        </p:txBody>
      </p:sp>
      <p:sp>
        <p:nvSpPr>
          <p:cNvPr id="5" name="TextBox 4">
            <a:extLst>
              <a:ext uri="{FF2B5EF4-FFF2-40B4-BE49-F238E27FC236}">
                <a16:creationId xmlns:a16="http://schemas.microsoft.com/office/drawing/2014/main" id="{AC7B7F88-8172-4729-BAB9-065F3001ADCA}"/>
              </a:ext>
            </a:extLst>
          </p:cNvPr>
          <p:cNvSpPr txBox="1"/>
          <p:nvPr/>
        </p:nvSpPr>
        <p:spPr>
          <a:xfrm>
            <a:off x="4163786" y="6065562"/>
            <a:ext cx="7231225" cy="461665"/>
          </a:xfrm>
          <a:prstGeom prst="rect">
            <a:avLst/>
          </a:prstGeom>
          <a:noFill/>
        </p:spPr>
        <p:txBody>
          <a:bodyPr wrap="square" rtlCol="0">
            <a:spAutoFit/>
          </a:bodyPr>
          <a:lstStyle/>
          <a:p>
            <a:r>
              <a:rPr lang="en-US" sz="1200" dirty="0"/>
              <a:t>Agency for Healthcare Research and Quality. https://www.ahrq.gov/health-literacy/professional-training/shared-decision/index.html. Accessed October 2, 2020.</a:t>
            </a:r>
          </a:p>
        </p:txBody>
      </p:sp>
    </p:spTree>
    <p:extLst>
      <p:ext uri="{BB962C8B-B14F-4D97-AF65-F5344CB8AC3E}">
        <p14:creationId xmlns:p14="http://schemas.microsoft.com/office/powerpoint/2010/main" val="41628264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A892-E5B2-498B-8A81-687198C4FCFB}"/>
              </a:ext>
            </a:extLst>
          </p:cNvPr>
          <p:cNvSpPr>
            <a:spLocks noGrp="1"/>
          </p:cNvSpPr>
          <p:nvPr>
            <p:ph type="title"/>
          </p:nvPr>
        </p:nvSpPr>
        <p:spPr/>
        <p:txBody>
          <a:bodyPr/>
          <a:lstStyle/>
          <a:p>
            <a:r>
              <a:rPr lang="en-US" dirty="0"/>
              <a:t>Step 5: Evaluate your patient’s decision</a:t>
            </a:r>
          </a:p>
        </p:txBody>
      </p:sp>
      <p:sp>
        <p:nvSpPr>
          <p:cNvPr id="3" name="Content Placeholder 2">
            <a:extLst>
              <a:ext uri="{FF2B5EF4-FFF2-40B4-BE49-F238E27FC236}">
                <a16:creationId xmlns:a16="http://schemas.microsoft.com/office/drawing/2014/main" id="{2916D56A-8A3A-439C-98E1-81C990AB0B98}"/>
              </a:ext>
            </a:extLst>
          </p:cNvPr>
          <p:cNvSpPr>
            <a:spLocks noGrp="1"/>
          </p:cNvSpPr>
          <p:nvPr>
            <p:ph idx="1"/>
          </p:nvPr>
        </p:nvSpPr>
        <p:spPr>
          <a:xfrm>
            <a:off x="838200" y="1464906"/>
            <a:ext cx="10515600" cy="4712057"/>
          </a:xfrm>
        </p:spPr>
        <p:txBody>
          <a:bodyPr>
            <a:noAutofit/>
          </a:bodyPr>
          <a:lstStyle/>
          <a:p>
            <a:r>
              <a:rPr lang="en-US" sz="2200" dirty="0">
                <a:solidFill>
                  <a:srgbClr val="000000"/>
                </a:solidFill>
                <a:effectLst/>
                <a:latin typeface="Calibri" panose="020F0502020204030204" pitchFamily="34" charset="0"/>
                <a:ea typeface="Calibri" panose="020F0502020204030204" pitchFamily="34" charset="0"/>
              </a:rPr>
              <a:t>The general purpose of this is so that you as the clinician can support your patient’s decision so that treatment has </a:t>
            </a:r>
            <a:r>
              <a:rPr lang="en-US" sz="2200" dirty="0">
                <a:solidFill>
                  <a:srgbClr val="000000"/>
                </a:solidFill>
                <a:latin typeface="Calibri" panose="020F0502020204030204" pitchFamily="34" charset="0"/>
                <a:ea typeface="Calibri" panose="020F0502020204030204" pitchFamily="34" charset="0"/>
              </a:rPr>
              <a:t>the best </a:t>
            </a:r>
            <a:r>
              <a:rPr lang="en-US" sz="2200" dirty="0">
                <a:solidFill>
                  <a:srgbClr val="000000"/>
                </a:solidFill>
                <a:effectLst/>
                <a:latin typeface="Calibri" panose="020F0502020204030204" pitchFamily="34" charset="0"/>
                <a:ea typeface="Calibri" panose="020F0502020204030204" pitchFamily="34" charset="0"/>
              </a:rPr>
              <a:t>impact possible on the patient’s health outcomes</a:t>
            </a:r>
          </a:p>
          <a:p>
            <a:r>
              <a:rPr lang="en-US" sz="2200" dirty="0">
                <a:solidFill>
                  <a:srgbClr val="000000"/>
                </a:solidFill>
                <a:effectLst/>
                <a:latin typeface="Calibri" panose="020F0502020204030204" pitchFamily="34" charset="0"/>
                <a:ea typeface="Calibri" panose="020F0502020204030204" pitchFamily="34" charset="0"/>
              </a:rPr>
              <a:t>Evaluating the patient’s decision also helps identify education and other support the patient needs to achieve the treatment goals</a:t>
            </a:r>
          </a:p>
          <a:p>
            <a:pPr lvl="1"/>
            <a:r>
              <a:rPr lang="en-US" sz="1800" dirty="0"/>
              <a:t>Reinforce the importance of treatment adherence and its impact on headache outcomes</a:t>
            </a:r>
          </a:p>
          <a:p>
            <a:pPr lvl="1"/>
            <a:r>
              <a:rPr lang="en-US" sz="1800" dirty="0"/>
              <a:t>Provide a written action plan</a:t>
            </a:r>
          </a:p>
          <a:p>
            <a:r>
              <a:rPr lang="en-US" sz="2200" dirty="0">
                <a:solidFill>
                  <a:srgbClr val="000000"/>
                </a:solidFill>
                <a:effectLst/>
                <a:latin typeface="Calibri" panose="020F0502020204030204" pitchFamily="34" charset="0"/>
                <a:ea typeface="Calibri" panose="020F0502020204030204" pitchFamily="34" charset="0"/>
              </a:rPr>
              <a:t>Support might include involving the multidisciplinary care team as appropriate, such as for psychosocial support, treatment of comorbidities, and adherence support. Communication between headache specialist and the primary care clinician, as well as other members of the team, is important</a:t>
            </a:r>
          </a:p>
          <a:p>
            <a:r>
              <a:rPr lang="en-US" sz="2200" dirty="0"/>
              <a:t>Arrange for follow up at an appropriate time as dictated by the treatment plan and the patient’s need for ongoing support</a:t>
            </a:r>
          </a:p>
          <a:p>
            <a:r>
              <a:rPr lang="en-US" sz="2200" dirty="0"/>
              <a:t>Continuing to provide support and nurturing hope are critical roles for the clinician</a:t>
            </a:r>
          </a:p>
        </p:txBody>
      </p:sp>
      <p:sp>
        <p:nvSpPr>
          <p:cNvPr id="4" name="TextBox 3">
            <a:extLst>
              <a:ext uri="{FF2B5EF4-FFF2-40B4-BE49-F238E27FC236}">
                <a16:creationId xmlns:a16="http://schemas.microsoft.com/office/drawing/2014/main" id="{C600258C-520D-4E2B-8DD8-0E4C1A8B6981}"/>
              </a:ext>
            </a:extLst>
          </p:cNvPr>
          <p:cNvSpPr txBox="1"/>
          <p:nvPr/>
        </p:nvSpPr>
        <p:spPr>
          <a:xfrm>
            <a:off x="4163786" y="6065562"/>
            <a:ext cx="7231225" cy="461665"/>
          </a:xfrm>
          <a:prstGeom prst="rect">
            <a:avLst/>
          </a:prstGeom>
          <a:noFill/>
        </p:spPr>
        <p:txBody>
          <a:bodyPr wrap="square" rtlCol="0">
            <a:spAutoFit/>
          </a:bodyPr>
          <a:lstStyle/>
          <a:p>
            <a:r>
              <a:rPr lang="en-US" sz="1200" dirty="0"/>
              <a:t>Agency for Healthcare Research and Quality. https://www.ahrq.gov/health-literacy/professional-training/shared-decision/index.html. Accessed October 2, 2020.</a:t>
            </a:r>
          </a:p>
        </p:txBody>
      </p:sp>
    </p:spTree>
    <p:extLst>
      <p:ext uri="{BB962C8B-B14F-4D97-AF65-F5344CB8AC3E}">
        <p14:creationId xmlns:p14="http://schemas.microsoft.com/office/powerpoint/2010/main" val="4040540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7019-5D0E-4B5C-97BD-F93097A8BFEE}"/>
              </a:ext>
            </a:extLst>
          </p:cNvPr>
          <p:cNvSpPr>
            <a:spLocks noGrp="1"/>
          </p:cNvSpPr>
          <p:nvPr>
            <p:ph type="title"/>
          </p:nvPr>
        </p:nvSpPr>
        <p:spPr/>
        <p:txBody>
          <a:bodyPr/>
          <a:lstStyle/>
          <a:p>
            <a:r>
              <a:rPr lang="en-US" dirty="0"/>
              <a:t>Shared Decision-Making: Helpful Resource</a:t>
            </a:r>
          </a:p>
        </p:txBody>
      </p:sp>
      <p:sp>
        <p:nvSpPr>
          <p:cNvPr id="3" name="Content Placeholder 2">
            <a:extLst>
              <a:ext uri="{FF2B5EF4-FFF2-40B4-BE49-F238E27FC236}">
                <a16:creationId xmlns:a16="http://schemas.microsoft.com/office/drawing/2014/main" id="{824C4713-A37D-4BB7-A863-EF5AA842E1EF}"/>
              </a:ext>
            </a:extLst>
          </p:cNvPr>
          <p:cNvSpPr>
            <a:spLocks noGrp="1"/>
          </p:cNvSpPr>
          <p:nvPr>
            <p:ph idx="1"/>
          </p:nvPr>
        </p:nvSpPr>
        <p:spPr>
          <a:xfrm>
            <a:off x="381001" y="1611021"/>
            <a:ext cx="4371473" cy="4003675"/>
          </a:xfrm>
        </p:spPr>
        <p:txBody>
          <a:bodyPr>
            <a:normAutofit/>
          </a:bodyPr>
          <a:lstStyle/>
          <a:p>
            <a:r>
              <a:rPr lang="en-US" dirty="0"/>
              <a:t>MigrainePro</a:t>
            </a:r>
          </a:p>
          <a:p>
            <a:pPr lvl="1"/>
            <a:r>
              <a:rPr lang="en-US" dirty="0"/>
              <a:t>Available from the National Headache Foundation</a:t>
            </a:r>
          </a:p>
          <a:p>
            <a:pPr lvl="1"/>
            <a:r>
              <a:rPr lang="en-US" dirty="0"/>
              <a:t>Patient-centered, shared decision-making app that shows patients how to analyze their migraine attacks and how to better implement acute treatment</a:t>
            </a:r>
          </a:p>
        </p:txBody>
      </p:sp>
      <p:sp>
        <p:nvSpPr>
          <p:cNvPr id="4" name="TextBox 3">
            <a:extLst>
              <a:ext uri="{FF2B5EF4-FFF2-40B4-BE49-F238E27FC236}">
                <a16:creationId xmlns:a16="http://schemas.microsoft.com/office/drawing/2014/main" id="{C8834C40-8CE5-4747-AB8A-5F73774A788C}"/>
              </a:ext>
            </a:extLst>
          </p:cNvPr>
          <p:cNvSpPr txBox="1"/>
          <p:nvPr/>
        </p:nvSpPr>
        <p:spPr>
          <a:xfrm>
            <a:off x="4134636" y="6018212"/>
            <a:ext cx="7523963" cy="276999"/>
          </a:xfrm>
          <a:prstGeom prst="rect">
            <a:avLst/>
          </a:prstGeom>
          <a:noFill/>
        </p:spPr>
        <p:txBody>
          <a:bodyPr wrap="square" rtlCol="0">
            <a:spAutoFit/>
          </a:bodyPr>
          <a:lstStyle/>
          <a:p>
            <a:r>
              <a:rPr lang="en-US" sz="1200" dirty="0"/>
              <a:t>National Headache Foundation. https://headaches.org/resources/migrainepro/. Accessed September 29, 2020.</a:t>
            </a:r>
          </a:p>
        </p:txBody>
      </p:sp>
      <p:pic>
        <p:nvPicPr>
          <p:cNvPr id="7" name="Picture 6">
            <a:extLst>
              <a:ext uri="{FF2B5EF4-FFF2-40B4-BE49-F238E27FC236}">
                <a16:creationId xmlns:a16="http://schemas.microsoft.com/office/drawing/2014/main" id="{F020D028-9753-4456-ADAB-EA6168BF2F56}"/>
              </a:ext>
            </a:extLst>
          </p:cNvPr>
          <p:cNvPicPr>
            <a:picLocks noChangeAspect="1"/>
          </p:cNvPicPr>
          <p:nvPr/>
        </p:nvPicPr>
        <p:blipFill>
          <a:blip r:embed="rId3"/>
          <a:stretch>
            <a:fillRect/>
          </a:stretch>
        </p:blipFill>
        <p:spPr>
          <a:xfrm>
            <a:off x="5067875" y="1690688"/>
            <a:ext cx="6956404" cy="3774872"/>
          </a:xfrm>
          <a:prstGeom prst="rect">
            <a:avLst/>
          </a:prstGeom>
        </p:spPr>
      </p:pic>
    </p:spTree>
    <p:extLst>
      <p:ext uri="{BB962C8B-B14F-4D97-AF65-F5344CB8AC3E}">
        <p14:creationId xmlns:p14="http://schemas.microsoft.com/office/powerpoint/2010/main" val="409709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13" y="145942"/>
            <a:ext cx="10739651" cy="1325563"/>
          </a:xfrm>
          <a:solidFill>
            <a:schemeClr val="bg1"/>
          </a:solidFill>
        </p:spPr>
        <p:txBody>
          <a:bodyPr>
            <a:noAutofit/>
          </a:bodyPr>
          <a:lstStyle/>
          <a:p>
            <a:pPr>
              <a:lnSpc>
                <a:spcPct val="95000"/>
              </a:lnSpc>
            </a:pPr>
            <a:r>
              <a:rPr lang="en-CA" sz="3600" dirty="0"/>
              <a:t>Poor Acute Treatment Associated with Chronic Migraine Risk: American Migraine Prevalence and Prevention Study</a:t>
            </a:r>
          </a:p>
        </p:txBody>
      </p:sp>
      <p:sp>
        <p:nvSpPr>
          <p:cNvPr id="45058" name="Content Placeholder 2"/>
          <p:cNvSpPr>
            <a:spLocks noGrp="1"/>
          </p:cNvSpPr>
          <p:nvPr>
            <p:ph sz="half" idx="1"/>
          </p:nvPr>
        </p:nvSpPr>
        <p:spPr/>
        <p:txBody>
          <a:bodyPr>
            <a:normAutofit/>
          </a:bodyPr>
          <a:lstStyle/>
          <a:p>
            <a:pPr>
              <a:spcBef>
                <a:spcPts val="1500"/>
              </a:spcBef>
            </a:pPr>
            <a:r>
              <a:rPr lang="en-CA" sz="2000" dirty="0"/>
              <a:t>N=5,681 with EM in 2006 → 3.1% progressed to CM in 2007 </a:t>
            </a:r>
          </a:p>
          <a:p>
            <a:pPr marL="0" indent="0">
              <a:spcBef>
                <a:spcPts val="1500"/>
              </a:spcBef>
              <a:buNone/>
            </a:pPr>
            <a:r>
              <a:rPr lang="en-CA" sz="2000" b="1" dirty="0"/>
              <a:t>Conclusion: </a:t>
            </a:r>
          </a:p>
          <a:p>
            <a:pPr>
              <a:spcBef>
                <a:spcPts val="1500"/>
              </a:spcBef>
            </a:pPr>
            <a:r>
              <a:rPr lang="en-CA" sz="2000" dirty="0"/>
              <a:t>Inadequate acute treatment efficacy was associated with an increased risk of new onset CM over the course of 1 year</a:t>
            </a:r>
          </a:p>
          <a:p>
            <a:pPr>
              <a:spcBef>
                <a:spcPts val="1500"/>
              </a:spcBef>
            </a:pPr>
            <a:r>
              <a:rPr lang="en-CA" sz="2000" dirty="0"/>
              <a:t>Optimal acute treatment might prevent migraine progression</a:t>
            </a:r>
          </a:p>
        </p:txBody>
      </p:sp>
      <p:graphicFrame>
        <p:nvGraphicFramePr>
          <p:cNvPr id="8" name="Content Placeholder 7">
            <a:extLst>
              <a:ext uri="{FF2B5EF4-FFF2-40B4-BE49-F238E27FC236}">
                <a16:creationId xmlns:a16="http://schemas.microsoft.com/office/drawing/2014/main" id="{8E76CD80-7D07-4F09-AA45-70316BA80148}"/>
              </a:ext>
            </a:extLst>
          </p:cNvPr>
          <p:cNvGraphicFramePr>
            <a:graphicFrameLocks noGrp="1"/>
          </p:cNvGraphicFramePr>
          <p:nvPr>
            <p:ph sz="half" idx="2"/>
            <p:extLst>
              <p:ext uri="{D42A27DB-BD31-4B8C-83A1-F6EECF244321}">
                <p14:modId xmlns:p14="http://schemas.microsoft.com/office/powerpoint/2010/main" val="3148728004"/>
              </p:ext>
            </p:extLst>
          </p:nvPr>
        </p:nvGraphicFramePr>
        <p:xfrm>
          <a:off x="6172200" y="1501872"/>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D539AC1-3F68-4C18-9741-EE800F35FA40}"/>
              </a:ext>
            </a:extLst>
          </p:cNvPr>
          <p:cNvSpPr txBox="1"/>
          <p:nvPr/>
        </p:nvSpPr>
        <p:spPr>
          <a:xfrm>
            <a:off x="838200" y="5700319"/>
            <a:ext cx="3434979" cy="307777"/>
          </a:xfrm>
          <a:prstGeom prst="rect">
            <a:avLst/>
          </a:prstGeom>
          <a:noFill/>
        </p:spPr>
        <p:txBody>
          <a:bodyPr wrap="none" rtlCol="0">
            <a:spAutoFit/>
          </a:bodyPr>
          <a:lstStyle/>
          <a:p>
            <a:r>
              <a:rPr lang="en-US" sz="1400" dirty="0"/>
              <a:t>CM, chronic migraine; EM, episodic migraine</a:t>
            </a:r>
          </a:p>
        </p:txBody>
      </p:sp>
      <p:sp>
        <p:nvSpPr>
          <p:cNvPr id="4" name="TextBox 3">
            <a:extLst>
              <a:ext uri="{FF2B5EF4-FFF2-40B4-BE49-F238E27FC236}">
                <a16:creationId xmlns:a16="http://schemas.microsoft.com/office/drawing/2014/main" id="{E1D5D5D1-E115-4733-9100-E1A6BD2E02D4}"/>
              </a:ext>
            </a:extLst>
          </p:cNvPr>
          <p:cNvSpPr txBox="1"/>
          <p:nvPr/>
        </p:nvSpPr>
        <p:spPr>
          <a:xfrm>
            <a:off x="4203511" y="6038463"/>
            <a:ext cx="3023264" cy="276999"/>
          </a:xfrm>
          <a:prstGeom prst="rect">
            <a:avLst/>
          </a:prstGeom>
          <a:noFill/>
        </p:spPr>
        <p:txBody>
          <a:bodyPr wrap="none" rtlCol="0">
            <a:spAutoFit/>
          </a:bodyPr>
          <a:lstStyle/>
          <a:p>
            <a:r>
              <a:rPr lang="fr-FR" sz="1200" b="0" dirty="0">
                <a:solidFill>
                  <a:schemeClr val="tx1"/>
                </a:solidFill>
              </a:rPr>
              <a:t>Lipton RB, et al. </a:t>
            </a:r>
            <a:r>
              <a:rPr lang="fr-FR" sz="1200" b="0" i="1" dirty="0">
                <a:solidFill>
                  <a:schemeClr val="tx1"/>
                </a:solidFill>
              </a:rPr>
              <a:t>Neurology</a:t>
            </a:r>
            <a:r>
              <a:rPr lang="fr-FR" sz="1200" b="0" dirty="0">
                <a:solidFill>
                  <a:schemeClr val="tx1"/>
                </a:solidFill>
              </a:rPr>
              <a:t>. 2015;84:688-695.</a:t>
            </a:r>
            <a:endParaRPr lang="en-CA" sz="1200" b="0" dirty="0">
              <a:solidFill>
                <a:schemeClr val="tx1"/>
              </a:solidFill>
            </a:endParaRPr>
          </a:p>
        </p:txBody>
      </p:sp>
      <p:cxnSp>
        <p:nvCxnSpPr>
          <p:cNvPr id="10" name="Straight Connector 9">
            <a:extLst>
              <a:ext uri="{FF2B5EF4-FFF2-40B4-BE49-F238E27FC236}">
                <a16:creationId xmlns:a16="http://schemas.microsoft.com/office/drawing/2014/main" id="{FA472DF9-7D6B-4F7C-B48F-0634B9D74557}"/>
              </a:ext>
            </a:extLst>
          </p:cNvPr>
          <p:cNvCxnSpPr/>
          <p:nvPr/>
        </p:nvCxnSpPr>
        <p:spPr>
          <a:xfrm>
            <a:off x="7383439" y="2119195"/>
            <a:ext cx="3302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05DF87A-FA04-44DC-A4AF-06797E3C0F97}"/>
              </a:ext>
            </a:extLst>
          </p:cNvPr>
          <p:cNvCxnSpPr/>
          <p:nvPr/>
        </p:nvCxnSpPr>
        <p:spPr>
          <a:xfrm>
            <a:off x="7383439" y="2119195"/>
            <a:ext cx="0" cy="136479"/>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1EB899F-0E9A-4933-811E-3195B54CCF2C}"/>
              </a:ext>
            </a:extLst>
          </p:cNvPr>
          <p:cNvCxnSpPr/>
          <p:nvPr/>
        </p:nvCxnSpPr>
        <p:spPr>
          <a:xfrm>
            <a:off x="10686197" y="2119195"/>
            <a:ext cx="0" cy="1364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1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34084B-8610-4433-B322-D43DF62A92E2}"/>
              </a:ext>
            </a:extLst>
          </p:cNvPr>
          <p:cNvSpPr>
            <a:spLocks noGrp="1"/>
          </p:cNvSpPr>
          <p:nvPr>
            <p:ph type="title"/>
          </p:nvPr>
        </p:nvSpPr>
        <p:spPr/>
        <p:txBody>
          <a:bodyPr>
            <a:noAutofit/>
          </a:bodyPr>
          <a:lstStyle/>
          <a:p>
            <a:r>
              <a:rPr lang="en-US" sz="3600" dirty="0"/>
              <a:t>What should be the goals of acute treatment?</a:t>
            </a:r>
            <a:br>
              <a:rPr lang="en-US" sz="3600" dirty="0"/>
            </a:br>
            <a:r>
              <a:rPr lang="en-US" sz="3600" dirty="0"/>
              <a:t>What do patients want from acute migraine treatment?</a:t>
            </a:r>
          </a:p>
        </p:txBody>
      </p:sp>
      <p:graphicFrame>
        <p:nvGraphicFramePr>
          <p:cNvPr id="9" name="Content Placeholder 8">
            <a:extLst>
              <a:ext uri="{FF2B5EF4-FFF2-40B4-BE49-F238E27FC236}">
                <a16:creationId xmlns:a16="http://schemas.microsoft.com/office/drawing/2014/main" id="{AE99AF71-70A2-4C3B-BDE3-EF84E0C16A2C}"/>
              </a:ext>
            </a:extLst>
          </p:cNvPr>
          <p:cNvGraphicFramePr>
            <a:graphicFrameLocks noGrp="1"/>
          </p:cNvGraphicFramePr>
          <p:nvPr>
            <p:ph idx="1"/>
            <p:extLst>
              <p:ext uri="{D42A27DB-BD31-4B8C-83A1-F6EECF244321}">
                <p14:modId xmlns:p14="http://schemas.microsoft.com/office/powerpoint/2010/main" val="122004992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9">
            <a:extLst>
              <a:ext uri="{FF2B5EF4-FFF2-40B4-BE49-F238E27FC236}">
                <a16:creationId xmlns:a16="http://schemas.microsoft.com/office/drawing/2014/main" id="{46D5AB55-790F-48D7-AED4-63E668F87E9F}"/>
              </a:ext>
            </a:extLst>
          </p:cNvPr>
          <p:cNvSpPr>
            <a:spLocks noChangeArrowheads="1"/>
          </p:cNvSpPr>
          <p:nvPr/>
        </p:nvSpPr>
        <p:spPr bwMode="auto">
          <a:xfrm>
            <a:off x="4203082" y="6160536"/>
            <a:ext cx="323774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812800">
              <a:defRPr sz="2400">
                <a:solidFill>
                  <a:schemeClr val="tx1"/>
                </a:solidFill>
                <a:latin typeface="Times New Roman" panose="02020603050405020304" pitchFamily="18" charset="0"/>
              </a:defRPr>
            </a:lvl1pPr>
            <a:lvl2pPr marL="569913" defTabSz="812800">
              <a:defRPr sz="2400">
                <a:solidFill>
                  <a:schemeClr val="tx1"/>
                </a:solidFill>
                <a:latin typeface="Times New Roman" panose="02020603050405020304" pitchFamily="18" charset="0"/>
              </a:defRPr>
            </a:lvl2pPr>
            <a:lvl3pPr marL="1139825" defTabSz="812800">
              <a:defRPr sz="2400">
                <a:solidFill>
                  <a:schemeClr val="tx1"/>
                </a:solidFill>
                <a:latin typeface="Times New Roman" panose="02020603050405020304" pitchFamily="18" charset="0"/>
              </a:defRPr>
            </a:lvl3pPr>
            <a:lvl4pPr marL="1708150" defTabSz="812800">
              <a:defRPr sz="2400">
                <a:solidFill>
                  <a:schemeClr val="tx1"/>
                </a:solidFill>
                <a:latin typeface="Times New Roman" panose="02020603050405020304" pitchFamily="18" charset="0"/>
              </a:defRPr>
            </a:lvl4pPr>
            <a:lvl5pPr marL="2278063" defTabSz="812800">
              <a:defRPr sz="2400">
                <a:solidFill>
                  <a:schemeClr val="tx1"/>
                </a:solidFill>
                <a:latin typeface="Times New Roman" panose="02020603050405020304" pitchFamily="18" charset="0"/>
              </a:defRPr>
            </a:lvl5pPr>
            <a:lvl6pPr marL="2735263" defTabSz="812800" fontAlgn="base">
              <a:spcBef>
                <a:spcPct val="0"/>
              </a:spcBef>
              <a:spcAft>
                <a:spcPct val="0"/>
              </a:spcAft>
              <a:defRPr sz="2400">
                <a:solidFill>
                  <a:schemeClr val="tx1"/>
                </a:solidFill>
                <a:latin typeface="Times New Roman" panose="02020603050405020304" pitchFamily="18" charset="0"/>
              </a:defRPr>
            </a:lvl6pPr>
            <a:lvl7pPr marL="3192463" defTabSz="812800" fontAlgn="base">
              <a:spcBef>
                <a:spcPct val="0"/>
              </a:spcBef>
              <a:spcAft>
                <a:spcPct val="0"/>
              </a:spcAft>
              <a:defRPr sz="2400">
                <a:solidFill>
                  <a:schemeClr val="tx1"/>
                </a:solidFill>
                <a:latin typeface="Times New Roman" panose="02020603050405020304" pitchFamily="18" charset="0"/>
              </a:defRPr>
            </a:lvl7pPr>
            <a:lvl8pPr marL="3649663" defTabSz="812800" fontAlgn="base">
              <a:spcBef>
                <a:spcPct val="0"/>
              </a:spcBef>
              <a:spcAft>
                <a:spcPct val="0"/>
              </a:spcAft>
              <a:defRPr sz="2400">
                <a:solidFill>
                  <a:schemeClr val="tx1"/>
                </a:solidFill>
                <a:latin typeface="Times New Roman" panose="02020603050405020304" pitchFamily="18" charset="0"/>
              </a:defRPr>
            </a:lvl8pPr>
            <a:lvl9pPr marL="4106863" defTabSz="8128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altLang="en-US" sz="1200" dirty="0">
                <a:latin typeface="+mn-lt"/>
                <a:cs typeface="Arial" panose="020B0604020202020204" pitchFamily="34" charset="0"/>
              </a:rPr>
              <a:t>Lipton RB, et al. </a:t>
            </a:r>
            <a:r>
              <a:rPr lang="en-US" altLang="en-US" sz="1200" i="1" dirty="0">
                <a:latin typeface="+mn-lt"/>
                <a:cs typeface="Arial" panose="020B0604020202020204" pitchFamily="34" charset="0"/>
              </a:rPr>
              <a:t>Headache. </a:t>
            </a:r>
            <a:r>
              <a:rPr lang="en-US" sz="1200" b="0" i="0" dirty="0">
                <a:effectLst/>
                <a:latin typeface="+mn-lt"/>
                <a:cs typeface="Arial" panose="020B0604020202020204" pitchFamily="34" charset="0"/>
              </a:rPr>
              <a:t>2002;42(Suppl 1):3-9.</a:t>
            </a:r>
            <a:endParaRPr lang="en-US" altLang="en-US" sz="1200" dirty="0">
              <a:latin typeface="+mn-lt"/>
              <a:cs typeface="Arial" panose="020B0604020202020204" pitchFamily="34" charset="0"/>
            </a:endParaRPr>
          </a:p>
        </p:txBody>
      </p:sp>
    </p:spTree>
    <p:extLst>
      <p:ext uri="{BB962C8B-B14F-4D97-AF65-F5344CB8AC3E}">
        <p14:creationId xmlns:p14="http://schemas.microsoft.com/office/powerpoint/2010/main" val="2902515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5236</TotalTime>
  <Words>8253</Words>
  <Application>Microsoft Office PowerPoint</Application>
  <PresentationFormat>Widescreen</PresentationFormat>
  <Paragraphs>1324</Paragraphs>
  <Slides>79</Slides>
  <Notes>78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79</vt:i4>
      </vt:variant>
    </vt:vector>
  </HeadingPairs>
  <TitlesOfParts>
    <vt:vector size="89" baseType="lpstr">
      <vt:lpstr>Arial</vt:lpstr>
      <vt:lpstr>Arial Narrow</vt:lpstr>
      <vt:lpstr>BlinkMacSystemFont</vt:lpstr>
      <vt:lpstr>Calibri</vt:lpstr>
      <vt:lpstr>Calibri Light</vt:lpstr>
      <vt:lpstr>Symbol</vt:lpstr>
      <vt:lpstr>Times New Roman</vt:lpstr>
      <vt:lpstr>Wingdings</vt:lpstr>
      <vt:lpstr>Office Theme</vt:lpstr>
      <vt:lpstr>1_Office Theme</vt:lpstr>
      <vt:lpstr>PowerPoint Presentation</vt:lpstr>
      <vt:lpstr>Learning Objectives</vt:lpstr>
      <vt:lpstr>Headache Disorders</vt:lpstr>
      <vt:lpstr>Epidemiology</vt:lpstr>
      <vt:lpstr>Headache Disorders Are the 2nd Leading Cause of Disability Worldwide*</vt:lpstr>
      <vt:lpstr>The Burden of Migraine is Enormous</vt:lpstr>
      <vt:lpstr>Unmet Treatment Needs = Greater Disability = Greater Burden</vt:lpstr>
      <vt:lpstr>Poor Acute Treatment Associated with Chronic Migraine Risk: American Migraine Prevalence and Prevention Study</vt:lpstr>
      <vt:lpstr>What should be the goals of acute treatment? What do patients want from acute migraine treatment?</vt:lpstr>
      <vt:lpstr>The Burden of Cluster Headache Is Greater Than Migraine</vt:lpstr>
      <vt:lpstr>Early Identification of a Primary Headache Disorder Is Important</vt:lpstr>
      <vt:lpstr>Diagnosis of Headache Disorders</vt:lpstr>
      <vt:lpstr>The Headache History: Focus on Headache Story</vt:lpstr>
      <vt:lpstr>The Headache History: Focus on Headache Story  (continued)</vt:lpstr>
      <vt:lpstr>The Headache History: Focus on Headache Symptoms</vt:lpstr>
      <vt:lpstr>The Headache History: Focus on Goals</vt:lpstr>
      <vt:lpstr>The Headache History: Focus on Comorbidities</vt:lpstr>
      <vt:lpstr>The Headache Physical Exam</vt:lpstr>
      <vt:lpstr>Primary Headache Disorders (continued)</vt:lpstr>
      <vt:lpstr>Differentiating Among Primary Headache Disorders</vt:lpstr>
      <vt:lpstr>Differentiating Among Primary Headache Disorders (cont)</vt:lpstr>
      <vt:lpstr>Migraine without Aura</vt:lpstr>
      <vt:lpstr>Migraine with Aura</vt:lpstr>
      <vt:lpstr>Episodic vs Chronic Migraine</vt:lpstr>
      <vt:lpstr>Trigeminal Autonomic Cephalalgias (TACs)</vt:lpstr>
      <vt:lpstr>Clinical Features of TACs</vt:lpstr>
      <vt:lpstr>Differential Diagnosis</vt:lpstr>
      <vt:lpstr>ICHD-3 Cluster Headache Diagnostic Criteria </vt:lpstr>
      <vt:lpstr>Cluster Headache Features</vt:lpstr>
      <vt:lpstr>Summary</vt:lpstr>
      <vt:lpstr>Migraine Pathophysiology</vt:lpstr>
      <vt:lpstr>Serotonin and Migraine: 5-HT1B, 5-HT1D, 5-HT1F</vt:lpstr>
      <vt:lpstr>Strategies for Migraine Treatment</vt:lpstr>
      <vt:lpstr>Goals of Acute Treatment</vt:lpstr>
      <vt:lpstr>Medications for Acute Treatment of Migraine</vt:lpstr>
      <vt:lpstr>PowerPoint Presentation</vt:lpstr>
      <vt:lpstr>Rimegepant Phase 3 Trials: Efficacy</vt:lpstr>
      <vt:lpstr>PowerPoint Presentation</vt:lpstr>
      <vt:lpstr>Lasmiditan Integrated Phase 3 Trials: Efficacy</vt:lpstr>
      <vt:lpstr>Lasmiditan Adverse Events</vt:lpstr>
      <vt:lpstr>Who should receive a gepant or ditan for acute treatment of migraine?</vt:lpstr>
      <vt:lpstr>Neuromodulation</vt:lpstr>
      <vt:lpstr>When to Offer Prevention</vt:lpstr>
      <vt:lpstr>Goals of Preventive Treatment for Migraine</vt:lpstr>
      <vt:lpstr>Principles of Preventive Treatment</vt:lpstr>
      <vt:lpstr>Medications for Preventive Treatment of Episodic Migraine</vt:lpstr>
      <vt:lpstr>   4 Injectable mAbs to CGRP or Its Receptor</vt:lpstr>
      <vt:lpstr>  CGRP mAb Phase 3 Trials for Episodic Migraine*</vt:lpstr>
      <vt:lpstr>   4 Injectable mAbs to CGRP or Its Receptor (continued)</vt:lpstr>
      <vt:lpstr> CGRP mAb Phase 3 Trials for Chronic Migraine*</vt:lpstr>
      <vt:lpstr> CGRP mAbs: Safety Considerations</vt:lpstr>
      <vt:lpstr>Number Needed to Treat; Number Needed to Harm</vt:lpstr>
      <vt:lpstr>Number Needed to Treat; Number Needed to Harm: Data from Migraine Prevention RCTs </vt:lpstr>
      <vt:lpstr>Who Should Receive a CGRP mAb for Migraine Prevention?</vt:lpstr>
      <vt:lpstr>Lifestyle Modifications</vt:lpstr>
      <vt:lpstr>Adherence to Acute Treatment: CaMEO Study</vt:lpstr>
      <vt:lpstr>Strategies to Improve Patient Adherence</vt:lpstr>
      <vt:lpstr>Strategies to Improve Patient Adherence (continued)</vt:lpstr>
      <vt:lpstr>PowerPoint Presentation</vt:lpstr>
      <vt:lpstr>The Role of CGRP in Cluster Headache</vt:lpstr>
      <vt:lpstr>Patient video describing treatment experience</vt:lpstr>
      <vt:lpstr>Medications for the Acute Treatment of Cluster Headache</vt:lpstr>
      <vt:lpstr>Noninvasive Vagal Nerve Stimulation for Acute Treatment of Episodic Cluster Headache (ACT 1 &amp; 2)</vt:lpstr>
      <vt:lpstr>Transitional Treatment</vt:lpstr>
      <vt:lpstr>Medications Used – But Not US FDA-Approved – for Preventive Treatment of Cluster Headache</vt:lpstr>
      <vt:lpstr>Cluster Preventive Treatment</vt:lpstr>
      <vt:lpstr>Galcanezumab Is the Only Medication Approved by the US FDA for Prevention of Episodic Cluster Headache</vt:lpstr>
      <vt:lpstr>Galcanezumab Is the Only Medication Approved by the US FDA for Prevention of Episodic Cluster Headache (cont)</vt:lpstr>
      <vt:lpstr>Noninvasive Vagal Nerve Stimulation Cleared by US FDA for Adjunctive Preventive Treatment of Cluster Headache (PREVA Study)</vt:lpstr>
      <vt:lpstr>Summary: Cluster Headache</vt:lpstr>
      <vt:lpstr>Shared Decision-Making</vt:lpstr>
      <vt:lpstr>Shared Decision-Making: 5 Steps</vt:lpstr>
      <vt:lpstr>Step 1: Seek your patient’s participation</vt:lpstr>
      <vt:lpstr>Step 2: Help your patient explore and compare treatment options</vt:lpstr>
      <vt:lpstr>Step 3: Assess your patient’s values and preferences</vt:lpstr>
      <vt:lpstr>Step 4: Reach a decision with your patient</vt:lpstr>
      <vt:lpstr>Step 4: Reach a decision with your patient (cont)</vt:lpstr>
      <vt:lpstr>Step 5: Evaluate your patient’s decision</vt:lpstr>
      <vt:lpstr>Shared Decision-Making: Helpful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489</cp:revision>
  <dcterms:created xsi:type="dcterms:W3CDTF">2020-09-24T17:03:35Z</dcterms:created>
  <dcterms:modified xsi:type="dcterms:W3CDTF">2020-12-08T17:48:08Z</dcterms:modified>
</cp:coreProperties>
</file>