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sldIdLst>
    <p:sldId id="646" r:id="rId2"/>
    <p:sldId id="518" r:id="rId3"/>
    <p:sldId id="574" r:id="rId4"/>
    <p:sldId id="625" r:id="rId5"/>
    <p:sldId id="626" r:id="rId6"/>
    <p:sldId id="257" r:id="rId7"/>
    <p:sldId id="675" r:id="rId8"/>
    <p:sldId id="260" r:id="rId9"/>
    <p:sldId id="280" r:id="rId10"/>
    <p:sldId id="282" r:id="rId11"/>
    <p:sldId id="285" r:id="rId12"/>
    <p:sldId id="261" r:id="rId13"/>
    <p:sldId id="262" r:id="rId14"/>
    <p:sldId id="287" r:id="rId15"/>
    <p:sldId id="263" r:id="rId16"/>
    <p:sldId id="284" r:id="rId17"/>
    <p:sldId id="264" r:id="rId18"/>
    <p:sldId id="265" r:id="rId19"/>
    <p:sldId id="290" r:id="rId20"/>
    <p:sldId id="291" r:id="rId21"/>
    <p:sldId id="293" r:id="rId22"/>
    <p:sldId id="292" r:id="rId23"/>
    <p:sldId id="409" r:id="rId24"/>
    <p:sldId id="513" r:id="rId25"/>
    <p:sldId id="514" r:id="rId26"/>
    <p:sldId id="676" r:id="rId27"/>
    <p:sldId id="671" r:id="rId28"/>
    <p:sldId id="268" r:id="rId29"/>
    <p:sldId id="269" r:id="rId30"/>
    <p:sldId id="271" r:id="rId31"/>
    <p:sldId id="272" r:id="rId32"/>
    <p:sldId id="516" r:id="rId33"/>
    <p:sldId id="517" r:id="rId34"/>
    <p:sldId id="515" r:id="rId35"/>
    <p:sldId id="274" r:id="rId36"/>
    <p:sldId id="275" r:id="rId37"/>
    <p:sldId id="276" r:id="rId38"/>
    <p:sldId id="677" r:id="rId39"/>
    <p:sldId id="635" r:id="rId40"/>
    <p:sldId id="641" r:id="rId41"/>
    <p:sldId id="642" r:id="rId42"/>
    <p:sldId id="643" r:id="rId43"/>
    <p:sldId id="528" r:id="rId44"/>
    <p:sldId id="644" r:id="rId45"/>
    <p:sldId id="645" r:id="rId46"/>
    <p:sldId id="653" r:id="rId47"/>
    <p:sldId id="651" r:id="rId48"/>
    <p:sldId id="652" r:id="rId49"/>
    <p:sldId id="650" r:id="rId50"/>
    <p:sldId id="521" r:id="rId51"/>
    <p:sldId id="524" r:id="rId52"/>
    <p:sldId id="522" r:id="rId53"/>
    <p:sldId id="523" r:id="rId54"/>
    <p:sldId id="548" r:id="rId55"/>
    <p:sldId id="556" r:id="rId56"/>
    <p:sldId id="554" r:id="rId57"/>
    <p:sldId id="550" r:id="rId58"/>
    <p:sldId id="664" r:id="rId59"/>
    <p:sldId id="665" r:id="rId60"/>
    <p:sldId id="666" r:id="rId61"/>
    <p:sldId id="667" r:id="rId62"/>
    <p:sldId id="668" r:id="rId63"/>
    <p:sldId id="669" r:id="rId64"/>
    <p:sldId id="670" r:id="rId65"/>
    <p:sldId id="678" r:id="rId66"/>
    <p:sldId id="534" r:id="rId67"/>
    <p:sldId id="558" r:id="rId68"/>
    <p:sldId id="559" r:id="rId69"/>
    <p:sldId id="560" r:id="rId70"/>
    <p:sldId id="561" r:id="rId71"/>
    <p:sldId id="565" r:id="rId72"/>
    <p:sldId id="562" r:id="rId73"/>
    <p:sldId id="563" r:id="rId74"/>
    <p:sldId id="564" r:id="rId75"/>
    <p:sldId id="537" r:id="rId76"/>
    <p:sldId id="538" r:id="rId77"/>
    <p:sldId id="566" r:id="rId78"/>
    <p:sldId id="539" r:id="rId79"/>
    <p:sldId id="568" r:id="rId80"/>
    <p:sldId id="679" r:id="rId81"/>
    <p:sldId id="680" r:id="rId82"/>
    <p:sldId id="636" r:id="rId83"/>
    <p:sldId id="672" r:id="rId84"/>
    <p:sldId id="673" r:id="rId85"/>
    <p:sldId id="578" r:id="rId86"/>
    <p:sldId id="592" r:id="rId87"/>
    <p:sldId id="593" r:id="rId88"/>
    <p:sldId id="595" r:id="rId89"/>
    <p:sldId id="594" r:id="rId90"/>
    <p:sldId id="542" r:id="rId91"/>
    <p:sldId id="598" r:id="rId92"/>
    <p:sldId id="599" r:id="rId93"/>
    <p:sldId id="600" r:id="rId94"/>
    <p:sldId id="601" r:id="rId95"/>
    <p:sldId id="602" r:id="rId96"/>
    <p:sldId id="541" r:id="rId97"/>
    <p:sldId id="607" r:id="rId98"/>
    <p:sldId id="582" r:id="rId99"/>
    <p:sldId id="616" r:id="rId100"/>
    <p:sldId id="609" r:id="rId101"/>
    <p:sldId id="612" r:id="rId102"/>
    <p:sldId id="552" r:id="rId103"/>
    <p:sldId id="585" r:id="rId104"/>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hris fischer" initials="cf" lastIdx="12" clrIdx="0">
    <p:extLst>
      <p:ext uri="{19B8F6BF-5375-455C-9EA6-DF929625EA0E}">
        <p15:presenceInfo xmlns:p15="http://schemas.microsoft.com/office/powerpoint/2012/main" userId="4f3c93236af8e16f" providerId="Windows Live"/>
      </p:ext>
    </p:extLst>
  </p:cmAuthor>
  <p:cmAuthor id="2" name="Jane Joukovsky" initials="JJ" lastIdx="27" clrIdx="1">
    <p:extLst>
      <p:ext uri="{19B8F6BF-5375-455C-9EA6-DF929625EA0E}">
        <p15:presenceInfo xmlns:p15="http://schemas.microsoft.com/office/powerpoint/2012/main" userId="Jane Joukovsky"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BFDFD"/>
    <a:srgbClr val="F2F2E8"/>
    <a:srgbClr val="BE1E2C"/>
    <a:srgbClr val="E72F25"/>
    <a:srgbClr val="2A5175"/>
    <a:srgbClr val="4F623A"/>
    <a:srgbClr val="FFFF00"/>
    <a:srgbClr val="1D1A17"/>
    <a:srgbClr val="FFFFFF"/>
    <a:srgbClr val="FFD9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267" autoAdjust="0"/>
    <p:restoredTop sz="96087"/>
  </p:normalViewPr>
  <p:slideViewPr>
    <p:cSldViewPr snapToGrid="0" snapToObjects="1">
      <p:cViewPr varScale="1">
        <p:scale>
          <a:sx n="83" d="100"/>
          <a:sy n="83" d="100"/>
        </p:scale>
        <p:origin x="544" y="52"/>
      </p:cViewPr>
      <p:guideLst>
        <p:guide orient="horz" pos="1620"/>
        <p:guide pos="2880"/>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 d="1"/>
        <a:sy n="1" d="1"/>
      </p:scale>
      <p:origin x="0" y="0"/>
    </p:cViewPr>
  </p:sorterViewPr>
  <p:gridSpacing cx="36004" cy="36004"/>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07" Type="http://schemas.openxmlformats.org/officeDocument/2006/relationships/viewProps" Target="viewProps.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theme" Target="theme/theme1.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tableStyles" Target="tableStyles.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commentAuthors" Target="commentAuthor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0" i="0" u="none" strike="noStrike" kern="1200" spc="0" baseline="0">
                <a:solidFill>
                  <a:schemeClr val="tx1">
                    <a:lumMod val="65000"/>
                    <a:lumOff val="35000"/>
                  </a:schemeClr>
                </a:solidFill>
                <a:latin typeface="+mn-lt"/>
                <a:ea typeface="+mn-ea"/>
                <a:cs typeface="+mn-cs"/>
              </a:defRPr>
            </a:pPr>
            <a:r>
              <a:rPr lang="en-US" sz="1600" dirty="0"/>
              <a:t>Seizure-free</a:t>
            </a:r>
            <a:r>
              <a:rPr lang="en-US" sz="1600" baseline="0" dirty="0"/>
              <a:t> Patients (%)</a:t>
            </a:r>
            <a:endParaRPr lang="en-US" sz="1600" dirty="0"/>
          </a:p>
        </c:rich>
      </c:tx>
      <c:overlay val="0"/>
      <c:spPr>
        <a:noFill/>
        <a:ln>
          <a:noFill/>
        </a:ln>
        <a:effectLst/>
      </c:spPr>
      <c:txPr>
        <a:bodyPr rot="0" spcFirstLastPara="1" vertOverflow="ellipsis" vert="horz" wrap="square" anchor="ctr" anchorCtr="1"/>
        <a:lstStyle/>
        <a:p>
          <a:pPr>
            <a:defRPr sz="16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2.9484702093397746E-2"/>
          <c:y val="0.21814371720329448"/>
          <c:w val="0.93126415357500603"/>
          <c:h val="0.61952186446197199"/>
        </c:manualLayout>
      </c:layout>
      <c:barChart>
        <c:barDir val="bar"/>
        <c:grouping val="percentStacked"/>
        <c:varyColors val="0"/>
        <c:ser>
          <c:idx val="0"/>
          <c:order val="0"/>
          <c:spPr>
            <a:solidFill>
              <a:schemeClr val="accent6">
                <a:lumMod val="75000"/>
              </a:schemeClr>
            </a:solidFill>
            <a:ln w="19050">
              <a:solidFill>
                <a:schemeClr val="lt1"/>
              </a:solidFill>
            </a:ln>
            <a:effectLst/>
          </c:spPr>
          <c:invertIfNegative val="0"/>
          <c:dLbls>
            <c:delete val="1"/>
          </c:dLbls>
          <c:val>
            <c:numRef>
              <c:f>Sheet1!$B$2</c:f>
              <c:numCache>
                <c:formatCode>0%</c:formatCode>
                <c:ptCount val="1"/>
                <c:pt idx="0">
                  <c:v>0.47</c:v>
                </c:pt>
              </c:numCache>
            </c:numRef>
          </c:val>
          <c:extLst>
            <c:ext xmlns:c15="http://schemas.microsoft.com/office/drawing/2012/chart" uri="{02D57815-91ED-43cb-92C2-25804820EDAC}">
              <c15:filteredSeriesTitle>
                <c15:tx>
                  <c:strRef>
                    <c:extLst>
                      <c:ext uri="{02D57815-91ED-43cb-92C2-25804820EDAC}">
                        <c15:formulaRef>
                          <c15:sqref>Sheet1!$B$1</c15:sqref>
                        </c15:formulaRef>
                      </c:ext>
                    </c:extLst>
                    <c:strCache>
                      <c:ptCount val="1"/>
                      <c:pt idx="0">
                        <c:v>1st AED</c:v>
                      </c:pt>
                    </c:strCache>
                  </c:strRef>
                </c15:tx>
              </c15:filteredSeriesTitle>
            </c:ext>
            <c:ext xmlns:c15="http://schemas.microsoft.com/office/drawing/2012/chart" uri="{02D57815-91ED-43cb-92C2-25804820EDAC}">
              <c15:filteredCategoryTitle>
                <c15:cat>
                  <c:strRef>
                    <c:extLst>
                      <c:ext uri="{02D57815-91ED-43cb-92C2-25804820EDAC}">
                        <c15:formulaRef>
                          <c15:sqref>Sheet1!$A$2</c15:sqref>
                        </c15:formulaRef>
                      </c:ext>
                    </c:extLst>
                    <c:strCache>
                      <c:ptCount val="1"/>
                      <c:pt idx="0">
                        <c:v>1st AED</c:v>
                      </c:pt>
                    </c:strCache>
                  </c:strRef>
                </c15:cat>
              </c15:filteredCategoryTitle>
            </c:ext>
            <c:ext xmlns:c16="http://schemas.microsoft.com/office/drawing/2014/chart" uri="{C3380CC4-5D6E-409C-BE32-E72D297353CC}">
              <c16:uniqueId val="{00000000-BC58-45F0-829D-90633242BE61}"/>
            </c:ext>
          </c:extLst>
        </c:ser>
        <c:ser>
          <c:idx val="1"/>
          <c:order val="1"/>
          <c:spPr>
            <a:solidFill>
              <a:schemeClr val="accent1"/>
            </a:solidFill>
            <a:ln w="19050">
              <a:solidFill>
                <a:schemeClr val="lt1"/>
              </a:solidFill>
            </a:ln>
            <a:effectLst/>
          </c:spPr>
          <c:invertIfNegative val="0"/>
          <c:dLbls>
            <c:delete val="1"/>
          </c:dLbls>
          <c:val>
            <c:numRef>
              <c:f>Sheet1!$C$2</c:f>
              <c:numCache>
                <c:formatCode>0%</c:formatCode>
                <c:ptCount val="1"/>
                <c:pt idx="0">
                  <c:v>0.13</c:v>
                </c:pt>
              </c:numCache>
            </c:numRef>
          </c:val>
          <c:extLst>
            <c:ext xmlns:c15="http://schemas.microsoft.com/office/drawing/2012/chart" uri="{02D57815-91ED-43cb-92C2-25804820EDAC}">
              <c15:filteredSeriesTitle>
                <c15:tx>
                  <c:strRef>
                    <c:extLst>
                      <c:ext uri="{02D57815-91ED-43cb-92C2-25804820EDAC}">
                        <c15:formulaRef>
                          <c15:sqref>Sheet1!$C$1</c15:sqref>
                        </c15:formulaRef>
                      </c:ext>
                    </c:extLst>
                    <c:strCache>
                      <c:ptCount val="1"/>
                      <c:pt idx="0">
                        <c:v>2nd AED</c:v>
                      </c:pt>
                    </c:strCache>
                  </c:strRef>
                </c15:tx>
              </c15:filteredSeriesTitle>
            </c:ext>
            <c:ext xmlns:c15="http://schemas.microsoft.com/office/drawing/2012/chart" uri="{02D57815-91ED-43cb-92C2-25804820EDAC}">
              <c15:filteredCategoryTitle>
                <c15:cat>
                  <c:strRef>
                    <c:extLst>
                      <c:ext uri="{02D57815-91ED-43cb-92C2-25804820EDAC}">
                        <c15:formulaRef>
                          <c15:sqref>Sheet1!$A$2</c15:sqref>
                        </c15:formulaRef>
                      </c:ext>
                    </c:extLst>
                    <c:strCache>
                      <c:ptCount val="1"/>
                      <c:pt idx="0">
                        <c:v>1st AED</c:v>
                      </c:pt>
                    </c:strCache>
                  </c:strRef>
                </c15:cat>
              </c15:filteredCategoryTitle>
            </c:ext>
            <c:ext xmlns:c16="http://schemas.microsoft.com/office/drawing/2014/chart" uri="{C3380CC4-5D6E-409C-BE32-E72D297353CC}">
              <c16:uniqueId val="{00000001-BC58-45F0-829D-90633242BE61}"/>
            </c:ext>
          </c:extLst>
        </c:ser>
        <c:ser>
          <c:idx val="2"/>
          <c:order val="2"/>
          <c:spPr>
            <a:solidFill>
              <a:srgbClr val="FFC000"/>
            </a:solidFill>
            <a:ln w="19050">
              <a:solidFill>
                <a:schemeClr val="lt1"/>
              </a:solidFill>
            </a:ln>
            <a:effectLst/>
          </c:spPr>
          <c:invertIfNegative val="0"/>
          <c:dLbls>
            <c:delete val="1"/>
          </c:dLbls>
          <c:val>
            <c:numRef>
              <c:f>Sheet1!$D$2</c:f>
              <c:numCache>
                <c:formatCode>0%</c:formatCode>
                <c:ptCount val="1"/>
                <c:pt idx="0">
                  <c:v>0.04</c:v>
                </c:pt>
              </c:numCache>
            </c:numRef>
          </c:val>
          <c:extLst>
            <c:ext xmlns:c15="http://schemas.microsoft.com/office/drawing/2012/chart" uri="{02D57815-91ED-43cb-92C2-25804820EDAC}">
              <c15:filteredSeriesTitle>
                <c15:tx>
                  <c:strRef>
                    <c:extLst>
                      <c:ext uri="{02D57815-91ED-43cb-92C2-25804820EDAC}">
                        <c15:formulaRef>
                          <c15:sqref>Sheet1!$D$1</c15:sqref>
                        </c15:formulaRef>
                      </c:ext>
                    </c:extLst>
                    <c:strCache>
                      <c:ptCount val="1"/>
                      <c:pt idx="0">
                        <c:v>3rd or Multiple AEDs </c:v>
                      </c:pt>
                    </c:strCache>
                  </c:strRef>
                </c15:tx>
              </c15:filteredSeriesTitle>
            </c:ext>
            <c:ext xmlns:c15="http://schemas.microsoft.com/office/drawing/2012/chart" uri="{02D57815-91ED-43cb-92C2-25804820EDAC}">
              <c15:filteredCategoryTitle>
                <c15:cat>
                  <c:strRef>
                    <c:extLst>
                      <c:ext uri="{02D57815-91ED-43cb-92C2-25804820EDAC}">
                        <c15:formulaRef>
                          <c15:sqref>Sheet1!$A$2</c15:sqref>
                        </c15:formulaRef>
                      </c:ext>
                    </c:extLst>
                    <c:strCache>
                      <c:ptCount val="1"/>
                      <c:pt idx="0">
                        <c:v>1st AED</c:v>
                      </c:pt>
                    </c:strCache>
                  </c:strRef>
                </c15:cat>
              </c15:filteredCategoryTitle>
            </c:ext>
            <c:ext xmlns:c16="http://schemas.microsoft.com/office/drawing/2014/chart" uri="{C3380CC4-5D6E-409C-BE32-E72D297353CC}">
              <c16:uniqueId val="{00000002-BC58-45F0-829D-90633242BE61}"/>
            </c:ext>
          </c:extLst>
        </c:ser>
        <c:ser>
          <c:idx val="3"/>
          <c:order val="3"/>
          <c:spPr>
            <a:solidFill>
              <a:srgbClr val="FF0000"/>
            </a:solidFill>
            <a:ln w="19050">
              <a:solidFill>
                <a:schemeClr val="lt1"/>
              </a:solidFill>
            </a:ln>
            <a:effectLst/>
          </c:spPr>
          <c:invertIfNegative val="0"/>
          <c:dLbls>
            <c:delete val="1"/>
          </c:dLbls>
          <c:val>
            <c:numRef>
              <c:f>Sheet1!$E$2</c:f>
              <c:numCache>
                <c:formatCode>0%</c:formatCode>
                <c:ptCount val="1"/>
                <c:pt idx="0">
                  <c:v>0.36</c:v>
                </c:pt>
              </c:numCache>
            </c:numRef>
          </c:val>
          <c:extLst>
            <c:ext xmlns:c15="http://schemas.microsoft.com/office/drawing/2012/chart" uri="{02D57815-91ED-43cb-92C2-25804820EDAC}">
              <c15:filteredSeriesTitle>
                <c15:tx>
                  <c:strRef>
                    <c:extLst>
                      <c:ext uri="{02D57815-91ED-43cb-92C2-25804820EDAC}">
                        <c15:formulaRef>
                          <c15:sqref>Sheet1!$E$1</c15:sqref>
                        </c15:formulaRef>
                      </c:ext>
                    </c:extLst>
                    <c:strCache>
                      <c:ptCount val="1"/>
                      <c:pt idx="0">
                        <c:v>Refractory</c:v>
                      </c:pt>
                    </c:strCache>
                  </c:strRef>
                </c15:tx>
              </c15:filteredSeriesTitle>
            </c:ext>
            <c:ext xmlns:c15="http://schemas.microsoft.com/office/drawing/2012/chart" uri="{02D57815-91ED-43cb-92C2-25804820EDAC}">
              <c15:filteredCategoryTitle>
                <c15:cat>
                  <c:strRef>
                    <c:extLst>
                      <c:ext uri="{02D57815-91ED-43cb-92C2-25804820EDAC}">
                        <c15:formulaRef>
                          <c15:sqref>Sheet1!$A$2</c15:sqref>
                        </c15:formulaRef>
                      </c:ext>
                    </c:extLst>
                    <c:strCache>
                      <c:ptCount val="1"/>
                      <c:pt idx="0">
                        <c:v>1st AED</c:v>
                      </c:pt>
                    </c:strCache>
                  </c:strRef>
                </c15:cat>
              </c15:filteredCategoryTitle>
            </c:ext>
            <c:ext xmlns:c16="http://schemas.microsoft.com/office/drawing/2014/chart" uri="{C3380CC4-5D6E-409C-BE32-E72D297353CC}">
              <c16:uniqueId val="{00000003-BC58-45F0-829D-90633242BE61}"/>
            </c:ext>
          </c:extLst>
        </c:ser>
        <c:dLbls>
          <c:dLblPos val="ctr"/>
          <c:showLegendKey val="0"/>
          <c:showVal val="1"/>
          <c:showCatName val="0"/>
          <c:showSerName val="0"/>
          <c:showPercent val="0"/>
          <c:showBubbleSize val="0"/>
        </c:dLbls>
        <c:gapWidth val="150"/>
        <c:overlap val="100"/>
        <c:axId val="1376470639"/>
        <c:axId val="1499103647"/>
      </c:barChart>
      <c:valAx>
        <c:axId val="1499103647"/>
        <c:scaling>
          <c:orientation val="minMax"/>
        </c:scaling>
        <c:delete val="1"/>
        <c:axPos val="b"/>
        <c:numFmt formatCode="0%" sourceLinked="1"/>
        <c:majorTickMark val="out"/>
        <c:minorTickMark val="none"/>
        <c:tickLblPos val="nextTo"/>
        <c:crossAx val="1376470639"/>
        <c:crosses val="autoZero"/>
        <c:crossBetween val="between"/>
      </c:valAx>
      <c:catAx>
        <c:axId val="1376470639"/>
        <c:scaling>
          <c:orientation val="minMax"/>
        </c:scaling>
        <c:delete val="1"/>
        <c:axPos val="l"/>
        <c:numFmt formatCode="General" sourceLinked="1"/>
        <c:majorTickMark val="out"/>
        <c:minorTickMark val="none"/>
        <c:tickLblPos val="nextTo"/>
        <c:crossAx val="1499103647"/>
        <c:crosses val="autoZero"/>
        <c:auto val="1"/>
        <c:lblAlgn val="ctr"/>
        <c:lblOffset val="100"/>
        <c:noMultiLvlLbl val="0"/>
      </c:cat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b="1" dirty="0"/>
              <a:t>30-day mortality </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4379483342120031"/>
          <c:y val="0.15369870526338708"/>
          <c:w val="0.85620516657879964"/>
          <c:h val="0.75208047910419851"/>
        </c:manualLayout>
      </c:layout>
      <c:barChart>
        <c:barDir val="col"/>
        <c:grouping val="clustered"/>
        <c:varyColors val="0"/>
        <c:ser>
          <c:idx val="0"/>
          <c:order val="0"/>
          <c:tx>
            <c:strRef>
              <c:f>Sheet1!$B$1</c:f>
              <c:strCache>
                <c:ptCount val="1"/>
                <c:pt idx="0">
                  <c:v>10-29 minutes</c:v>
                </c:pt>
              </c:strCache>
            </c:strRef>
          </c:tx>
          <c:spPr>
            <a:solidFill>
              <a:schemeClr val="accent1"/>
            </a:solidFill>
            <a:ln>
              <a:noFill/>
            </a:ln>
            <a:effectLst/>
          </c:spPr>
          <c:invertIfNegative val="0"/>
          <c:cat>
            <c:numRef>
              <c:f>Sheet1!$A$2</c:f>
              <c:numCache>
                <c:formatCode>General</c:formatCode>
                <c:ptCount val="1"/>
              </c:numCache>
            </c:numRef>
          </c:cat>
          <c:val>
            <c:numRef>
              <c:f>Sheet1!$B$2</c:f>
              <c:numCache>
                <c:formatCode>0.00%</c:formatCode>
                <c:ptCount val="1"/>
                <c:pt idx="0">
                  <c:v>2.5999999999999999E-2</c:v>
                </c:pt>
              </c:numCache>
            </c:numRef>
          </c:val>
          <c:extLst>
            <c:ext xmlns:c16="http://schemas.microsoft.com/office/drawing/2014/chart" uri="{C3380CC4-5D6E-409C-BE32-E72D297353CC}">
              <c16:uniqueId val="{00000000-2E0B-4F58-88DC-6C142C5F710C}"/>
            </c:ext>
          </c:extLst>
        </c:ser>
        <c:ser>
          <c:idx val="1"/>
          <c:order val="1"/>
          <c:tx>
            <c:strRef>
              <c:f>Sheet1!$C$1</c:f>
              <c:strCache>
                <c:ptCount val="1"/>
                <c:pt idx="0">
                  <c:v>&gt;30 minutes</c:v>
                </c:pt>
              </c:strCache>
            </c:strRef>
          </c:tx>
          <c:spPr>
            <a:solidFill>
              <a:schemeClr val="accent2"/>
            </a:solidFill>
            <a:ln>
              <a:noFill/>
            </a:ln>
            <a:effectLst/>
          </c:spPr>
          <c:invertIfNegative val="0"/>
          <c:cat>
            <c:numRef>
              <c:f>Sheet1!$A$2</c:f>
              <c:numCache>
                <c:formatCode>General</c:formatCode>
                <c:ptCount val="1"/>
              </c:numCache>
            </c:numRef>
          </c:cat>
          <c:val>
            <c:numRef>
              <c:f>Sheet1!$C$2</c:f>
              <c:numCache>
                <c:formatCode>0%</c:formatCode>
                <c:ptCount val="1"/>
                <c:pt idx="0">
                  <c:v>0.19</c:v>
                </c:pt>
              </c:numCache>
            </c:numRef>
          </c:val>
          <c:extLst>
            <c:ext xmlns:c16="http://schemas.microsoft.com/office/drawing/2014/chart" uri="{C3380CC4-5D6E-409C-BE32-E72D297353CC}">
              <c16:uniqueId val="{00000001-2E0B-4F58-88DC-6C142C5F710C}"/>
            </c:ext>
          </c:extLst>
        </c:ser>
        <c:dLbls>
          <c:showLegendKey val="0"/>
          <c:showVal val="0"/>
          <c:showCatName val="0"/>
          <c:showSerName val="0"/>
          <c:showPercent val="0"/>
          <c:showBubbleSize val="0"/>
        </c:dLbls>
        <c:gapWidth val="219"/>
        <c:overlap val="-27"/>
        <c:axId val="979910879"/>
        <c:axId val="1397713919"/>
      </c:barChart>
      <c:catAx>
        <c:axId val="979910879"/>
        <c:scaling>
          <c:orientation val="minMax"/>
        </c:scaling>
        <c:delete val="0"/>
        <c:axPos val="b"/>
        <c:title>
          <c:tx>
            <c:rich>
              <a:bodyPr rot="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US" dirty="0"/>
                  <a:t>SE</a:t>
                </a:r>
                <a:r>
                  <a:rPr lang="en-US" baseline="0" dirty="0"/>
                  <a:t> Duration</a:t>
                </a:r>
                <a:endParaRPr lang="en-US" dirty="0"/>
              </a:p>
            </c:rich>
          </c:tx>
          <c:overlay val="0"/>
          <c:spPr>
            <a:noFill/>
            <a:ln>
              <a:noFill/>
            </a:ln>
            <a:effectLst/>
          </c:spPr>
          <c:txPr>
            <a:bodyPr rot="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out"/>
        <c:minorTickMark val="none"/>
        <c:tickLblPos val="nextTo"/>
        <c:spPr>
          <a:noFill/>
          <a:ln w="28575" cap="flat" cmpd="sng" algn="ctr">
            <a:solidFill>
              <a:schemeClr val="tx1"/>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397713919"/>
        <c:crosses val="autoZero"/>
        <c:auto val="1"/>
        <c:lblAlgn val="ctr"/>
        <c:lblOffset val="100"/>
        <c:noMultiLvlLbl val="0"/>
      </c:catAx>
      <c:valAx>
        <c:axId val="1397713919"/>
        <c:scaling>
          <c:orientation val="minMax"/>
        </c:scaling>
        <c:delete val="0"/>
        <c:axPos val="l"/>
        <c:numFmt formatCode="0%" sourceLinked="0"/>
        <c:majorTickMark val="out"/>
        <c:minorTickMark val="none"/>
        <c:tickLblPos val="nextTo"/>
        <c:spPr>
          <a:noFill/>
          <a:ln w="28575">
            <a:solidFill>
              <a:schemeClr val="tx1"/>
            </a:solid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79910879"/>
        <c:crosses val="autoZero"/>
        <c:crossBetween val="between"/>
        <c:majorUnit val="5.000000000000001E-2"/>
      </c:valAx>
      <c:spPr>
        <a:noFill/>
        <a:ln>
          <a:noFill/>
        </a:ln>
        <a:effectLst/>
      </c:spPr>
    </c:plotArea>
    <c:legend>
      <c:legendPos val="b"/>
      <c:layout>
        <c:manualLayout>
          <c:xMode val="edge"/>
          <c:yMode val="edge"/>
          <c:x val="0.14545194809612083"/>
          <c:y val="0.33451550206276381"/>
          <c:w val="0.34567340847099992"/>
          <c:h val="0.13401005988802484"/>
        </c:manualLayout>
      </c:layout>
      <c:overlay val="0"/>
      <c:spPr>
        <a:noFill/>
        <a:ln>
          <a:noFill/>
        </a:ln>
        <a:effectLst/>
      </c:spPr>
      <c:txPr>
        <a:bodyPr rot="0" spcFirstLastPara="1" vertOverflow="ellipsis" vert="horz" wrap="square" anchor="ctr" anchorCtr="1"/>
        <a:lstStyle/>
        <a:p>
          <a:pPr algn="just">
            <a:defRPr sz="105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Outcomes in Patients with Generalized SE (n=45)</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7-D9F9-4970-927E-80C4465C7F06}"/>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D9F9-4970-927E-80C4465C7F06}"/>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2-D9F9-4970-927E-80C4465C7F06}"/>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5-D9F9-4970-927E-80C4465C7F06}"/>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4-D9F9-4970-927E-80C4465C7F06}"/>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6-D9F9-4970-927E-80C4465C7F06}"/>
              </c:ext>
            </c:extLst>
          </c:dPt>
          <c:dLbls>
            <c:dLbl>
              <c:idx val="0"/>
              <c:layout>
                <c:manualLayout>
                  <c:x val="2.7429188538931996E-3"/>
                  <c:y val="0.27140607770193936"/>
                </c:manualLayout>
              </c:layout>
              <c:tx>
                <c:rich>
                  <a:bodyPr/>
                  <a:lstStyle/>
                  <a:p>
                    <a:fld id="{C70E7478-F378-4E55-A26F-744F0490CA9F}" type="CATEGORYNAME">
                      <a:rPr lang="en-US" b="1" dirty="0">
                        <a:solidFill>
                          <a:schemeClr val="bg1"/>
                        </a:solidFill>
                      </a:rPr>
                      <a:pPr/>
                      <a:t>[CATEGORY NAME]</a:t>
                    </a:fld>
                    <a:endParaRPr lang="en-US"/>
                  </a:p>
                </c:rich>
              </c:tx>
              <c:dLblPos val="bestFit"/>
              <c:showLegendKey val="0"/>
              <c:showVal val="0"/>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D9F9-4970-927E-80C4465C7F06}"/>
                </c:ext>
              </c:extLst>
            </c:dLbl>
            <c:dLbl>
              <c:idx val="1"/>
              <c:layout>
                <c:manualLayout>
                  <c:x val="-2.4749205877567192E-2"/>
                  <c:y val="-8.3684755663043973E-5"/>
                </c:manualLayout>
              </c:layout>
              <c:spPr>
                <a:noFill/>
                <a:ln>
                  <a:noFill/>
                </a:ln>
                <a:effectLst/>
              </c:spPr>
              <c:txPr>
                <a:bodyPr rot="0" spcFirstLastPara="1" vertOverflow="ellipsis" vert="horz" wrap="square" lIns="38100" tIns="19050" rIns="38100" bIns="19050" anchor="ctr" anchorCtr="1">
                  <a:no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bestFit"/>
              <c:showLegendKey val="0"/>
              <c:showVal val="0"/>
              <c:showCatName val="1"/>
              <c:showSerName val="0"/>
              <c:showPercent val="0"/>
              <c:showBubbleSize val="0"/>
              <c:extLst>
                <c:ext xmlns:c15="http://schemas.microsoft.com/office/drawing/2012/chart" uri="{CE6537A1-D6FC-4f65-9D91-7224C49458BB}">
                  <c15:layout>
                    <c:manualLayout>
                      <c:w val="0.22036862137515828"/>
                      <c:h val="0.10173266067955884"/>
                    </c:manualLayout>
                  </c15:layout>
                </c:ext>
                <c:ext xmlns:c16="http://schemas.microsoft.com/office/drawing/2014/chart" uri="{C3380CC4-5D6E-409C-BE32-E72D297353CC}">
                  <c16:uniqueId val="{00000003-D9F9-4970-927E-80C4465C7F06}"/>
                </c:ext>
              </c:extLst>
            </c:dLbl>
            <c:dLbl>
              <c:idx val="2"/>
              <c:layout>
                <c:manualLayout>
                  <c:x val="-1.450652984414684E-2"/>
                  <c:y val="-1.0367414701094146E-2"/>
                </c:manualLayout>
              </c:layout>
              <c:spPr>
                <a:noFill/>
                <a:ln>
                  <a:noFill/>
                </a:ln>
                <a:effectLst/>
              </c:spPr>
              <c:txPr>
                <a:bodyPr rot="0" spcFirstLastPara="1" vertOverflow="ellipsis" vert="horz" wrap="square" lIns="38100" tIns="19050" rIns="38100" bIns="19050" anchor="ctr" anchorCtr="1">
                  <a:no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bestFit"/>
              <c:showLegendKey val="0"/>
              <c:showVal val="0"/>
              <c:showCatName val="1"/>
              <c:showSerName val="0"/>
              <c:showPercent val="0"/>
              <c:showBubbleSize val="0"/>
              <c:extLst>
                <c:ext xmlns:c15="http://schemas.microsoft.com/office/drawing/2012/chart" uri="{CE6537A1-D6FC-4f65-9D91-7224C49458BB}">
                  <c15:layout>
                    <c:manualLayout>
                      <c:w val="0.20616319444444445"/>
                      <c:h val="6.949053364481228E-2"/>
                    </c:manualLayout>
                  </c15:layout>
                </c:ext>
                <c:ext xmlns:c16="http://schemas.microsoft.com/office/drawing/2014/chart" uri="{C3380CC4-5D6E-409C-BE32-E72D297353CC}">
                  <c16:uniqueId val="{00000002-D9F9-4970-927E-80C4465C7F06}"/>
                </c:ext>
              </c:extLst>
            </c:dLbl>
            <c:dLbl>
              <c:idx val="3"/>
              <c:layout>
                <c:manualLayout>
                  <c:x val="-2.6425175626631575E-2"/>
                  <c:y val="-2.9250397019792731E-2"/>
                </c:manualLayout>
              </c:layout>
              <c:dLblPos val="bestFit"/>
              <c:showLegendKey val="0"/>
              <c:showVal val="0"/>
              <c:showCatName val="1"/>
              <c:showSerName val="0"/>
              <c:showPercent val="0"/>
              <c:showBubbleSize val="0"/>
              <c:extLst>
                <c:ext xmlns:c15="http://schemas.microsoft.com/office/drawing/2012/chart" uri="{CE6537A1-D6FC-4f65-9D91-7224C49458BB}">
                  <c15:layout>
                    <c:manualLayout>
                      <c:w val="0.32718993852183575"/>
                      <c:h val="0.13170499964916776"/>
                    </c:manualLayout>
                  </c15:layout>
                </c:ext>
                <c:ext xmlns:c16="http://schemas.microsoft.com/office/drawing/2014/chart" uri="{C3380CC4-5D6E-409C-BE32-E72D297353CC}">
                  <c16:uniqueId val="{00000005-D9F9-4970-927E-80C4465C7F06}"/>
                </c:ext>
              </c:extLst>
            </c:dLbl>
            <c:dLbl>
              <c:idx val="4"/>
              <c:layout>
                <c:manualLayout>
                  <c:x val="2.3958797603129755E-2"/>
                  <c:y val="-1.5549915059973001E-2"/>
                </c:manualLayout>
              </c:layout>
              <c:dLblPos val="bestFit"/>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4-D9F9-4970-927E-80C4465C7F06}"/>
                </c:ext>
              </c:extLst>
            </c:dLbl>
            <c:dLbl>
              <c:idx val="5"/>
              <c:layout>
                <c:manualLayout>
                  <c:x val="2.930746937882733E-3"/>
                  <c:y val="3.073161719502861E-3"/>
                </c:manualLayout>
              </c:layout>
              <c:dLblPos val="bestFit"/>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6-D9F9-4970-927E-80C4465C7F06}"/>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bestFit"/>
            <c:showLegendKey val="0"/>
            <c:showVal val="0"/>
            <c:showCatName val="1"/>
            <c:showSerName val="0"/>
            <c:showPercent val="0"/>
            <c:showBubbleSize val="0"/>
            <c:showLeaderLines val="0"/>
            <c:extLst>
              <c:ext xmlns:c15="http://schemas.microsoft.com/office/drawing/2012/chart" uri="{CE6537A1-D6FC-4f65-9D91-7224C49458BB}"/>
            </c:extLst>
          </c:dLbls>
          <c:cat>
            <c:strRef>
              <c:f>Sheet1!$A$2:$A$7</c:f>
              <c:strCache>
                <c:ptCount val="6"/>
                <c:pt idx="0">
                  <c:v>Death</c:v>
                </c:pt>
                <c:pt idx="1">
                  <c:v>Vegetative state</c:v>
                </c:pt>
                <c:pt idx="2">
                  <c:v>Severe disability</c:v>
                </c:pt>
                <c:pt idx="3">
                  <c:v>Moderate disability</c:v>
                </c:pt>
                <c:pt idx="4">
                  <c:v>Mild disability </c:v>
                </c:pt>
                <c:pt idx="5">
                  <c:v>Healthy</c:v>
                </c:pt>
              </c:strCache>
            </c:strRef>
          </c:cat>
          <c:val>
            <c:numRef>
              <c:f>Sheet1!$B$2:$B$7</c:f>
              <c:numCache>
                <c:formatCode>0.00%</c:formatCode>
                <c:ptCount val="6"/>
                <c:pt idx="0">
                  <c:v>0.42199999999999999</c:v>
                </c:pt>
                <c:pt idx="1">
                  <c:v>4.3999999999999997E-2</c:v>
                </c:pt>
                <c:pt idx="2">
                  <c:v>8.8999999999999996E-2</c:v>
                </c:pt>
                <c:pt idx="3">
                  <c:v>8.8999999999999996E-2</c:v>
                </c:pt>
                <c:pt idx="4">
                  <c:v>8.8999999999999996E-2</c:v>
                </c:pt>
                <c:pt idx="5">
                  <c:v>0.111</c:v>
                </c:pt>
              </c:numCache>
            </c:numRef>
          </c:val>
          <c:extLst>
            <c:ext xmlns:c16="http://schemas.microsoft.com/office/drawing/2014/chart" uri="{C3380CC4-5D6E-409C-BE32-E72D297353CC}">
              <c16:uniqueId val="{00000000-D9F9-4970-927E-80C4465C7F06}"/>
            </c:ext>
          </c:extLst>
        </c:ser>
        <c:dLbls>
          <c:showLegendKey val="0"/>
          <c:showVal val="1"/>
          <c:showCatName val="0"/>
          <c:showSerName val="0"/>
          <c:showPercent val="0"/>
          <c:showBubbleSize val="0"/>
          <c:showLeaderLines val="0"/>
        </c:dLbls>
        <c:firstSliceAng val="269"/>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Column1</c:v>
                </c:pt>
              </c:strCache>
            </c:strRef>
          </c:tx>
          <c:spPr>
            <a:solidFill>
              <a:schemeClr val="accent1"/>
            </a:solidFill>
            <a:ln>
              <a:noFill/>
            </a:ln>
            <a:effectLst/>
          </c:spPr>
          <c:invertIfNegative val="0"/>
          <c:cat>
            <c:numRef>
              <c:f>Sheet1!$A$2:$A$6</c:f>
              <c:numCache>
                <c:formatCode>General</c:formatCode>
                <c:ptCount val="5"/>
              </c:numCache>
            </c:numRef>
          </c:cat>
          <c:val>
            <c:numRef>
              <c:f>Sheet1!$B$2:$B$6</c:f>
              <c:numCache>
                <c:formatCode>0%</c:formatCode>
                <c:ptCount val="5"/>
                <c:pt idx="0">
                  <c:v>0.96</c:v>
                </c:pt>
                <c:pt idx="1">
                  <c:v>0.8</c:v>
                </c:pt>
                <c:pt idx="2">
                  <c:v>0.98</c:v>
                </c:pt>
                <c:pt idx="3">
                  <c:v>0.88</c:v>
                </c:pt>
                <c:pt idx="4">
                  <c:v>0.69</c:v>
                </c:pt>
              </c:numCache>
            </c:numRef>
          </c:val>
          <c:extLst>
            <c:ext xmlns:c16="http://schemas.microsoft.com/office/drawing/2014/chart" uri="{C3380CC4-5D6E-409C-BE32-E72D297353CC}">
              <c16:uniqueId val="{00000000-957F-4448-9EA5-8695DD37E8E2}"/>
            </c:ext>
          </c:extLst>
        </c:ser>
        <c:ser>
          <c:idx val="1"/>
          <c:order val="1"/>
          <c:tx>
            <c:strRef>
              <c:f>Sheet1!$C$1</c:f>
              <c:strCache>
                <c:ptCount val="1"/>
                <c:pt idx="0">
                  <c:v>Column2</c:v>
                </c:pt>
              </c:strCache>
            </c:strRef>
          </c:tx>
          <c:spPr>
            <a:solidFill>
              <a:schemeClr val="accent2"/>
            </a:solidFill>
            <a:ln>
              <a:noFill/>
            </a:ln>
            <a:effectLst/>
          </c:spPr>
          <c:invertIfNegative val="0"/>
          <c:cat>
            <c:numRef>
              <c:f>Sheet1!$A$2:$A$6</c:f>
              <c:numCache>
                <c:formatCode>General</c:formatCode>
                <c:ptCount val="5"/>
              </c:numCache>
            </c:numRef>
          </c:cat>
          <c:val>
            <c:numRef>
              <c:f>Sheet1!$C$2:$C$6</c:f>
              <c:numCache>
                <c:formatCode>0%</c:formatCode>
                <c:ptCount val="5"/>
                <c:pt idx="0">
                  <c:v>0.81</c:v>
                </c:pt>
                <c:pt idx="1">
                  <c:v>0.49</c:v>
                </c:pt>
                <c:pt idx="2">
                  <c:v>0.56999999999999995</c:v>
                </c:pt>
                <c:pt idx="3">
                  <c:v>0.67</c:v>
                </c:pt>
                <c:pt idx="4">
                  <c:v>0.41</c:v>
                </c:pt>
              </c:numCache>
            </c:numRef>
          </c:val>
          <c:extLst>
            <c:ext xmlns:c16="http://schemas.microsoft.com/office/drawing/2014/chart" uri="{C3380CC4-5D6E-409C-BE32-E72D297353CC}">
              <c16:uniqueId val="{00000001-957F-4448-9EA5-8695DD37E8E2}"/>
            </c:ext>
          </c:extLst>
        </c:ser>
        <c:ser>
          <c:idx val="2"/>
          <c:order val="2"/>
          <c:tx>
            <c:strRef>
              <c:f>Sheet1!$D$1</c:f>
              <c:strCache>
                <c:ptCount val="1"/>
                <c:pt idx="0">
                  <c:v>Column3</c:v>
                </c:pt>
              </c:strCache>
            </c:strRef>
          </c:tx>
          <c:spPr>
            <a:solidFill>
              <a:schemeClr val="accent3"/>
            </a:solidFill>
            <a:ln>
              <a:noFill/>
            </a:ln>
            <a:effectLst/>
          </c:spPr>
          <c:invertIfNegative val="0"/>
          <c:cat>
            <c:numRef>
              <c:f>Sheet1!$A$2:$A$6</c:f>
              <c:numCache>
                <c:formatCode>General</c:formatCode>
                <c:ptCount val="5"/>
              </c:numCache>
            </c:numRef>
          </c:cat>
          <c:val>
            <c:numRef>
              <c:f>Sheet1!$D$2:$D$6</c:f>
              <c:numCache>
                <c:formatCode>General</c:formatCode>
                <c:ptCount val="5"/>
              </c:numCache>
            </c:numRef>
          </c:val>
          <c:extLst>
            <c:ext xmlns:c16="http://schemas.microsoft.com/office/drawing/2014/chart" uri="{C3380CC4-5D6E-409C-BE32-E72D297353CC}">
              <c16:uniqueId val="{00000002-957F-4448-9EA5-8695DD37E8E2}"/>
            </c:ext>
          </c:extLst>
        </c:ser>
        <c:dLbls>
          <c:showLegendKey val="0"/>
          <c:showVal val="0"/>
          <c:showCatName val="0"/>
          <c:showSerName val="0"/>
          <c:showPercent val="0"/>
          <c:showBubbleSize val="0"/>
        </c:dLbls>
        <c:gapWidth val="56"/>
        <c:overlap val="-1"/>
        <c:axId val="507024783"/>
        <c:axId val="330962703"/>
      </c:barChart>
      <c:catAx>
        <c:axId val="507024783"/>
        <c:scaling>
          <c:orientation val="minMax"/>
        </c:scaling>
        <c:delete val="0"/>
        <c:axPos val="b"/>
        <c:numFmt formatCode="General" sourceLinked="1"/>
        <c:majorTickMark val="none"/>
        <c:minorTickMark val="none"/>
        <c:tickLblPos val="nextTo"/>
        <c:spPr>
          <a:noFill/>
          <a:ln w="28575" cap="flat" cmpd="sng" algn="ctr">
            <a:solidFill>
              <a:schemeClr val="tx1"/>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30962703"/>
        <c:crosses val="autoZero"/>
        <c:auto val="1"/>
        <c:lblAlgn val="ctr"/>
        <c:lblOffset val="100"/>
        <c:noMultiLvlLbl val="0"/>
      </c:catAx>
      <c:valAx>
        <c:axId val="330962703"/>
        <c:scaling>
          <c:orientation val="minMax"/>
          <c:max val="1"/>
        </c:scaling>
        <c:delete val="0"/>
        <c:axPos val="l"/>
        <c:numFmt formatCode="0%" sourceLinked="1"/>
        <c:majorTickMark val="none"/>
        <c:minorTickMark val="none"/>
        <c:tickLblPos val="nextTo"/>
        <c:spPr>
          <a:noFill/>
          <a:ln w="28575">
            <a:solidFill>
              <a:schemeClr val="tx1"/>
            </a:solid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507024783"/>
        <c:crosses val="autoZero"/>
        <c:crossBetween val="between"/>
        <c:majorUnit val="0.25"/>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Column1</c:v>
                </c:pt>
              </c:strCache>
            </c:strRef>
          </c:tx>
          <c:spPr>
            <a:solidFill>
              <a:schemeClr val="accent1"/>
            </a:solidFill>
            <a:ln>
              <a:noFill/>
            </a:ln>
            <a:effectLst/>
          </c:spPr>
          <c:invertIfNegative val="0"/>
          <c:cat>
            <c:numRef>
              <c:f>Sheet1!$A$2:$A$6</c:f>
              <c:numCache>
                <c:formatCode>General</c:formatCode>
                <c:ptCount val="5"/>
              </c:numCache>
            </c:numRef>
          </c:cat>
          <c:val>
            <c:numRef>
              <c:f>Sheet1!$B$2:$B$6</c:f>
              <c:numCache>
                <c:formatCode>0%</c:formatCode>
                <c:ptCount val="5"/>
                <c:pt idx="0">
                  <c:v>0.96</c:v>
                </c:pt>
                <c:pt idx="1">
                  <c:v>0.8</c:v>
                </c:pt>
                <c:pt idx="2">
                  <c:v>0.98</c:v>
                </c:pt>
                <c:pt idx="3">
                  <c:v>0.88</c:v>
                </c:pt>
                <c:pt idx="4">
                  <c:v>0.69</c:v>
                </c:pt>
              </c:numCache>
            </c:numRef>
          </c:val>
          <c:extLst>
            <c:ext xmlns:c16="http://schemas.microsoft.com/office/drawing/2014/chart" uri="{C3380CC4-5D6E-409C-BE32-E72D297353CC}">
              <c16:uniqueId val="{00000000-2DF4-4998-A631-46C066A9F2E5}"/>
            </c:ext>
          </c:extLst>
        </c:ser>
        <c:ser>
          <c:idx val="1"/>
          <c:order val="1"/>
          <c:tx>
            <c:strRef>
              <c:f>Sheet1!$C$1</c:f>
              <c:strCache>
                <c:ptCount val="1"/>
                <c:pt idx="0">
                  <c:v>Column2</c:v>
                </c:pt>
              </c:strCache>
            </c:strRef>
          </c:tx>
          <c:spPr>
            <a:solidFill>
              <a:schemeClr val="accent2"/>
            </a:solidFill>
            <a:ln>
              <a:noFill/>
            </a:ln>
            <a:effectLst/>
          </c:spPr>
          <c:invertIfNegative val="0"/>
          <c:cat>
            <c:numRef>
              <c:f>Sheet1!$A$2:$A$6</c:f>
              <c:numCache>
                <c:formatCode>General</c:formatCode>
                <c:ptCount val="5"/>
              </c:numCache>
            </c:numRef>
          </c:cat>
          <c:val>
            <c:numRef>
              <c:f>Sheet1!$C$2:$C$6</c:f>
              <c:numCache>
                <c:formatCode>0%</c:formatCode>
                <c:ptCount val="5"/>
                <c:pt idx="0">
                  <c:v>0.81</c:v>
                </c:pt>
                <c:pt idx="1">
                  <c:v>0.49</c:v>
                </c:pt>
                <c:pt idx="2">
                  <c:v>0.56999999999999995</c:v>
                </c:pt>
                <c:pt idx="3">
                  <c:v>0.67</c:v>
                </c:pt>
                <c:pt idx="4">
                  <c:v>0.41</c:v>
                </c:pt>
              </c:numCache>
            </c:numRef>
          </c:val>
          <c:extLst>
            <c:ext xmlns:c16="http://schemas.microsoft.com/office/drawing/2014/chart" uri="{C3380CC4-5D6E-409C-BE32-E72D297353CC}">
              <c16:uniqueId val="{00000001-2DF4-4998-A631-46C066A9F2E5}"/>
            </c:ext>
          </c:extLst>
        </c:ser>
        <c:ser>
          <c:idx val="2"/>
          <c:order val="2"/>
          <c:tx>
            <c:strRef>
              <c:f>Sheet1!$D$1</c:f>
              <c:strCache>
                <c:ptCount val="1"/>
                <c:pt idx="0">
                  <c:v>Column3</c:v>
                </c:pt>
              </c:strCache>
            </c:strRef>
          </c:tx>
          <c:spPr>
            <a:solidFill>
              <a:schemeClr val="accent3"/>
            </a:solidFill>
            <a:ln>
              <a:noFill/>
            </a:ln>
            <a:effectLst/>
          </c:spPr>
          <c:invertIfNegative val="0"/>
          <c:cat>
            <c:numRef>
              <c:f>Sheet1!$A$2:$A$6</c:f>
              <c:numCache>
                <c:formatCode>General</c:formatCode>
                <c:ptCount val="5"/>
              </c:numCache>
            </c:numRef>
          </c:cat>
          <c:val>
            <c:numRef>
              <c:f>Sheet1!$D$2:$D$6</c:f>
              <c:numCache>
                <c:formatCode>General</c:formatCode>
                <c:ptCount val="5"/>
              </c:numCache>
            </c:numRef>
          </c:val>
          <c:extLst>
            <c:ext xmlns:c16="http://schemas.microsoft.com/office/drawing/2014/chart" uri="{C3380CC4-5D6E-409C-BE32-E72D297353CC}">
              <c16:uniqueId val="{00000002-2DF4-4998-A631-46C066A9F2E5}"/>
            </c:ext>
          </c:extLst>
        </c:ser>
        <c:dLbls>
          <c:showLegendKey val="0"/>
          <c:showVal val="0"/>
          <c:showCatName val="0"/>
          <c:showSerName val="0"/>
          <c:showPercent val="0"/>
          <c:showBubbleSize val="0"/>
        </c:dLbls>
        <c:gapWidth val="56"/>
        <c:overlap val="-1"/>
        <c:axId val="507024783"/>
        <c:axId val="330962703"/>
      </c:barChart>
      <c:catAx>
        <c:axId val="507024783"/>
        <c:scaling>
          <c:orientation val="minMax"/>
        </c:scaling>
        <c:delete val="0"/>
        <c:axPos val="b"/>
        <c:numFmt formatCode="General" sourceLinked="1"/>
        <c:majorTickMark val="none"/>
        <c:minorTickMark val="none"/>
        <c:tickLblPos val="nextTo"/>
        <c:spPr>
          <a:noFill/>
          <a:ln w="28575" cap="flat" cmpd="sng" algn="ctr">
            <a:solidFill>
              <a:schemeClr val="tx1"/>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30962703"/>
        <c:crosses val="autoZero"/>
        <c:auto val="1"/>
        <c:lblAlgn val="ctr"/>
        <c:lblOffset val="100"/>
        <c:noMultiLvlLbl val="0"/>
      </c:catAx>
      <c:valAx>
        <c:axId val="330962703"/>
        <c:scaling>
          <c:orientation val="minMax"/>
          <c:max val="1"/>
        </c:scaling>
        <c:delete val="0"/>
        <c:axPos val="l"/>
        <c:numFmt formatCode="0%" sourceLinked="1"/>
        <c:majorTickMark val="none"/>
        <c:minorTickMark val="none"/>
        <c:tickLblPos val="nextTo"/>
        <c:spPr>
          <a:noFill/>
          <a:ln w="28575">
            <a:solidFill>
              <a:schemeClr val="tx1"/>
            </a:solid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507024783"/>
        <c:crosses val="autoZero"/>
        <c:crossBetween val="between"/>
        <c:majorUnit val="0.25"/>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Column1</c:v>
                </c:pt>
              </c:strCache>
            </c:strRef>
          </c:tx>
          <c:spPr>
            <a:solidFill>
              <a:schemeClr val="accent1"/>
            </a:solidFill>
            <a:ln>
              <a:noFill/>
            </a:ln>
            <a:effectLst/>
          </c:spPr>
          <c:invertIfNegative val="0"/>
          <c:cat>
            <c:numRef>
              <c:f>Sheet1!$A$2:$A$6</c:f>
              <c:numCache>
                <c:formatCode>General</c:formatCode>
                <c:ptCount val="5"/>
              </c:numCache>
            </c:numRef>
          </c:cat>
          <c:val>
            <c:numRef>
              <c:f>Sheet1!$B$2:$B$6</c:f>
              <c:numCache>
                <c:formatCode>0%</c:formatCode>
                <c:ptCount val="5"/>
                <c:pt idx="0">
                  <c:v>0.96</c:v>
                </c:pt>
                <c:pt idx="1">
                  <c:v>0.8</c:v>
                </c:pt>
                <c:pt idx="2">
                  <c:v>0.98</c:v>
                </c:pt>
                <c:pt idx="3">
                  <c:v>0.88</c:v>
                </c:pt>
                <c:pt idx="4">
                  <c:v>0.69</c:v>
                </c:pt>
              </c:numCache>
            </c:numRef>
          </c:val>
          <c:extLst>
            <c:ext xmlns:c16="http://schemas.microsoft.com/office/drawing/2014/chart" uri="{C3380CC4-5D6E-409C-BE32-E72D297353CC}">
              <c16:uniqueId val="{00000000-DED2-4C29-B176-CDD680A681BF}"/>
            </c:ext>
          </c:extLst>
        </c:ser>
        <c:ser>
          <c:idx val="1"/>
          <c:order val="1"/>
          <c:tx>
            <c:strRef>
              <c:f>Sheet1!$C$1</c:f>
              <c:strCache>
                <c:ptCount val="1"/>
                <c:pt idx="0">
                  <c:v>Column2</c:v>
                </c:pt>
              </c:strCache>
            </c:strRef>
          </c:tx>
          <c:spPr>
            <a:solidFill>
              <a:schemeClr val="accent2"/>
            </a:solidFill>
            <a:ln>
              <a:noFill/>
            </a:ln>
            <a:effectLst/>
          </c:spPr>
          <c:invertIfNegative val="0"/>
          <c:cat>
            <c:numRef>
              <c:f>Sheet1!$A$2:$A$6</c:f>
              <c:numCache>
                <c:formatCode>General</c:formatCode>
                <c:ptCount val="5"/>
              </c:numCache>
            </c:numRef>
          </c:cat>
          <c:val>
            <c:numRef>
              <c:f>Sheet1!$C$2:$C$6</c:f>
              <c:numCache>
                <c:formatCode>0%</c:formatCode>
                <c:ptCount val="5"/>
                <c:pt idx="0">
                  <c:v>0.81</c:v>
                </c:pt>
                <c:pt idx="1">
                  <c:v>0.49</c:v>
                </c:pt>
                <c:pt idx="2">
                  <c:v>0.56999999999999995</c:v>
                </c:pt>
                <c:pt idx="3">
                  <c:v>0.67</c:v>
                </c:pt>
                <c:pt idx="4">
                  <c:v>0.41</c:v>
                </c:pt>
              </c:numCache>
            </c:numRef>
          </c:val>
          <c:extLst>
            <c:ext xmlns:c16="http://schemas.microsoft.com/office/drawing/2014/chart" uri="{C3380CC4-5D6E-409C-BE32-E72D297353CC}">
              <c16:uniqueId val="{00000001-DED2-4C29-B176-CDD680A681BF}"/>
            </c:ext>
          </c:extLst>
        </c:ser>
        <c:ser>
          <c:idx val="2"/>
          <c:order val="2"/>
          <c:tx>
            <c:strRef>
              <c:f>Sheet1!$D$1</c:f>
              <c:strCache>
                <c:ptCount val="1"/>
                <c:pt idx="0">
                  <c:v>Column3</c:v>
                </c:pt>
              </c:strCache>
            </c:strRef>
          </c:tx>
          <c:spPr>
            <a:solidFill>
              <a:schemeClr val="accent3"/>
            </a:solidFill>
            <a:ln>
              <a:noFill/>
            </a:ln>
            <a:effectLst/>
          </c:spPr>
          <c:invertIfNegative val="0"/>
          <c:cat>
            <c:numRef>
              <c:f>Sheet1!$A$2:$A$6</c:f>
              <c:numCache>
                <c:formatCode>General</c:formatCode>
                <c:ptCount val="5"/>
              </c:numCache>
            </c:numRef>
          </c:cat>
          <c:val>
            <c:numRef>
              <c:f>Sheet1!$D$2:$D$6</c:f>
              <c:numCache>
                <c:formatCode>General</c:formatCode>
                <c:ptCount val="5"/>
              </c:numCache>
            </c:numRef>
          </c:val>
          <c:extLst>
            <c:ext xmlns:c16="http://schemas.microsoft.com/office/drawing/2014/chart" uri="{C3380CC4-5D6E-409C-BE32-E72D297353CC}">
              <c16:uniqueId val="{00000002-DED2-4C29-B176-CDD680A681BF}"/>
            </c:ext>
          </c:extLst>
        </c:ser>
        <c:dLbls>
          <c:showLegendKey val="0"/>
          <c:showVal val="0"/>
          <c:showCatName val="0"/>
          <c:showSerName val="0"/>
          <c:showPercent val="0"/>
          <c:showBubbleSize val="0"/>
        </c:dLbls>
        <c:gapWidth val="56"/>
        <c:overlap val="-1"/>
        <c:axId val="507024783"/>
        <c:axId val="330962703"/>
      </c:barChart>
      <c:catAx>
        <c:axId val="507024783"/>
        <c:scaling>
          <c:orientation val="minMax"/>
        </c:scaling>
        <c:delete val="0"/>
        <c:axPos val="b"/>
        <c:numFmt formatCode="General" sourceLinked="1"/>
        <c:majorTickMark val="none"/>
        <c:minorTickMark val="none"/>
        <c:tickLblPos val="nextTo"/>
        <c:spPr>
          <a:noFill/>
          <a:ln w="28575" cap="flat" cmpd="sng" algn="ctr">
            <a:solidFill>
              <a:schemeClr val="tx1"/>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30962703"/>
        <c:crosses val="autoZero"/>
        <c:auto val="1"/>
        <c:lblAlgn val="ctr"/>
        <c:lblOffset val="100"/>
        <c:noMultiLvlLbl val="0"/>
      </c:catAx>
      <c:valAx>
        <c:axId val="330962703"/>
        <c:scaling>
          <c:orientation val="minMax"/>
          <c:max val="1"/>
        </c:scaling>
        <c:delete val="0"/>
        <c:axPos val="l"/>
        <c:numFmt formatCode="0%" sourceLinked="1"/>
        <c:majorTickMark val="none"/>
        <c:minorTickMark val="none"/>
        <c:tickLblPos val="nextTo"/>
        <c:spPr>
          <a:noFill/>
          <a:ln w="28575">
            <a:solidFill>
              <a:schemeClr val="tx1"/>
            </a:solid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507024783"/>
        <c:crosses val="autoZero"/>
        <c:crossBetween val="between"/>
        <c:majorUnit val="0.25"/>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Column1</c:v>
                </c:pt>
              </c:strCache>
            </c:strRef>
          </c:tx>
          <c:spPr>
            <a:solidFill>
              <a:schemeClr val="accent1"/>
            </a:solidFill>
            <a:ln>
              <a:noFill/>
            </a:ln>
            <a:effectLst/>
          </c:spPr>
          <c:invertIfNegative val="0"/>
          <c:cat>
            <c:numRef>
              <c:f>Sheet1!$A$2:$A$6</c:f>
              <c:numCache>
                <c:formatCode>General</c:formatCode>
                <c:ptCount val="5"/>
              </c:numCache>
            </c:numRef>
          </c:cat>
          <c:val>
            <c:numRef>
              <c:f>Sheet1!$B$2:$B$6</c:f>
              <c:numCache>
                <c:formatCode>0%</c:formatCode>
                <c:ptCount val="5"/>
                <c:pt idx="0">
                  <c:v>0.96</c:v>
                </c:pt>
                <c:pt idx="1">
                  <c:v>0.8</c:v>
                </c:pt>
                <c:pt idx="2">
                  <c:v>0.98</c:v>
                </c:pt>
                <c:pt idx="3">
                  <c:v>0.88</c:v>
                </c:pt>
                <c:pt idx="4">
                  <c:v>0.69</c:v>
                </c:pt>
              </c:numCache>
            </c:numRef>
          </c:val>
          <c:extLst>
            <c:ext xmlns:c16="http://schemas.microsoft.com/office/drawing/2014/chart" uri="{C3380CC4-5D6E-409C-BE32-E72D297353CC}">
              <c16:uniqueId val="{00000000-F91F-4F9C-8E0F-F4D48AC04D55}"/>
            </c:ext>
          </c:extLst>
        </c:ser>
        <c:ser>
          <c:idx val="1"/>
          <c:order val="1"/>
          <c:tx>
            <c:strRef>
              <c:f>Sheet1!$C$1</c:f>
              <c:strCache>
                <c:ptCount val="1"/>
                <c:pt idx="0">
                  <c:v>Column2</c:v>
                </c:pt>
              </c:strCache>
            </c:strRef>
          </c:tx>
          <c:spPr>
            <a:solidFill>
              <a:schemeClr val="accent2"/>
            </a:solidFill>
            <a:ln>
              <a:noFill/>
            </a:ln>
            <a:effectLst/>
          </c:spPr>
          <c:invertIfNegative val="0"/>
          <c:cat>
            <c:numRef>
              <c:f>Sheet1!$A$2:$A$6</c:f>
              <c:numCache>
                <c:formatCode>General</c:formatCode>
                <c:ptCount val="5"/>
              </c:numCache>
            </c:numRef>
          </c:cat>
          <c:val>
            <c:numRef>
              <c:f>Sheet1!$C$2:$C$6</c:f>
              <c:numCache>
                <c:formatCode>0%</c:formatCode>
                <c:ptCount val="5"/>
                <c:pt idx="0">
                  <c:v>0.81</c:v>
                </c:pt>
                <c:pt idx="1">
                  <c:v>0.49</c:v>
                </c:pt>
                <c:pt idx="2">
                  <c:v>0.56999999999999995</c:v>
                </c:pt>
                <c:pt idx="3">
                  <c:v>0.67</c:v>
                </c:pt>
                <c:pt idx="4">
                  <c:v>0.41</c:v>
                </c:pt>
              </c:numCache>
            </c:numRef>
          </c:val>
          <c:extLst>
            <c:ext xmlns:c16="http://schemas.microsoft.com/office/drawing/2014/chart" uri="{C3380CC4-5D6E-409C-BE32-E72D297353CC}">
              <c16:uniqueId val="{00000001-F91F-4F9C-8E0F-F4D48AC04D55}"/>
            </c:ext>
          </c:extLst>
        </c:ser>
        <c:ser>
          <c:idx val="2"/>
          <c:order val="2"/>
          <c:tx>
            <c:strRef>
              <c:f>Sheet1!$D$1</c:f>
              <c:strCache>
                <c:ptCount val="1"/>
                <c:pt idx="0">
                  <c:v>Column3</c:v>
                </c:pt>
              </c:strCache>
            </c:strRef>
          </c:tx>
          <c:spPr>
            <a:solidFill>
              <a:schemeClr val="accent3"/>
            </a:solidFill>
            <a:ln>
              <a:noFill/>
            </a:ln>
            <a:effectLst/>
          </c:spPr>
          <c:invertIfNegative val="0"/>
          <c:cat>
            <c:numRef>
              <c:f>Sheet1!$A$2:$A$6</c:f>
              <c:numCache>
                <c:formatCode>General</c:formatCode>
                <c:ptCount val="5"/>
              </c:numCache>
            </c:numRef>
          </c:cat>
          <c:val>
            <c:numRef>
              <c:f>Sheet1!$D$2:$D$6</c:f>
              <c:numCache>
                <c:formatCode>General</c:formatCode>
                <c:ptCount val="5"/>
              </c:numCache>
            </c:numRef>
          </c:val>
          <c:extLst>
            <c:ext xmlns:c16="http://schemas.microsoft.com/office/drawing/2014/chart" uri="{C3380CC4-5D6E-409C-BE32-E72D297353CC}">
              <c16:uniqueId val="{00000002-F91F-4F9C-8E0F-F4D48AC04D55}"/>
            </c:ext>
          </c:extLst>
        </c:ser>
        <c:dLbls>
          <c:showLegendKey val="0"/>
          <c:showVal val="0"/>
          <c:showCatName val="0"/>
          <c:showSerName val="0"/>
          <c:showPercent val="0"/>
          <c:showBubbleSize val="0"/>
        </c:dLbls>
        <c:gapWidth val="56"/>
        <c:overlap val="-1"/>
        <c:axId val="507024783"/>
        <c:axId val="330962703"/>
      </c:barChart>
      <c:catAx>
        <c:axId val="507024783"/>
        <c:scaling>
          <c:orientation val="minMax"/>
        </c:scaling>
        <c:delete val="0"/>
        <c:axPos val="b"/>
        <c:numFmt formatCode="General" sourceLinked="1"/>
        <c:majorTickMark val="none"/>
        <c:minorTickMark val="none"/>
        <c:tickLblPos val="nextTo"/>
        <c:spPr>
          <a:noFill/>
          <a:ln w="28575" cap="flat" cmpd="sng" algn="ctr">
            <a:solidFill>
              <a:schemeClr val="tx1"/>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30962703"/>
        <c:crosses val="autoZero"/>
        <c:auto val="1"/>
        <c:lblAlgn val="ctr"/>
        <c:lblOffset val="100"/>
        <c:noMultiLvlLbl val="0"/>
      </c:catAx>
      <c:valAx>
        <c:axId val="330962703"/>
        <c:scaling>
          <c:orientation val="minMax"/>
          <c:max val="1"/>
        </c:scaling>
        <c:delete val="0"/>
        <c:axPos val="l"/>
        <c:numFmt formatCode="0%" sourceLinked="1"/>
        <c:majorTickMark val="none"/>
        <c:minorTickMark val="none"/>
        <c:tickLblPos val="nextTo"/>
        <c:spPr>
          <a:noFill/>
          <a:ln w="28575">
            <a:solidFill>
              <a:schemeClr val="tx1"/>
            </a:solid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507024783"/>
        <c:crosses val="autoZero"/>
        <c:crossBetween val="between"/>
        <c:majorUnit val="0.25"/>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Column1</c:v>
                </c:pt>
              </c:strCache>
            </c:strRef>
          </c:tx>
          <c:spPr>
            <a:solidFill>
              <a:schemeClr val="accent1"/>
            </a:solidFill>
            <a:ln>
              <a:noFill/>
            </a:ln>
            <a:effectLst/>
          </c:spPr>
          <c:invertIfNegative val="0"/>
          <c:cat>
            <c:numRef>
              <c:f>Sheet1!$A$2:$A$6</c:f>
              <c:numCache>
                <c:formatCode>General</c:formatCode>
                <c:ptCount val="5"/>
              </c:numCache>
            </c:numRef>
          </c:cat>
          <c:val>
            <c:numRef>
              <c:f>Sheet1!$B$2:$B$6</c:f>
              <c:numCache>
                <c:formatCode>0%</c:formatCode>
                <c:ptCount val="5"/>
                <c:pt idx="0">
                  <c:v>0.96</c:v>
                </c:pt>
                <c:pt idx="1">
                  <c:v>0.8</c:v>
                </c:pt>
                <c:pt idx="2">
                  <c:v>0.98</c:v>
                </c:pt>
                <c:pt idx="3">
                  <c:v>0.88</c:v>
                </c:pt>
                <c:pt idx="4">
                  <c:v>0.69</c:v>
                </c:pt>
              </c:numCache>
            </c:numRef>
          </c:val>
          <c:extLst>
            <c:ext xmlns:c16="http://schemas.microsoft.com/office/drawing/2014/chart" uri="{C3380CC4-5D6E-409C-BE32-E72D297353CC}">
              <c16:uniqueId val="{00000000-8389-4D60-93AF-425B3927A199}"/>
            </c:ext>
          </c:extLst>
        </c:ser>
        <c:ser>
          <c:idx val="1"/>
          <c:order val="1"/>
          <c:tx>
            <c:strRef>
              <c:f>Sheet1!$C$1</c:f>
              <c:strCache>
                <c:ptCount val="1"/>
                <c:pt idx="0">
                  <c:v>Column2</c:v>
                </c:pt>
              </c:strCache>
            </c:strRef>
          </c:tx>
          <c:spPr>
            <a:solidFill>
              <a:schemeClr val="accent2"/>
            </a:solidFill>
            <a:ln>
              <a:noFill/>
            </a:ln>
            <a:effectLst/>
          </c:spPr>
          <c:invertIfNegative val="0"/>
          <c:cat>
            <c:numRef>
              <c:f>Sheet1!$A$2:$A$6</c:f>
              <c:numCache>
                <c:formatCode>General</c:formatCode>
                <c:ptCount val="5"/>
              </c:numCache>
            </c:numRef>
          </c:cat>
          <c:val>
            <c:numRef>
              <c:f>Sheet1!$C$2:$C$6</c:f>
              <c:numCache>
                <c:formatCode>0%</c:formatCode>
                <c:ptCount val="5"/>
                <c:pt idx="0">
                  <c:v>0.81</c:v>
                </c:pt>
                <c:pt idx="1">
                  <c:v>0.49</c:v>
                </c:pt>
                <c:pt idx="2">
                  <c:v>0.56999999999999995</c:v>
                </c:pt>
                <c:pt idx="3">
                  <c:v>0.67</c:v>
                </c:pt>
                <c:pt idx="4">
                  <c:v>0.41</c:v>
                </c:pt>
              </c:numCache>
            </c:numRef>
          </c:val>
          <c:extLst>
            <c:ext xmlns:c16="http://schemas.microsoft.com/office/drawing/2014/chart" uri="{C3380CC4-5D6E-409C-BE32-E72D297353CC}">
              <c16:uniqueId val="{00000001-8389-4D60-93AF-425B3927A199}"/>
            </c:ext>
          </c:extLst>
        </c:ser>
        <c:ser>
          <c:idx val="2"/>
          <c:order val="2"/>
          <c:tx>
            <c:strRef>
              <c:f>Sheet1!$D$1</c:f>
              <c:strCache>
                <c:ptCount val="1"/>
                <c:pt idx="0">
                  <c:v>Column3</c:v>
                </c:pt>
              </c:strCache>
            </c:strRef>
          </c:tx>
          <c:spPr>
            <a:solidFill>
              <a:schemeClr val="accent3"/>
            </a:solidFill>
            <a:ln>
              <a:noFill/>
            </a:ln>
            <a:effectLst/>
          </c:spPr>
          <c:invertIfNegative val="0"/>
          <c:cat>
            <c:numRef>
              <c:f>Sheet1!$A$2:$A$6</c:f>
              <c:numCache>
                <c:formatCode>General</c:formatCode>
                <c:ptCount val="5"/>
              </c:numCache>
            </c:numRef>
          </c:cat>
          <c:val>
            <c:numRef>
              <c:f>Sheet1!$D$2:$D$6</c:f>
              <c:numCache>
                <c:formatCode>General</c:formatCode>
                <c:ptCount val="5"/>
              </c:numCache>
            </c:numRef>
          </c:val>
          <c:extLst>
            <c:ext xmlns:c16="http://schemas.microsoft.com/office/drawing/2014/chart" uri="{C3380CC4-5D6E-409C-BE32-E72D297353CC}">
              <c16:uniqueId val="{00000002-8389-4D60-93AF-425B3927A199}"/>
            </c:ext>
          </c:extLst>
        </c:ser>
        <c:dLbls>
          <c:showLegendKey val="0"/>
          <c:showVal val="0"/>
          <c:showCatName val="0"/>
          <c:showSerName val="0"/>
          <c:showPercent val="0"/>
          <c:showBubbleSize val="0"/>
        </c:dLbls>
        <c:gapWidth val="56"/>
        <c:overlap val="-1"/>
        <c:axId val="507024783"/>
        <c:axId val="330962703"/>
      </c:barChart>
      <c:catAx>
        <c:axId val="507024783"/>
        <c:scaling>
          <c:orientation val="minMax"/>
        </c:scaling>
        <c:delete val="0"/>
        <c:axPos val="b"/>
        <c:numFmt formatCode="General" sourceLinked="1"/>
        <c:majorTickMark val="none"/>
        <c:minorTickMark val="none"/>
        <c:tickLblPos val="nextTo"/>
        <c:spPr>
          <a:noFill/>
          <a:ln w="28575" cap="flat" cmpd="sng" algn="ctr">
            <a:solidFill>
              <a:schemeClr val="tx1"/>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30962703"/>
        <c:crosses val="autoZero"/>
        <c:auto val="1"/>
        <c:lblAlgn val="ctr"/>
        <c:lblOffset val="100"/>
        <c:noMultiLvlLbl val="0"/>
      </c:catAx>
      <c:valAx>
        <c:axId val="330962703"/>
        <c:scaling>
          <c:orientation val="minMax"/>
          <c:max val="1"/>
        </c:scaling>
        <c:delete val="0"/>
        <c:axPos val="l"/>
        <c:numFmt formatCode="0%" sourceLinked="1"/>
        <c:majorTickMark val="none"/>
        <c:minorTickMark val="none"/>
        <c:tickLblPos val="nextTo"/>
        <c:spPr>
          <a:noFill/>
          <a:ln w="28575">
            <a:solidFill>
              <a:schemeClr val="tx1"/>
            </a:solid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507024783"/>
        <c:crosses val="autoZero"/>
        <c:crossBetween val="between"/>
        <c:majorUnit val="0.25"/>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Column1</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4BDE-496E-92D0-42C28D71B52E}"/>
              </c:ext>
            </c:extLst>
          </c:dPt>
          <c:dPt>
            <c:idx val="1"/>
            <c:bubble3D val="0"/>
            <c:spPr>
              <a:solidFill>
                <a:schemeClr val="bg1"/>
              </a:solidFill>
              <a:ln w="19050">
                <a:solidFill>
                  <a:schemeClr val="lt1"/>
                </a:solidFill>
              </a:ln>
              <a:effectLst/>
            </c:spPr>
            <c:extLst>
              <c:ext xmlns:c16="http://schemas.microsoft.com/office/drawing/2014/chart" uri="{C3380CC4-5D6E-409C-BE32-E72D297353CC}">
                <c16:uniqueId val="{00000003-4BDE-496E-92D0-42C28D71B52E}"/>
              </c:ext>
            </c:extLst>
          </c:dPt>
          <c:cat>
            <c:strRef>
              <c:f>Sheet1!$A$2:$A$3</c:f>
              <c:strCache>
                <c:ptCount val="2"/>
                <c:pt idx="0">
                  <c:v>Yes</c:v>
                </c:pt>
                <c:pt idx="1">
                  <c:v>No</c:v>
                </c:pt>
              </c:strCache>
            </c:strRef>
          </c:cat>
          <c:val>
            <c:numRef>
              <c:f>Sheet1!$B$2:$B$3</c:f>
              <c:numCache>
                <c:formatCode>0%</c:formatCode>
                <c:ptCount val="2"/>
                <c:pt idx="0">
                  <c:v>0.45</c:v>
                </c:pt>
                <c:pt idx="1">
                  <c:v>0.55000000000000004</c:v>
                </c:pt>
              </c:numCache>
            </c:numRef>
          </c:val>
          <c:extLst>
            <c:ext xmlns:c16="http://schemas.microsoft.com/office/drawing/2014/chart" uri="{C3380CC4-5D6E-409C-BE32-E72D297353CC}">
              <c16:uniqueId val="{00000004-4BDE-496E-92D0-42C28D71B52E}"/>
            </c:ext>
          </c:extLst>
        </c:ser>
        <c:dLbls>
          <c:showLegendKey val="0"/>
          <c:showVal val="0"/>
          <c:showCatName val="0"/>
          <c:showSerName val="0"/>
          <c:showPercent val="0"/>
          <c:showBubbleSize val="0"/>
          <c:showLeaderLines val="1"/>
        </c:dLbls>
        <c:firstSliceAng val="198"/>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a:xfrm>
            <a:off x="193221" y="4014593"/>
            <a:ext cx="2057400" cy="273844"/>
          </a:xfrm>
          <a:prstGeom prst="rect">
            <a:avLst/>
          </a:prstGeom>
        </p:spPr>
        <p:txBody>
          <a:bodyPr/>
          <a:lstStyle/>
          <a:p>
            <a:fld id="{973D556F-213E-4B4C-822D-7394AE0516E6}" type="datetimeFigureOut">
              <a:rPr lang="en-US" smtClean="0"/>
              <a:t>12/23/2020</a:t>
            </a:fld>
            <a:endParaRPr lang="en-US" dirty="0"/>
          </a:p>
        </p:txBody>
      </p:sp>
      <p:sp>
        <p:nvSpPr>
          <p:cNvPr id="5" name="Footer Placeholder 4"/>
          <p:cNvSpPr>
            <a:spLocks noGrp="1"/>
          </p:cNvSpPr>
          <p:nvPr>
            <p:ph type="ftr" sz="quarter" idx="11"/>
          </p:nvPr>
        </p:nvSpPr>
        <p:spPr>
          <a:xfrm>
            <a:off x="3134696" y="4547118"/>
            <a:ext cx="5380653" cy="493989"/>
          </a:xfrm>
          <a:prstGeom prst="rect">
            <a:avLst/>
          </a:prstGeom>
        </p:spPr>
        <p:txBody>
          <a:bodyPr/>
          <a:lstStyle/>
          <a:p>
            <a:endParaRPr lang="en-US" dirty="0"/>
          </a:p>
        </p:txBody>
      </p:sp>
      <p:sp>
        <p:nvSpPr>
          <p:cNvPr id="6" name="Slide Number Placeholder 5"/>
          <p:cNvSpPr>
            <a:spLocks noGrp="1"/>
          </p:cNvSpPr>
          <p:nvPr>
            <p:ph type="sldNum" sz="quarter" idx="12"/>
          </p:nvPr>
        </p:nvSpPr>
        <p:spPr>
          <a:xfrm>
            <a:off x="6457950" y="4767263"/>
            <a:ext cx="2057400" cy="273844"/>
          </a:xfrm>
          <a:prstGeom prst="rect">
            <a:avLst/>
          </a:prstGeom>
        </p:spPr>
        <p:txBody>
          <a:bodyPr/>
          <a:lstStyle/>
          <a:p>
            <a:fld id="{F6E32641-EF70-FA4A-B3B1-DFE2E9BDB4CA}" type="slidenum">
              <a:rPr lang="en-US" smtClean="0"/>
              <a:t>‹#›</a:t>
            </a:fld>
            <a:endParaRPr lang="en-US" dirty="0"/>
          </a:p>
        </p:txBody>
      </p:sp>
    </p:spTree>
    <p:extLst>
      <p:ext uri="{BB962C8B-B14F-4D97-AF65-F5344CB8AC3E}">
        <p14:creationId xmlns:p14="http://schemas.microsoft.com/office/powerpoint/2010/main" val="13462976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a:t>Click icon to add picture</a:t>
            </a:r>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8" name="Text Placeholder 7">
            <a:extLst>
              <a:ext uri="{FF2B5EF4-FFF2-40B4-BE49-F238E27FC236}">
                <a16:creationId xmlns:a16="http://schemas.microsoft.com/office/drawing/2014/main" id="{ED0770C9-BFB4-4778-9635-5A3203A5667D}"/>
              </a:ext>
            </a:extLst>
          </p:cNvPr>
          <p:cNvSpPr>
            <a:spLocks noGrp="1"/>
          </p:cNvSpPr>
          <p:nvPr>
            <p:ph type="body" sz="quarter" idx="10"/>
          </p:nvPr>
        </p:nvSpPr>
        <p:spPr>
          <a:xfrm>
            <a:off x="3141663" y="4533900"/>
            <a:ext cx="5373687" cy="510851"/>
          </a:xfrm>
        </p:spPr>
        <p:txBody>
          <a:bodyPr anchor="b">
            <a:normAutofit/>
          </a:bodyPr>
          <a:lstStyle>
            <a:lvl1pPr>
              <a:buNone/>
              <a:defRPr lang="en-US" sz="900" kern="1200" dirty="0" smtClean="0">
                <a:solidFill>
                  <a:schemeClr val="tx1"/>
                </a:solidFill>
                <a:latin typeface="+mn-lt"/>
                <a:ea typeface="+mn-ea"/>
                <a:cs typeface="+mn-cs"/>
              </a:defRPr>
            </a:lvl1pPr>
            <a:lvl2pPr>
              <a:buNone/>
              <a:defRPr sz="1000"/>
            </a:lvl2pPr>
            <a:lvl3pPr>
              <a:buNone/>
              <a:defRPr sz="1000"/>
            </a:lvl3pPr>
            <a:lvl4pPr>
              <a:buNone/>
              <a:defRPr sz="1000"/>
            </a:lvl4pPr>
            <a:lvl5pPr>
              <a:buNone/>
              <a:defRPr sz="1000"/>
            </a:lvl5pPr>
          </a:lstStyle>
          <a:p>
            <a:pPr marL="0" lvl="0" indent="0" algn="l" defTabSz="685800" rtl="0" eaLnBrk="1" latinLnBrk="0" hangingPunct="1">
              <a:lnSpc>
                <a:spcPct val="100000"/>
              </a:lnSpc>
              <a:spcBef>
                <a:spcPts val="0"/>
              </a:spcBef>
              <a:buFont typeface="Arial" panose="020B0604020202020204" pitchFamily="34" charset="0"/>
              <a:buNone/>
            </a:pPr>
            <a:r>
              <a:rPr lang="en-US" dirty="0"/>
              <a:t>Click to edit Master text styles</a:t>
            </a:r>
          </a:p>
        </p:txBody>
      </p:sp>
    </p:spTree>
    <p:extLst>
      <p:ext uri="{BB962C8B-B14F-4D97-AF65-F5344CB8AC3E}">
        <p14:creationId xmlns:p14="http://schemas.microsoft.com/office/powerpoint/2010/main" val="17282859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
        <p:nvSpPr>
          <p:cNvPr id="2" name="Rectangle 12">
            <a:extLst>
              <a:ext uri="{FF2B5EF4-FFF2-40B4-BE49-F238E27FC236}">
                <a16:creationId xmlns:a16="http://schemas.microsoft.com/office/drawing/2014/main" id="{5B823F59-DF65-46B2-8C28-4998254FD438}"/>
              </a:ext>
            </a:extLst>
          </p:cNvPr>
          <p:cNvSpPr>
            <a:spLocks noGrp="1" noChangeArrowheads="1"/>
          </p:cNvSpPr>
          <p:nvPr>
            <p:ph type="dt" sz="half" idx="10"/>
          </p:nvPr>
        </p:nvSpPr>
        <p:spPr>
          <a:ln/>
        </p:spPr>
        <p:txBody>
          <a:bodyPr/>
          <a:lstStyle>
            <a:lvl1pPr>
              <a:defRPr/>
            </a:lvl1pPr>
          </a:lstStyle>
          <a:p>
            <a:pPr>
              <a:defRPr/>
            </a:pPr>
            <a:endParaRPr lang="en-US" altLang="en-US" dirty="0"/>
          </a:p>
        </p:txBody>
      </p:sp>
      <p:sp>
        <p:nvSpPr>
          <p:cNvPr id="3" name="Rectangle 13">
            <a:extLst>
              <a:ext uri="{FF2B5EF4-FFF2-40B4-BE49-F238E27FC236}">
                <a16:creationId xmlns:a16="http://schemas.microsoft.com/office/drawing/2014/main" id="{A8E26E60-9BA9-4006-8BF7-6A021EF42021}"/>
              </a:ext>
            </a:extLst>
          </p:cNvPr>
          <p:cNvSpPr>
            <a:spLocks noGrp="1" noChangeArrowheads="1"/>
          </p:cNvSpPr>
          <p:nvPr>
            <p:ph type="ftr" sz="quarter" idx="11"/>
          </p:nvPr>
        </p:nvSpPr>
        <p:spPr>
          <a:ln/>
        </p:spPr>
        <p:txBody>
          <a:bodyPr/>
          <a:lstStyle>
            <a:lvl1pPr>
              <a:defRPr/>
            </a:lvl1pPr>
          </a:lstStyle>
          <a:p>
            <a:pPr>
              <a:defRPr/>
            </a:pPr>
            <a:endParaRPr lang="en-US" altLang="en-US" dirty="0"/>
          </a:p>
        </p:txBody>
      </p:sp>
      <p:sp>
        <p:nvSpPr>
          <p:cNvPr id="4" name="Rectangle 14">
            <a:extLst>
              <a:ext uri="{FF2B5EF4-FFF2-40B4-BE49-F238E27FC236}">
                <a16:creationId xmlns:a16="http://schemas.microsoft.com/office/drawing/2014/main" id="{2080F4CA-C7FC-4768-BAC0-9EDA43513F32}"/>
              </a:ext>
            </a:extLst>
          </p:cNvPr>
          <p:cNvSpPr>
            <a:spLocks noGrp="1" noChangeArrowheads="1"/>
          </p:cNvSpPr>
          <p:nvPr>
            <p:ph type="sldNum" sz="quarter" idx="12"/>
          </p:nvPr>
        </p:nvSpPr>
        <p:spPr>
          <a:ln/>
        </p:spPr>
        <p:txBody>
          <a:bodyPr/>
          <a:lstStyle>
            <a:lvl1pPr>
              <a:defRPr/>
            </a:lvl1pPr>
          </a:lstStyle>
          <a:p>
            <a:fld id="{28F91D7C-A589-487E-B23B-7DE1B893E222}" type="slidenum">
              <a:rPr lang="en-US" altLang="en-US"/>
              <a:pPr/>
              <a:t>‹#›</a:t>
            </a:fld>
            <a:endParaRPr lang="en-US" altLang="en-US" dirty="0"/>
          </a:p>
        </p:txBody>
      </p:sp>
    </p:spTree>
    <p:extLst>
      <p:ext uri="{BB962C8B-B14F-4D97-AF65-F5344CB8AC3E}">
        <p14:creationId xmlns:p14="http://schemas.microsoft.com/office/powerpoint/2010/main" val="13870357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7">
            <a:extLst>
              <a:ext uri="{FF2B5EF4-FFF2-40B4-BE49-F238E27FC236}">
                <a16:creationId xmlns:a16="http://schemas.microsoft.com/office/drawing/2014/main" id="{D151E7BA-AC28-4768-BECE-9E52E44CE266}"/>
              </a:ext>
            </a:extLst>
          </p:cNvPr>
          <p:cNvSpPr>
            <a:spLocks noGrp="1"/>
          </p:cNvSpPr>
          <p:nvPr>
            <p:ph type="body" sz="quarter" idx="10"/>
          </p:nvPr>
        </p:nvSpPr>
        <p:spPr>
          <a:xfrm>
            <a:off x="3141663" y="4533900"/>
            <a:ext cx="5373687" cy="510851"/>
          </a:xfrm>
        </p:spPr>
        <p:txBody>
          <a:bodyPr anchor="b">
            <a:normAutofit/>
          </a:bodyPr>
          <a:lstStyle>
            <a:lvl1pPr marL="0" indent="0">
              <a:lnSpc>
                <a:spcPct val="100000"/>
              </a:lnSpc>
              <a:spcBef>
                <a:spcPts val="0"/>
              </a:spcBef>
              <a:buNone/>
              <a:defRPr kumimoji="0" lang="en-US" sz="900" b="0" i="0" u="none" strike="noStrike" kern="1200" cap="none" spc="0" normalizeH="0" baseline="0" dirty="0">
                <a:ln>
                  <a:noFill/>
                </a:ln>
                <a:solidFill>
                  <a:srgbClr val="212121"/>
                </a:solidFill>
                <a:effectLst/>
                <a:uLnTx/>
                <a:uFillTx/>
                <a:latin typeface="BlinkMacSystemFont"/>
                <a:ea typeface="+mn-ea"/>
                <a:cs typeface="+mn-cs"/>
              </a:defRPr>
            </a:lvl1pPr>
            <a:lvl2pPr>
              <a:buNone/>
              <a:defRPr sz="1000"/>
            </a:lvl2pPr>
            <a:lvl3pPr>
              <a:buNone/>
              <a:defRPr sz="1000"/>
            </a:lvl3pPr>
            <a:lvl4pPr>
              <a:buNone/>
              <a:defRPr sz="1000"/>
            </a:lvl4pPr>
            <a:lvl5pPr>
              <a:buNone/>
              <a:defRPr sz="1000"/>
            </a:lvl5pPr>
          </a:lstStyle>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Click to edit Master text styles</a:t>
            </a:r>
          </a:p>
        </p:txBody>
      </p:sp>
    </p:spTree>
    <p:extLst>
      <p:ext uri="{BB962C8B-B14F-4D97-AF65-F5344CB8AC3E}">
        <p14:creationId xmlns:p14="http://schemas.microsoft.com/office/powerpoint/2010/main" val="24505758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7" name="Text Placeholder 7">
            <a:extLst>
              <a:ext uri="{FF2B5EF4-FFF2-40B4-BE49-F238E27FC236}">
                <a16:creationId xmlns:a16="http://schemas.microsoft.com/office/drawing/2014/main" id="{5D4C271F-0712-4E4B-8744-21DCF6E9D6DE}"/>
              </a:ext>
            </a:extLst>
          </p:cNvPr>
          <p:cNvSpPr>
            <a:spLocks noGrp="1"/>
          </p:cNvSpPr>
          <p:nvPr>
            <p:ph type="body" sz="quarter" idx="10"/>
          </p:nvPr>
        </p:nvSpPr>
        <p:spPr>
          <a:xfrm>
            <a:off x="3141663" y="4533900"/>
            <a:ext cx="5373687" cy="510851"/>
          </a:xfrm>
        </p:spPr>
        <p:txBody>
          <a:bodyPr anchor="b">
            <a:normAutofit/>
          </a:bodyPr>
          <a:lstStyle>
            <a:lvl1pPr>
              <a:buNone/>
              <a:defRPr kumimoji="0" lang="en-US" sz="900" b="0" i="0" u="none" strike="noStrike" kern="1200" cap="none" spc="0" normalizeH="0" baseline="0" dirty="0">
                <a:ln>
                  <a:noFill/>
                </a:ln>
                <a:solidFill>
                  <a:srgbClr val="212121"/>
                </a:solidFill>
                <a:effectLst/>
                <a:uLnTx/>
                <a:uFillTx/>
                <a:latin typeface="BlinkMacSystemFont"/>
                <a:ea typeface="+mn-ea"/>
                <a:cs typeface="+mn-cs"/>
              </a:defRPr>
            </a:lvl1pPr>
            <a:lvl2pPr>
              <a:buNone/>
              <a:defRPr sz="1000"/>
            </a:lvl2pPr>
            <a:lvl3pPr>
              <a:buNone/>
              <a:defRPr sz="1000"/>
            </a:lvl3pPr>
            <a:lvl4pPr>
              <a:buNone/>
              <a:defRPr sz="1000"/>
            </a:lvl4pPr>
            <a:lvl5pPr>
              <a:buNone/>
              <a:defRPr sz="1000"/>
            </a:lvl5pPr>
          </a:lstStyle>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Click to edit Master text styles</a:t>
            </a:r>
          </a:p>
        </p:txBody>
      </p:sp>
    </p:spTree>
    <p:extLst>
      <p:ext uri="{BB962C8B-B14F-4D97-AF65-F5344CB8AC3E}">
        <p14:creationId xmlns:p14="http://schemas.microsoft.com/office/powerpoint/2010/main" val="33155991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369219"/>
            <a:ext cx="3886200" cy="307669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369219"/>
            <a:ext cx="3886200" cy="307669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7">
            <a:extLst>
              <a:ext uri="{FF2B5EF4-FFF2-40B4-BE49-F238E27FC236}">
                <a16:creationId xmlns:a16="http://schemas.microsoft.com/office/drawing/2014/main" id="{72F7FB3B-DD3B-432C-8932-BACD4678761C}"/>
              </a:ext>
            </a:extLst>
          </p:cNvPr>
          <p:cNvSpPr>
            <a:spLocks noGrp="1"/>
          </p:cNvSpPr>
          <p:nvPr>
            <p:ph type="body" sz="quarter" idx="10"/>
          </p:nvPr>
        </p:nvSpPr>
        <p:spPr>
          <a:xfrm>
            <a:off x="3141663" y="4533900"/>
            <a:ext cx="5373687" cy="510851"/>
          </a:xfrm>
        </p:spPr>
        <p:txBody>
          <a:bodyPr anchor="b">
            <a:normAutofit/>
          </a:bodyPr>
          <a:lstStyle>
            <a:lvl1pPr>
              <a:buNone/>
              <a:defRPr kumimoji="0" lang="en-US" sz="900" b="0" i="0" u="none" strike="noStrike" kern="1200" cap="none" spc="0" normalizeH="0" baseline="0" dirty="0">
                <a:ln>
                  <a:noFill/>
                </a:ln>
                <a:solidFill>
                  <a:srgbClr val="212121"/>
                </a:solidFill>
                <a:effectLst/>
                <a:uLnTx/>
                <a:uFillTx/>
                <a:latin typeface="BlinkMacSystemFont"/>
                <a:ea typeface="+mn-ea"/>
                <a:cs typeface="+mn-cs"/>
              </a:defRPr>
            </a:lvl1pPr>
            <a:lvl2pPr>
              <a:buNone/>
              <a:defRPr sz="1000"/>
            </a:lvl2pPr>
            <a:lvl3pPr>
              <a:buNone/>
              <a:defRPr sz="1000"/>
            </a:lvl3pPr>
            <a:lvl4pPr>
              <a:buNone/>
              <a:defRPr sz="1000"/>
            </a:lvl4pPr>
            <a:lvl5pPr>
              <a:buNone/>
              <a:defRPr sz="1000"/>
            </a:lvl5pPr>
          </a:lstStyle>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Click to edit Master text styles</a:t>
            </a:r>
          </a:p>
        </p:txBody>
      </p:sp>
    </p:spTree>
    <p:extLst>
      <p:ext uri="{BB962C8B-B14F-4D97-AF65-F5344CB8AC3E}">
        <p14:creationId xmlns:p14="http://schemas.microsoft.com/office/powerpoint/2010/main" val="41695898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52524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1878806"/>
            <a:ext cx="3887391" cy="252524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7">
            <a:extLst>
              <a:ext uri="{FF2B5EF4-FFF2-40B4-BE49-F238E27FC236}">
                <a16:creationId xmlns:a16="http://schemas.microsoft.com/office/drawing/2014/main" id="{E93FF6A6-6F4A-4694-9F2D-4A0EF204AED1}"/>
              </a:ext>
            </a:extLst>
          </p:cNvPr>
          <p:cNvSpPr>
            <a:spLocks noGrp="1"/>
          </p:cNvSpPr>
          <p:nvPr>
            <p:ph type="body" sz="quarter" idx="10"/>
          </p:nvPr>
        </p:nvSpPr>
        <p:spPr>
          <a:xfrm>
            <a:off x="3141663" y="4533900"/>
            <a:ext cx="5373687" cy="510851"/>
          </a:xfrm>
        </p:spPr>
        <p:txBody>
          <a:bodyPr anchor="b">
            <a:normAutofit/>
          </a:bodyPr>
          <a:lstStyle>
            <a:lvl1pPr>
              <a:buNone/>
              <a:defRPr lang="en-US" sz="900" kern="1200" dirty="0" smtClean="0">
                <a:solidFill>
                  <a:schemeClr val="tx1"/>
                </a:solidFill>
                <a:latin typeface="+mn-lt"/>
                <a:ea typeface="+mn-ea"/>
                <a:cs typeface="+mn-cs"/>
              </a:defRPr>
            </a:lvl1pPr>
            <a:lvl2pPr>
              <a:buNone/>
              <a:defRPr sz="1000"/>
            </a:lvl2pPr>
            <a:lvl3pPr>
              <a:buNone/>
              <a:defRPr sz="1000"/>
            </a:lvl3pPr>
            <a:lvl4pPr>
              <a:buNone/>
              <a:defRPr sz="1000"/>
            </a:lvl4pPr>
            <a:lvl5pPr>
              <a:buNone/>
              <a:defRPr sz="1000"/>
            </a:lvl5pPr>
          </a:lstStyle>
          <a:p>
            <a:pPr marL="0" lvl="0" indent="0" algn="l" defTabSz="685800" rtl="0" eaLnBrk="1" latinLnBrk="0" hangingPunct="1">
              <a:lnSpc>
                <a:spcPct val="100000"/>
              </a:lnSpc>
              <a:spcBef>
                <a:spcPts val="0"/>
              </a:spcBef>
              <a:buFont typeface="Arial" panose="020B0604020202020204" pitchFamily="34" charset="0"/>
              <a:buNone/>
            </a:pPr>
            <a:r>
              <a:rPr lang="en-US" dirty="0"/>
              <a:t>Click to edit Master text styles</a:t>
            </a:r>
          </a:p>
        </p:txBody>
      </p:sp>
    </p:spTree>
    <p:extLst>
      <p:ext uri="{BB962C8B-B14F-4D97-AF65-F5344CB8AC3E}">
        <p14:creationId xmlns:p14="http://schemas.microsoft.com/office/powerpoint/2010/main" val="9137207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7">
            <a:extLst>
              <a:ext uri="{FF2B5EF4-FFF2-40B4-BE49-F238E27FC236}">
                <a16:creationId xmlns:a16="http://schemas.microsoft.com/office/drawing/2014/main" id="{E416E768-B492-465E-9B0A-AEBD29398C4F}"/>
              </a:ext>
            </a:extLst>
          </p:cNvPr>
          <p:cNvSpPr>
            <a:spLocks noGrp="1"/>
          </p:cNvSpPr>
          <p:nvPr>
            <p:ph type="body" sz="quarter" idx="10"/>
          </p:nvPr>
        </p:nvSpPr>
        <p:spPr>
          <a:xfrm>
            <a:off x="3141663" y="4533900"/>
            <a:ext cx="5373687" cy="510851"/>
          </a:xfrm>
        </p:spPr>
        <p:txBody>
          <a:bodyPr anchor="b">
            <a:normAutofit/>
          </a:bodyPr>
          <a:lstStyle>
            <a:lvl1pPr>
              <a:buNone/>
              <a:defRPr kumimoji="0" lang="en-US" sz="900" b="0" i="0" u="none" strike="noStrike" kern="1200" cap="none" spc="0" normalizeH="0" baseline="0" dirty="0">
                <a:ln>
                  <a:noFill/>
                </a:ln>
                <a:solidFill>
                  <a:srgbClr val="212121"/>
                </a:solidFill>
                <a:effectLst/>
                <a:uLnTx/>
                <a:uFillTx/>
                <a:latin typeface="BlinkMacSystemFont"/>
                <a:ea typeface="+mn-ea"/>
                <a:cs typeface="+mn-cs"/>
              </a:defRPr>
            </a:lvl1pPr>
            <a:lvl2pPr>
              <a:buNone/>
              <a:defRPr sz="1000"/>
            </a:lvl2pPr>
            <a:lvl3pPr>
              <a:buNone/>
              <a:defRPr sz="1000"/>
            </a:lvl3pPr>
            <a:lvl4pPr>
              <a:buNone/>
              <a:defRPr sz="1000"/>
            </a:lvl4pPr>
            <a:lvl5pPr>
              <a:buNone/>
              <a:defRPr sz="1000"/>
            </a:lvl5pPr>
          </a:lstStyle>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Click to edit Master text styles</a:t>
            </a:r>
          </a:p>
        </p:txBody>
      </p:sp>
    </p:spTree>
    <p:extLst>
      <p:ext uri="{BB962C8B-B14F-4D97-AF65-F5344CB8AC3E}">
        <p14:creationId xmlns:p14="http://schemas.microsoft.com/office/powerpoint/2010/main" val="23794687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5" name="Text Placeholder 7">
            <a:extLst>
              <a:ext uri="{FF2B5EF4-FFF2-40B4-BE49-F238E27FC236}">
                <a16:creationId xmlns:a16="http://schemas.microsoft.com/office/drawing/2014/main" id="{7B443A97-7F80-4A3E-85CB-76EC2E26421E}"/>
              </a:ext>
            </a:extLst>
          </p:cNvPr>
          <p:cNvSpPr>
            <a:spLocks noGrp="1"/>
          </p:cNvSpPr>
          <p:nvPr>
            <p:ph type="body" sz="quarter" idx="10"/>
          </p:nvPr>
        </p:nvSpPr>
        <p:spPr>
          <a:xfrm>
            <a:off x="3141663" y="4533900"/>
            <a:ext cx="5373687" cy="510851"/>
          </a:xfrm>
        </p:spPr>
        <p:txBody>
          <a:bodyPr anchor="b">
            <a:normAutofit/>
          </a:bodyPr>
          <a:lstStyle>
            <a:lvl1pPr>
              <a:buNone/>
              <a:defRPr kumimoji="0" lang="en-US" sz="900" b="0" i="0" u="none" strike="noStrike" kern="1200" cap="none" spc="0" normalizeH="0" baseline="0" dirty="0">
                <a:ln>
                  <a:noFill/>
                </a:ln>
                <a:solidFill>
                  <a:srgbClr val="212121"/>
                </a:solidFill>
                <a:effectLst/>
                <a:uLnTx/>
                <a:uFillTx/>
                <a:latin typeface="BlinkMacSystemFont"/>
                <a:ea typeface="+mn-ea"/>
                <a:cs typeface="+mn-cs"/>
              </a:defRPr>
            </a:lvl1pPr>
            <a:lvl2pPr>
              <a:buNone/>
              <a:defRPr sz="1000"/>
            </a:lvl2pPr>
            <a:lvl3pPr>
              <a:buNone/>
              <a:defRPr sz="1000"/>
            </a:lvl3pPr>
            <a:lvl4pPr>
              <a:buNone/>
              <a:defRPr sz="1000"/>
            </a:lvl4pPr>
            <a:lvl5pPr>
              <a:buNone/>
              <a:defRPr sz="1000"/>
            </a:lvl5pPr>
          </a:lstStyle>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Click to edit Master text styles</a:t>
            </a:r>
          </a:p>
        </p:txBody>
      </p:sp>
    </p:spTree>
    <p:extLst>
      <p:ext uri="{BB962C8B-B14F-4D97-AF65-F5344CB8AC3E}">
        <p14:creationId xmlns:p14="http://schemas.microsoft.com/office/powerpoint/2010/main" val="4081357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sp>
        <p:nvSpPr>
          <p:cNvPr id="5" name="Text Placeholder 7">
            <a:extLst>
              <a:ext uri="{FF2B5EF4-FFF2-40B4-BE49-F238E27FC236}">
                <a16:creationId xmlns:a16="http://schemas.microsoft.com/office/drawing/2014/main" id="{7B443A97-7F80-4A3E-85CB-76EC2E26421E}"/>
              </a:ext>
            </a:extLst>
          </p:cNvPr>
          <p:cNvSpPr>
            <a:spLocks noGrp="1"/>
          </p:cNvSpPr>
          <p:nvPr>
            <p:ph type="body" sz="quarter" idx="10"/>
          </p:nvPr>
        </p:nvSpPr>
        <p:spPr>
          <a:xfrm>
            <a:off x="3141663" y="4801096"/>
            <a:ext cx="5373687" cy="243655"/>
          </a:xfrm>
        </p:spPr>
        <p:txBody>
          <a:bodyPr anchor="b">
            <a:normAutofit/>
          </a:bodyPr>
          <a:lstStyle>
            <a:lvl1pPr>
              <a:buNone/>
              <a:defRPr kumimoji="0" lang="en-US" sz="900" b="0" i="0" u="none" strike="noStrike" kern="1200" cap="none" spc="0" normalizeH="0" baseline="0" dirty="0">
                <a:ln>
                  <a:noFill/>
                </a:ln>
                <a:solidFill>
                  <a:srgbClr val="212121"/>
                </a:solidFill>
                <a:effectLst/>
                <a:uLnTx/>
                <a:uFillTx/>
                <a:latin typeface="BlinkMacSystemFont"/>
                <a:ea typeface="+mn-ea"/>
                <a:cs typeface="+mn-cs"/>
              </a:defRPr>
            </a:lvl1pPr>
            <a:lvl2pPr>
              <a:buNone/>
              <a:defRPr sz="1000"/>
            </a:lvl2pPr>
            <a:lvl3pPr>
              <a:buNone/>
              <a:defRPr sz="1000"/>
            </a:lvl3pPr>
            <a:lvl4pPr>
              <a:buNone/>
              <a:defRPr sz="1000"/>
            </a:lvl4pPr>
            <a:lvl5pPr>
              <a:buNone/>
              <a:defRPr sz="1000"/>
            </a:lvl5pPr>
          </a:lstStyle>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Click to edit Master text styles</a:t>
            </a:r>
          </a:p>
        </p:txBody>
      </p:sp>
      <p:pic>
        <p:nvPicPr>
          <p:cNvPr id="3" name="Picture 2">
            <a:extLst>
              <a:ext uri="{FF2B5EF4-FFF2-40B4-BE49-F238E27FC236}">
                <a16:creationId xmlns:a16="http://schemas.microsoft.com/office/drawing/2014/main" id="{577278D7-7FAE-4674-9355-5531487CA35B}"/>
              </a:ext>
            </a:extLst>
          </p:cNvPr>
          <p:cNvPicPr>
            <a:picLocks noChangeAspect="1"/>
          </p:cNvPicPr>
          <p:nvPr userDrawn="1"/>
        </p:nvPicPr>
        <p:blipFill rotWithShape="1">
          <a:blip r:embed="rId2"/>
          <a:srcRect l="1945" t="8735" r="2719" b="30956"/>
          <a:stretch/>
        </p:blipFill>
        <p:spPr>
          <a:xfrm>
            <a:off x="241299" y="4801096"/>
            <a:ext cx="2628901" cy="243655"/>
          </a:xfrm>
          <a:prstGeom prst="rect">
            <a:avLst/>
          </a:prstGeom>
        </p:spPr>
      </p:pic>
      <p:sp>
        <p:nvSpPr>
          <p:cNvPr id="6" name="Rectangle 5">
            <a:extLst>
              <a:ext uri="{FF2B5EF4-FFF2-40B4-BE49-F238E27FC236}">
                <a16:creationId xmlns:a16="http://schemas.microsoft.com/office/drawing/2014/main" id="{60E4FB83-D450-4E4B-AA4D-FB3D734EF57E}"/>
              </a:ext>
            </a:extLst>
          </p:cNvPr>
          <p:cNvSpPr/>
          <p:nvPr userDrawn="1"/>
        </p:nvSpPr>
        <p:spPr>
          <a:xfrm>
            <a:off x="0" y="4616450"/>
            <a:ext cx="3016250" cy="184646"/>
          </a:xfrm>
          <a:prstGeom prst="rect">
            <a:avLst/>
          </a:prstGeom>
          <a:solidFill>
            <a:srgbClr val="221F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2C899B8A-744B-4E35-A0A2-6313504ACCF6}"/>
              </a:ext>
            </a:extLst>
          </p:cNvPr>
          <p:cNvSpPr/>
          <p:nvPr userDrawn="1"/>
        </p:nvSpPr>
        <p:spPr>
          <a:xfrm>
            <a:off x="0" y="4457452"/>
            <a:ext cx="9144000" cy="3179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itle 8">
            <a:extLst>
              <a:ext uri="{FF2B5EF4-FFF2-40B4-BE49-F238E27FC236}">
                <a16:creationId xmlns:a16="http://schemas.microsoft.com/office/drawing/2014/main" id="{AA7E119E-E527-48E9-9370-ED5BBB1FE602}"/>
              </a:ext>
            </a:extLst>
          </p:cNvPr>
          <p:cNvSpPr>
            <a:spLocks noGrp="1"/>
          </p:cNvSpPr>
          <p:nvPr>
            <p:ph type="title"/>
          </p:nvPr>
        </p:nvSpPr>
        <p:spPr>
          <a:xfrm>
            <a:off x="628650" y="167164"/>
            <a:ext cx="7886700" cy="358616"/>
          </a:xfrm>
        </p:spPr>
        <p:txBody>
          <a:bodyPr/>
          <a:lstStyle/>
          <a:p>
            <a:r>
              <a:rPr lang="en-US"/>
              <a:t>Click to edit Master title style</a:t>
            </a:r>
          </a:p>
        </p:txBody>
      </p:sp>
    </p:spTree>
    <p:extLst>
      <p:ext uri="{BB962C8B-B14F-4D97-AF65-F5344CB8AC3E}">
        <p14:creationId xmlns:p14="http://schemas.microsoft.com/office/powerpoint/2010/main" val="17531129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8" name="Text Placeholder 7">
            <a:extLst>
              <a:ext uri="{FF2B5EF4-FFF2-40B4-BE49-F238E27FC236}">
                <a16:creationId xmlns:a16="http://schemas.microsoft.com/office/drawing/2014/main" id="{029C2906-66AB-44BC-B371-605841122C84}"/>
              </a:ext>
            </a:extLst>
          </p:cNvPr>
          <p:cNvSpPr>
            <a:spLocks noGrp="1"/>
          </p:cNvSpPr>
          <p:nvPr>
            <p:ph type="body" sz="quarter" idx="10"/>
          </p:nvPr>
        </p:nvSpPr>
        <p:spPr>
          <a:xfrm>
            <a:off x="3141663" y="4533900"/>
            <a:ext cx="5373687" cy="510851"/>
          </a:xfrm>
        </p:spPr>
        <p:txBody>
          <a:bodyPr anchor="b">
            <a:normAutofit/>
          </a:bodyPr>
          <a:lstStyle>
            <a:lvl1pPr>
              <a:buNone/>
              <a:defRPr lang="en-US" sz="900" kern="1200" dirty="0" smtClean="0">
                <a:solidFill>
                  <a:schemeClr val="tx1"/>
                </a:solidFill>
                <a:latin typeface="+mn-lt"/>
                <a:ea typeface="+mn-ea"/>
                <a:cs typeface="+mn-cs"/>
              </a:defRPr>
            </a:lvl1pPr>
            <a:lvl2pPr>
              <a:buNone/>
              <a:defRPr sz="1000"/>
            </a:lvl2pPr>
            <a:lvl3pPr>
              <a:buNone/>
              <a:defRPr sz="1000"/>
            </a:lvl3pPr>
            <a:lvl4pPr>
              <a:buNone/>
              <a:defRPr sz="1000"/>
            </a:lvl4pPr>
            <a:lvl5pPr>
              <a:buNone/>
              <a:defRPr sz="1000"/>
            </a:lvl5pPr>
          </a:lstStyle>
          <a:p>
            <a:pPr marL="0" lvl="0" indent="0" algn="l" defTabSz="685800" rtl="0" eaLnBrk="1" latinLnBrk="0" hangingPunct="1">
              <a:lnSpc>
                <a:spcPct val="100000"/>
              </a:lnSpc>
              <a:spcBef>
                <a:spcPts val="0"/>
              </a:spcBef>
              <a:buFont typeface="Arial" panose="020B0604020202020204" pitchFamily="34" charset="0"/>
              <a:buNone/>
            </a:pPr>
            <a:r>
              <a:rPr lang="en-US" dirty="0"/>
              <a:t>Click to edit Master text styles</a:t>
            </a:r>
          </a:p>
        </p:txBody>
      </p:sp>
    </p:spTree>
    <p:extLst>
      <p:ext uri="{BB962C8B-B14F-4D97-AF65-F5344CB8AC3E}">
        <p14:creationId xmlns:p14="http://schemas.microsoft.com/office/powerpoint/2010/main" val="37124859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369219"/>
            <a:ext cx="7886700" cy="302861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21780312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71" r:id="rId8"/>
    <p:sldLayoutId id="2147483668" r:id="rId9"/>
    <p:sldLayoutId id="2147483669" r:id="rId10"/>
    <p:sldLayoutId id="2147483670"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6.xml"/><Relationship Id="rId4" Type="http://schemas.openxmlformats.org/officeDocument/2006/relationships/image" Target="../media/image12.png"/></Relationships>
</file>

<file path=ppt/slides/_rels/slide10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6.xml"/></Relationships>
</file>

<file path=ppt/slides/_rels/slide101.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65.png"/><Relationship Id="rId7" Type="http://schemas.openxmlformats.org/officeDocument/2006/relationships/image" Target="../media/image69.png"/><Relationship Id="rId2" Type="http://schemas.openxmlformats.org/officeDocument/2006/relationships/image" Target="../media/image64.png"/><Relationship Id="rId1" Type="http://schemas.openxmlformats.org/officeDocument/2006/relationships/slideLayout" Target="../slideLayouts/slideLayout6.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s>
</file>

<file path=ppt/slides/_rels/slide10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Layout" Target="../slideLayouts/slideLayout6.xml"/><Relationship Id="rId4" Type="http://schemas.openxmlformats.org/officeDocument/2006/relationships/image" Target="../media/image6.jpg"/></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1.xml"/><Relationship Id="rId4" Type="http://schemas.openxmlformats.org/officeDocument/2006/relationships/image" Target="../media/image18.png"/></Relationships>
</file>

<file path=ppt/slides/_rels/slide2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1.xml"/><Relationship Id="rId5" Type="http://schemas.openxmlformats.org/officeDocument/2006/relationships/image" Target="../media/image23.png"/><Relationship Id="rId4" Type="http://schemas.openxmlformats.org/officeDocument/2006/relationships/image" Target="../media/image22.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7.png"/><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8.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6.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55.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40.png"/><Relationship Id="rId7" Type="http://schemas.openxmlformats.org/officeDocument/2006/relationships/image" Target="../media/image35.png"/><Relationship Id="rId2" Type="http://schemas.openxmlformats.org/officeDocument/2006/relationships/image" Target="../media/image39.png"/><Relationship Id="rId1" Type="http://schemas.openxmlformats.org/officeDocument/2006/relationships/slideLayout" Target="../slideLayouts/slideLayout6.xml"/><Relationship Id="rId6" Type="http://schemas.openxmlformats.org/officeDocument/2006/relationships/image" Target="../media/image34.png"/><Relationship Id="rId5" Type="http://schemas.openxmlformats.org/officeDocument/2006/relationships/image" Target="../media/image42.png"/><Relationship Id="rId10" Type="http://schemas.openxmlformats.org/officeDocument/2006/relationships/image" Target="../media/image38.png"/><Relationship Id="rId4" Type="http://schemas.openxmlformats.org/officeDocument/2006/relationships/image" Target="../media/image41.png"/><Relationship Id="rId9" Type="http://schemas.openxmlformats.org/officeDocument/2006/relationships/image" Target="../media/image37.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8.png"/><Relationship Id="rId1" Type="http://schemas.openxmlformats.org/officeDocument/2006/relationships/slideLayout" Target="../slideLayouts/slideLayout8.xml"/></Relationships>
</file>

<file path=ppt/slides/_rels/slide8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9.png"/><Relationship Id="rId1" Type="http://schemas.openxmlformats.org/officeDocument/2006/relationships/slideLayout" Target="../slideLayouts/slideLayout8.xml"/></Relationships>
</file>

<file path=ppt/slides/_rels/slide85.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6.xml"/></Relationships>
</file>

<file path=ppt/slides/_rels/slide8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6.xml"/></Relationships>
</file>

<file path=ppt/slides/_rels/slide89.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6.xml"/><Relationship Id="rId4" Type="http://schemas.openxmlformats.org/officeDocument/2006/relationships/image" Target="../media/image60.png"/></Relationships>
</file>

<file path=ppt/slides/_rels/slide91.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6.xml"/></Relationships>
</file>

<file path=ppt/slides/_rels/slide92.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6.xml"/></Relationships>
</file>

<file path=ppt/slides/_rels/slide93.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6.xml"/></Relationships>
</file>

<file path=ppt/slides/_rels/slide94.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Layout" Target="../slideLayouts/slideLayout6.xml"/></Relationships>
</file>

<file path=ppt/slides/_rels/slide95.xml.rels><?xml version="1.0" encoding="UTF-8" standalone="yes"?>
<Relationships xmlns="http://schemas.openxmlformats.org/package/2006/relationships"><Relationship Id="rId2" Type="http://schemas.openxmlformats.org/officeDocument/2006/relationships/chart" Target="../charts/chart8.xml"/><Relationship Id="rId1" Type="http://schemas.openxmlformats.org/officeDocument/2006/relationships/slideLayout" Target="../slideLayouts/slideLayout6.xml"/></Relationships>
</file>

<file path=ppt/slides/_rels/slide9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chart" Target="../charts/chart9.xml"/><Relationship Id="rId1" Type="http://schemas.openxmlformats.org/officeDocument/2006/relationships/slideLayout" Target="../slideLayouts/slideLayout6.xml"/><Relationship Id="rId4" Type="http://schemas.openxmlformats.org/officeDocument/2006/relationships/image" Target="../media/image62.pn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 up of a sign&#10;&#10;Description automatically generated">
            <a:extLst>
              <a:ext uri="{FF2B5EF4-FFF2-40B4-BE49-F238E27FC236}">
                <a16:creationId xmlns:a16="http://schemas.microsoft.com/office/drawing/2014/main" id="{3B8E7A3A-B950-694F-9824-EA06CB9FF379}"/>
              </a:ext>
            </a:extLst>
          </p:cNvPr>
          <p:cNvPicPr>
            <a:picLocks noChangeAspect="1"/>
          </p:cNvPicPr>
          <p:nvPr/>
        </p:nvPicPr>
        <p:blipFill>
          <a:blip r:embed="rId2"/>
          <a:stretch>
            <a:fillRect/>
          </a:stretch>
        </p:blipFill>
        <p:spPr>
          <a:xfrm>
            <a:off x="3175" y="0"/>
            <a:ext cx="9137650" cy="5143500"/>
          </a:xfrm>
          <a:prstGeom prst="rect">
            <a:avLst/>
          </a:prstGeom>
        </p:spPr>
      </p:pic>
    </p:spTree>
    <p:extLst>
      <p:ext uri="{BB962C8B-B14F-4D97-AF65-F5344CB8AC3E}">
        <p14:creationId xmlns:p14="http://schemas.microsoft.com/office/powerpoint/2010/main" val="41658797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5786D2-B506-4FC6-A032-E152AC14D79F}"/>
              </a:ext>
            </a:extLst>
          </p:cNvPr>
          <p:cNvSpPr>
            <a:spLocks noGrp="1"/>
          </p:cNvSpPr>
          <p:nvPr>
            <p:ph type="title"/>
          </p:nvPr>
        </p:nvSpPr>
        <p:spPr/>
        <p:txBody>
          <a:bodyPr/>
          <a:lstStyle/>
          <a:p>
            <a:r>
              <a:rPr lang="en-US" b="1" dirty="0"/>
              <a:t>Morbidity and mortality</a:t>
            </a:r>
          </a:p>
        </p:txBody>
      </p:sp>
      <p:sp>
        <p:nvSpPr>
          <p:cNvPr id="3" name="Content Placeholder 2">
            <a:extLst>
              <a:ext uri="{FF2B5EF4-FFF2-40B4-BE49-F238E27FC236}">
                <a16:creationId xmlns:a16="http://schemas.microsoft.com/office/drawing/2014/main" id="{2BA13E70-98E8-4A71-AA9D-ABB1607229C3}"/>
              </a:ext>
            </a:extLst>
          </p:cNvPr>
          <p:cNvSpPr>
            <a:spLocks noGrp="1"/>
          </p:cNvSpPr>
          <p:nvPr>
            <p:ph type="body" sz="quarter" idx="10"/>
          </p:nvPr>
        </p:nvSpPr>
        <p:spPr/>
        <p:txBody>
          <a:bodyPr/>
          <a:lstStyle/>
          <a:p>
            <a:endParaRPr lang="en-US" dirty="0"/>
          </a:p>
        </p:txBody>
      </p:sp>
      <p:grpSp>
        <p:nvGrpSpPr>
          <p:cNvPr id="8" name="Group 7">
            <a:extLst>
              <a:ext uri="{FF2B5EF4-FFF2-40B4-BE49-F238E27FC236}">
                <a16:creationId xmlns:a16="http://schemas.microsoft.com/office/drawing/2014/main" id="{2E2039EF-E53F-429A-8A2C-644CB8182917}"/>
              </a:ext>
            </a:extLst>
          </p:cNvPr>
          <p:cNvGrpSpPr/>
          <p:nvPr/>
        </p:nvGrpSpPr>
        <p:grpSpPr>
          <a:xfrm>
            <a:off x="276225" y="1680344"/>
            <a:ext cx="2730024" cy="1699805"/>
            <a:chOff x="276225" y="1680344"/>
            <a:chExt cx="2730024" cy="1699805"/>
          </a:xfrm>
        </p:grpSpPr>
        <p:pic>
          <p:nvPicPr>
            <p:cNvPr id="6" name="Graphic 5" descr="Group of people">
              <a:extLst>
                <a:ext uri="{FF2B5EF4-FFF2-40B4-BE49-F238E27FC236}">
                  <a16:creationId xmlns:a16="http://schemas.microsoft.com/office/drawing/2014/main" id="{63C4C9F4-C5D0-4102-B28A-918DDED0AE08}"/>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l="20428" t="-2363" r="18077" b="34902"/>
            <a:stretch/>
          </p:blipFill>
          <p:spPr>
            <a:xfrm>
              <a:off x="276225" y="1680344"/>
              <a:ext cx="1495425" cy="1640496"/>
            </a:xfrm>
            <a:prstGeom prst="rect">
              <a:avLst/>
            </a:prstGeom>
          </p:spPr>
        </p:pic>
        <p:sp>
          <p:nvSpPr>
            <p:cNvPr id="69" name="TextBox 68">
              <a:extLst>
                <a:ext uri="{FF2B5EF4-FFF2-40B4-BE49-F238E27FC236}">
                  <a16:creationId xmlns:a16="http://schemas.microsoft.com/office/drawing/2014/main" id="{51764260-5667-487D-A112-175DD893FDD6}"/>
                </a:ext>
              </a:extLst>
            </p:cNvPr>
            <p:cNvSpPr txBox="1"/>
            <p:nvPr/>
          </p:nvSpPr>
          <p:spPr>
            <a:xfrm>
              <a:off x="1506734" y="1699359"/>
              <a:ext cx="1485226" cy="461665"/>
            </a:xfrm>
            <a:prstGeom prst="rect">
              <a:avLst/>
            </a:prstGeom>
            <a:noFill/>
          </p:spPr>
          <p:txBody>
            <a:bodyPr wrap="square">
              <a:spAutoFit/>
            </a:bodyPr>
            <a:lstStyle/>
            <a:p>
              <a:pPr algn="r"/>
              <a:r>
                <a:rPr lang="en-US" sz="2400" b="1" cap="small" spc="300" dirty="0">
                  <a:solidFill>
                    <a:srgbClr val="000000"/>
                  </a:solidFill>
                  <a:latin typeface="Eras Medium ITC" panose="020B0602030504020804" pitchFamily="34" charset="0"/>
                </a:rPr>
                <a:t>Annual</a:t>
              </a:r>
              <a:endParaRPr lang="en-US" b="1" cap="small" spc="300" dirty="0">
                <a:solidFill>
                  <a:srgbClr val="000000"/>
                </a:solidFill>
                <a:latin typeface="Eras Medium ITC" panose="020B0602030504020804" pitchFamily="34" charset="0"/>
              </a:endParaRPr>
            </a:p>
          </p:txBody>
        </p:sp>
        <p:sp>
          <p:nvSpPr>
            <p:cNvPr id="71" name="TextBox 70">
              <a:extLst>
                <a:ext uri="{FF2B5EF4-FFF2-40B4-BE49-F238E27FC236}">
                  <a16:creationId xmlns:a16="http://schemas.microsoft.com/office/drawing/2014/main" id="{4FF7FCAD-E3E2-4F78-B62D-4D408940A87F}"/>
                </a:ext>
              </a:extLst>
            </p:cNvPr>
            <p:cNvSpPr txBox="1"/>
            <p:nvPr/>
          </p:nvSpPr>
          <p:spPr>
            <a:xfrm>
              <a:off x="1623294" y="2582924"/>
              <a:ext cx="1325799" cy="492443"/>
            </a:xfrm>
            <a:prstGeom prst="rect">
              <a:avLst/>
            </a:prstGeom>
            <a:noFill/>
          </p:spPr>
          <p:txBody>
            <a:bodyPr wrap="square">
              <a:spAutoFit/>
            </a:bodyPr>
            <a:lstStyle/>
            <a:p>
              <a:pPr algn="r"/>
              <a:r>
                <a:rPr lang="en-US" sz="2400" b="1" cap="small" spc="-150" dirty="0">
                  <a:solidFill>
                    <a:srgbClr val="000000"/>
                  </a:solidFill>
                  <a:latin typeface="Eras Medium ITC" panose="020B0602030504020804" pitchFamily="34" charset="0"/>
                </a:rPr>
                <a:t>25,000</a:t>
              </a:r>
              <a:r>
                <a:rPr lang="en-US" sz="2600" b="1" cap="small" spc="-150" dirty="0">
                  <a:solidFill>
                    <a:srgbClr val="000000"/>
                  </a:solidFill>
                  <a:latin typeface="Eras Medium ITC" panose="020B0602030504020804" pitchFamily="34" charset="0"/>
                </a:rPr>
                <a:t> </a:t>
              </a:r>
              <a:r>
                <a:rPr lang="en-US" sz="1050" spc="-200" dirty="0">
                  <a:solidFill>
                    <a:srgbClr val="000000"/>
                  </a:solidFill>
                  <a:latin typeface="Eras Medium ITC" panose="020B0602030504020804" pitchFamily="34" charset="0"/>
                  <a:ea typeface="Cambria" panose="02040503050406030204" pitchFamily="18" charset="0"/>
                </a:rPr>
                <a:t>TO</a:t>
              </a:r>
            </a:p>
          </p:txBody>
        </p:sp>
        <p:sp>
          <p:nvSpPr>
            <p:cNvPr id="72" name="TextBox 71">
              <a:extLst>
                <a:ext uri="{FF2B5EF4-FFF2-40B4-BE49-F238E27FC236}">
                  <a16:creationId xmlns:a16="http://schemas.microsoft.com/office/drawing/2014/main" id="{29C9BF93-B22F-4BA3-B180-22FE94244C9B}"/>
                </a:ext>
              </a:extLst>
            </p:cNvPr>
            <p:cNvSpPr txBox="1"/>
            <p:nvPr/>
          </p:nvSpPr>
          <p:spPr>
            <a:xfrm>
              <a:off x="1521023" y="2004140"/>
              <a:ext cx="1485226" cy="461665"/>
            </a:xfrm>
            <a:prstGeom prst="rect">
              <a:avLst/>
            </a:prstGeom>
            <a:noFill/>
          </p:spPr>
          <p:txBody>
            <a:bodyPr wrap="square">
              <a:spAutoFit/>
            </a:bodyPr>
            <a:lstStyle/>
            <a:p>
              <a:pPr algn="r"/>
              <a:r>
                <a:rPr lang="en-US" sz="2400" b="1" cap="small" spc="300" dirty="0">
                  <a:solidFill>
                    <a:srgbClr val="000000"/>
                  </a:solidFill>
                  <a:latin typeface="Eras Medium ITC" panose="020B0602030504020804" pitchFamily="34" charset="0"/>
                </a:rPr>
                <a:t>Seizure</a:t>
              </a:r>
            </a:p>
          </p:txBody>
        </p:sp>
        <p:sp>
          <p:nvSpPr>
            <p:cNvPr id="76" name="TextBox 75">
              <a:extLst>
                <a:ext uri="{FF2B5EF4-FFF2-40B4-BE49-F238E27FC236}">
                  <a16:creationId xmlns:a16="http://schemas.microsoft.com/office/drawing/2014/main" id="{0773AB71-2116-4BD5-85DB-C2DCB06F7D30}"/>
                </a:ext>
              </a:extLst>
            </p:cNvPr>
            <p:cNvSpPr txBox="1"/>
            <p:nvPr/>
          </p:nvSpPr>
          <p:spPr>
            <a:xfrm>
              <a:off x="1468630" y="2308921"/>
              <a:ext cx="1485226" cy="430887"/>
            </a:xfrm>
            <a:prstGeom prst="rect">
              <a:avLst/>
            </a:prstGeom>
            <a:noFill/>
          </p:spPr>
          <p:txBody>
            <a:bodyPr wrap="square">
              <a:spAutoFit/>
            </a:bodyPr>
            <a:lstStyle/>
            <a:p>
              <a:pPr algn="r"/>
              <a:r>
                <a:rPr lang="en-US" sz="2200" b="1" cap="small" spc="-150" dirty="0">
                  <a:solidFill>
                    <a:srgbClr val="BE1E2C"/>
                  </a:solidFill>
                  <a:latin typeface="Eras Medium ITC" panose="020B0602030504020804" pitchFamily="34" charset="0"/>
                </a:rPr>
                <a:t>Mortality</a:t>
              </a:r>
            </a:p>
          </p:txBody>
        </p:sp>
        <p:sp>
          <p:nvSpPr>
            <p:cNvPr id="77" name="TextBox 76">
              <a:extLst>
                <a:ext uri="{FF2B5EF4-FFF2-40B4-BE49-F238E27FC236}">
                  <a16:creationId xmlns:a16="http://schemas.microsoft.com/office/drawing/2014/main" id="{164604F5-5C55-4832-9437-4C6A6E50AB6C}"/>
                </a:ext>
              </a:extLst>
            </p:cNvPr>
            <p:cNvSpPr txBox="1"/>
            <p:nvPr/>
          </p:nvSpPr>
          <p:spPr>
            <a:xfrm>
              <a:off x="1651872" y="2918484"/>
              <a:ext cx="1325799" cy="461665"/>
            </a:xfrm>
            <a:prstGeom prst="rect">
              <a:avLst/>
            </a:prstGeom>
            <a:noFill/>
          </p:spPr>
          <p:txBody>
            <a:bodyPr wrap="square">
              <a:spAutoFit/>
            </a:bodyPr>
            <a:lstStyle/>
            <a:p>
              <a:pPr algn="r"/>
              <a:r>
                <a:rPr lang="en-US" sz="2400" b="1" cap="small" spc="-10" dirty="0">
                  <a:solidFill>
                    <a:srgbClr val="000000"/>
                  </a:solidFill>
                  <a:latin typeface="Eras Medium ITC" panose="020B0602030504020804" pitchFamily="34" charset="0"/>
                </a:rPr>
                <a:t>50,000</a:t>
              </a:r>
              <a:endParaRPr lang="en-US" sz="1050" spc="-10" dirty="0">
                <a:solidFill>
                  <a:srgbClr val="000000"/>
                </a:solidFill>
                <a:latin typeface="Eras Medium ITC" panose="020B0602030504020804" pitchFamily="34" charset="0"/>
                <a:ea typeface="Cambria" panose="02040503050406030204" pitchFamily="18" charset="0"/>
              </a:endParaRPr>
            </a:p>
          </p:txBody>
        </p:sp>
      </p:grpSp>
      <p:grpSp>
        <p:nvGrpSpPr>
          <p:cNvPr id="5" name="Group 4">
            <a:extLst>
              <a:ext uri="{FF2B5EF4-FFF2-40B4-BE49-F238E27FC236}">
                <a16:creationId xmlns:a16="http://schemas.microsoft.com/office/drawing/2014/main" id="{0DC07312-EE79-458A-9D4B-0359D662894C}"/>
              </a:ext>
            </a:extLst>
          </p:cNvPr>
          <p:cNvGrpSpPr/>
          <p:nvPr/>
        </p:nvGrpSpPr>
        <p:grpSpPr>
          <a:xfrm>
            <a:off x="3423035" y="1675100"/>
            <a:ext cx="2626443" cy="1710293"/>
            <a:chOff x="3276357" y="1689741"/>
            <a:chExt cx="2626443" cy="1710293"/>
          </a:xfrm>
        </p:grpSpPr>
        <p:grpSp>
          <p:nvGrpSpPr>
            <p:cNvPr id="61" name="Graphic 9" descr="Left Brain">
              <a:extLst>
                <a:ext uri="{FF2B5EF4-FFF2-40B4-BE49-F238E27FC236}">
                  <a16:creationId xmlns:a16="http://schemas.microsoft.com/office/drawing/2014/main" id="{92680E04-AF4C-4088-ADF3-95FEB7E72492}"/>
                </a:ext>
              </a:extLst>
            </p:cNvPr>
            <p:cNvGrpSpPr/>
            <p:nvPr/>
          </p:nvGrpSpPr>
          <p:grpSpPr>
            <a:xfrm>
              <a:off x="3276357" y="1722768"/>
              <a:ext cx="1487070" cy="1487070"/>
              <a:chOff x="3383965" y="2127926"/>
              <a:chExt cx="914400" cy="914400"/>
            </a:xfrm>
          </p:grpSpPr>
          <p:sp>
            <p:nvSpPr>
              <p:cNvPr id="81" name="Freeform: Shape 80">
                <a:extLst>
                  <a:ext uri="{FF2B5EF4-FFF2-40B4-BE49-F238E27FC236}">
                    <a16:creationId xmlns:a16="http://schemas.microsoft.com/office/drawing/2014/main" id="{17A65365-2A5D-4241-8F09-9771E839AC33}"/>
                  </a:ext>
                </a:extLst>
              </p:cNvPr>
              <p:cNvSpPr/>
              <p:nvPr/>
            </p:nvSpPr>
            <p:spPr>
              <a:xfrm>
                <a:off x="3860214" y="2269574"/>
                <a:ext cx="295275" cy="615894"/>
              </a:xfrm>
              <a:custGeom>
                <a:avLst/>
                <a:gdLst>
                  <a:gd name="connsiteX0" fmla="*/ 295275 w 295275"/>
                  <a:gd name="connsiteY0" fmla="*/ 388113 h 615894"/>
                  <a:gd name="connsiteX1" fmla="*/ 264557 w 295275"/>
                  <a:gd name="connsiteY1" fmla="*/ 315551 h 615894"/>
                  <a:gd name="connsiteX2" fmla="*/ 231570 w 295275"/>
                  <a:gd name="connsiteY2" fmla="*/ 182837 h 615894"/>
                  <a:gd name="connsiteX3" fmla="*/ 224438 w 295275"/>
                  <a:gd name="connsiteY3" fmla="*/ 178944 h 615894"/>
                  <a:gd name="connsiteX4" fmla="*/ 170618 w 295275"/>
                  <a:gd name="connsiteY4" fmla="*/ 79411 h 615894"/>
                  <a:gd name="connsiteX5" fmla="*/ 168450 w 295275"/>
                  <a:gd name="connsiteY5" fmla="*/ 78798 h 615894"/>
                  <a:gd name="connsiteX6" fmla="*/ 78795 w 295275"/>
                  <a:gd name="connsiteY6" fmla="*/ 184 h 615894"/>
                  <a:gd name="connsiteX7" fmla="*/ 0 w 295275"/>
                  <a:gd name="connsiteY7" fmla="*/ 84408 h 615894"/>
                  <a:gd name="connsiteX8" fmla="*/ 0 w 295275"/>
                  <a:gd name="connsiteY8" fmla="*/ 552628 h 615894"/>
                  <a:gd name="connsiteX9" fmla="*/ 63302 w 295275"/>
                  <a:gd name="connsiteY9" fmla="*/ 615894 h 615894"/>
                  <a:gd name="connsiteX10" fmla="*/ 123663 w 295275"/>
                  <a:gd name="connsiteY10" fmla="*/ 571564 h 615894"/>
                  <a:gd name="connsiteX11" fmla="*/ 234067 w 295275"/>
                  <a:gd name="connsiteY11" fmla="*/ 500879 h 615894"/>
                  <a:gd name="connsiteX12" fmla="*/ 236220 w 295275"/>
                  <a:gd name="connsiteY12" fmla="*/ 480915 h 615894"/>
                  <a:gd name="connsiteX13" fmla="*/ 236220 w 295275"/>
                  <a:gd name="connsiteY13" fmla="*/ 480076 h 615894"/>
                  <a:gd name="connsiteX14" fmla="*/ 295275 w 295275"/>
                  <a:gd name="connsiteY14" fmla="*/ 388113 h 615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95275" h="615894">
                    <a:moveTo>
                      <a:pt x="295275" y="388113"/>
                    </a:moveTo>
                    <a:cubicBezTo>
                      <a:pt x="295294" y="360761"/>
                      <a:pt x="284208" y="334575"/>
                      <a:pt x="264557" y="315551"/>
                    </a:cubicBezTo>
                    <a:cubicBezTo>
                      <a:pt x="292096" y="269794"/>
                      <a:pt x="277327" y="210377"/>
                      <a:pt x="231570" y="182837"/>
                    </a:cubicBezTo>
                    <a:cubicBezTo>
                      <a:pt x="229249" y="181440"/>
                      <a:pt x="226868" y="180141"/>
                      <a:pt x="224438" y="178944"/>
                    </a:cubicBezTo>
                    <a:cubicBezTo>
                      <a:pt x="237061" y="136596"/>
                      <a:pt x="212966" y="92035"/>
                      <a:pt x="170618" y="79411"/>
                    </a:cubicBezTo>
                    <a:cubicBezTo>
                      <a:pt x="169898" y="79197"/>
                      <a:pt x="169175" y="78992"/>
                      <a:pt x="168450" y="78798"/>
                    </a:cubicBezTo>
                    <a:cubicBezTo>
                      <a:pt x="165401" y="32332"/>
                      <a:pt x="125260" y="-2865"/>
                      <a:pt x="78795" y="184"/>
                    </a:cubicBezTo>
                    <a:cubicBezTo>
                      <a:pt x="34433" y="3095"/>
                      <a:pt x="-48" y="39951"/>
                      <a:pt x="0" y="84408"/>
                    </a:cubicBezTo>
                    <a:lnTo>
                      <a:pt x="0" y="552628"/>
                    </a:lnTo>
                    <a:cubicBezTo>
                      <a:pt x="11" y="587579"/>
                      <a:pt x="28351" y="615904"/>
                      <a:pt x="63302" y="615894"/>
                    </a:cubicBezTo>
                    <a:cubicBezTo>
                      <a:pt x="90945" y="615886"/>
                      <a:pt x="115384" y="597938"/>
                      <a:pt x="123663" y="571564"/>
                    </a:cubicBezTo>
                    <a:cubicBezTo>
                      <a:pt x="173669" y="582532"/>
                      <a:pt x="223099" y="550885"/>
                      <a:pt x="234067" y="500879"/>
                    </a:cubicBezTo>
                    <a:cubicBezTo>
                      <a:pt x="235506" y="494322"/>
                      <a:pt x="236228" y="487628"/>
                      <a:pt x="236220" y="480915"/>
                    </a:cubicBezTo>
                    <a:cubicBezTo>
                      <a:pt x="236220" y="480638"/>
                      <a:pt x="236220" y="480362"/>
                      <a:pt x="236220" y="480076"/>
                    </a:cubicBezTo>
                    <a:cubicBezTo>
                      <a:pt x="272195" y="463608"/>
                      <a:pt x="295267" y="427677"/>
                      <a:pt x="295275" y="388113"/>
                    </a:cubicBezTo>
                    <a:close/>
                  </a:path>
                </a:pathLst>
              </a:custGeom>
              <a:solidFill>
                <a:srgbClr val="BE1E2C"/>
              </a:solidFill>
              <a:ln w="9525" cap="flat">
                <a:noFill/>
                <a:prstDash val="solid"/>
                <a:miter/>
              </a:ln>
            </p:spPr>
            <p:txBody>
              <a:bodyPr rtlCol="0" anchor="ctr"/>
              <a:lstStyle/>
              <a:p>
                <a:endParaRPr lang="en-US" dirty="0"/>
              </a:p>
            </p:txBody>
          </p:sp>
          <p:sp>
            <p:nvSpPr>
              <p:cNvPr id="82" name="Freeform: Shape 81">
                <a:extLst>
                  <a:ext uri="{FF2B5EF4-FFF2-40B4-BE49-F238E27FC236}">
                    <a16:creationId xmlns:a16="http://schemas.microsoft.com/office/drawing/2014/main" id="{3246FEC8-E277-4479-9DF6-A00F558E6262}"/>
                  </a:ext>
                </a:extLst>
              </p:cNvPr>
              <p:cNvSpPr/>
              <p:nvPr/>
            </p:nvSpPr>
            <p:spPr>
              <a:xfrm>
                <a:off x="3512023" y="2251516"/>
                <a:ext cx="78734" cy="78748"/>
              </a:xfrm>
              <a:custGeom>
                <a:avLst/>
                <a:gdLst>
                  <a:gd name="connsiteX0" fmla="*/ 59689 w 78734"/>
                  <a:gd name="connsiteY0" fmla="*/ 78749 h 78748"/>
                  <a:gd name="connsiteX1" fmla="*/ 46221 w 78734"/>
                  <a:gd name="connsiteY1" fmla="*/ 73167 h 78748"/>
                  <a:gd name="connsiteX2" fmla="*/ 5816 w 78734"/>
                  <a:gd name="connsiteY2" fmla="*/ 32752 h 78748"/>
                  <a:gd name="connsiteX3" fmla="*/ 5347 w 78734"/>
                  <a:gd name="connsiteY3" fmla="*/ 5816 h 78748"/>
                  <a:gd name="connsiteX4" fmla="*/ 32284 w 78734"/>
                  <a:gd name="connsiteY4" fmla="*/ 5347 h 78748"/>
                  <a:gd name="connsiteX5" fmla="*/ 32752 w 78734"/>
                  <a:gd name="connsiteY5" fmla="*/ 5816 h 78748"/>
                  <a:gd name="connsiteX6" fmla="*/ 73158 w 78734"/>
                  <a:gd name="connsiteY6" fmla="*/ 46230 h 78748"/>
                  <a:gd name="connsiteX7" fmla="*/ 73154 w 78734"/>
                  <a:gd name="connsiteY7" fmla="*/ 73171 h 78748"/>
                  <a:gd name="connsiteX8" fmla="*/ 59689 w 78734"/>
                  <a:gd name="connsiteY8" fmla="*/ 78749 h 78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734" h="78748">
                    <a:moveTo>
                      <a:pt x="59689" y="78749"/>
                    </a:moveTo>
                    <a:cubicBezTo>
                      <a:pt x="54635" y="78756"/>
                      <a:pt x="49788" y="76747"/>
                      <a:pt x="46221" y="73167"/>
                    </a:cubicBezTo>
                    <a:lnTo>
                      <a:pt x="5816" y="32752"/>
                    </a:lnTo>
                    <a:cubicBezTo>
                      <a:pt x="-1752" y="25443"/>
                      <a:pt x="-1961" y="13383"/>
                      <a:pt x="5347" y="5816"/>
                    </a:cubicBezTo>
                    <a:cubicBezTo>
                      <a:pt x="12657" y="-1752"/>
                      <a:pt x="24716" y="-1961"/>
                      <a:pt x="32284" y="5347"/>
                    </a:cubicBezTo>
                    <a:cubicBezTo>
                      <a:pt x="32443" y="5500"/>
                      <a:pt x="32599" y="5657"/>
                      <a:pt x="32752" y="5816"/>
                    </a:cubicBezTo>
                    <a:lnTo>
                      <a:pt x="73158" y="46230"/>
                    </a:lnTo>
                    <a:cubicBezTo>
                      <a:pt x="80596" y="53671"/>
                      <a:pt x="80594" y="65733"/>
                      <a:pt x="73154" y="73171"/>
                    </a:cubicBezTo>
                    <a:cubicBezTo>
                      <a:pt x="69582" y="76742"/>
                      <a:pt x="64739" y="78748"/>
                      <a:pt x="59689" y="78749"/>
                    </a:cubicBezTo>
                    <a:close/>
                  </a:path>
                </a:pathLst>
              </a:custGeom>
              <a:solidFill>
                <a:srgbClr val="BE1E2C"/>
              </a:solidFill>
              <a:ln w="9525" cap="flat">
                <a:noFill/>
                <a:prstDash val="solid"/>
                <a:miter/>
              </a:ln>
            </p:spPr>
            <p:txBody>
              <a:bodyPr rtlCol="0" anchor="ctr"/>
              <a:lstStyle/>
              <a:p>
                <a:endParaRPr lang="en-US" dirty="0"/>
              </a:p>
            </p:txBody>
          </p:sp>
          <p:sp>
            <p:nvSpPr>
              <p:cNvPr id="83" name="Freeform: Shape 82">
                <a:extLst>
                  <a:ext uri="{FF2B5EF4-FFF2-40B4-BE49-F238E27FC236}">
                    <a16:creationId xmlns:a16="http://schemas.microsoft.com/office/drawing/2014/main" id="{9FA111DE-A8B1-4312-BDAE-926D2E32A65F}"/>
                  </a:ext>
                </a:extLst>
              </p:cNvPr>
              <p:cNvSpPr/>
              <p:nvPr/>
            </p:nvSpPr>
            <p:spPr>
              <a:xfrm>
                <a:off x="3427307" y="2394815"/>
                <a:ext cx="97727" cy="63313"/>
              </a:xfrm>
              <a:custGeom>
                <a:avLst/>
                <a:gdLst>
                  <a:gd name="connsiteX0" fmla="*/ 78664 w 97727"/>
                  <a:gd name="connsiteY0" fmla="*/ 63313 h 63313"/>
                  <a:gd name="connsiteX1" fmla="*/ 71244 w 97727"/>
                  <a:gd name="connsiteY1" fmla="*/ 61808 h 63313"/>
                  <a:gd name="connsiteX2" fmla="*/ 11512 w 97727"/>
                  <a:gd name="connsiteY2" fmla="*/ 36548 h 63313"/>
                  <a:gd name="connsiteX3" fmla="*/ 1562 w 97727"/>
                  <a:gd name="connsiteY3" fmla="*/ 11513 h 63313"/>
                  <a:gd name="connsiteX4" fmla="*/ 26352 w 97727"/>
                  <a:gd name="connsiteY4" fmla="*/ 1458 h 63313"/>
                  <a:gd name="connsiteX5" fmla="*/ 86093 w 97727"/>
                  <a:gd name="connsiteY5" fmla="*/ 26718 h 63313"/>
                  <a:gd name="connsiteX6" fmla="*/ 96217 w 97727"/>
                  <a:gd name="connsiteY6" fmla="*/ 51684 h 63313"/>
                  <a:gd name="connsiteX7" fmla="*/ 78664 w 97727"/>
                  <a:gd name="connsiteY7" fmla="*/ 63313 h 63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727" h="63313">
                    <a:moveTo>
                      <a:pt x="78664" y="63313"/>
                    </a:moveTo>
                    <a:cubicBezTo>
                      <a:pt x="76115" y="63315"/>
                      <a:pt x="73591" y="62804"/>
                      <a:pt x="71244" y="61808"/>
                    </a:cubicBezTo>
                    <a:lnTo>
                      <a:pt x="11512" y="36548"/>
                    </a:lnTo>
                    <a:cubicBezTo>
                      <a:pt x="1851" y="32383"/>
                      <a:pt x="-2604" y="21174"/>
                      <a:pt x="1562" y="11513"/>
                    </a:cubicBezTo>
                    <a:cubicBezTo>
                      <a:pt x="5686" y="1947"/>
                      <a:pt x="16730" y="-2533"/>
                      <a:pt x="26352" y="1458"/>
                    </a:cubicBezTo>
                    <a:lnTo>
                      <a:pt x="86093" y="26718"/>
                    </a:lnTo>
                    <a:cubicBezTo>
                      <a:pt x="95783" y="30817"/>
                      <a:pt x="100316" y="41994"/>
                      <a:pt x="96217" y="51684"/>
                    </a:cubicBezTo>
                    <a:cubicBezTo>
                      <a:pt x="93234" y="58736"/>
                      <a:pt x="86320" y="63317"/>
                      <a:pt x="78664" y="63313"/>
                    </a:cubicBezTo>
                    <a:close/>
                  </a:path>
                </a:pathLst>
              </a:custGeom>
              <a:solidFill>
                <a:srgbClr val="BE1E2C"/>
              </a:solidFill>
              <a:ln w="9525" cap="flat">
                <a:noFill/>
                <a:prstDash val="solid"/>
                <a:miter/>
              </a:ln>
            </p:spPr>
            <p:txBody>
              <a:bodyPr rtlCol="0" anchor="ctr"/>
              <a:lstStyle/>
              <a:p>
                <a:endParaRPr lang="en-US" dirty="0"/>
              </a:p>
            </p:txBody>
          </p:sp>
          <p:sp>
            <p:nvSpPr>
              <p:cNvPr id="84" name="Freeform: Shape 83">
                <a:extLst>
                  <a:ext uri="{FF2B5EF4-FFF2-40B4-BE49-F238E27FC236}">
                    <a16:creationId xmlns:a16="http://schemas.microsoft.com/office/drawing/2014/main" id="{FCE143EF-341B-4861-B113-14D1DDD44ABE}"/>
                  </a:ext>
                </a:extLst>
              </p:cNvPr>
              <p:cNvSpPr/>
              <p:nvPr/>
            </p:nvSpPr>
            <p:spPr>
              <a:xfrm>
                <a:off x="3403015" y="2561627"/>
                <a:ext cx="90849" cy="38100"/>
              </a:xfrm>
              <a:custGeom>
                <a:avLst/>
                <a:gdLst>
                  <a:gd name="connsiteX0" fmla="*/ 71799 w 90849"/>
                  <a:gd name="connsiteY0" fmla="*/ 38100 h 38100"/>
                  <a:gd name="connsiteX1" fmla="*/ 19050 w 90849"/>
                  <a:gd name="connsiteY1" fmla="*/ 38100 h 38100"/>
                  <a:gd name="connsiteX2" fmla="*/ 0 w 90849"/>
                  <a:gd name="connsiteY2" fmla="*/ 19050 h 38100"/>
                  <a:gd name="connsiteX3" fmla="*/ 19050 w 90849"/>
                  <a:gd name="connsiteY3" fmla="*/ 0 h 38100"/>
                  <a:gd name="connsiteX4" fmla="*/ 71799 w 90849"/>
                  <a:gd name="connsiteY4" fmla="*/ 0 h 38100"/>
                  <a:gd name="connsiteX5" fmla="*/ 90849 w 90849"/>
                  <a:gd name="connsiteY5" fmla="*/ 19050 h 38100"/>
                  <a:gd name="connsiteX6" fmla="*/ 71799 w 90849"/>
                  <a:gd name="connsiteY6" fmla="*/ 38100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849" h="38100">
                    <a:moveTo>
                      <a:pt x="71799" y="38100"/>
                    </a:moveTo>
                    <a:lnTo>
                      <a:pt x="19050" y="38100"/>
                    </a:lnTo>
                    <a:cubicBezTo>
                      <a:pt x="8529" y="38100"/>
                      <a:pt x="0" y="29571"/>
                      <a:pt x="0" y="19050"/>
                    </a:cubicBezTo>
                    <a:cubicBezTo>
                      <a:pt x="0" y="8529"/>
                      <a:pt x="8529" y="0"/>
                      <a:pt x="19050" y="0"/>
                    </a:cubicBezTo>
                    <a:lnTo>
                      <a:pt x="71799" y="0"/>
                    </a:lnTo>
                    <a:cubicBezTo>
                      <a:pt x="82321" y="0"/>
                      <a:pt x="90849" y="8529"/>
                      <a:pt x="90849" y="19050"/>
                    </a:cubicBezTo>
                    <a:cubicBezTo>
                      <a:pt x="90849" y="29571"/>
                      <a:pt x="82321" y="38100"/>
                      <a:pt x="71799" y="38100"/>
                    </a:cubicBezTo>
                    <a:close/>
                  </a:path>
                </a:pathLst>
              </a:custGeom>
              <a:solidFill>
                <a:srgbClr val="BE1E2C"/>
              </a:solidFill>
              <a:ln w="9525" cap="flat">
                <a:noFill/>
                <a:prstDash val="solid"/>
                <a:miter/>
              </a:ln>
            </p:spPr>
            <p:txBody>
              <a:bodyPr rtlCol="0" anchor="ctr"/>
              <a:lstStyle/>
              <a:p>
                <a:endParaRPr lang="en-US" dirty="0"/>
              </a:p>
            </p:txBody>
          </p:sp>
          <p:sp>
            <p:nvSpPr>
              <p:cNvPr id="85" name="Freeform: Shape 84">
                <a:extLst>
                  <a:ext uri="{FF2B5EF4-FFF2-40B4-BE49-F238E27FC236}">
                    <a16:creationId xmlns:a16="http://schemas.microsoft.com/office/drawing/2014/main" id="{4E4E0C43-DA05-487B-A4FC-D5F70B0F1FDF}"/>
                  </a:ext>
                </a:extLst>
              </p:cNvPr>
              <p:cNvSpPr/>
              <p:nvPr/>
            </p:nvSpPr>
            <p:spPr>
              <a:xfrm>
                <a:off x="3412570" y="2711441"/>
                <a:ext cx="88685" cy="61203"/>
              </a:xfrm>
              <a:custGeom>
                <a:avLst/>
                <a:gdLst>
                  <a:gd name="connsiteX0" fmla="*/ 19077 w 88685"/>
                  <a:gd name="connsiteY0" fmla="*/ 61203 h 61203"/>
                  <a:gd name="connsiteX1" fmla="*/ 0 w 88685"/>
                  <a:gd name="connsiteY1" fmla="*/ 42180 h 61203"/>
                  <a:gd name="connsiteX2" fmla="*/ 11152 w 88685"/>
                  <a:gd name="connsiteY2" fmla="*/ 24818 h 61203"/>
                  <a:gd name="connsiteX3" fmla="*/ 61710 w 88685"/>
                  <a:gd name="connsiteY3" fmla="*/ 1729 h 61203"/>
                  <a:gd name="connsiteX4" fmla="*/ 86957 w 88685"/>
                  <a:gd name="connsiteY4" fmla="*/ 11135 h 61203"/>
                  <a:gd name="connsiteX5" fmla="*/ 77551 w 88685"/>
                  <a:gd name="connsiteY5" fmla="*/ 36381 h 61203"/>
                  <a:gd name="connsiteX6" fmla="*/ 26982 w 88685"/>
                  <a:gd name="connsiteY6" fmla="*/ 59479 h 61203"/>
                  <a:gd name="connsiteX7" fmla="*/ 19077 w 88685"/>
                  <a:gd name="connsiteY7" fmla="*/ 61203 h 61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685" h="61203">
                    <a:moveTo>
                      <a:pt x="19077" y="61203"/>
                    </a:moveTo>
                    <a:cubicBezTo>
                      <a:pt x="8556" y="61217"/>
                      <a:pt x="15" y="52701"/>
                      <a:pt x="0" y="42180"/>
                    </a:cubicBezTo>
                    <a:cubicBezTo>
                      <a:pt x="-10" y="34705"/>
                      <a:pt x="4351" y="27916"/>
                      <a:pt x="11152" y="24818"/>
                    </a:cubicBezTo>
                    <a:lnTo>
                      <a:pt x="61710" y="1729"/>
                    </a:lnTo>
                    <a:cubicBezTo>
                      <a:pt x="71279" y="-2645"/>
                      <a:pt x="82583" y="1566"/>
                      <a:pt x="86957" y="11135"/>
                    </a:cubicBezTo>
                    <a:cubicBezTo>
                      <a:pt x="91330" y="20704"/>
                      <a:pt x="87119" y="32007"/>
                      <a:pt x="77551" y="36381"/>
                    </a:cubicBezTo>
                    <a:lnTo>
                      <a:pt x="26982" y="59479"/>
                    </a:lnTo>
                    <a:cubicBezTo>
                      <a:pt x="24501" y="60613"/>
                      <a:pt x="21805" y="61201"/>
                      <a:pt x="19077" y="61203"/>
                    </a:cubicBezTo>
                    <a:close/>
                  </a:path>
                </a:pathLst>
              </a:custGeom>
              <a:solidFill>
                <a:srgbClr val="BE1E2C"/>
              </a:solidFill>
              <a:ln w="9525" cap="flat">
                <a:noFill/>
                <a:prstDash val="solid"/>
                <a:miter/>
              </a:ln>
            </p:spPr>
            <p:txBody>
              <a:bodyPr rtlCol="0" anchor="ctr"/>
              <a:lstStyle/>
              <a:p>
                <a:endParaRPr lang="en-US" dirty="0"/>
              </a:p>
            </p:txBody>
          </p:sp>
          <p:sp>
            <p:nvSpPr>
              <p:cNvPr id="86" name="Freeform: Shape 85">
                <a:extLst>
                  <a:ext uri="{FF2B5EF4-FFF2-40B4-BE49-F238E27FC236}">
                    <a16:creationId xmlns:a16="http://schemas.microsoft.com/office/drawing/2014/main" id="{22D29C0B-D8BA-4A5E-A457-C229FCCCD651}"/>
                  </a:ext>
                </a:extLst>
              </p:cNvPr>
              <p:cNvSpPr/>
              <p:nvPr/>
            </p:nvSpPr>
            <p:spPr>
              <a:xfrm>
                <a:off x="3506326" y="2837487"/>
                <a:ext cx="78003" cy="78013"/>
              </a:xfrm>
              <a:custGeom>
                <a:avLst/>
                <a:gdLst>
                  <a:gd name="connsiteX0" fmla="*/ 19056 w 78003"/>
                  <a:gd name="connsiteY0" fmla="*/ 78013 h 78013"/>
                  <a:gd name="connsiteX1" fmla="*/ 0 w 78003"/>
                  <a:gd name="connsiteY1" fmla="*/ 58969 h 78013"/>
                  <a:gd name="connsiteX2" fmla="*/ 5587 w 78003"/>
                  <a:gd name="connsiteY2" fmla="*/ 45485 h 78013"/>
                  <a:gd name="connsiteX3" fmla="*/ 46002 w 78003"/>
                  <a:gd name="connsiteY3" fmla="*/ 5080 h 78013"/>
                  <a:gd name="connsiteX4" fmla="*/ 72923 w 78003"/>
                  <a:gd name="connsiteY4" fmla="*/ 6099 h 78013"/>
                  <a:gd name="connsiteX5" fmla="*/ 72901 w 78003"/>
                  <a:gd name="connsiteY5" fmla="*/ 32027 h 78013"/>
                  <a:gd name="connsiteX6" fmla="*/ 32524 w 78003"/>
                  <a:gd name="connsiteY6" fmla="*/ 72441 h 78013"/>
                  <a:gd name="connsiteX7" fmla="*/ 19056 w 78003"/>
                  <a:gd name="connsiteY7" fmla="*/ 78013 h 78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003" h="78013">
                    <a:moveTo>
                      <a:pt x="19056" y="78013"/>
                    </a:moveTo>
                    <a:cubicBezTo>
                      <a:pt x="8534" y="78016"/>
                      <a:pt x="3" y="69489"/>
                      <a:pt x="0" y="58969"/>
                    </a:cubicBezTo>
                    <a:cubicBezTo>
                      <a:pt x="-1" y="53911"/>
                      <a:pt x="2009" y="49060"/>
                      <a:pt x="5587" y="45485"/>
                    </a:cubicBezTo>
                    <a:lnTo>
                      <a:pt x="46002" y="5080"/>
                    </a:lnTo>
                    <a:cubicBezTo>
                      <a:pt x="53717" y="-2073"/>
                      <a:pt x="65770" y="-1617"/>
                      <a:pt x="72923" y="6099"/>
                    </a:cubicBezTo>
                    <a:cubicBezTo>
                      <a:pt x="79706" y="13414"/>
                      <a:pt x="79696" y="24723"/>
                      <a:pt x="72901" y="32027"/>
                    </a:cubicBezTo>
                    <a:lnTo>
                      <a:pt x="32524" y="72441"/>
                    </a:lnTo>
                    <a:cubicBezTo>
                      <a:pt x="28954" y="76016"/>
                      <a:pt x="24108" y="78021"/>
                      <a:pt x="19056" y="78013"/>
                    </a:cubicBezTo>
                    <a:close/>
                  </a:path>
                </a:pathLst>
              </a:custGeom>
              <a:solidFill>
                <a:srgbClr val="BE1E2C"/>
              </a:solidFill>
              <a:ln w="9525" cap="flat">
                <a:noFill/>
                <a:prstDash val="solid"/>
                <a:miter/>
              </a:ln>
            </p:spPr>
            <p:txBody>
              <a:bodyPr rtlCol="0" anchor="ctr"/>
              <a:lstStyle/>
              <a:p>
                <a:endParaRPr lang="en-US" dirty="0"/>
              </a:p>
            </p:txBody>
          </p:sp>
          <p:sp>
            <p:nvSpPr>
              <p:cNvPr id="87" name="Freeform: Shape 86">
                <a:extLst>
                  <a:ext uri="{FF2B5EF4-FFF2-40B4-BE49-F238E27FC236}">
                    <a16:creationId xmlns:a16="http://schemas.microsoft.com/office/drawing/2014/main" id="{CAFC0C78-313C-4DB3-A285-4AAC6A4C23B9}"/>
                  </a:ext>
                </a:extLst>
              </p:cNvPr>
              <p:cNvSpPr/>
              <p:nvPr/>
            </p:nvSpPr>
            <p:spPr>
              <a:xfrm>
                <a:off x="3681516" y="2483020"/>
                <a:ext cx="49428" cy="49430"/>
              </a:xfrm>
              <a:custGeom>
                <a:avLst/>
                <a:gdLst>
                  <a:gd name="connsiteX0" fmla="*/ 17603 w 49428"/>
                  <a:gd name="connsiteY0" fmla="*/ 1054 h 49430"/>
                  <a:gd name="connsiteX1" fmla="*/ 1052 w 49428"/>
                  <a:gd name="connsiteY1" fmla="*/ 31829 h 49430"/>
                  <a:gd name="connsiteX2" fmla="*/ 31826 w 49428"/>
                  <a:gd name="connsiteY2" fmla="*/ 48378 h 49430"/>
                  <a:gd name="connsiteX3" fmla="*/ 48378 w 49428"/>
                  <a:gd name="connsiteY3" fmla="*/ 17609 h 49430"/>
                  <a:gd name="connsiteX4" fmla="*/ 17624 w 49428"/>
                  <a:gd name="connsiteY4" fmla="*/ 1048 h 49430"/>
                  <a:gd name="connsiteX5" fmla="*/ 17603 w 49428"/>
                  <a:gd name="connsiteY5" fmla="*/ 1054 h 49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428" h="49430">
                    <a:moveTo>
                      <a:pt x="17603" y="1054"/>
                    </a:moveTo>
                    <a:cubicBezTo>
                      <a:pt x="4534" y="4982"/>
                      <a:pt x="-2875" y="18760"/>
                      <a:pt x="1052" y="31829"/>
                    </a:cubicBezTo>
                    <a:cubicBezTo>
                      <a:pt x="4980" y="44897"/>
                      <a:pt x="18758" y="52306"/>
                      <a:pt x="31826" y="48378"/>
                    </a:cubicBezTo>
                    <a:cubicBezTo>
                      <a:pt x="44893" y="44451"/>
                      <a:pt x="52303" y="30676"/>
                      <a:pt x="48378" y="17609"/>
                    </a:cubicBezTo>
                    <a:cubicBezTo>
                      <a:pt x="44459" y="4543"/>
                      <a:pt x="30690" y="-2871"/>
                      <a:pt x="17624" y="1048"/>
                    </a:cubicBezTo>
                    <a:cubicBezTo>
                      <a:pt x="17618" y="1050"/>
                      <a:pt x="17610" y="1052"/>
                      <a:pt x="17603" y="1054"/>
                    </a:cubicBezTo>
                    <a:close/>
                  </a:path>
                </a:pathLst>
              </a:custGeom>
              <a:solidFill>
                <a:srgbClr val="000000"/>
              </a:solidFill>
              <a:ln w="9525" cap="flat">
                <a:noFill/>
                <a:prstDash val="solid"/>
                <a:miter/>
              </a:ln>
            </p:spPr>
            <p:txBody>
              <a:bodyPr rtlCol="0" anchor="ctr"/>
              <a:lstStyle/>
              <a:p>
                <a:endParaRPr lang="en-US" dirty="0"/>
              </a:p>
            </p:txBody>
          </p:sp>
          <p:sp>
            <p:nvSpPr>
              <p:cNvPr id="88" name="Freeform: Shape 87">
                <a:extLst>
                  <a:ext uri="{FF2B5EF4-FFF2-40B4-BE49-F238E27FC236}">
                    <a16:creationId xmlns:a16="http://schemas.microsoft.com/office/drawing/2014/main" id="{EB8EA8CC-91B0-4F80-BB29-8120DA08EA52}"/>
                  </a:ext>
                </a:extLst>
              </p:cNvPr>
              <p:cNvSpPr/>
              <p:nvPr/>
            </p:nvSpPr>
            <p:spPr>
              <a:xfrm>
                <a:off x="3644863" y="2625353"/>
                <a:ext cx="49428" cy="49430"/>
              </a:xfrm>
              <a:custGeom>
                <a:avLst/>
                <a:gdLst>
                  <a:gd name="connsiteX0" fmla="*/ 17603 w 49428"/>
                  <a:gd name="connsiteY0" fmla="*/ 1054 h 49430"/>
                  <a:gd name="connsiteX1" fmla="*/ 1052 w 49428"/>
                  <a:gd name="connsiteY1" fmla="*/ 31829 h 49430"/>
                  <a:gd name="connsiteX2" fmla="*/ 31826 w 49428"/>
                  <a:gd name="connsiteY2" fmla="*/ 48378 h 49430"/>
                  <a:gd name="connsiteX3" fmla="*/ 48378 w 49428"/>
                  <a:gd name="connsiteY3" fmla="*/ 17609 h 49430"/>
                  <a:gd name="connsiteX4" fmla="*/ 17624 w 49428"/>
                  <a:gd name="connsiteY4" fmla="*/ 1048 h 49430"/>
                  <a:gd name="connsiteX5" fmla="*/ 17603 w 49428"/>
                  <a:gd name="connsiteY5" fmla="*/ 1054 h 49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428" h="49430">
                    <a:moveTo>
                      <a:pt x="17603" y="1054"/>
                    </a:moveTo>
                    <a:cubicBezTo>
                      <a:pt x="4534" y="4982"/>
                      <a:pt x="-2875" y="18760"/>
                      <a:pt x="1052" y="31829"/>
                    </a:cubicBezTo>
                    <a:cubicBezTo>
                      <a:pt x="4980" y="44897"/>
                      <a:pt x="18758" y="52306"/>
                      <a:pt x="31826" y="48378"/>
                    </a:cubicBezTo>
                    <a:cubicBezTo>
                      <a:pt x="44893" y="44451"/>
                      <a:pt x="52303" y="30676"/>
                      <a:pt x="48378" y="17609"/>
                    </a:cubicBezTo>
                    <a:cubicBezTo>
                      <a:pt x="44459" y="4543"/>
                      <a:pt x="30690" y="-2871"/>
                      <a:pt x="17624" y="1048"/>
                    </a:cubicBezTo>
                    <a:cubicBezTo>
                      <a:pt x="17618" y="1050"/>
                      <a:pt x="17610" y="1052"/>
                      <a:pt x="17603" y="1054"/>
                    </a:cubicBezTo>
                    <a:close/>
                  </a:path>
                </a:pathLst>
              </a:custGeom>
              <a:solidFill>
                <a:srgbClr val="000000"/>
              </a:solidFill>
              <a:ln w="9525" cap="flat">
                <a:noFill/>
                <a:prstDash val="solid"/>
                <a:miter/>
              </a:ln>
            </p:spPr>
            <p:txBody>
              <a:bodyPr rtlCol="0" anchor="ctr"/>
              <a:lstStyle/>
              <a:p>
                <a:endParaRPr lang="en-US" dirty="0"/>
              </a:p>
            </p:txBody>
          </p:sp>
          <p:sp>
            <p:nvSpPr>
              <p:cNvPr id="89" name="Freeform: Shape 88">
                <a:extLst>
                  <a:ext uri="{FF2B5EF4-FFF2-40B4-BE49-F238E27FC236}">
                    <a16:creationId xmlns:a16="http://schemas.microsoft.com/office/drawing/2014/main" id="{DC580103-14E1-46BB-B6D0-5694C178E164}"/>
                  </a:ext>
                </a:extLst>
              </p:cNvPr>
              <p:cNvSpPr/>
              <p:nvPr/>
            </p:nvSpPr>
            <p:spPr>
              <a:xfrm>
                <a:off x="3526843" y="2269610"/>
                <a:ext cx="295271" cy="615747"/>
              </a:xfrm>
              <a:custGeom>
                <a:avLst/>
                <a:gdLst>
                  <a:gd name="connsiteX0" fmla="*/ 210909 w 295271"/>
                  <a:gd name="connsiteY0" fmla="*/ 0 h 615747"/>
                  <a:gd name="connsiteX1" fmla="*/ 126832 w 295271"/>
                  <a:gd name="connsiteY1" fmla="*/ 78753 h 615747"/>
                  <a:gd name="connsiteX2" fmla="*/ 70216 w 295271"/>
                  <a:gd name="connsiteY2" fmla="*/ 176721 h 615747"/>
                  <a:gd name="connsiteX3" fmla="*/ 70834 w 295271"/>
                  <a:gd name="connsiteY3" fmla="*/ 178908 h 615747"/>
                  <a:gd name="connsiteX4" fmla="*/ 26813 w 295271"/>
                  <a:gd name="connsiteY4" fmla="*/ 308352 h 615747"/>
                  <a:gd name="connsiteX5" fmla="*/ 30724 w 295271"/>
                  <a:gd name="connsiteY5" fmla="*/ 315516 h 615747"/>
                  <a:gd name="connsiteX6" fmla="*/ 28503 w 295271"/>
                  <a:gd name="connsiteY6" fmla="*/ 458446 h 615747"/>
                  <a:gd name="connsiteX7" fmla="*/ 59099 w 295271"/>
                  <a:gd name="connsiteY7" fmla="*/ 480041 h 615747"/>
                  <a:gd name="connsiteX8" fmla="*/ 59099 w 295271"/>
                  <a:gd name="connsiteY8" fmla="*/ 480879 h 615747"/>
                  <a:gd name="connsiteX9" fmla="*/ 151711 w 295271"/>
                  <a:gd name="connsiteY9" fmla="*/ 573680 h 615747"/>
                  <a:gd name="connsiteX10" fmla="*/ 171666 w 295271"/>
                  <a:gd name="connsiteY10" fmla="*/ 571529 h 615747"/>
                  <a:gd name="connsiteX11" fmla="*/ 251070 w 295271"/>
                  <a:gd name="connsiteY11" fmla="*/ 612787 h 615747"/>
                  <a:gd name="connsiteX12" fmla="*/ 295272 w 295271"/>
                  <a:gd name="connsiteY12" fmla="*/ 552593 h 615747"/>
                  <a:gd name="connsiteX13" fmla="*/ 295272 w 295271"/>
                  <a:gd name="connsiteY13" fmla="*/ 84372 h 615747"/>
                  <a:gd name="connsiteX14" fmla="*/ 210918 w 295271"/>
                  <a:gd name="connsiteY14" fmla="*/ 0 h 615747"/>
                  <a:gd name="connsiteX15" fmla="*/ 210909 w 295271"/>
                  <a:gd name="connsiteY15" fmla="*/ 0 h 615747"/>
                  <a:gd name="connsiteX16" fmla="*/ 208309 w 295271"/>
                  <a:gd name="connsiteY16" fmla="*/ 406432 h 615747"/>
                  <a:gd name="connsiteX17" fmla="*/ 200498 w 295271"/>
                  <a:gd name="connsiteY17" fmla="*/ 420986 h 615747"/>
                  <a:gd name="connsiteX18" fmla="*/ 184306 w 295271"/>
                  <a:gd name="connsiteY18" fmla="*/ 420500 h 615747"/>
                  <a:gd name="connsiteX19" fmla="*/ 173438 w 295271"/>
                  <a:gd name="connsiteY19" fmla="*/ 429187 h 615747"/>
                  <a:gd name="connsiteX20" fmla="*/ 170723 w 295271"/>
                  <a:gd name="connsiteY20" fmla="*/ 445170 h 615747"/>
                  <a:gd name="connsiteX21" fmla="*/ 154988 w 295271"/>
                  <a:gd name="connsiteY21" fmla="*/ 449932 h 615747"/>
                  <a:gd name="connsiteX22" fmla="*/ 143881 w 295271"/>
                  <a:gd name="connsiteY22" fmla="*/ 438207 h 615747"/>
                  <a:gd name="connsiteX23" fmla="*/ 130089 w 295271"/>
                  <a:gd name="connsiteY23" fmla="*/ 436826 h 615747"/>
                  <a:gd name="connsiteX24" fmla="*/ 116754 w 295271"/>
                  <a:gd name="connsiteY24" fmla="*/ 446084 h 615747"/>
                  <a:gd name="connsiteX25" fmla="*/ 102305 w 295271"/>
                  <a:gd name="connsiteY25" fmla="*/ 438312 h 615747"/>
                  <a:gd name="connsiteX26" fmla="*/ 102676 w 295271"/>
                  <a:gd name="connsiteY26" fmla="*/ 422119 h 615747"/>
                  <a:gd name="connsiteX27" fmla="*/ 93999 w 295271"/>
                  <a:gd name="connsiteY27" fmla="*/ 411280 h 615747"/>
                  <a:gd name="connsiteX28" fmla="*/ 78007 w 295271"/>
                  <a:gd name="connsiteY28" fmla="*/ 408499 h 615747"/>
                  <a:gd name="connsiteX29" fmla="*/ 73244 w 295271"/>
                  <a:gd name="connsiteY29" fmla="*/ 392763 h 615747"/>
                  <a:gd name="connsiteX30" fmla="*/ 85103 w 295271"/>
                  <a:gd name="connsiteY30" fmla="*/ 381762 h 615747"/>
                  <a:gd name="connsiteX31" fmla="*/ 86360 w 295271"/>
                  <a:gd name="connsiteY31" fmla="*/ 367894 h 615747"/>
                  <a:gd name="connsiteX32" fmla="*/ 77073 w 295271"/>
                  <a:gd name="connsiteY32" fmla="*/ 354568 h 615747"/>
                  <a:gd name="connsiteX33" fmla="*/ 84884 w 295271"/>
                  <a:gd name="connsiteY33" fmla="*/ 340043 h 615747"/>
                  <a:gd name="connsiteX34" fmla="*/ 101152 w 295271"/>
                  <a:gd name="connsiteY34" fmla="*/ 340509 h 615747"/>
                  <a:gd name="connsiteX35" fmla="*/ 111906 w 295271"/>
                  <a:gd name="connsiteY35" fmla="*/ 331756 h 615747"/>
                  <a:gd name="connsiteX36" fmla="*/ 114621 w 295271"/>
                  <a:gd name="connsiteY36" fmla="*/ 315773 h 615747"/>
                  <a:gd name="connsiteX37" fmla="*/ 130356 w 295271"/>
                  <a:gd name="connsiteY37" fmla="*/ 311010 h 615747"/>
                  <a:gd name="connsiteX38" fmla="*/ 141481 w 295271"/>
                  <a:gd name="connsiteY38" fmla="*/ 322831 h 615747"/>
                  <a:gd name="connsiteX39" fmla="*/ 155378 w 295271"/>
                  <a:gd name="connsiteY39" fmla="*/ 324183 h 615747"/>
                  <a:gd name="connsiteX40" fmla="*/ 168627 w 295271"/>
                  <a:gd name="connsiteY40" fmla="*/ 314849 h 615747"/>
                  <a:gd name="connsiteX41" fmla="*/ 183153 w 295271"/>
                  <a:gd name="connsiteY41" fmla="*/ 322669 h 615747"/>
                  <a:gd name="connsiteX42" fmla="*/ 182667 w 295271"/>
                  <a:gd name="connsiteY42" fmla="*/ 338861 h 615747"/>
                  <a:gd name="connsiteX43" fmla="*/ 191449 w 295271"/>
                  <a:gd name="connsiteY43" fmla="*/ 349710 h 615747"/>
                  <a:gd name="connsiteX44" fmla="*/ 207432 w 295271"/>
                  <a:gd name="connsiteY44" fmla="*/ 352415 h 615747"/>
                  <a:gd name="connsiteX45" fmla="*/ 212195 w 295271"/>
                  <a:gd name="connsiteY45" fmla="*/ 368151 h 615747"/>
                  <a:gd name="connsiteX46" fmla="*/ 200336 w 295271"/>
                  <a:gd name="connsiteY46" fmla="*/ 379333 h 615747"/>
                  <a:gd name="connsiteX47" fmla="*/ 198955 w 295271"/>
                  <a:gd name="connsiteY47" fmla="*/ 393125 h 615747"/>
                  <a:gd name="connsiteX48" fmla="*/ 244789 w 295271"/>
                  <a:gd name="connsiteY48" fmla="*/ 264081 h 615747"/>
                  <a:gd name="connsiteX49" fmla="*/ 236979 w 295271"/>
                  <a:gd name="connsiteY49" fmla="*/ 278606 h 615747"/>
                  <a:gd name="connsiteX50" fmla="*/ 220786 w 295271"/>
                  <a:gd name="connsiteY50" fmla="*/ 278121 h 615747"/>
                  <a:gd name="connsiteX51" fmla="*/ 210023 w 295271"/>
                  <a:gd name="connsiteY51" fmla="*/ 286941 h 615747"/>
                  <a:gd name="connsiteX52" fmla="*/ 207242 w 295271"/>
                  <a:gd name="connsiteY52" fmla="*/ 302943 h 615747"/>
                  <a:gd name="connsiteX53" fmla="*/ 191506 w 295271"/>
                  <a:gd name="connsiteY53" fmla="*/ 307705 h 615747"/>
                  <a:gd name="connsiteX54" fmla="*/ 180381 w 295271"/>
                  <a:gd name="connsiteY54" fmla="*/ 295885 h 615747"/>
                  <a:gd name="connsiteX55" fmla="*/ 166580 w 295271"/>
                  <a:gd name="connsiteY55" fmla="*/ 294503 h 615747"/>
                  <a:gd name="connsiteX56" fmla="*/ 153330 w 295271"/>
                  <a:gd name="connsiteY56" fmla="*/ 303838 h 615747"/>
                  <a:gd name="connsiteX57" fmla="*/ 138805 w 295271"/>
                  <a:gd name="connsiteY57" fmla="*/ 296018 h 615747"/>
                  <a:gd name="connsiteX58" fmla="*/ 139405 w 295271"/>
                  <a:gd name="connsiteY58" fmla="*/ 279645 h 615747"/>
                  <a:gd name="connsiteX59" fmla="*/ 130651 w 295271"/>
                  <a:gd name="connsiteY59" fmla="*/ 268891 h 615747"/>
                  <a:gd name="connsiteX60" fmla="*/ 114678 w 295271"/>
                  <a:gd name="connsiteY60" fmla="*/ 266186 h 615747"/>
                  <a:gd name="connsiteX61" fmla="*/ 109915 w 295271"/>
                  <a:gd name="connsiteY61" fmla="*/ 250450 h 615747"/>
                  <a:gd name="connsiteX62" fmla="*/ 121736 w 295271"/>
                  <a:gd name="connsiteY62" fmla="*/ 239316 h 615747"/>
                  <a:gd name="connsiteX63" fmla="*/ 123088 w 295271"/>
                  <a:gd name="connsiteY63" fmla="*/ 225523 h 615747"/>
                  <a:gd name="connsiteX64" fmla="*/ 113611 w 295271"/>
                  <a:gd name="connsiteY64" fmla="*/ 212246 h 615747"/>
                  <a:gd name="connsiteX65" fmla="*/ 121545 w 295271"/>
                  <a:gd name="connsiteY65" fmla="*/ 197653 h 615747"/>
                  <a:gd name="connsiteX66" fmla="*/ 137738 w 295271"/>
                  <a:gd name="connsiteY66" fmla="*/ 198139 h 615747"/>
                  <a:gd name="connsiteX67" fmla="*/ 148577 w 295271"/>
                  <a:gd name="connsiteY67" fmla="*/ 189462 h 615747"/>
                  <a:gd name="connsiteX68" fmla="*/ 151359 w 295271"/>
                  <a:gd name="connsiteY68" fmla="*/ 173460 h 615747"/>
                  <a:gd name="connsiteX69" fmla="*/ 167094 w 295271"/>
                  <a:gd name="connsiteY69" fmla="*/ 168697 h 615747"/>
                  <a:gd name="connsiteX70" fmla="*/ 178200 w 295271"/>
                  <a:gd name="connsiteY70" fmla="*/ 180423 h 615747"/>
                  <a:gd name="connsiteX71" fmla="*/ 191992 w 295271"/>
                  <a:gd name="connsiteY71" fmla="*/ 181804 h 615747"/>
                  <a:gd name="connsiteX72" fmla="*/ 205251 w 295271"/>
                  <a:gd name="connsiteY72" fmla="*/ 172507 h 615747"/>
                  <a:gd name="connsiteX73" fmla="*/ 219777 w 295271"/>
                  <a:gd name="connsiteY73" fmla="*/ 180318 h 615747"/>
                  <a:gd name="connsiteX74" fmla="*/ 219281 w 295271"/>
                  <a:gd name="connsiteY74" fmla="*/ 196596 h 615747"/>
                  <a:gd name="connsiteX75" fmla="*/ 228035 w 295271"/>
                  <a:gd name="connsiteY75" fmla="*/ 207350 h 615747"/>
                  <a:gd name="connsiteX76" fmla="*/ 244018 w 295271"/>
                  <a:gd name="connsiteY76" fmla="*/ 210055 h 615747"/>
                  <a:gd name="connsiteX77" fmla="*/ 248780 w 295271"/>
                  <a:gd name="connsiteY77" fmla="*/ 225800 h 615747"/>
                  <a:gd name="connsiteX78" fmla="*/ 236960 w 295271"/>
                  <a:gd name="connsiteY78" fmla="*/ 236925 h 615747"/>
                  <a:gd name="connsiteX79" fmla="*/ 235455 w 295271"/>
                  <a:gd name="connsiteY79" fmla="*/ 250898 h 615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295271" h="615747">
                    <a:moveTo>
                      <a:pt x="210909" y="0"/>
                    </a:moveTo>
                    <a:cubicBezTo>
                      <a:pt x="166520" y="19"/>
                      <a:pt x="129751" y="34460"/>
                      <a:pt x="126832" y="78753"/>
                    </a:cubicBezTo>
                    <a:cubicBezTo>
                      <a:pt x="84144" y="90172"/>
                      <a:pt x="58797" y="134034"/>
                      <a:pt x="70216" y="176721"/>
                    </a:cubicBezTo>
                    <a:cubicBezTo>
                      <a:pt x="70411" y="177453"/>
                      <a:pt x="70618" y="178182"/>
                      <a:pt x="70834" y="178908"/>
                    </a:cubicBezTo>
                    <a:cubicBezTo>
                      <a:pt x="22933" y="202497"/>
                      <a:pt x="3224" y="260451"/>
                      <a:pt x="26813" y="308352"/>
                    </a:cubicBezTo>
                    <a:cubicBezTo>
                      <a:pt x="28016" y="310794"/>
                      <a:pt x="29320" y="313184"/>
                      <a:pt x="30724" y="315516"/>
                    </a:cubicBezTo>
                    <a:cubicBezTo>
                      <a:pt x="-9358" y="354372"/>
                      <a:pt x="-10352" y="418364"/>
                      <a:pt x="28503" y="458446"/>
                    </a:cubicBezTo>
                    <a:cubicBezTo>
                      <a:pt x="37268" y="467487"/>
                      <a:pt x="47645" y="474812"/>
                      <a:pt x="59099" y="480041"/>
                    </a:cubicBezTo>
                    <a:cubicBezTo>
                      <a:pt x="59099" y="480327"/>
                      <a:pt x="59099" y="480603"/>
                      <a:pt x="59099" y="480879"/>
                    </a:cubicBezTo>
                    <a:cubicBezTo>
                      <a:pt x="59047" y="532080"/>
                      <a:pt x="100511" y="573628"/>
                      <a:pt x="151711" y="573680"/>
                    </a:cubicBezTo>
                    <a:cubicBezTo>
                      <a:pt x="158421" y="573688"/>
                      <a:pt x="165112" y="572966"/>
                      <a:pt x="171666" y="571529"/>
                    </a:cubicBezTo>
                    <a:cubicBezTo>
                      <a:pt x="182200" y="604849"/>
                      <a:pt x="217751" y="623321"/>
                      <a:pt x="251070" y="612787"/>
                    </a:cubicBezTo>
                    <a:cubicBezTo>
                      <a:pt x="277336" y="604483"/>
                      <a:pt x="295212" y="580140"/>
                      <a:pt x="295272" y="552593"/>
                    </a:cubicBezTo>
                    <a:lnTo>
                      <a:pt x="295272" y="84372"/>
                    </a:lnTo>
                    <a:cubicBezTo>
                      <a:pt x="295278" y="37780"/>
                      <a:pt x="257511" y="6"/>
                      <a:pt x="210918" y="0"/>
                    </a:cubicBezTo>
                    <a:cubicBezTo>
                      <a:pt x="210916" y="0"/>
                      <a:pt x="210912" y="0"/>
                      <a:pt x="210909" y="0"/>
                    </a:cubicBezTo>
                    <a:close/>
                    <a:moveTo>
                      <a:pt x="208309" y="406432"/>
                    </a:moveTo>
                    <a:lnTo>
                      <a:pt x="200498" y="420986"/>
                    </a:lnTo>
                    <a:lnTo>
                      <a:pt x="184306" y="420500"/>
                    </a:lnTo>
                    <a:cubicBezTo>
                      <a:pt x="181050" y="423827"/>
                      <a:pt x="177400" y="426745"/>
                      <a:pt x="173438" y="429187"/>
                    </a:cubicBezTo>
                    <a:lnTo>
                      <a:pt x="170723" y="445170"/>
                    </a:lnTo>
                    <a:lnTo>
                      <a:pt x="154988" y="449932"/>
                    </a:lnTo>
                    <a:lnTo>
                      <a:pt x="143881" y="438207"/>
                    </a:lnTo>
                    <a:cubicBezTo>
                      <a:pt x="139245" y="438306"/>
                      <a:pt x="134614" y="437842"/>
                      <a:pt x="130089" y="436826"/>
                    </a:cubicBezTo>
                    <a:lnTo>
                      <a:pt x="116754" y="446084"/>
                    </a:lnTo>
                    <a:lnTo>
                      <a:pt x="102305" y="438312"/>
                    </a:lnTo>
                    <a:lnTo>
                      <a:pt x="102676" y="422119"/>
                    </a:lnTo>
                    <a:cubicBezTo>
                      <a:pt x="99356" y="418871"/>
                      <a:pt x="96442" y="415231"/>
                      <a:pt x="93999" y="411280"/>
                    </a:cubicBezTo>
                    <a:lnTo>
                      <a:pt x="78007" y="408499"/>
                    </a:lnTo>
                    <a:lnTo>
                      <a:pt x="73244" y="392763"/>
                    </a:lnTo>
                    <a:lnTo>
                      <a:pt x="85103" y="381762"/>
                    </a:lnTo>
                    <a:cubicBezTo>
                      <a:pt x="84958" y="377105"/>
                      <a:pt x="85380" y="372448"/>
                      <a:pt x="86360" y="367894"/>
                    </a:cubicBezTo>
                    <a:lnTo>
                      <a:pt x="77073" y="354568"/>
                    </a:lnTo>
                    <a:lnTo>
                      <a:pt x="84884" y="340043"/>
                    </a:lnTo>
                    <a:lnTo>
                      <a:pt x="101152" y="340509"/>
                    </a:lnTo>
                    <a:cubicBezTo>
                      <a:pt x="104369" y="337166"/>
                      <a:pt x="107980" y="334227"/>
                      <a:pt x="111906" y="331756"/>
                    </a:cubicBezTo>
                    <a:lnTo>
                      <a:pt x="114621" y="315773"/>
                    </a:lnTo>
                    <a:lnTo>
                      <a:pt x="130356" y="311010"/>
                    </a:lnTo>
                    <a:lnTo>
                      <a:pt x="141481" y="322831"/>
                    </a:lnTo>
                    <a:cubicBezTo>
                      <a:pt x="146151" y="322713"/>
                      <a:pt x="150819" y="323167"/>
                      <a:pt x="155378" y="324183"/>
                    </a:cubicBezTo>
                    <a:lnTo>
                      <a:pt x="168627" y="314849"/>
                    </a:lnTo>
                    <a:lnTo>
                      <a:pt x="183153" y="322669"/>
                    </a:lnTo>
                    <a:lnTo>
                      <a:pt x="182667" y="338861"/>
                    </a:lnTo>
                    <a:cubicBezTo>
                      <a:pt x="186031" y="342102"/>
                      <a:pt x="188980" y="345746"/>
                      <a:pt x="191449" y="349710"/>
                    </a:cubicBezTo>
                    <a:lnTo>
                      <a:pt x="207432" y="352415"/>
                    </a:lnTo>
                    <a:lnTo>
                      <a:pt x="212195" y="368151"/>
                    </a:lnTo>
                    <a:lnTo>
                      <a:pt x="200336" y="379333"/>
                    </a:lnTo>
                    <a:cubicBezTo>
                      <a:pt x="200440" y="383970"/>
                      <a:pt x="199976" y="388601"/>
                      <a:pt x="198955" y="393125"/>
                    </a:cubicBezTo>
                    <a:close/>
                    <a:moveTo>
                      <a:pt x="244789" y="264081"/>
                    </a:moveTo>
                    <a:lnTo>
                      <a:pt x="236979" y="278606"/>
                    </a:lnTo>
                    <a:lnTo>
                      <a:pt x="220786" y="278121"/>
                    </a:lnTo>
                    <a:cubicBezTo>
                      <a:pt x="217571" y="281488"/>
                      <a:pt x="213957" y="284450"/>
                      <a:pt x="210023" y="286941"/>
                    </a:cubicBezTo>
                    <a:lnTo>
                      <a:pt x="207242" y="302943"/>
                    </a:lnTo>
                    <a:lnTo>
                      <a:pt x="191506" y="307705"/>
                    </a:lnTo>
                    <a:lnTo>
                      <a:pt x="180381" y="295885"/>
                    </a:lnTo>
                    <a:cubicBezTo>
                      <a:pt x="175742" y="295988"/>
                      <a:pt x="171107" y="295525"/>
                      <a:pt x="166580" y="294503"/>
                    </a:cubicBezTo>
                    <a:lnTo>
                      <a:pt x="153330" y="303838"/>
                    </a:lnTo>
                    <a:lnTo>
                      <a:pt x="138805" y="296018"/>
                    </a:lnTo>
                    <a:lnTo>
                      <a:pt x="139405" y="279645"/>
                    </a:lnTo>
                    <a:cubicBezTo>
                      <a:pt x="136060" y="276430"/>
                      <a:pt x="133120" y="272818"/>
                      <a:pt x="130651" y="268891"/>
                    </a:cubicBezTo>
                    <a:lnTo>
                      <a:pt x="114678" y="266186"/>
                    </a:lnTo>
                    <a:lnTo>
                      <a:pt x="109915" y="250450"/>
                    </a:lnTo>
                    <a:lnTo>
                      <a:pt x="121736" y="239316"/>
                    </a:lnTo>
                    <a:cubicBezTo>
                      <a:pt x="121632" y="234681"/>
                      <a:pt x="122086" y="230050"/>
                      <a:pt x="123088" y="225523"/>
                    </a:cubicBezTo>
                    <a:lnTo>
                      <a:pt x="113611" y="212246"/>
                    </a:lnTo>
                    <a:lnTo>
                      <a:pt x="121545" y="197653"/>
                    </a:lnTo>
                    <a:lnTo>
                      <a:pt x="137738" y="198139"/>
                    </a:lnTo>
                    <a:cubicBezTo>
                      <a:pt x="140984" y="194816"/>
                      <a:pt x="144623" y="191901"/>
                      <a:pt x="148577" y="189462"/>
                    </a:cubicBezTo>
                    <a:lnTo>
                      <a:pt x="151359" y="173460"/>
                    </a:lnTo>
                    <a:lnTo>
                      <a:pt x="167094" y="168697"/>
                    </a:lnTo>
                    <a:lnTo>
                      <a:pt x="178200" y="180423"/>
                    </a:lnTo>
                    <a:cubicBezTo>
                      <a:pt x="182837" y="180324"/>
                      <a:pt x="187468" y="180788"/>
                      <a:pt x="191992" y="181804"/>
                    </a:cubicBezTo>
                    <a:lnTo>
                      <a:pt x="205251" y="172507"/>
                    </a:lnTo>
                    <a:lnTo>
                      <a:pt x="219777" y="180318"/>
                    </a:lnTo>
                    <a:lnTo>
                      <a:pt x="219281" y="196596"/>
                    </a:lnTo>
                    <a:cubicBezTo>
                      <a:pt x="222627" y="199811"/>
                      <a:pt x="225566" y="203422"/>
                      <a:pt x="228035" y="207350"/>
                    </a:cubicBezTo>
                    <a:lnTo>
                      <a:pt x="244018" y="210055"/>
                    </a:lnTo>
                    <a:lnTo>
                      <a:pt x="248780" y="225800"/>
                    </a:lnTo>
                    <a:lnTo>
                      <a:pt x="236960" y="236925"/>
                    </a:lnTo>
                    <a:cubicBezTo>
                      <a:pt x="237036" y="241626"/>
                      <a:pt x="236531" y="246320"/>
                      <a:pt x="235455" y="250898"/>
                    </a:cubicBezTo>
                    <a:close/>
                  </a:path>
                </a:pathLst>
              </a:custGeom>
              <a:solidFill>
                <a:srgbClr val="000000"/>
              </a:solidFill>
              <a:ln w="9525" cap="flat">
                <a:noFill/>
                <a:prstDash val="solid"/>
                <a:miter/>
              </a:ln>
            </p:spPr>
            <p:txBody>
              <a:bodyPr rtlCol="0" anchor="ctr"/>
              <a:lstStyle/>
              <a:p>
                <a:endParaRPr lang="en-US" dirty="0"/>
              </a:p>
            </p:txBody>
          </p:sp>
        </p:grpSp>
        <p:sp>
          <p:nvSpPr>
            <p:cNvPr id="92" name="TextBox 91">
              <a:extLst>
                <a:ext uri="{FF2B5EF4-FFF2-40B4-BE49-F238E27FC236}">
                  <a16:creationId xmlns:a16="http://schemas.microsoft.com/office/drawing/2014/main" id="{9938EE0C-437F-4CD3-BDFB-ECAAEF1DC6E5}"/>
                </a:ext>
              </a:extLst>
            </p:cNvPr>
            <p:cNvSpPr txBox="1"/>
            <p:nvPr/>
          </p:nvSpPr>
          <p:spPr>
            <a:xfrm>
              <a:off x="3914542" y="2999924"/>
              <a:ext cx="1919997" cy="400110"/>
            </a:xfrm>
            <a:prstGeom prst="rect">
              <a:avLst/>
            </a:prstGeom>
            <a:noFill/>
          </p:spPr>
          <p:txBody>
            <a:bodyPr wrap="square">
              <a:spAutoFit/>
            </a:bodyPr>
            <a:lstStyle/>
            <a:p>
              <a:pPr algn="r"/>
              <a:r>
                <a:rPr lang="en-US" sz="2000" b="1" cap="small" spc="-150" dirty="0">
                  <a:solidFill>
                    <a:srgbClr val="000000"/>
                  </a:solidFill>
                  <a:latin typeface="Eras Medium ITC" panose="020B0602030504020804" pitchFamily="34" charset="0"/>
                </a:rPr>
                <a:t>Cognitive </a:t>
              </a:r>
              <a:r>
                <a:rPr lang="en-US" sz="1400" b="1" cap="small" spc="-150" dirty="0">
                  <a:solidFill>
                    <a:srgbClr val="000000"/>
                  </a:solidFill>
                  <a:latin typeface="Eras Medium ITC" panose="020B0602030504020804" pitchFamily="34" charset="0"/>
                </a:rPr>
                <a:t>Disorders</a:t>
              </a:r>
              <a:endParaRPr lang="en-US" b="1" cap="small" spc="-150" dirty="0">
                <a:solidFill>
                  <a:srgbClr val="000000"/>
                </a:solidFill>
                <a:latin typeface="Eras Medium ITC" panose="020B0602030504020804" pitchFamily="34" charset="0"/>
              </a:endParaRPr>
            </a:p>
          </p:txBody>
        </p:sp>
        <p:sp>
          <p:nvSpPr>
            <p:cNvPr id="93" name="TextBox 92">
              <a:extLst>
                <a:ext uri="{FF2B5EF4-FFF2-40B4-BE49-F238E27FC236}">
                  <a16:creationId xmlns:a16="http://schemas.microsoft.com/office/drawing/2014/main" id="{078C1DCA-774E-4ACA-B3D9-3922B0B4D2B1}"/>
                </a:ext>
              </a:extLst>
            </p:cNvPr>
            <p:cNvSpPr txBox="1"/>
            <p:nvPr/>
          </p:nvSpPr>
          <p:spPr>
            <a:xfrm>
              <a:off x="4450280" y="2471174"/>
              <a:ext cx="1384259" cy="369332"/>
            </a:xfrm>
            <a:prstGeom prst="rect">
              <a:avLst/>
            </a:prstGeom>
            <a:noFill/>
          </p:spPr>
          <p:txBody>
            <a:bodyPr wrap="square">
              <a:spAutoFit/>
            </a:bodyPr>
            <a:lstStyle/>
            <a:p>
              <a:pPr algn="r"/>
              <a:r>
                <a:rPr lang="en-US" b="1" cap="small" spc="-30" dirty="0">
                  <a:solidFill>
                    <a:srgbClr val="000000"/>
                  </a:solidFill>
                  <a:latin typeface="Eras Medium ITC" panose="020B0602030504020804" pitchFamily="34" charset="0"/>
                </a:rPr>
                <a:t>Depression</a:t>
              </a:r>
            </a:p>
          </p:txBody>
        </p:sp>
        <p:sp>
          <p:nvSpPr>
            <p:cNvPr id="94" name="TextBox 93">
              <a:extLst>
                <a:ext uri="{FF2B5EF4-FFF2-40B4-BE49-F238E27FC236}">
                  <a16:creationId xmlns:a16="http://schemas.microsoft.com/office/drawing/2014/main" id="{0B5921AE-8093-4412-AF4B-E3A99192A9B0}"/>
                </a:ext>
              </a:extLst>
            </p:cNvPr>
            <p:cNvSpPr txBox="1"/>
            <p:nvPr/>
          </p:nvSpPr>
          <p:spPr>
            <a:xfrm>
              <a:off x="4124697" y="2751800"/>
              <a:ext cx="1709842" cy="400110"/>
            </a:xfrm>
            <a:prstGeom prst="rect">
              <a:avLst/>
            </a:prstGeom>
            <a:noFill/>
          </p:spPr>
          <p:txBody>
            <a:bodyPr wrap="square">
              <a:spAutoFit/>
            </a:bodyPr>
            <a:lstStyle/>
            <a:p>
              <a:pPr algn="r"/>
              <a:r>
                <a:rPr lang="en-US" sz="2000" b="1" cap="small" dirty="0">
                  <a:solidFill>
                    <a:srgbClr val="000000"/>
                  </a:solidFill>
                  <a:latin typeface="Eras Medium ITC" panose="020B0602030504020804" pitchFamily="34" charset="0"/>
                </a:rPr>
                <a:t>Anxiety</a:t>
              </a:r>
              <a:r>
                <a:rPr lang="en-US" sz="2000" b="1" cap="small" spc="-150" dirty="0">
                  <a:solidFill>
                    <a:srgbClr val="000000"/>
                  </a:solidFill>
                  <a:latin typeface="Eras Medium ITC" panose="020B0602030504020804" pitchFamily="34" charset="0"/>
                </a:rPr>
                <a:t> </a:t>
              </a:r>
              <a:r>
                <a:rPr lang="en-US" sz="1400" b="1" cap="small" spc="-150" dirty="0">
                  <a:solidFill>
                    <a:srgbClr val="000000"/>
                  </a:solidFill>
                  <a:latin typeface="Eras Medium ITC" panose="020B0602030504020804" pitchFamily="34" charset="0"/>
                </a:rPr>
                <a:t>and</a:t>
              </a:r>
              <a:endParaRPr lang="en-US" sz="2000" b="1" cap="small" spc="-150" dirty="0">
                <a:solidFill>
                  <a:srgbClr val="000000"/>
                </a:solidFill>
                <a:latin typeface="Eras Medium ITC" panose="020B0602030504020804" pitchFamily="34" charset="0"/>
              </a:endParaRPr>
            </a:p>
          </p:txBody>
        </p:sp>
        <p:sp>
          <p:nvSpPr>
            <p:cNvPr id="111" name="TextBox 110">
              <a:extLst>
                <a:ext uri="{FF2B5EF4-FFF2-40B4-BE49-F238E27FC236}">
                  <a16:creationId xmlns:a16="http://schemas.microsoft.com/office/drawing/2014/main" id="{888359AD-1ECE-4141-9EF1-D9123E6FC8C4}"/>
                </a:ext>
              </a:extLst>
            </p:cNvPr>
            <p:cNvSpPr txBox="1"/>
            <p:nvPr/>
          </p:nvSpPr>
          <p:spPr>
            <a:xfrm>
              <a:off x="4417574" y="1689741"/>
              <a:ext cx="1485226" cy="477054"/>
            </a:xfrm>
            <a:prstGeom prst="rect">
              <a:avLst/>
            </a:prstGeom>
            <a:noFill/>
          </p:spPr>
          <p:txBody>
            <a:bodyPr wrap="square">
              <a:spAutoFit/>
            </a:bodyPr>
            <a:lstStyle/>
            <a:p>
              <a:pPr algn="r"/>
              <a:r>
                <a:rPr lang="en-US" sz="2500" b="1" cap="small" spc="300" dirty="0">
                  <a:solidFill>
                    <a:srgbClr val="000000"/>
                  </a:solidFill>
                  <a:latin typeface="Eras Medium ITC" panose="020B0602030504020804" pitchFamily="34" charset="0"/>
                </a:rPr>
                <a:t>Seizure</a:t>
              </a:r>
            </a:p>
          </p:txBody>
        </p:sp>
        <p:sp>
          <p:nvSpPr>
            <p:cNvPr id="112" name="TextBox 111">
              <a:extLst>
                <a:ext uri="{FF2B5EF4-FFF2-40B4-BE49-F238E27FC236}">
                  <a16:creationId xmlns:a16="http://schemas.microsoft.com/office/drawing/2014/main" id="{29AF201F-C4F4-4543-89D3-04F3476FC781}"/>
                </a:ext>
              </a:extLst>
            </p:cNvPr>
            <p:cNvSpPr txBox="1"/>
            <p:nvPr/>
          </p:nvSpPr>
          <p:spPr>
            <a:xfrm>
              <a:off x="4349313" y="2078651"/>
              <a:ext cx="1485226" cy="415498"/>
            </a:xfrm>
            <a:prstGeom prst="rect">
              <a:avLst/>
            </a:prstGeom>
            <a:noFill/>
          </p:spPr>
          <p:txBody>
            <a:bodyPr wrap="square">
              <a:spAutoFit/>
            </a:bodyPr>
            <a:lstStyle/>
            <a:p>
              <a:pPr algn="r"/>
              <a:r>
                <a:rPr lang="en-US" sz="2100" b="1" cap="small" spc="-150" dirty="0">
                  <a:solidFill>
                    <a:srgbClr val="BE1E2C"/>
                  </a:solidFill>
                  <a:latin typeface="Eras Medium ITC" panose="020B0602030504020804" pitchFamily="34" charset="0"/>
                </a:rPr>
                <a:t>Morbidity</a:t>
              </a:r>
            </a:p>
          </p:txBody>
        </p:sp>
      </p:grpSp>
      <p:grpSp>
        <p:nvGrpSpPr>
          <p:cNvPr id="11" name="Group 10">
            <a:extLst>
              <a:ext uri="{FF2B5EF4-FFF2-40B4-BE49-F238E27FC236}">
                <a16:creationId xmlns:a16="http://schemas.microsoft.com/office/drawing/2014/main" id="{78F7EA27-1B8C-4049-A5CB-06E172ADA90A}"/>
              </a:ext>
            </a:extLst>
          </p:cNvPr>
          <p:cNvGrpSpPr/>
          <p:nvPr/>
        </p:nvGrpSpPr>
        <p:grpSpPr>
          <a:xfrm>
            <a:off x="6411535" y="1660459"/>
            <a:ext cx="2424965" cy="1739575"/>
            <a:chOff x="6411535" y="1660459"/>
            <a:chExt cx="2424965" cy="1739575"/>
          </a:xfrm>
        </p:grpSpPr>
        <p:pic>
          <p:nvPicPr>
            <p:cNvPr id="37" name="Picture 36">
              <a:extLst>
                <a:ext uri="{FF2B5EF4-FFF2-40B4-BE49-F238E27FC236}">
                  <a16:creationId xmlns:a16="http://schemas.microsoft.com/office/drawing/2014/main" id="{9F40A77E-650C-46FF-874C-68B7CB2162A2}"/>
                </a:ext>
              </a:extLst>
            </p:cNvPr>
            <p:cNvPicPr>
              <a:picLocks noChangeAspect="1"/>
            </p:cNvPicPr>
            <p:nvPr/>
          </p:nvPicPr>
          <p:blipFill>
            <a:blip r:embed="rId4"/>
            <a:stretch>
              <a:fillRect/>
            </a:stretch>
          </p:blipFill>
          <p:spPr>
            <a:xfrm>
              <a:off x="6575775" y="1660459"/>
              <a:ext cx="1786112" cy="772715"/>
            </a:xfrm>
            <a:prstGeom prst="rect">
              <a:avLst/>
            </a:prstGeom>
          </p:spPr>
        </p:pic>
        <p:grpSp>
          <p:nvGrpSpPr>
            <p:cNvPr id="90" name="Group 89">
              <a:extLst>
                <a:ext uri="{FF2B5EF4-FFF2-40B4-BE49-F238E27FC236}">
                  <a16:creationId xmlns:a16="http://schemas.microsoft.com/office/drawing/2014/main" id="{87A2470E-2F0C-470C-802C-72735F35D21A}"/>
                </a:ext>
              </a:extLst>
            </p:cNvPr>
            <p:cNvGrpSpPr/>
            <p:nvPr/>
          </p:nvGrpSpPr>
          <p:grpSpPr>
            <a:xfrm>
              <a:off x="6466265" y="2338350"/>
              <a:ext cx="2370235" cy="1061684"/>
              <a:chOff x="6145115" y="2338350"/>
              <a:chExt cx="2370235" cy="1061684"/>
            </a:xfrm>
          </p:grpSpPr>
          <p:sp>
            <p:nvSpPr>
              <p:cNvPr id="114" name="TextBox 113">
                <a:extLst>
                  <a:ext uri="{FF2B5EF4-FFF2-40B4-BE49-F238E27FC236}">
                    <a16:creationId xmlns:a16="http://schemas.microsoft.com/office/drawing/2014/main" id="{C3752288-E5B4-4F65-A2C2-07E4260DE790}"/>
                  </a:ext>
                </a:extLst>
              </p:cNvPr>
              <p:cNvSpPr txBox="1"/>
              <p:nvPr/>
            </p:nvSpPr>
            <p:spPr>
              <a:xfrm>
                <a:off x="6145116" y="2338350"/>
                <a:ext cx="2077557" cy="307777"/>
              </a:xfrm>
              <a:prstGeom prst="rect">
                <a:avLst/>
              </a:prstGeom>
              <a:noFill/>
            </p:spPr>
            <p:txBody>
              <a:bodyPr wrap="square">
                <a:spAutoFit/>
              </a:bodyPr>
              <a:lstStyle/>
              <a:p>
                <a:pPr marL="269875" indent="-269875"/>
                <a:r>
                  <a:rPr lang="en-US" sz="1400" b="1" cap="small" dirty="0">
                    <a:solidFill>
                      <a:srgbClr val="000000"/>
                    </a:solidFill>
                    <a:latin typeface="Eras Medium ITC" panose="020B0602030504020804" pitchFamily="34" charset="0"/>
                  </a:rPr>
                  <a:t>Injury</a:t>
                </a:r>
              </a:p>
            </p:txBody>
          </p:sp>
          <p:sp>
            <p:nvSpPr>
              <p:cNvPr id="116" name="TextBox 115">
                <a:extLst>
                  <a:ext uri="{FF2B5EF4-FFF2-40B4-BE49-F238E27FC236}">
                    <a16:creationId xmlns:a16="http://schemas.microsoft.com/office/drawing/2014/main" id="{2C1A01D6-426D-4748-A856-334157506284}"/>
                  </a:ext>
                </a:extLst>
              </p:cNvPr>
              <p:cNvSpPr txBox="1"/>
              <p:nvPr/>
            </p:nvSpPr>
            <p:spPr>
              <a:xfrm>
                <a:off x="6145115" y="2678999"/>
                <a:ext cx="1919997" cy="307777"/>
              </a:xfrm>
              <a:prstGeom prst="rect">
                <a:avLst/>
              </a:prstGeom>
              <a:noFill/>
            </p:spPr>
            <p:txBody>
              <a:bodyPr wrap="square">
                <a:spAutoFit/>
              </a:bodyPr>
              <a:lstStyle/>
              <a:p>
                <a:r>
                  <a:rPr lang="en-US" sz="1400" b="1" cap="small" spc="130" dirty="0">
                    <a:solidFill>
                      <a:srgbClr val="000000"/>
                    </a:solidFill>
                    <a:latin typeface="Eras Medium ITC" panose="020B0602030504020804" pitchFamily="34" charset="0"/>
                  </a:rPr>
                  <a:t>Status Epilepticus</a:t>
                </a:r>
              </a:p>
            </p:txBody>
          </p:sp>
          <p:sp>
            <p:nvSpPr>
              <p:cNvPr id="117" name="TextBox 116">
                <a:extLst>
                  <a:ext uri="{FF2B5EF4-FFF2-40B4-BE49-F238E27FC236}">
                    <a16:creationId xmlns:a16="http://schemas.microsoft.com/office/drawing/2014/main" id="{CD3700F1-2FF3-4B52-A290-27107CDE0D68}"/>
                  </a:ext>
                </a:extLst>
              </p:cNvPr>
              <p:cNvSpPr txBox="1"/>
              <p:nvPr/>
            </p:nvSpPr>
            <p:spPr>
              <a:xfrm>
                <a:off x="6145115" y="2876814"/>
                <a:ext cx="2126049" cy="523220"/>
              </a:xfrm>
              <a:prstGeom prst="rect">
                <a:avLst/>
              </a:prstGeom>
              <a:noFill/>
            </p:spPr>
            <p:txBody>
              <a:bodyPr wrap="square">
                <a:spAutoFit/>
              </a:bodyPr>
              <a:lstStyle/>
              <a:p>
                <a:pPr marL="269875" indent="-269875"/>
                <a:r>
                  <a:rPr lang="en-US" sz="1400" b="1" cap="small" dirty="0">
                    <a:solidFill>
                      <a:srgbClr val="000000"/>
                    </a:solidFill>
                    <a:latin typeface="Eras Medium ITC" panose="020B0602030504020804" pitchFamily="34" charset="0"/>
                  </a:rPr>
                  <a:t>Sudden Unexplained Death in Epilepsy</a:t>
                </a:r>
              </a:p>
            </p:txBody>
          </p:sp>
          <p:sp>
            <p:nvSpPr>
              <p:cNvPr id="120" name="TextBox 119">
                <a:extLst>
                  <a:ext uri="{FF2B5EF4-FFF2-40B4-BE49-F238E27FC236}">
                    <a16:creationId xmlns:a16="http://schemas.microsoft.com/office/drawing/2014/main" id="{87734E08-0F60-4349-A0E6-795858B355DB}"/>
                  </a:ext>
                </a:extLst>
              </p:cNvPr>
              <p:cNvSpPr txBox="1"/>
              <p:nvPr/>
            </p:nvSpPr>
            <p:spPr>
              <a:xfrm>
                <a:off x="6437793" y="2467532"/>
                <a:ext cx="2077557" cy="307777"/>
              </a:xfrm>
              <a:prstGeom prst="rect">
                <a:avLst/>
              </a:prstGeom>
              <a:noFill/>
            </p:spPr>
            <p:txBody>
              <a:bodyPr wrap="square">
                <a:spAutoFit/>
              </a:bodyPr>
              <a:lstStyle/>
              <a:p>
                <a:pPr marL="269875" indent="-269875"/>
                <a:r>
                  <a:rPr lang="en-US" sz="1100" b="1" cap="small" spc="-150" dirty="0">
                    <a:solidFill>
                      <a:srgbClr val="000000"/>
                    </a:solidFill>
                    <a:latin typeface="Eras Medium ITC" panose="020B0602030504020804" pitchFamily="34" charset="0"/>
                  </a:rPr>
                  <a:t>and</a:t>
                </a:r>
                <a:r>
                  <a:rPr lang="en-US" sz="1400" b="1" cap="small" dirty="0">
                    <a:solidFill>
                      <a:srgbClr val="000000"/>
                    </a:solidFill>
                    <a:latin typeface="Eras Medium ITC" panose="020B0602030504020804" pitchFamily="34" charset="0"/>
                  </a:rPr>
                  <a:t> Physical Trauma</a:t>
                </a:r>
              </a:p>
            </p:txBody>
          </p:sp>
        </p:grpSp>
        <p:sp>
          <p:nvSpPr>
            <p:cNvPr id="9" name="Oval 8">
              <a:extLst>
                <a:ext uri="{FF2B5EF4-FFF2-40B4-BE49-F238E27FC236}">
                  <a16:creationId xmlns:a16="http://schemas.microsoft.com/office/drawing/2014/main" id="{4FF05B17-F68C-45F9-A8D3-52FD47BF5425}"/>
                </a:ext>
              </a:extLst>
            </p:cNvPr>
            <p:cNvSpPr/>
            <p:nvPr/>
          </p:nvSpPr>
          <p:spPr>
            <a:xfrm>
              <a:off x="6411535" y="2475407"/>
              <a:ext cx="54730" cy="54730"/>
            </a:xfrm>
            <a:prstGeom prst="ellipse">
              <a:avLst/>
            </a:prstGeom>
            <a:solidFill>
              <a:srgbClr val="BE1E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 name="Oval 62">
              <a:extLst>
                <a:ext uri="{FF2B5EF4-FFF2-40B4-BE49-F238E27FC236}">
                  <a16:creationId xmlns:a16="http://schemas.microsoft.com/office/drawing/2014/main" id="{5958932A-B40F-4629-94D5-8B1FE02336A6}"/>
                </a:ext>
              </a:extLst>
            </p:cNvPr>
            <p:cNvSpPr/>
            <p:nvPr/>
          </p:nvSpPr>
          <p:spPr>
            <a:xfrm>
              <a:off x="6411535" y="2811426"/>
              <a:ext cx="54730" cy="54730"/>
            </a:xfrm>
            <a:prstGeom prst="ellipse">
              <a:avLst/>
            </a:prstGeom>
            <a:solidFill>
              <a:srgbClr val="BE1E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4" name="Oval 63">
              <a:extLst>
                <a:ext uri="{FF2B5EF4-FFF2-40B4-BE49-F238E27FC236}">
                  <a16:creationId xmlns:a16="http://schemas.microsoft.com/office/drawing/2014/main" id="{DC6D22C7-B85A-44B9-80F5-B1BC7F09BB3C}"/>
                </a:ext>
              </a:extLst>
            </p:cNvPr>
            <p:cNvSpPr/>
            <p:nvPr/>
          </p:nvSpPr>
          <p:spPr>
            <a:xfrm>
              <a:off x="6411535" y="3008052"/>
              <a:ext cx="54730" cy="54730"/>
            </a:xfrm>
            <a:prstGeom prst="ellipse">
              <a:avLst/>
            </a:prstGeom>
            <a:solidFill>
              <a:srgbClr val="BE1E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a:extLst>
                <a:ext uri="{FF2B5EF4-FFF2-40B4-BE49-F238E27FC236}">
                  <a16:creationId xmlns:a16="http://schemas.microsoft.com/office/drawing/2014/main" id="{785730DB-BA5C-4834-98E6-89F372A85EBB}"/>
                </a:ext>
              </a:extLst>
            </p:cNvPr>
            <p:cNvSpPr/>
            <p:nvPr/>
          </p:nvSpPr>
          <p:spPr>
            <a:xfrm>
              <a:off x="7939850" y="1864518"/>
              <a:ext cx="287101" cy="287101"/>
            </a:xfrm>
            <a:prstGeom prst="ellipse">
              <a:avLst/>
            </a:prstGeom>
            <a:solidFill>
              <a:srgbClr val="BE1E2C"/>
            </a:solidFill>
            <a:ln>
              <a:solidFill>
                <a:srgbClr val="BE1E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107852844"/>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4180FC-C1D5-45D2-81A8-9CB743578BCD}"/>
              </a:ext>
            </a:extLst>
          </p:cNvPr>
          <p:cNvSpPr>
            <a:spLocks noGrp="1"/>
          </p:cNvSpPr>
          <p:nvPr>
            <p:ph type="title"/>
          </p:nvPr>
        </p:nvSpPr>
        <p:spPr/>
        <p:txBody>
          <a:bodyPr>
            <a:normAutofit/>
          </a:bodyPr>
          <a:lstStyle/>
          <a:p>
            <a:r>
              <a:rPr lang="en-US" b="1" dirty="0"/>
              <a:t>Caregiver training is still needed</a:t>
            </a:r>
            <a:endParaRPr lang="en-US" dirty="0"/>
          </a:p>
        </p:txBody>
      </p:sp>
      <p:sp>
        <p:nvSpPr>
          <p:cNvPr id="5" name="Text Placeholder 4">
            <a:extLst>
              <a:ext uri="{FF2B5EF4-FFF2-40B4-BE49-F238E27FC236}">
                <a16:creationId xmlns:a16="http://schemas.microsoft.com/office/drawing/2014/main" id="{B870259E-25B3-451A-AA8C-7A6384170772}"/>
              </a:ext>
            </a:extLst>
          </p:cNvPr>
          <p:cNvSpPr>
            <a:spLocks noGrp="1"/>
          </p:cNvSpPr>
          <p:nvPr>
            <p:ph type="body" sz="quarter" idx="10"/>
          </p:nvPr>
        </p:nvSpPr>
        <p:spPr/>
        <p:txBody>
          <a:bodyPr/>
          <a:lstStyle/>
          <a:p>
            <a:r>
              <a:rPr lang="en-US" b="0" i="0" dirty="0">
                <a:solidFill>
                  <a:srgbClr val="333333"/>
                </a:solidFill>
                <a:effectLst/>
                <a:latin typeface="arial" panose="020B0604020202020204" pitchFamily="34" charset="0"/>
              </a:rPr>
              <a:t>Terry D, et al. </a:t>
            </a:r>
            <a:r>
              <a:rPr lang="en-US" b="0" i="1" dirty="0">
                <a:solidFill>
                  <a:srgbClr val="333333"/>
                </a:solidFill>
                <a:effectLst/>
                <a:latin typeface="arial" panose="020B0604020202020204" pitchFamily="34" charset="0"/>
              </a:rPr>
              <a:t>J Child Neurol.</a:t>
            </a:r>
            <a:r>
              <a:rPr lang="en-US" b="0" i="0" dirty="0">
                <a:solidFill>
                  <a:srgbClr val="333333"/>
                </a:solidFill>
                <a:effectLst/>
                <a:latin typeface="arial" panose="020B0604020202020204" pitchFamily="34" charset="0"/>
              </a:rPr>
              <a:t> 2016;31:1602-1606.</a:t>
            </a:r>
            <a:endParaRPr lang="en-US" dirty="0"/>
          </a:p>
        </p:txBody>
      </p:sp>
      <p:pic>
        <p:nvPicPr>
          <p:cNvPr id="11" name="Picture 10">
            <a:extLst>
              <a:ext uri="{FF2B5EF4-FFF2-40B4-BE49-F238E27FC236}">
                <a16:creationId xmlns:a16="http://schemas.microsoft.com/office/drawing/2014/main" id="{75C6EE4D-7C22-49B0-89D8-51C578AACB25}"/>
              </a:ext>
            </a:extLst>
          </p:cNvPr>
          <p:cNvPicPr>
            <a:picLocks noChangeAspect="1"/>
          </p:cNvPicPr>
          <p:nvPr/>
        </p:nvPicPr>
        <p:blipFill rotWithShape="1">
          <a:blip r:embed="rId2"/>
          <a:srcRect l="27168" t="25380" r="27168"/>
          <a:stretch/>
        </p:blipFill>
        <p:spPr>
          <a:xfrm>
            <a:off x="3141663" y="1978864"/>
            <a:ext cx="1648096" cy="1796950"/>
          </a:xfrm>
          <a:prstGeom prst="rect">
            <a:avLst/>
          </a:prstGeom>
        </p:spPr>
      </p:pic>
      <p:pic>
        <p:nvPicPr>
          <p:cNvPr id="15" name="Picture 14">
            <a:extLst>
              <a:ext uri="{FF2B5EF4-FFF2-40B4-BE49-F238E27FC236}">
                <a16:creationId xmlns:a16="http://schemas.microsoft.com/office/drawing/2014/main" id="{B7ADC1B9-A6DE-44A2-822B-ADF7A795EBBB}"/>
              </a:ext>
            </a:extLst>
          </p:cNvPr>
          <p:cNvPicPr>
            <a:picLocks noChangeAspect="1"/>
          </p:cNvPicPr>
          <p:nvPr/>
        </p:nvPicPr>
        <p:blipFill>
          <a:blip r:embed="rId3"/>
          <a:stretch>
            <a:fillRect/>
          </a:stretch>
        </p:blipFill>
        <p:spPr>
          <a:xfrm>
            <a:off x="3197257" y="2862658"/>
            <a:ext cx="1028179" cy="871400"/>
          </a:xfrm>
          <a:prstGeom prst="rect">
            <a:avLst/>
          </a:prstGeom>
        </p:spPr>
      </p:pic>
      <p:sp>
        <p:nvSpPr>
          <p:cNvPr id="32" name="TextBox 31">
            <a:extLst>
              <a:ext uri="{FF2B5EF4-FFF2-40B4-BE49-F238E27FC236}">
                <a16:creationId xmlns:a16="http://schemas.microsoft.com/office/drawing/2014/main" id="{104D5FC0-F0EB-4DB0-AAE7-1E727301E52B}"/>
              </a:ext>
            </a:extLst>
          </p:cNvPr>
          <p:cNvSpPr txBox="1"/>
          <p:nvPr/>
        </p:nvSpPr>
        <p:spPr>
          <a:xfrm>
            <a:off x="3998668" y="2021426"/>
            <a:ext cx="3204064" cy="923330"/>
          </a:xfrm>
          <a:prstGeom prst="rect">
            <a:avLst/>
          </a:prstGeom>
          <a:noFill/>
        </p:spPr>
        <p:txBody>
          <a:bodyPr wrap="square">
            <a:spAutoFit/>
          </a:bodyPr>
          <a:lstStyle/>
          <a:p>
            <a:r>
              <a:rPr lang="en-US" sz="1800" cap="small" dirty="0">
                <a:solidFill>
                  <a:srgbClr val="000000"/>
                </a:solidFill>
                <a:latin typeface="Eras Medium ITC" panose="020B0602030504020804" pitchFamily="34" charset="0"/>
              </a:rPr>
              <a:t>Had enough information about individual student’s seizures and management</a:t>
            </a:r>
            <a:endParaRPr lang="en-US" sz="1400" cap="small" spc="-150" dirty="0">
              <a:solidFill>
                <a:srgbClr val="000000"/>
              </a:solidFill>
              <a:latin typeface="Eras Medium ITC" panose="020B0602030504020804" pitchFamily="34" charset="0"/>
            </a:endParaRPr>
          </a:p>
        </p:txBody>
      </p:sp>
      <p:sp>
        <p:nvSpPr>
          <p:cNvPr id="33" name="TextBox 32">
            <a:extLst>
              <a:ext uri="{FF2B5EF4-FFF2-40B4-BE49-F238E27FC236}">
                <a16:creationId xmlns:a16="http://schemas.microsoft.com/office/drawing/2014/main" id="{32213C99-3B97-4525-B7D1-CE392B6C5CC9}"/>
              </a:ext>
            </a:extLst>
          </p:cNvPr>
          <p:cNvSpPr txBox="1"/>
          <p:nvPr/>
        </p:nvSpPr>
        <p:spPr>
          <a:xfrm>
            <a:off x="3996836" y="1678516"/>
            <a:ext cx="3533775" cy="369332"/>
          </a:xfrm>
          <a:prstGeom prst="rect">
            <a:avLst/>
          </a:prstGeom>
          <a:noFill/>
        </p:spPr>
        <p:txBody>
          <a:bodyPr wrap="square">
            <a:spAutoFit/>
          </a:bodyPr>
          <a:lstStyle/>
          <a:p>
            <a:r>
              <a:rPr lang="en-US" sz="1800" b="1" dirty="0">
                <a:solidFill>
                  <a:srgbClr val="000000"/>
                </a:solidFill>
                <a:latin typeface="Eras Medium ITC" panose="020B0602030504020804" pitchFamily="34" charset="0"/>
              </a:rPr>
              <a:t>School nurses (N=83)</a:t>
            </a:r>
            <a:endParaRPr lang="en-US" sz="1400" b="1" spc="-150" dirty="0">
              <a:solidFill>
                <a:srgbClr val="000000"/>
              </a:solidFill>
              <a:latin typeface="Eras Medium ITC" panose="020B0602030504020804" pitchFamily="34" charset="0"/>
            </a:endParaRPr>
          </a:p>
        </p:txBody>
      </p:sp>
    </p:spTree>
    <p:extLst>
      <p:ext uri="{BB962C8B-B14F-4D97-AF65-F5344CB8AC3E}">
        <p14:creationId xmlns:p14="http://schemas.microsoft.com/office/powerpoint/2010/main" val="212971498"/>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4180FC-C1D5-45D2-81A8-9CB743578BCD}"/>
              </a:ext>
            </a:extLst>
          </p:cNvPr>
          <p:cNvSpPr>
            <a:spLocks noGrp="1"/>
          </p:cNvSpPr>
          <p:nvPr>
            <p:ph type="title"/>
          </p:nvPr>
        </p:nvSpPr>
        <p:spPr/>
        <p:txBody>
          <a:bodyPr>
            <a:normAutofit/>
          </a:bodyPr>
          <a:lstStyle/>
          <a:p>
            <a:r>
              <a:rPr lang="en-US" b="1" dirty="0"/>
              <a:t>Caregiver training is still needed</a:t>
            </a:r>
            <a:endParaRPr lang="en-US" dirty="0"/>
          </a:p>
        </p:txBody>
      </p:sp>
      <p:sp>
        <p:nvSpPr>
          <p:cNvPr id="5" name="Text Placeholder 4">
            <a:extLst>
              <a:ext uri="{FF2B5EF4-FFF2-40B4-BE49-F238E27FC236}">
                <a16:creationId xmlns:a16="http://schemas.microsoft.com/office/drawing/2014/main" id="{B870259E-25B3-451A-AA8C-7A6384170772}"/>
              </a:ext>
            </a:extLst>
          </p:cNvPr>
          <p:cNvSpPr>
            <a:spLocks noGrp="1"/>
          </p:cNvSpPr>
          <p:nvPr>
            <p:ph type="body" sz="quarter" idx="10"/>
          </p:nvPr>
        </p:nvSpPr>
        <p:spPr/>
        <p:txBody>
          <a:bodyPr>
            <a:normAutofit fontScale="92500" lnSpcReduction="10000"/>
          </a:bodyPr>
          <a:lstStyle/>
          <a:p>
            <a:pPr marL="0" indent="0">
              <a:lnSpc>
                <a:spcPct val="120000"/>
              </a:lnSpc>
              <a:spcBef>
                <a:spcPts val="0"/>
              </a:spcBef>
            </a:pPr>
            <a:r>
              <a:rPr lang="en-US" dirty="0">
                <a:solidFill>
                  <a:srgbClr val="333333"/>
                </a:solidFill>
                <a:latin typeface="arial" panose="020B0604020202020204" pitchFamily="34" charset="0"/>
              </a:rPr>
              <a:t>IN, intranasal; PR, rectal</a:t>
            </a:r>
          </a:p>
          <a:p>
            <a:pPr marL="0" indent="0">
              <a:lnSpc>
                <a:spcPct val="120000"/>
              </a:lnSpc>
              <a:spcBef>
                <a:spcPts val="0"/>
              </a:spcBef>
            </a:pPr>
            <a:r>
              <a:rPr lang="en-US" b="0" i="0" dirty="0">
                <a:solidFill>
                  <a:srgbClr val="333333"/>
                </a:solidFill>
                <a:effectLst/>
                <a:latin typeface="arial" panose="020B0604020202020204" pitchFamily="34" charset="0"/>
              </a:rPr>
              <a:t>*Off-label IN </a:t>
            </a:r>
            <a:r>
              <a:rPr lang="en-US" dirty="0">
                <a:solidFill>
                  <a:srgbClr val="333333"/>
                </a:solidFill>
                <a:latin typeface="arial" panose="020B0604020202020204" pitchFamily="34" charset="0"/>
              </a:rPr>
              <a:t>midazolam </a:t>
            </a:r>
          </a:p>
          <a:p>
            <a:pPr marL="0" indent="0">
              <a:lnSpc>
                <a:spcPct val="120000"/>
              </a:lnSpc>
              <a:spcBef>
                <a:spcPts val="0"/>
              </a:spcBef>
            </a:pPr>
            <a:r>
              <a:rPr lang="en-US" b="0" i="0" dirty="0">
                <a:solidFill>
                  <a:srgbClr val="333333"/>
                </a:solidFill>
                <a:effectLst/>
                <a:latin typeface="arial" panose="020B0604020202020204" pitchFamily="34" charset="0"/>
              </a:rPr>
              <a:t>Terry D, et al. </a:t>
            </a:r>
            <a:r>
              <a:rPr lang="en-US" b="0" i="1" dirty="0">
                <a:solidFill>
                  <a:srgbClr val="333333"/>
                </a:solidFill>
                <a:effectLst/>
                <a:latin typeface="arial" panose="020B0604020202020204" pitchFamily="34" charset="0"/>
              </a:rPr>
              <a:t>J Child Neurol</a:t>
            </a:r>
            <a:r>
              <a:rPr lang="en-US" b="0" i="0" dirty="0">
                <a:solidFill>
                  <a:srgbClr val="333333"/>
                </a:solidFill>
                <a:effectLst/>
                <a:latin typeface="arial" panose="020B0604020202020204" pitchFamily="34" charset="0"/>
              </a:rPr>
              <a:t>. 2016;31:1602-1606.</a:t>
            </a:r>
            <a:endParaRPr lang="en-US" dirty="0"/>
          </a:p>
        </p:txBody>
      </p:sp>
      <p:pic>
        <p:nvPicPr>
          <p:cNvPr id="11" name="Picture 10">
            <a:extLst>
              <a:ext uri="{FF2B5EF4-FFF2-40B4-BE49-F238E27FC236}">
                <a16:creationId xmlns:a16="http://schemas.microsoft.com/office/drawing/2014/main" id="{75C6EE4D-7C22-49B0-89D8-51C578AACB25}"/>
              </a:ext>
            </a:extLst>
          </p:cNvPr>
          <p:cNvPicPr>
            <a:picLocks noChangeAspect="1"/>
          </p:cNvPicPr>
          <p:nvPr/>
        </p:nvPicPr>
        <p:blipFill rotWithShape="1">
          <a:blip r:embed="rId2"/>
          <a:srcRect l="27168" t="25380" r="27168"/>
          <a:stretch/>
        </p:blipFill>
        <p:spPr>
          <a:xfrm>
            <a:off x="560388" y="1978864"/>
            <a:ext cx="1648096" cy="1796950"/>
          </a:xfrm>
          <a:prstGeom prst="rect">
            <a:avLst/>
          </a:prstGeom>
        </p:spPr>
      </p:pic>
      <p:pic>
        <p:nvPicPr>
          <p:cNvPr id="15" name="Picture 14">
            <a:extLst>
              <a:ext uri="{FF2B5EF4-FFF2-40B4-BE49-F238E27FC236}">
                <a16:creationId xmlns:a16="http://schemas.microsoft.com/office/drawing/2014/main" id="{B7ADC1B9-A6DE-44A2-822B-ADF7A795EBBB}"/>
              </a:ext>
            </a:extLst>
          </p:cNvPr>
          <p:cNvPicPr>
            <a:picLocks noChangeAspect="1"/>
          </p:cNvPicPr>
          <p:nvPr/>
        </p:nvPicPr>
        <p:blipFill>
          <a:blip r:embed="rId3"/>
          <a:stretch>
            <a:fillRect/>
          </a:stretch>
        </p:blipFill>
        <p:spPr>
          <a:xfrm>
            <a:off x="615982" y="2862658"/>
            <a:ext cx="1028179" cy="871400"/>
          </a:xfrm>
          <a:prstGeom prst="rect">
            <a:avLst/>
          </a:prstGeom>
        </p:spPr>
      </p:pic>
      <p:pic>
        <p:nvPicPr>
          <p:cNvPr id="6" name="Picture 5">
            <a:extLst>
              <a:ext uri="{FF2B5EF4-FFF2-40B4-BE49-F238E27FC236}">
                <a16:creationId xmlns:a16="http://schemas.microsoft.com/office/drawing/2014/main" id="{A53B1EA9-61D2-4F20-8C84-73C77434E719}"/>
              </a:ext>
            </a:extLst>
          </p:cNvPr>
          <p:cNvPicPr>
            <a:picLocks noChangeAspect="1"/>
          </p:cNvPicPr>
          <p:nvPr/>
        </p:nvPicPr>
        <p:blipFill rotWithShape="1">
          <a:blip r:embed="rId4"/>
          <a:srcRect r="18773"/>
          <a:stretch/>
        </p:blipFill>
        <p:spPr>
          <a:xfrm>
            <a:off x="1384436" y="2014888"/>
            <a:ext cx="1892164" cy="871576"/>
          </a:xfrm>
          <a:prstGeom prst="rect">
            <a:avLst/>
          </a:prstGeom>
        </p:spPr>
      </p:pic>
      <p:pic>
        <p:nvPicPr>
          <p:cNvPr id="8" name="Picture 7">
            <a:extLst>
              <a:ext uri="{FF2B5EF4-FFF2-40B4-BE49-F238E27FC236}">
                <a16:creationId xmlns:a16="http://schemas.microsoft.com/office/drawing/2014/main" id="{7957EB68-8E02-48BD-A0E1-928E4041E831}"/>
              </a:ext>
            </a:extLst>
          </p:cNvPr>
          <p:cNvPicPr>
            <a:picLocks noChangeAspect="1"/>
          </p:cNvPicPr>
          <p:nvPr/>
        </p:nvPicPr>
        <p:blipFill>
          <a:blip r:embed="rId5"/>
          <a:stretch>
            <a:fillRect/>
          </a:stretch>
        </p:blipFill>
        <p:spPr>
          <a:xfrm>
            <a:off x="3597005" y="1095308"/>
            <a:ext cx="2448328" cy="1630844"/>
          </a:xfrm>
          <a:prstGeom prst="rect">
            <a:avLst/>
          </a:prstGeom>
        </p:spPr>
      </p:pic>
      <p:pic>
        <p:nvPicPr>
          <p:cNvPr id="9" name="Picture 8">
            <a:extLst>
              <a:ext uri="{FF2B5EF4-FFF2-40B4-BE49-F238E27FC236}">
                <a16:creationId xmlns:a16="http://schemas.microsoft.com/office/drawing/2014/main" id="{6CC9EDDC-279E-496B-A3C3-58958F183F00}"/>
              </a:ext>
            </a:extLst>
          </p:cNvPr>
          <p:cNvPicPr>
            <a:picLocks noChangeAspect="1"/>
          </p:cNvPicPr>
          <p:nvPr/>
        </p:nvPicPr>
        <p:blipFill>
          <a:blip r:embed="rId6"/>
          <a:stretch>
            <a:fillRect/>
          </a:stretch>
        </p:blipFill>
        <p:spPr>
          <a:xfrm>
            <a:off x="3597005" y="2766960"/>
            <a:ext cx="2448328" cy="1630844"/>
          </a:xfrm>
          <a:prstGeom prst="rect">
            <a:avLst/>
          </a:prstGeom>
        </p:spPr>
      </p:pic>
      <p:pic>
        <p:nvPicPr>
          <p:cNvPr id="14" name="Picture 13">
            <a:extLst>
              <a:ext uri="{FF2B5EF4-FFF2-40B4-BE49-F238E27FC236}">
                <a16:creationId xmlns:a16="http://schemas.microsoft.com/office/drawing/2014/main" id="{D0C6D7F4-7E8F-49BF-86C4-E97AB2CD7C35}"/>
              </a:ext>
            </a:extLst>
          </p:cNvPr>
          <p:cNvPicPr>
            <a:picLocks noChangeAspect="1"/>
          </p:cNvPicPr>
          <p:nvPr/>
        </p:nvPicPr>
        <p:blipFill>
          <a:blip r:embed="rId7"/>
          <a:stretch>
            <a:fillRect/>
          </a:stretch>
        </p:blipFill>
        <p:spPr>
          <a:xfrm>
            <a:off x="4100648" y="1674077"/>
            <a:ext cx="1520964" cy="1289042"/>
          </a:xfrm>
          <a:prstGeom prst="rect">
            <a:avLst/>
          </a:prstGeom>
        </p:spPr>
      </p:pic>
      <p:pic>
        <p:nvPicPr>
          <p:cNvPr id="26" name="Picture 25">
            <a:extLst>
              <a:ext uri="{FF2B5EF4-FFF2-40B4-BE49-F238E27FC236}">
                <a16:creationId xmlns:a16="http://schemas.microsoft.com/office/drawing/2014/main" id="{8F37E6FC-96E1-4F81-840B-500769E21C93}"/>
              </a:ext>
            </a:extLst>
          </p:cNvPr>
          <p:cNvPicPr>
            <a:picLocks noChangeAspect="1"/>
          </p:cNvPicPr>
          <p:nvPr/>
        </p:nvPicPr>
        <p:blipFill>
          <a:blip r:embed="rId8"/>
          <a:stretch>
            <a:fillRect/>
          </a:stretch>
        </p:blipFill>
        <p:spPr>
          <a:xfrm>
            <a:off x="4129224" y="3575529"/>
            <a:ext cx="1129570" cy="957330"/>
          </a:xfrm>
          <a:prstGeom prst="rect">
            <a:avLst/>
          </a:prstGeom>
        </p:spPr>
      </p:pic>
      <p:sp>
        <p:nvSpPr>
          <p:cNvPr id="27" name="TextBox 26">
            <a:extLst>
              <a:ext uri="{FF2B5EF4-FFF2-40B4-BE49-F238E27FC236}">
                <a16:creationId xmlns:a16="http://schemas.microsoft.com/office/drawing/2014/main" id="{AE8250CA-7360-4A22-9B9A-659210C8B183}"/>
              </a:ext>
            </a:extLst>
          </p:cNvPr>
          <p:cNvSpPr txBox="1"/>
          <p:nvPr/>
        </p:nvSpPr>
        <p:spPr>
          <a:xfrm>
            <a:off x="5715901" y="1381445"/>
            <a:ext cx="2448329" cy="646331"/>
          </a:xfrm>
          <a:prstGeom prst="rect">
            <a:avLst/>
          </a:prstGeom>
          <a:noFill/>
        </p:spPr>
        <p:txBody>
          <a:bodyPr wrap="square">
            <a:spAutoFit/>
          </a:bodyPr>
          <a:lstStyle/>
          <a:p>
            <a:r>
              <a:rPr lang="en-US" sz="1800" b="1" cap="small" dirty="0">
                <a:solidFill>
                  <a:srgbClr val="000000"/>
                </a:solidFill>
                <a:latin typeface="Eras Medium ITC" panose="020B0602030504020804" pitchFamily="34" charset="0"/>
              </a:rPr>
              <a:t>Trained to administer PR Diazepam</a:t>
            </a:r>
            <a:endParaRPr lang="en-US" sz="1400" b="1" cap="small" spc="-150" dirty="0">
              <a:solidFill>
                <a:srgbClr val="000000"/>
              </a:solidFill>
              <a:latin typeface="Eras Medium ITC" panose="020B0602030504020804" pitchFamily="34" charset="0"/>
            </a:endParaRPr>
          </a:p>
        </p:txBody>
      </p:sp>
      <p:sp>
        <p:nvSpPr>
          <p:cNvPr id="31" name="TextBox 30">
            <a:extLst>
              <a:ext uri="{FF2B5EF4-FFF2-40B4-BE49-F238E27FC236}">
                <a16:creationId xmlns:a16="http://schemas.microsoft.com/office/drawing/2014/main" id="{E8989E59-5117-4037-B6F9-E153C40EBF6C}"/>
              </a:ext>
            </a:extLst>
          </p:cNvPr>
          <p:cNvSpPr txBox="1"/>
          <p:nvPr/>
        </p:nvSpPr>
        <p:spPr>
          <a:xfrm>
            <a:off x="5715903" y="3113864"/>
            <a:ext cx="2532747" cy="646331"/>
          </a:xfrm>
          <a:prstGeom prst="rect">
            <a:avLst/>
          </a:prstGeom>
          <a:noFill/>
        </p:spPr>
        <p:txBody>
          <a:bodyPr wrap="square">
            <a:spAutoFit/>
          </a:bodyPr>
          <a:lstStyle/>
          <a:p>
            <a:r>
              <a:rPr lang="en-US" sz="1800" b="1" cap="small" dirty="0">
                <a:solidFill>
                  <a:srgbClr val="000000"/>
                </a:solidFill>
                <a:latin typeface="Eras Medium ITC" panose="020B0602030504020804" pitchFamily="34" charset="0"/>
              </a:rPr>
              <a:t>Trained to administer IN Midazolam*</a:t>
            </a:r>
            <a:endParaRPr lang="en-US" sz="1400" b="1" cap="small" spc="-150" dirty="0">
              <a:solidFill>
                <a:srgbClr val="000000"/>
              </a:solidFill>
              <a:latin typeface="Eras Medium ITC" panose="020B0602030504020804" pitchFamily="34" charset="0"/>
            </a:endParaRPr>
          </a:p>
        </p:txBody>
      </p:sp>
    </p:spTree>
    <p:extLst>
      <p:ext uri="{BB962C8B-B14F-4D97-AF65-F5344CB8AC3E}">
        <p14:creationId xmlns:p14="http://schemas.microsoft.com/office/powerpoint/2010/main" val="313300363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7868E3-818A-4309-8215-40E374BADC2E}"/>
              </a:ext>
            </a:extLst>
          </p:cNvPr>
          <p:cNvSpPr>
            <a:spLocks noGrp="1"/>
          </p:cNvSpPr>
          <p:nvPr>
            <p:ph type="title"/>
          </p:nvPr>
        </p:nvSpPr>
        <p:spPr/>
        <p:txBody>
          <a:bodyPr/>
          <a:lstStyle/>
          <a:p>
            <a:r>
              <a:rPr lang="en-US" b="1" dirty="0"/>
              <a:t>Keeping SAPs up to date</a:t>
            </a:r>
          </a:p>
        </p:txBody>
      </p:sp>
      <p:sp>
        <p:nvSpPr>
          <p:cNvPr id="3" name="Text Placeholder 2">
            <a:extLst>
              <a:ext uri="{FF2B5EF4-FFF2-40B4-BE49-F238E27FC236}">
                <a16:creationId xmlns:a16="http://schemas.microsoft.com/office/drawing/2014/main" id="{009454CB-D481-4CD8-8AC9-440AECCC928C}"/>
              </a:ext>
            </a:extLst>
          </p:cNvPr>
          <p:cNvSpPr>
            <a:spLocks noGrp="1"/>
          </p:cNvSpPr>
          <p:nvPr>
            <p:ph type="body" sz="quarter" idx="10"/>
          </p:nvPr>
        </p:nvSpPr>
        <p:spPr/>
        <p:txBody>
          <a:bodyPr/>
          <a:lstStyle/>
          <a:p>
            <a:r>
              <a:rPr lang="en-US" dirty="0"/>
              <a:t>Gainza-Lein M, et al. </a:t>
            </a:r>
            <a:r>
              <a:rPr lang="en-US" i="1" dirty="0"/>
              <a:t>Seizure.</a:t>
            </a:r>
            <a:r>
              <a:rPr lang="en-US" dirty="0"/>
              <a:t> 2017;52:188-194.</a:t>
            </a:r>
          </a:p>
        </p:txBody>
      </p:sp>
      <p:pic>
        <p:nvPicPr>
          <p:cNvPr id="9" name="Picture 8">
            <a:extLst>
              <a:ext uri="{FF2B5EF4-FFF2-40B4-BE49-F238E27FC236}">
                <a16:creationId xmlns:a16="http://schemas.microsoft.com/office/drawing/2014/main" id="{3C73D8AF-2960-48B9-AA0A-EE0C0D458039}"/>
              </a:ext>
            </a:extLst>
          </p:cNvPr>
          <p:cNvPicPr>
            <a:picLocks noChangeAspect="1"/>
          </p:cNvPicPr>
          <p:nvPr/>
        </p:nvPicPr>
        <p:blipFill rotWithShape="1">
          <a:blip r:embed="rId2"/>
          <a:srcRect l="16438" t="13110" r="13641" b="7063"/>
          <a:stretch/>
        </p:blipFill>
        <p:spPr>
          <a:xfrm>
            <a:off x="5905272" y="1352550"/>
            <a:ext cx="3136515" cy="3105150"/>
          </a:xfrm>
          <a:prstGeom prst="rect">
            <a:avLst/>
          </a:prstGeom>
        </p:spPr>
      </p:pic>
      <p:sp>
        <p:nvSpPr>
          <p:cNvPr id="13" name="TextBox 12">
            <a:extLst>
              <a:ext uri="{FF2B5EF4-FFF2-40B4-BE49-F238E27FC236}">
                <a16:creationId xmlns:a16="http://schemas.microsoft.com/office/drawing/2014/main" id="{3C79E14C-5461-4031-8455-5FE5A6AADFB1}"/>
              </a:ext>
            </a:extLst>
          </p:cNvPr>
          <p:cNvSpPr txBox="1"/>
          <p:nvPr/>
        </p:nvSpPr>
        <p:spPr>
          <a:xfrm>
            <a:off x="628650" y="1215748"/>
            <a:ext cx="4235620" cy="584775"/>
          </a:xfrm>
          <a:prstGeom prst="rect">
            <a:avLst/>
          </a:prstGeom>
          <a:noFill/>
        </p:spPr>
        <p:txBody>
          <a:bodyPr wrap="square">
            <a:spAutoFit/>
          </a:bodyPr>
          <a:lstStyle/>
          <a:p>
            <a:pPr algn="ctr"/>
            <a:r>
              <a:rPr lang="en-US" sz="1600" b="1" cap="small" dirty="0">
                <a:solidFill>
                  <a:srgbClr val="000000"/>
                </a:solidFill>
                <a:latin typeface="Eras Medium ITC" panose="020B0602030504020804" pitchFamily="34" charset="0"/>
              </a:rPr>
              <a:t>Patients whose rescue medication dose was within accepted guideline range</a:t>
            </a:r>
            <a:endParaRPr lang="en-US" sz="1200" b="1" cap="small" dirty="0">
              <a:solidFill>
                <a:srgbClr val="000000"/>
              </a:solidFill>
              <a:latin typeface="Eras Medium ITC" panose="020B0602030504020804" pitchFamily="34" charset="0"/>
            </a:endParaRPr>
          </a:p>
        </p:txBody>
      </p:sp>
      <p:grpSp>
        <p:nvGrpSpPr>
          <p:cNvPr id="25" name="Group 24">
            <a:extLst>
              <a:ext uri="{FF2B5EF4-FFF2-40B4-BE49-F238E27FC236}">
                <a16:creationId xmlns:a16="http://schemas.microsoft.com/office/drawing/2014/main" id="{F2F3EDC2-2A65-40E0-B05F-72FF5DAEDFAE}"/>
              </a:ext>
            </a:extLst>
          </p:cNvPr>
          <p:cNvGrpSpPr/>
          <p:nvPr/>
        </p:nvGrpSpPr>
        <p:grpSpPr>
          <a:xfrm>
            <a:off x="300489" y="1841249"/>
            <a:ext cx="4889929" cy="275892"/>
            <a:chOff x="336573" y="1868713"/>
            <a:chExt cx="4889929" cy="71672"/>
          </a:xfrm>
        </p:grpSpPr>
        <p:sp>
          <p:nvSpPr>
            <p:cNvPr id="15" name="Rectangle 14">
              <a:extLst>
                <a:ext uri="{FF2B5EF4-FFF2-40B4-BE49-F238E27FC236}">
                  <a16:creationId xmlns:a16="http://schemas.microsoft.com/office/drawing/2014/main" id="{1EC97DF3-D04C-4040-84A4-DD49F2EC6497}"/>
                </a:ext>
              </a:extLst>
            </p:cNvPr>
            <p:cNvSpPr/>
            <p:nvPr/>
          </p:nvSpPr>
          <p:spPr>
            <a:xfrm>
              <a:off x="2827093" y="1868713"/>
              <a:ext cx="1988619" cy="71672"/>
            </a:xfrm>
            <a:prstGeom prst="rect">
              <a:avLst/>
            </a:prstGeom>
            <a:solidFill>
              <a:schemeClr val="accent6">
                <a:lumMod val="40000"/>
                <a:lumOff val="6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1D3F9454-35FD-4E0B-BB92-27635B0160F6}"/>
                </a:ext>
              </a:extLst>
            </p:cNvPr>
            <p:cNvSpPr/>
            <p:nvPr/>
          </p:nvSpPr>
          <p:spPr>
            <a:xfrm>
              <a:off x="336573" y="1868713"/>
              <a:ext cx="2486083" cy="71672"/>
            </a:xfrm>
            <a:prstGeom prst="rect">
              <a:avLst/>
            </a:prstGeom>
            <a:solidFill>
              <a:schemeClr val="accent4">
                <a:lumMod val="60000"/>
                <a:lumOff val="4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B6D4A2DE-0CEB-469E-91B0-1D9E1FB578DF}"/>
                </a:ext>
              </a:extLst>
            </p:cNvPr>
            <p:cNvSpPr/>
            <p:nvPr/>
          </p:nvSpPr>
          <p:spPr>
            <a:xfrm>
              <a:off x="4815713" y="1868713"/>
              <a:ext cx="410789" cy="71672"/>
            </a:xfrm>
            <a:prstGeom prst="rect">
              <a:avLst/>
            </a:prstGeom>
            <a:solidFill>
              <a:srgbClr val="FF9933"/>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7" name="TextBox 26">
            <a:extLst>
              <a:ext uri="{FF2B5EF4-FFF2-40B4-BE49-F238E27FC236}">
                <a16:creationId xmlns:a16="http://schemas.microsoft.com/office/drawing/2014/main" id="{D5F8D9A0-7480-48EA-A386-D534A6045342}"/>
              </a:ext>
            </a:extLst>
          </p:cNvPr>
          <p:cNvSpPr txBox="1"/>
          <p:nvPr/>
        </p:nvSpPr>
        <p:spPr>
          <a:xfrm>
            <a:off x="3341187" y="2081369"/>
            <a:ext cx="888262" cy="338554"/>
          </a:xfrm>
          <a:prstGeom prst="rect">
            <a:avLst/>
          </a:prstGeom>
          <a:noFill/>
        </p:spPr>
        <p:txBody>
          <a:bodyPr wrap="square">
            <a:spAutoFit/>
          </a:bodyPr>
          <a:lstStyle/>
          <a:p>
            <a:pPr algn="ctr"/>
            <a:r>
              <a:rPr lang="en-US" sz="1600" b="1" cap="small" dirty="0">
                <a:solidFill>
                  <a:srgbClr val="000000"/>
                </a:solidFill>
                <a:latin typeface="Eras Medium ITC" panose="020B0602030504020804" pitchFamily="34" charset="0"/>
              </a:rPr>
              <a:t>correct</a:t>
            </a:r>
            <a:endParaRPr lang="en-US" sz="1200" b="1" cap="small" dirty="0">
              <a:solidFill>
                <a:srgbClr val="000000"/>
              </a:solidFill>
              <a:latin typeface="Eras Medium ITC" panose="020B0602030504020804" pitchFamily="34" charset="0"/>
            </a:endParaRPr>
          </a:p>
        </p:txBody>
      </p:sp>
      <p:sp>
        <p:nvSpPr>
          <p:cNvPr id="28" name="TextBox 27">
            <a:extLst>
              <a:ext uri="{FF2B5EF4-FFF2-40B4-BE49-F238E27FC236}">
                <a16:creationId xmlns:a16="http://schemas.microsoft.com/office/drawing/2014/main" id="{A13764BD-1CC5-488B-98D8-B83DD150F29B}"/>
              </a:ext>
            </a:extLst>
          </p:cNvPr>
          <p:cNvSpPr txBox="1"/>
          <p:nvPr/>
        </p:nvSpPr>
        <p:spPr>
          <a:xfrm>
            <a:off x="3341187" y="2316685"/>
            <a:ext cx="888262" cy="338554"/>
          </a:xfrm>
          <a:prstGeom prst="rect">
            <a:avLst/>
          </a:prstGeom>
          <a:noFill/>
        </p:spPr>
        <p:txBody>
          <a:bodyPr wrap="square">
            <a:spAutoFit/>
          </a:bodyPr>
          <a:lstStyle/>
          <a:p>
            <a:pPr algn="ctr"/>
            <a:r>
              <a:rPr lang="en-US" sz="1600" b="1" cap="small" dirty="0">
                <a:solidFill>
                  <a:srgbClr val="000000"/>
                </a:solidFill>
                <a:latin typeface="Eras Medium ITC" panose="020B0602030504020804" pitchFamily="34" charset="0"/>
              </a:rPr>
              <a:t>41%</a:t>
            </a:r>
            <a:endParaRPr lang="en-US" sz="1200" b="1" cap="small" dirty="0">
              <a:solidFill>
                <a:srgbClr val="000000"/>
              </a:solidFill>
              <a:latin typeface="Eras Medium ITC" panose="020B0602030504020804" pitchFamily="34" charset="0"/>
            </a:endParaRPr>
          </a:p>
        </p:txBody>
      </p:sp>
      <p:sp>
        <p:nvSpPr>
          <p:cNvPr id="29" name="TextBox 28">
            <a:extLst>
              <a:ext uri="{FF2B5EF4-FFF2-40B4-BE49-F238E27FC236}">
                <a16:creationId xmlns:a16="http://schemas.microsoft.com/office/drawing/2014/main" id="{0CB4478C-927C-4A32-909A-CACF5C8537CB}"/>
              </a:ext>
            </a:extLst>
          </p:cNvPr>
          <p:cNvSpPr txBox="1"/>
          <p:nvPr/>
        </p:nvSpPr>
        <p:spPr>
          <a:xfrm>
            <a:off x="4535822" y="2081369"/>
            <a:ext cx="888262" cy="338554"/>
          </a:xfrm>
          <a:prstGeom prst="rect">
            <a:avLst/>
          </a:prstGeom>
          <a:noFill/>
        </p:spPr>
        <p:txBody>
          <a:bodyPr wrap="square">
            <a:spAutoFit/>
          </a:bodyPr>
          <a:lstStyle/>
          <a:p>
            <a:pPr algn="ctr"/>
            <a:r>
              <a:rPr lang="en-US" sz="1600" b="1" cap="small" dirty="0">
                <a:solidFill>
                  <a:srgbClr val="000000"/>
                </a:solidFill>
                <a:latin typeface="Eras Medium ITC" panose="020B0602030504020804" pitchFamily="34" charset="0"/>
              </a:rPr>
              <a:t>high</a:t>
            </a:r>
            <a:endParaRPr lang="en-US" sz="1200" b="1" cap="small" dirty="0">
              <a:solidFill>
                <a:srgbClr val="000000"/>
              </a:solidFill>
              <a:latin typeface="Eras Medium ITC" panose="020B0602030504020804" pitchFamily="34" charset="0"/>
            </a:endParaRPr>
          </a:p>
        </p:txBody>
      </p:sp>
      <p:sp>
        <p:nvSpPr>
          <p:cNvPr id="30" name="TextBox 29">
            <a:extLst>
              <a:ext uri="{FF2B5EF4-FFF2-40B4-BE49-F238E27FC236}">
                <a16:creationId xmlns:a16="http://schemas.microsoft.com/office/drawing/2014/main" id="{D94C588C-B41A-42FA-9348-DAEB2709BF42}"/>
              </a:ext>
            </a:extLst>
          </p:cNvPr>
          <p:cNvSpPr txBox="1"/>
          <p:nvPr/>
        </p:nvSpPr>
        <p:spPr>
          <a:xfrm>
            <a:off x="4535822" y="2316685"/>
            <a:ext cx="888262" cy="338554"/>
          </a:xfrm>
          <a:prstGeom prst="rect">
            <a:avLst/>
          </a:prstGeom>
          <a:noFill/>
        </p:spPr>
        <p:txBody>
          <a:bodyPr wrap="square">
            <a:spAutoFit/>
          </a:bodyPr>
          <a:lstStyle/>
          <a:p>
            <a:pPr algn="ctr"/>
            <a:r>
              <a:rPr lang="en-US" sz="1600" b="1" cap="small" dirty="0">
                <a:solidFill>
                  <a:srgbClr val="000000"/>
                </a:solidFill>
                <a:latin typeface="Eras Medium ITC" panose="020B0602030504020804" pitchFamily="34" charset="0"/>
              </a:rPr>
              <a:t>8%</a:t>
            </a:r>
            <a:endParaRPr lang="en-US" sz="1200" b="1" cap="small" dirty="0">
              <a:solidFill>
                <a:srgbClr val="000000"/>
              </a:solidFill>
              <a:latin typeface="Eras Medium ITC" panose="020B0602030504020804" pitchFamily="34" charset="0"/>
            </a:endParaRPr>
          </a:p>
        </p:txBody>
      </p:sp>
      <p:sp>
        <p:nvSpPr>
          <p:cNvPr id="33" name="TextBox 32">
            <a:extLst>
              <a:ext uri="{FF2B5EF4-FFF2-40B4-BE49-F238E27FC236}">
                <a16:creationId xmlns:a16="http://schemas.microsoft.com/office/drawing/2014/main" id="{00E2548E-9EA5-4DAB-A709-55940EC3FE81}"/>
              </a:ext>
            </a:extLst>
          </p:cNvPr>
          <p:cNvSpPr txBox="1"/>
          <p:nvPr/>
        </p:nvSpPr>
        <p:spPr>
          <a:xfrm>
            <a:off x="1128737" y="2081369"/>
            <a:ext cx="888262" cy="338554"/>
          </a:xfrm>
          <a:prstGeom prst="rect">
            <a:avLst/>
          </a:prstGeom>
          <a:noFill/>
        </p:spPr>
        <p:txBody>
          <a:bodyPr wrap="square">
            <a:spAutoFit/>
          </a:bodyPr>
          <a:lstStyle/>
          <a:p>
            <a:pPr algn="ctr"/>
            <a:r>
              <a:rPr lang="en-US" sz="1600" b="1" cap="small" dirty="0">
                <a:solidFill>
                  <a:srgbClr val="000000"/>
                </a:solidFill>
                <a:latin typeface="Eras Medium ITC" panose="020B0602030504020804" pitchFamily="34" charset="0"/>
              </a:rPr>
              <a:t>low</a:t>
            </a:r>
            <a:endParaRPr lang="en-US" sz="1200" b="1" cap="small" dirty="0">
              <a:solidFill>
                <a:srgbClr val="000000"/>
              </a:solidFill>
              <a:latin typeface="Eras Medium ITC" panose="020B0602030504020804" pitchFamily="34" charset="0"/>
            </a:endParaRPr>
          </a:p>
        </p:txBody>
      </p:sp>
      <p:sp>
        <p:nvSpPr>
          <p:cNvPr id="34" name="TextBox 33">
            <a:extLst>
              <a:ext uri="{FF2B5EF4-FFF2-40B4-BE49-F238E27FC236}">
                <a16:creationId xmlns:a16="http://schemas.microsoft.com/office/drawing/2014/main" id="{18D522F1-F917-41A4-9953-5DD30C2D7D43}"/>
              </a:ext>
            </a:extLst>
          </p:cNvPr>
          <p:cNvSpPr txBox="1"/>
          <p:nvPr/>
        </p:nvSpPr>
        <p:spPr>
          <a:xfrm>
            <a:off x="1128737" y="2316685"/>
            <a:ext cx="888262" cy="338554"/>
          </a:xfrm>
          <a:prstGeom prst="rect">
            <a:avLst/>
          </a:prstGeom>
          <a:noFill/>
        </p:spPr>
        <p:txBody>
          <a:bodyPr wrap="square">
            <a:spAutoFit/>
          </a:bodyPr>
          <a:lstStyle/>
          <a:p>
            <a:pPr algn="ctr"/>
            <a:r>
              <a:rPr lang="en-US" sz="1600" b="1" cap="small" dirty="0">
                <a:solidFill>
                  <a:srgbClr val="000000"/>
                </a:solidFill>
                <a:latin typeface="Eras Medium ITC" panose="020B0602030504020804" pitchFamily="34" charset="0"/>
              </a:rPr>
              <a:t>51%</a:t>
            </a:r>
            <a:endParaRPr lang="en-US" sz="1200" b="1" cap="small" dirty="0">
              <a:solidFill>
                <a:srgbClr val="000000"/>
              </a:solidFill>
              <a:latin typeface="Eras Medium ITC" panose="020B0602030504020804" pitchFamily="34" charset="0"/>
            </a:endParaRPr>
          </a:p>
        </p:txBody>
      </p:sp>
      <p:sp>
        <p:nvSpPr>
          <p:cNvPr id="35" name="TextBox 34">
            <a:extLst>
              <a:ext uri="{FF2B5EF4-FFF2-40B4-BE49-F238E27FC236}">
                <a16:creationId xmlns:a16="http://schemas.microsoft.com/office/drawing/2014/main" id="{EC049EA3-99FB-4951-ADAF-9AE2BE9F31CA}"/>
              </a:ext>
            </a:extLst>
          </p:cNvPr>
          <p:cNvSpPr txBox="1"/>
          <p:nvPr/>
        </p:nvSpPr>
        <p:spPr>
          <a:xfrm>
            <a:off x="628649" y="2843384"/>
            <a:ext cx="4653643" cy="1077218"/>
          </a:xfrm>
          <a:prstGeom prst="rect">
            <a:avLst/>
          </a:prstGeom>
          <a:noFill/>
        </p:spPr>
        <p:txBody>
          <a:bodyPr wrap="square">
            <a:spAutoFit/>
          </a:bodyPr>
          <a:lstStyle/>
          <a:p>
            <a:pPr marL="285750" indent="-285750">
              <a:buFont typeface="Arial" panose="020B0604020202020204" pitchFamily="34" charset="0"/>
              <a:buChar char="•"/>
            </a:pPr>
            <a:r>
              <a:rPr lang="en-US" sz="1600" b="1" cap="small" dirty="0">
                <a:solidFill>
                  <a:srgbClr val="000000"/>
                </a:solidFill>
                <a:latin typeface="Eras Medium ITC" panose="020B0602030504020804" pitchFamily="34" charset="0"/>
              </a:rPr>
              <a:t>Weight changes in children</a:t>
            </a:r>
          </a:p>
          <a:p>
            <a:pPr marL="285750" indent="-285750">
              <a:buFont typeface="Arial" panose="020B0604020202020204" pitchFamily="34" charset="0"/>
              <a:buChar char="•"/>
            </a:pPr>
            <a:r>
              <a:rPr lang="en-US" sz="1600" b="1" cap="small" dirty="0">
                <a:solidFill>
                  <a:srgbClr val="000000"/>
                </a:solidFill>
                <a:latin typeface="Eras Medium ITC" panose="020B0602030504020804" pitchFamily="34" charset="0"/>
              </a:rPr>
              <a:t>Availability of dose</a:t>
            </a:r>
          </a:p>
          <a:p>
            <a:pPr marL="285750" indent="-285750">
              <a:buFont typeface="Arial" panose="020B0604020202020204" pitchFamily="34" charset="0"/>
              <a:buChar char="•"/>
            </a:pPr>
            <a:r>
              <a:rPr lang="en-US" sz="1600" b="1" cap="small" dirty="0">
                <a:solidFill>
                  <a:srgbClr val="000000"/>
                </a:solidFill>
                <a:latin typeface="Eras Medium ITC" panose="020B0602030504020804" pitchFamily="34" charset="0"/>
              </a:rPr>
              <a:t>Concerns about overdosing</a:t>
            </a:r>
          </a:p>
          <a:p>
            <a:pPr marL="285750" indent="-285750">
              <a:buFont typeface="Arial" panose="020B0604020202020204" pitchFamily="34" charset="0"/>
              <a:buChar char="•"/>
            </a:pPr>
            <a:r>
              <a:rPr lang="en-US" sz="1600" b="1" cap="small" dirty="0">
                <a:solidFill>
                  <a:srgbClr val="000000"/>
                </a:solidFill>
                <a:latin typeface="Eras Medium ITC" panose="020B0602030504020804" pitchFamily="34" charset="0"/>
              </a:rPr>
              <a:t>Concerns about respiratory complication risk</a:t>
            </a:r>
            <a:endParaRPr lang="en-US" sz="1200" b="1" cap="small" dirty="0">
              <a:solidFill>
                <a:srgbClr val="000000"/>
              </a:solidFill>
              <a:latin typeface="Eras Medium ITC" panose="020B0602030504020804" pitchFamily="34" charset="0"/>
            </a:endParaRPr>
          </a:p>
        </p:txBody>
      </p:sp>
      <p:sp>
        <p:nvSpPr>
          <p:cNvPr id="18" name="TextBox 17">
            <a:extLst>
              <a:ext uri="{FF2B5EF4-FFF2-40B4-BE49-F238E27FC236}">
                <a16:creationId xmlns:a16="http://schemas.microsoft.com/office/drawing/2014/main" id="{1C463C99-C631-422C-B4B3-200351CC8CDF}"/>
              </a:ext>
            </a:extLst>
          </p:cNvPr>
          <p:cNvSpPr txBox="1"/>
          <p:nvPr/>
        </p:nvSpPr>
        <p:spPr>
          <a:xfrm>
            <a:off x="1984091" y="4270743"/>
            <a:ext cx="3206327" cy="230832"/>
          </a:xfrm>
          <a:prstGeom prst="rect">
            <a:avLst/>
          </a:prstGeom>
          <a:noFill/>
        </p:spPr>
        <p:txBody>
          <a:bodyPr wrap="none" rtlCol="0" anchor="ctr">
            <a:spAutoFit/>
          </a:bodyPr>
          <a:lstStyle/>
          <a:p>
            <a:pPr algn="r"/>
            <a:r>
              <a:rPr lang="en-US" sz="900" dirty="0"/>
              <a:t>Chart review and survey of families of pediatric patients (N=100)</a:t>
            </a:r>
          </a:p>
        </p:txBody>
      </p:sp>
    </p:spTree>
    <p:extLst>
      <p:ext uri="{BB962C8B-B14F-4D97-AF65-F5344CB8AC3E}">
        <p14:creationId xmlns:p14="http://schemas.microsoft.com/office/powerpoint/2010/main" val="2460434975"/>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124D76-3D2E-4E55-A4A0-3A0A43E3E8F9}"/>
              </a:ext>
            </a:extLst>
          </p:cNvPr>
          <p:cNvSpPr>
            <a:spLocks noGrp="1"/>
          </p:cNvSpPr>
          <p:nvPr>
            <p:ph type="title"/>
          </p:nvPr>
        </p:nvSpPr>
        <p:spPr/>
        <p:txBody>
          <a:bodyPr/>
          <a:lstStyle/>
          <a:p>
            <a:r>
              <a:rPr lang="en-US" b="1" dirty="0"/>
              <a:t>Critical junctures are training opportunities</a:t>
            </a:r>
          </a:p>
        </p:txBody>
      </p:sp>
      <p:graphicFrame>
        <p:nvGraphicFramePr>
          <p:cNvPr id="8" name="Table 8">
            <a:extLst>
              <a:ext uri="{FF2B5EF4-FFF2-40B4-BE49-F238E27FC236}">
                <a16:creationId xmlns:a16="http://schemas.microsoft.com/office/drawing/2014/main" id="{3817E603-3F35-4583-B6B9-8A066AA42CFC}"/>
              </a:ext>
            </a:extLst>
          </p:cNvPr>
          <p:cNvGraphicFramePr>
            <a:graphicFrameLocks noGrp="1"/>
          </p:cNvGraphicFramePr>
          <p:nvPr>
            <p:ph idx="1"/>
          </p:nvPr>
        </p:nvGraphicFramePr>
        <p:xfrm>
          <a:off x="628650" y="1370013"/>
          <a:ext cx="7886700" cy="2834640"/>
        </p:xfrm>
        <a:graphic>
          <a:graphicData uri="http://schemas.openxmlformats.org/drawingml/2006/table">
            <a:tbl>
              <a:tblPr bandRow="1">
                <a:tableStyleId>{5C22544A-7EE6-4342-B048-85BDC9FD1C3A}</a:tableStyleId>
              </a:tblPr>
              <a:tblGrid>
                <a:gridCol w="3943350">
                  <a:extLst>
                    <a:ext uri="{9D8B030D-6E8A-4147-A177-3AD203B41FA5}">
                      <a16:colId xmlns:a16="http://schemas.microsoft.com/office/drawing/2014/main" val="1571317569"/>
                    </a:ext>
                  </a:extLst>
                </a:gridCol>
                <a:gridCol w="3943350">
                  <a:extLst>
                    <a:ext uri="{9D8B030D-6E8A-4147-A177-3AD203B41FA5}">
                      <a16:colId xmlns:a16="http://schemas.microsoft.com/office/drawing/2014/main" val="3713072925"/>
                    </a:ext>
                  </a:extLst>
                </a:gridCol>
              </a:tblGrid>
              <a:tr h="221774">
                <a:tc>
                  <a:txBody>
                    <a:bodyPr/>
                    <a:lstStyle/>
                    <a:p>
                      <a:r>
                        <a:rPr lang="en-US" b="1" dirty="0"/>
                        <a:t>At diagnosis</a:t>
                      </a:r>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b="1" dirty="0"/>
                        <a:t>During first year after diagnosis</a:t>
                      </a:r>
                    </a:p>
                  </a:txBody>
                  <a:tcPr/>
                </a:tc>
                <a:extLst>
                  <a:ext uri="{0D108BD9-81ED-4DB2-BD59-A6C34878D82A}">
                    <a16:rowId xmlns:a16="http://schemas.microsoft.com/office/drawing/2014/main" val="4023696877"/>
                  </a:ext>
                </a:extLst>
              </a:tr>
              <a:tr h="221774">
                <a:tc>
                  <a:txBody>
                    <a:bodyPr/>
                    <a:lstStyle/>
                    <a:p>
                      <a:r>
                        <a:rPr lang="en-US" b="1" dirty="0"/>
                        <a:t>Change in developmental status</a:t>
                      </a:r>
                    </a:p>
                    <a:p>
                      <a:pPr marL="92075" indent="-92075">
                        <a:buFont typeface="Arial" panose="020B0604020202020204" pitchFamily="34" charset="0"/>
                        <a:buChar char="•"/>
                        <a:tabLst/>
                      </a:pPr>
                      <a:r>
                        <a:rPr lang="en-US" dirty="0"/>
                        <a:t>Beginning school</a:t>
                      </a:r>
                    </a:p>
                    <a:p>
                      <a:pPr marL="92075" indent="-92075">
                        <a:buFont typeface="Arial" panose="020B0604020202020204" pitchFamily="34" charset="0"/>
                        <a:buChar char="•"/>
                        <a:tabLst/>
                      </a:pPr>
                      <a:r>
                        <a:rPr lang="en-US" dirty="0"/>
                        <a:t>Transition from pediatric to adult care</a:t>
                      </a:r>
                    </a:p>
                    <a:p>
                      <a:pPr marL="92075" indent="-92075">
                        <a:buFont typeface="Arial" panose="020B0604020202020204" pitchFamily="34" charset="0"/>
                        <a:buChar char="•"/>
                        <a:tabLst/>
                      </a:pPr>
                      <a:r>
                        <a:rPr lang="en-US" dirty="0"/>
                        <a:t>Transition from adult care to geriatric care</a:t>
                      </a:r>
                    </a:p>
                  </a:txBody>
                  <a:tcPr/>
                </a:tc>
                <a:tc>
                  <a:txBody>
                    <a:bodyPr/>
                    <a:lstStyle/>
                    <a:p>
                      <a:r>
                        <a:rPr lang="en-US" b="1" dirty="0"/>
                        <a:t>Change in seizure pattern</a:t>
                      </a:r>
                    </a:p>
                    <a:p>
                      <a:pPr marL="92075" marR="0" lvl="0" indent="-92075"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350" kern="1200" dirty="0">
                          <a:solidFill>
                            <a:schemeClr val="dk1"/>
                          </a:solidFill>
                          <a:latin typeface="+mn-lt"/>
                          <a:ea typeface="+mn-ea"/>
                          <a:cs typeface="+mn-cs"/>
                        </a:rPr>
                        <a:t>Change in seizure frequency</a:t>
                      </a:r>
                    </a:p>
                    <a:p>
                      <a:pPr marL="92075" marR="0" lvl="0" indent="-92075"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350" kern="1200" dirty="0">
                          <a:solidFill>
                            <a:schemeClr val="dk1"/>
                          </a:solidFill>
                          <a:latin typeface="+mn-lt"/>
                          <a:ea typeface="+mn-ea"/>
                          <a:cs typeface="+mn-cs"/>
                        </a:rPr>
                        <a:t>Change in seizure type</a:t>
                      </a:r>
                    </a:p>
                    <a:p>
                      <a:pPr marL="92075" indent="-92075" algn="l" defTabSz="685800" rtl="0" eaLnBrk="1" latinLnBrk="0" hangingPunct="1">
                        <a:buFont typeface="Arial" panose="020B0604020202020204" pitchFamily="34" charset="0"/>
                        <a:buChar char="•"/>
                        <a:tabLst/>
                      </a:pPr>
                      <a:r>
                        <a:rPr lang="en-US" sz="1350" kern="1200" dirty="0">
                          <a:solidFill>
                            <a:schemeClr val="dk1"/>
                          </a:solidFill>
                          <a:latin typeface="+mn-lt"/>
                          <a:ea typeface="+mn-ea"/>
                          <a:cs typeface="+mn-cs"/>
                        </a:rPr>
                        <a:t>Breakthrough </a:t>
                      </a:r>
                      <a:r>
                        <a:rPr lang="en-US" dirty="0"/>
                        <a:t>seizures</a:t>
                      </a:r>
                    </a:p>
                  </a:txBody>
                  <a:tcPr/>
                </a:tc>
                <a:extLst>
                  <a:ext uri="{0D108BD9-81ED-4DB2-BD59-A6C34878D82A}">
                    <a16:rowId xmlns:a16="http://schemas.microsoft.com/office/drawing/2014/main" val="3479330513"/>
                  </a:ext>
                </a:extLst>
              </a:tr>
              <a:tr h="221774">
                <a:tc>
                  <a:txBody>
                    <a:bodyPr/>
                    <a:lstStyle/>
                    <a:p>
                      <a:r>
                        <a:rPr lang="en-US" b="1" dirty="0"/>
                        <a:t>New treatment-related concerns</a:t>
                      </a:r>
                    </a:p>
                    <a:p>
                      <a:pPr marL="92075" indent="-92075" algn="l" defTabSz="685800" rtl="0" eaLnBrk="1" latinLnBrk="0" hangingPunct="1">
                        <a:buFont typeface="Arial" panose="020B0604020202020204" pitchFamily="34" charset="0"/>
                        <a:buChar char="•"/>
                        <a:tabLst/>
                      </a:pPr>
                      <a:r>
                        <a:rPr lang="en-US" sz="1350" kern="1200" dirty="0">
                          <a:solidFill>
                            <a:schemeClr val="dk1"/>
                          </a:solidFill>
                          <a:latin typeface="+mn-lt"/>
                          <a:ea typeface="+mn-ea"/>
                          <a:cs typeface="+mn-cs"/>
                        </a:rPr>
                        <a:t>Change in medication</a:t>
                      </a:r>
                    </a:p>
                    <a:p>
                      <a:pPr marL="92075" indent="-92075" algn="l" defTabSz="685800" rtl="0" eaLnBrk="1" latinLnBrk="0" hangingPunct="1">
                        <a:buFont typeface="Arial" panose="020B0604020202020204" pitchFamily="34" charset="0"/>
                        <a:buChar char="•"/>
                        <a:tabLst/>
                      </a:pPr>
                      <a:r>
                        <a:rPr lang="en-US" sz="1350" kern="1200" dirty="0">
                          <a:solidFill>
                            <a:schemeClr val="dk1"/>
                          </a:solidFill>
                          <a:latin typeface="+mn-lt"/>
                          <a:ea typeface="+mn-ea"/>
                          <a:cs typeface="+mn-cs"/>
                        </a:rPr>
                        <a:t>Side effects</a:t>
                      </a:r>
                    </a:p>
                    <a:p>
                      <a:pPr marL="92075" indent="-92075" algn="l" defTabSz="685800" rtl="0" eaLnBrk="1" latinLnBrk="0" hangingPunct="1">
                        <a:buFont typeface="Arial" panose="020B0604020202020204" pitchFamily="34" charset="0"/>
                        <a:buChar char="•"/>
                        <a:tabLst/>
                      </a:pPr>
                      <a:r>
                        <a:rPr lang="en-US" sz="1350" kern="1200" dirty="0">
                          <a:solidFill>
                            <a:schemeClr val="dk1"/>
                          </a:solidFill>
                          <a:latin typeface="+mn-lt"/>
                          <a:ea typeface="+mn-ea"/>
                          <a:cs typeface="+mn-cs"/>
                        </a:rPr>
                        <a:t>Nonadherence</a:t>
                      </a:r>
                    </a:p>
                  </a:txBody>
                  <a:tcPr/>
                </a:tc>
                <a:tc>
                  <a:txBody>
                    <a:bodyPr/>
                    <a:lstStyle/>
                    <a:p>
                      <a:r>
                        <a:rPr lang="en-US" b="1" dirty="0"/>
                        <a:t>Change in health status</a:t>
                      </a:r>
                    </a:p>
                    <a:p>
                      <a:pPr marL="92075" indent="-92075" algn="l" defTabSz="685800" rtl="0" eaLnBrk="1" latinLnBrk="0" hangingPunct="1">
                        <a:buFont typeface="Arial" panose="020B0604020202020204" pitchFamily="34" charset="0"/>
                        <a:buChar char="•"/>
                        <a:tabLst/>
                      </a:pPr>
                      <a:r>
                        <a:rPr lang="en-US" sz="1350" kern="1200" dirty="0">
                          <a:solidFill>
                            <a:schemeClr val="dk1"/>
                          </a:solidFill>
                          <a:latin typeface="+mn-lt"/>
                          <a:ea typeface="+mn-ea"/>
                          <a:cs typeface="+mn-cs"/>
                        </a:rPr>
                        <a:t>Pregnancy</a:t>
                      </a:r>
                    </a:p>
                    <a:p>
                      <a:pPr marL="92075" indent="-92075" algn="l" defTabSz="685800" rtl="0" eaLnBrk="1" latinLnBrk="0" hangingPunct="1">
                        <a:buFont typeface="Arial" panose="020B0604020202020204" pitchFamily="34" charset="0"/>
                        <a:buChar char="•"/>
                        <a:tabLst/>
                      </a:pPr>
                      <a:r>
                        <a:rPr lang="en-US" sz="1350" kern="1200" dirty="0">
                          <a:solidFill>
                            <a:schemeClr val="dk1"/>
                          </a:solidFill>
                          <a:latin typeface="+mn-lt"/>
                          <a:ea typeface="+mn-ea"/>
                          <a:cs typeface="+mn-cs"/>
                        </a:rPr>
                        <a:t>Injury</a:t>
                      </a:r>
                    </a:p>
                    <a:p>
                      <a:pPr marL="92075" indent="-92075" algn="l" defTabSz="685800" rtl="0" eaLnBrk="1" latinLnBrk="0" hangingPunct="1">
                        <a:buFont typeface="Arial" panose="020B0604020202020204" pitchFamily="34" charset="0"/>
                        <a:buChar char="•"/>
                        <a:tabLst/>
                      </a:pPr>
                      <a:r>
                        <a:rPr lang="en-US" sz="1350" kern="1200" dirty="0">
                          <a:solidFill>
                            <a:schemeClr val="dk1"/>
                          </a:solidFill>
                          <a:latin typeface="+mn-lt"/>
                          <a:ea typeface="+mn-ea"/>
                          <a:cs typeface="+mn-cs"/>
                        </a:rPr>
                        <a:t>Mental</a:t>
                      </a:r>
                      <a:r>
                        <a:rPr lang="en-US" dirty="0"/>
                        <a:t>, neurological, somatic comorbid conditions</a:t>
                      </a:r>
                    </a:p>
                  </a:txBody>
                  <a:tcPr/>
                </a:tc>
                <a:extLst>
                  <a:ext uri="{0D108BD9-81ED-4DB2-BD59-A6C34878D82A}">
                    <a16:rowId xmlns:a16="http://schemas.microsoft.com/office/drawing/2014/main" val="1039334418"/>
                  </a:ext>
                </a:extLst>
              </a:tr>
              <a:tr h="221774">
                <a:tc>
                  <a:txBody>
                    <a:bodyPr/>
                    <a:lstStyle/>
                    <a:p>
                      <a:r>
                        <a:rPr lang="en-US" b="1" dirty="0"/>
                        <a:t>Employment or social change</a:t>
                      </a:r>
                    </a:p>
                    <a:p>
                      <a:pPr marL="92075" indent="-92075" algn="l" defTabSz="685800" rtl="0" eaLnBrk="1" latinLnBrk="0" hangingPunct="1">
                        <a:buFont typeface="Arial" panose="020B0604020202020204" pitchFamily="34" charset="0"/>
                        <a:buChar char="•"/>
                        <a:tabLst/>
                      </a:pPr>
                      <a:r>
                        <a:rPr lang="en-US" sz="1350" kern="1200" dirty="0">
                          <a:solidFill>
                            <a:schemeClr val="dk1"/>
                          </a:solidFill>
                          <a:latin typeface="+mn-lt"/>
                          <a:ea typeface="+mn-ea"/>
                          <a:cs typeface="+mn-cs"/>
                        </a:rPr>
                        <a:t>Life stressor</a:t>
                      </a:r>
                    </a:p>
                    <a:p>
                      <a:pPr marL="92075" marR="0" lvl="0" indent="-92075"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350" kern="1200" dirty="0">
                          <a:solidFill>
                            <a:schemeClr val="dk1"/>
                          </a:solidFill>
                          <a:latin typeface="+mn-lt"/>
                          <a:ea typeface="+mn-ea"/>
                          <a:cs typeface="+mn-cs"/>
                        </a:rPr>
                        <a:t>Travel</a:t>
                      </a:r>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lang="en-US" sz="1350" kern="1200" dirty="0">
                        <a:solidFill>
                          <a:schemeClr val="dk1"/>
                        </a:solidFill>
                        <a:latin typeface="+mn-lt"/>
                        <a:ea typeface="+mn-ea"/>
                        <a:cs typeface="+mn-cs"/>
                      </a:endParaRPr>
                    </a:p>
                  </a:txBody>
                  <a:tcPr/>
                </a:tc>
                <a:extLst>
                  <a:ext uri="{0D108BD9-81ED-4DB2-BD59-A6C34878D82A}">
                    <a16:rowId xmlns:a16="http://schemas.microsoft.com/office/drawing/2014/main" val="1062381797"/>
                  </a:ext>
                </a:extLst>
              </a:tr>
            </a:tbl>
          </a:graphicData>
        </a:graphic>
      </p:graphicFrame>
      <p:sp>
        <p:nvSpPr>
          <p:cNvPr id="7" name="Text Placeholder 6">
            <a:extLst>
              <a:ext uri="{FF2B5EF4-FFF2-40B4-BE49-F238E27FC236}">
                <a16:creationId xmlns:a16="http://schemas.microsoft.com/office/drawing/2014/main" id="{3007DE37-B5E4-4608-8C14-1106AE68A29A}"/>
              </a:ext>
            </a:extLst>
          </p:cNvPr>
          <p:cNvSpPr>
            <a:spLocks noGrp="1"/>
          </p:cNvSpPr>
          <p:nvPr>
            <p:ph type="body" sz="quarter" idx="10"/>
          </p:nvPr>
        </p:nvSpPr>
        <p:spPr/>
        <p:txBody>
          <a:bodyPr/>
          <a:lstStyle/>
          <a:p>
            <a:r>
              <a:rPr lang="en-US" dirty="0"/>
              <a:t>England MJ, et al. Epilepsy Across the Spectrum: Promoting Health and Understanding. The National Academies Collection: Reports funded by National Institutes of Health. Washington (DC)2012.</a:t>
            </a:r>
          </a:p>
        </p:txBody>
      </p:sp>
    </p:spTree>
    <p:extLst>
      <p:ext uri="{BB962C8B-B14F-4D97-AF65-F5344CB8AC3E}">
        <p14:creationId xmlns:p14="http://schemas.microsoft.com/office/powerpoint/2010/main" val="40015025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27C3824-91EC-4919-A252-DF414010F7D9}"/>
              </a:ext>
            </a:extLst>
          </p:cNvPr>
          <p:cNvSpPr>
            <a:spLocks noGrp="1"/>
          </p:cNvSpPr>
          <p:nvPr>
            <p:ph type="title"/>
          </p:nvPr>
        </p:nvSpPr>
        <p:spPr/>
        <p:txBody>
          <a:bodyPr/>
          <a:lstStyle/>
          <a:p>
            <a:r>
              <a:rPr lang="en-US" b="1" dirty="0"/>
              <a:t>When is epilepsy treatment not successful?</a:t>
            </a:r>
          </a:p>
        </p:txBody>
      </p:sp>
      <p:sp>
        <p:nvSpPr>
          <p:cNvPr id="5" name="Content Placeholder 4">
            <a:extLst>
              <a:ext uri="{FF2B5EF4-FFF2-40B4-BE49-F238E27FC236}">
                <a16:creationId xmlns:a16="http://schemas.microsoft.com/office/drawing/2014/main" id="{D9BA84A1-CFEC-4010-8BA9-6CE84AB173EB}"/>
              </a:ext>
            </a:extLst>
          </p:cNvPr>
          <p:cNvSpPr>
            <a:spLocks noGrp="1"/>
          </p:cNvSpPr>
          <p:nvPr>
            <p:ph idx="1"/>
          </p:nvPr>
        </p:nvSpPr>
        <p:spPr>
          <a:xfrm>
            <a:off x="628650" y="2460256"/>
            <a:ext cx="7886700" cy="1767991"/>
          </a:xfrm>
        </p:spPr>
        <p:txBody>
          <a:bodyPr/>
          <a:lstStyle/>
          <a:p>
            <a:r>
              <a:rPr lang="en-US" dirty="0"/>
              <a:t>Most patients with new-onset epilepsy respond to treatment </a:t>
            </a:r>
          </a:p>
          <a:p>
            <a:r>
              <a:rPr lang="en-US" dirty="0"/>
              <a:t>30%-40% of patients do not respond to medical treatment</a:t>
            </a:r>
          </a:p>
          <a:p>
            <a:r>
              <a:rPr lang="en-US" dirty="0"/>
              <a:t>Persistent seizures are more likely in patients with symptomatic epilepsy</a:t>
            </a:r>
          </a:p>
          <a:p>
            <a:endParaRPr lang="en-US" dirty="0"/>
          </a:p>
        </p:txBody>
      </p:sp>
      <p:sp>
        <p:nvSpPr>
          <p:cNvPr id="6" name="Text Placeholder 5">
            <a:extLst>
              <a:ext uri="{FF2B5EF4-FFF2-40B4-BE49-F238E27FC236}">
                <a16:creationId xmlns:a16="http://schemas.microsoft.com/office/drawing/2014/main" id="{5522EF32-E6E5-484F-B3D1-B68719E601DC}"/>
              </a:ext>
            </a:extLst>
          </p:cNvPr>
          <p:cNvSpPr>
            <a:spLocks noGrp="1"/>
          </p:cNvSpPr>
          <p:nvPr>
            <p:ph type="body" sz="quarter" idx="10"/>
          </p:nvPr>
        </p:nvSpPr>
        <p:spPr/>
        <p:txBody>
          <a:bodyPr/>
          <a:lstStyle/>
          <a:p>
            <a:pPr defTabSz="914304" eaLnBrk="1" fontAlgn="auto" hangingPunct="1">
              <a:spcBef>
                <a:spcPts val="0"/>
              </a:spcBef>
              <a:spcAft>
                <a:spcPts val="0"/>
              </a:spcAft>
              <a:defRPr/>
            </a:pPr>
            <a:r>
              <a:rPr lang="en-US" dirty="0">
                <a:latin typeface="+mn-lt"/>
              </a:rPr>
              <a:t>Brodie MJ, et al. </a:t>
            </a:r>
            <a:r>
              <a:rPr lang="en-US" i="1" dirty="0">
                <a:latin typeface="+mn-lt"/>
              </a:rPr>
              <a:t>Neurology.</a:t>
            </a:r>
            <a:r>
              <a:rPr lang="en-US" dirty="0">
                <a:latin typeface="+mn-lt"/>
              </a:rPr>
              <a:t> 2012;78:1548-53. Kwan P, Brodie MJ. </a:t>
            </a:r>
            <a:r>
              <a:rPr lang="en-US" i="1" dirty="0">
                <a:latin typeface="+mn-lt"/>
              </a:rPr>
              <a:t>N Engl J Med. </a:t>
            </a:r>
            <a:r>
              <a:rPr lang="en-US" dirty="0">
                <a:latin typeface="+mn-lt"/>
              </a:rPr>
              <a:t>2000;342:314-19.</a:t>
            </a:r>
          </a:p>
        </p:txBody>
      </p:sp>
      <p:graphicFrame>
        <p:nvGraphicFramePr>
          <p:cNvPr id="7" name="Content Placeholder 6">
            <a:extLst>
              <a:ext uri="{FF2B5EF4-FFF2-40B4-BE49-F238E27FC236}">
                <a16:creationId xmlns:a16="http://schemas.microsoft.com/office/drawing/2014/main" id="{67FF881D-EDC9-4449-A5A4-44C93DB4E742}"/>
              </a:ext>
            </a:extLst>
          </p:cNvPr>
          <p:cNvGraphicFramePr>
            <a:graphicFrameLocks/>
          </p:cNvGraphicFramePr>
          <p:nvPr>
            <p:extLst>
              <p:ext uri="{D42A27DB-BD31-4B8C-83A1-F6EECF244321}">
                <p14:modId xmlns:p14="http://schemas.microsoft.com/office/powerpoint/2010/main" val="4132324185"/>
              </p:ext>
            </p:extLst>
          </p:nvPr>
        </p:nvGraphicFramePr>
        <p:xfrm>
          <a:off x="628650" y="1196898"/>
          <a:ext cx="7886700" cy="1044574"/>
        </p:xfrm>
        <a:graphic>
          <a:graphicData uri="http://schemas.openxmlformats.org/drawingml/2006/chart">
            <c:chart xmlns:c="http://schemas.openxmlformats.org/drawingml/2006/chart" xmlns:r="http://schemas.openxmlformats.org/officeDocument/2006/relationships" r:id="rId2"/>
          </a:graphicData>
        </a:graphic>
      </p:graphicFrame>
      <p:sp>
        <p:nvSpPr>
          <p:cNvPr id="8" name="TextBox 7">
            <a:extLst>
              <a:ext uri="{FF2B5EF4-FFF2-40B4-BE49-F238E27FC236}">
                <a16:creationId xmlns:a16="http://schemas.microsoft.com/office/drawing/2014/main" id="{0222E63B-3CA2-4016-ACB1-EC16C0C9C967}"/>
              </a:ext>
            </a:extLst>
          </p:cNvPr>
          <p:cNvSpPr txBox="1"/>
          <p:nvPr/>
        </p:nvSpPr>
        <p:spPr>
          <a:xfrm>
            <a:off x="1932742" y="1908793"/>
            <a:ext cx="1411477" cy="276999"/>
          </a:xfrm>
          <a:prstGeom prst="rect">
            <a:avLst/>
          </a:prstGeom>
          <a:noFill/>
        </p:spPr>
        <p:txBody>
          <a:bodyPr wrap="none" rtlCol="0">
            <a:spAutoFit/>
          </a:bodyPr>
          <a:lstStyle/>
          <a:p>
            <a:pPr algn="ctr"/>
            <a:r>
              <a:rPr lang="en-US" sz="1200" dirty="0"/>
              <a:t>Respond to 1st AED</a:t>
            </a:r>
          </a:p>
        </p:txBody>
      </p:sp>
      <p:sp>
        <p:nvSpPr>
          <p:cNvPr id="9" name="TextBox 8">
            <a:extLst>
              <a:ext uri="{FF2B5EF4-FFF2-40B4-BE49-F238E27FC236}">
                <a16:creationId xmlns:a16="http://schemas.microsoft.com/office/drawing/2014/main" id="{B0EEE123-A027-4EAE-9D87-5BD04DFD3D38}"/>
              </a:ext>
            </a:extLst>
          </p:cNvPr>
          <p:cNvSpPr txBox="1"/>
          <p:nvPr/>
        </p:nvSpPr>
        <p:spPr>
          <a:xfrm>
            <a:off x="4049131" y="1908793"/>
            <a:ext cx="1875963" cy="276999"/>
          </a:xfrm>
          <a:prstGeom prst="rect">
            <a:avLst/>
          </a:prstGeom>
          <a:noFill/>
        </p:spPr>
        <p:txBody>
          <a:bodyPr wrap="none" rtlCol="0">
            <a:spAutoFit/>
          </a:bodyPr>
          <a:lstStyle/>
          <a:p>
            <a:pPr algn="ctr"/>
            <a:r>
              <a:rPr lang="en-US" sz="1200" dirty="0"/>
              <a:t>Respond to 2nd or 3rd AED</a:t>
            </a:r>
          </a:p>
        </p:txBody>
      </p:sp>
      <p:sp>
        <p:nvSpPr>
          <p:cNvPr id="10" name="TextBox 9">
            <a:extLst>
              <a:ext uri="{FF2B5EF4-FFF2-40B4-BE49-F238E27FC236}">
                <a16:creationId xmlns:a16="http://schemas.microsoft.com/office/drawing/2014/main" id="{881C6C39-A43E-4008-A2A6-1DA32BCBEBE6}"/>
              </a:ext>
            </a:extLst>
          </p:cNvPr>
          <p:cNvSpPr txBox="1"/>
          <p:nvPr/>
        </p:nvSpPr>
        <p:spPr>
          <a:xfrm>
            <a:off x="6456881" y="1908793"/>
            <a:ext cx="830805" cy="276999"/>
          </a:xfrm>
          <a:prstGeom prst="rect">
            <a:avLst/>
          </a:prstGeom>
          <a:noFill/>
        </p:spPr>
        <p:txBody>
          <a:bodyPr wrap="none" rtlCol="0">
            <a:spAutoFit/>
          </a:bodyPr>
          <a:lstStyle/>
          <a:p>
            <a:pPr algn="ctr"/>
            <a:r>
              <a:rPr lang="en-US" sz="1200" dirty="0"/>
              <a:t>Refractory</a:t>
            </a:r>
          </a:p>
        </p:txBody>
      </p:sp>
      <p:sp>
        <p:nvSpPr>
          <p:cNvPr id="11" name="TextBox 10">
            <a:extLst>
              <a:ext uri="{FF2B5EF4-FFF2-40B4-BE49-F238E27FC236}">
                <a16:creationId xmlns:a16="http://schemas.microsoft.com/office/drawing/2014/main" id="{B71DF03C-7CFF-40B7-B23E-EC5E595B4D87}"/>
              </a:ext>
            </a:extLst>
          </p:cNvPr>
          <p:cNvSpPr txBox="1"/>
          <p:nvPr/>
        </p:nvSpPr>
        <p:spPr>
          <a:xfrm>
            <a:off x="2408505" y="1611452"/>
            <a:ext cx="495649" cy="307777"/>
          </a:xfrm>
          <a:prstGeom prst="rect">
            <a:avLst/>
          </a:prstGeom>
          <a:noFill/>
        </p:spPr>
        <p:txBody>
          <a:bodyPr wrap="none" rtlCol="0">
            <a:spAutoFit/>
          </a:bodyPr>
          <a:lstStyle/>
          <a:p>
            <a:pPr algn="ctr"/>
            <a:r>
              <a:rPr lang="en-US" sz="1400" b="1" dirty="0">
                <a:solidFill>
                  <a:schemeClr val="bg1"/>
                </a:solidFill>
              </a:rPr>
              <a:t>47%</a:t>
            </a:r>
          </a:p>
        </p:txBody>
      </p:sp>
      <p:sp>
        <p:nvSpPr>
          <p:cNvPr id="12" name="TextBox 11">
            <a:extLst>
              <a:ext uri="{FF2B5EF4-FFF2-40B4-BE49-F238E27FC236}">
                <a16:creationId xmlns:a16="http://schemas.microsoft.com/office/drawing/2014/main" id="{DABE74A4-B0F2-4695-B5AC-3AA859758DFF}"/>
              </a:ext>
            </a:extLst>
          </p:cNvPr>
          <p:cNvSpPr txBox="1"/>
          <p:nvPr/>
        </p:nvSpPr>
        <p:spPr>
          <a:xfrm>
            <a:off x="4554089" y="1611452"/>
            <a:ext cx="498856" cy="307777"/>
          </a:xfrm>
          <a:prstGeom prst="rect">
            <a:avLst/>
          </a:prstGeom>
          <a:noFill/>
        </p:spPr>
        <p:txBody>
          <a:bodyPr wrap="none" rtlCol="0">
            <a:spAutoFit/>
          </a:bodyPr>
          <a:lstStyle/>
          <a:p>
            <a:pPr algn="ctr"/>
            <a:r>
              <a:rPr lang="en-US" sz="1400" b="1" dirty="0">
                <a:solidFill>
                  <a:schemeClr val="bg1"/>
                </a:solidFill>
              </a:rPr>
              <a:t>13%</a:t>
            </a:r>
          </a:p>
        </p:txBody>
      </p:sp>
      <p:sp>
        <p:nvSpPr>
          <p:cNvPr id="13" name="TextBox 12">
            <a:extLst>
              <a:ext uri="{FF2B5EF4-FFF2-40B4-BE49-F238E27FC236}">
                <a16:creationId xmlns:a16="http://schemas.microsoft.com/office/drawing/2014/main" id="{7AC5913F-A16A-47A9-8217-415A08147363}"/>
              </a:ext>
            </a:extLst>
          </p:cNvPr>
          <p:cNvSpPr txBox="1"/>
          <p:nvPr/>
        </p:nvSpPr>
        <p:spPr>
          <a:xfrm>
            <a:off x="5208945" y="1611452"/>
            <a:ext cx="407483" cy="307777"/>
          </a:xfrm>
          <a:prstGeom prst="rect">
            <a:avLst/>
          </a:prstGeom>
          <a:noFill/>
        </p:spPr>
        <p:txBody>
          <a:bodyPr wrap="none" rtlCol="0">
            <a:spAutoFit/>
          </a:bodyPr>
          <a:lstStyle/>
          <a:p>
            <a:pPr algn="ctr"/>
            <a:r>
              <a:rPr lang="en-US" sz="1400" b="1" dirty="0"/>
              <a:t>4%</a:t>
            </a:r>
          </a:p>
        </p:txBody>
      </p:sp>
      <p:sp>
        <p:nvSpPr>
          <p:cNvPr id="14" name="TextBox 13">
            <a:extLst>
              <a:ext uri="{FF2B5EF4-FFF2-40B4-BE49-F238E27FC236}">
                <a16:creationId xmlns:a16="http://schemas.microsoft.com/office/drawing/2014/main" id="{2A5C4C71-2242-4C94-8AE4-4F2982B0D112}"/>
              </a:ext>
            </a:extLst>
          </p:cNvPr>
          <p:cNvSpPr txBox="1"/>
          <p:nvPr/>
        </p:nvSpPr>
        <p:spPr>
          <a:xfrm>
            <a:off x="6602014" y="1611452"/>
            <a:ext cx="498856" cy="307777"/>
          </a:xfrm>
          <a:prstGeom prst="rect">
            <a:avLst/>
          </a:prstGeom>
          <a:noFill/>
        </p:spPr>
        <p:txBody>
          <a:bodyPr wrap="none" rtlCol="0">
            <a:spAutoFit/>
          </a:bodyPr>
          <a:lstStyle/>
          <a:p>
            <a:pPr algn="ctr"/>
            <a:r>
              <a:rPr lang="en-US" sz="1400" b="1" dirty="0">
                <a:solidFill>
                  <a:schemeClr val="bg1"/>
                </a:solidFill>
              </a:rPr>
              <a:t>36%</a:t>
            </a:r>
          </a:p>
        </p:txBody>
      </p:sp>
    </p:spTree>
    <p:extLst>
      <p:ext uri="{BB962C8B-B14F-4D97-AF65-F5344CB8AC3E}">
        <p14:creationId xmlns:p14="http://schemas.microsoft.com/office/powerpoint/2010/main" val="15024840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7A2C32AD-8423-41B3-9694-B29D2BE2BEC8}"/>
              </a:ext>
            </a:extLst>
          </p:cNvPr>
          <p:cNvSpPr>
            <a:spLocks noGrp="1"/>
          </p:cNvSpPr>
          <p:nvPr>
            <p:ph type="title"/>
          </p:nvPr>
        </p:nvSpPr>
        <p:spPr/>
        <p:txBody>
          <a:bodyPr/>
          <a:lstStyle/>
          <a:p>
            <a:r>
              <a:rPr lang="en-US" b="1" dirty="0"/>
              <a:t>Defining seizure emergencies</a:t>
            </a:r>
          </a:p>
        </p:txBody>
      </p:sp>
      <p:graphicFrame>
        <p:nvGraphicFramePr>
          <p:cNvPr id="13" name="Table 13">
            <a:extLst>
              <a:ext uri="{FF2B5EF4-FFF2-40B4-BE49-F238E27FC236}">
                <a16:creationId xmlns:a16="http://schemas.microsoft.com/office/drawing/2014/main" id="{04B03420-7861-4E29-8D6B-3A88CB74AF85}"/>
              </a:ext>
            </a:extLst>
          </p:cNvPr>
          <p:cNvGraphicFramePr>
            <a:graphicFrameLocks noGrp="1"/>
          </p:cNvGraphicFramePr>
          <p:nvPr>
            <p:ph idx="1"/>
            <p:extLst>
              <p:ext uri="{D42A27DB-BD31-4B8C-83A1-F6EECF244321}">
                <p14:modId xmlns:p14="http://schemas.microsoft.com/office/powerpoint/2010/main" val="1329429376"/>
              </p:ext>
            </p:extLst>
          </p:nvPr>
        </p:nvGraphicFramePr>
        <p:xfrm>
          <a:off x="219075" y="1184910"/>
          <a:ext cx="8705850" cy="3147060"/>
        </p:xfrm>
        <a:graphic>
          <a:graphicData uri="http://schemas.openxmlformats.org/drawingml/2006/table">
            <a:tbl>
              <a:tblPr firstRow="1" bandRow="1">
                <a:tableStyleId>{5C22544A-7EE6-4342-B048-85BDC9FD1C3A}</a:tableStyleId>
              </a:tblPr>
              <a:tblGrid>
                <a:gridCol w="2179967">
                  <a:extLst>
                    <a:ext uri="{9D8B030D-6E8A-4147-A177-3AD203B41FA5}">
                      <a16:colId xmlns:a16="http://schemas.microsoft.com/office/drawing/2014/main" val="4201494436"/>
                    </a:ext>
                  </a:extLst>
                </a:gridCol>
                <a:gridCol w="1640233">
                  <a:extLst>
                    <a:ext uri="{9D8B030D-6E8A-4147-A177-3AD203B41FA5}">
                      <a16:colId xmlns:a16="http://schemas.microsoft.com/office/drawing/2014/main" val="3873345423"/>
                    </a:ext>
                  </a:extLst>
                </a:gridCol>
                <a:gridCol w="4885650">
                  <a:extLst>
                    <a:ext uri="{9D8B030D-6E8A-4147-A177-3AD203B41FA5}">
                      <a16:colId xmlns:a16="http://schemas.microsoft.com/office/drawing/2014/main" val="2941697651"/>
                    </a:ext>
                  </a:extLst>
                </a:gridCol>
              </a:tblGrid>
              <a:tr h="370840">
                <a:tc>
                  <a:txBody>
                    <a:bodyPr/>
                    <a:lstStyle/>
                    <a:p>
                      <a:endParaRPr lang="en-US" dirty="0"/>
                    </a:p>
                  </a:txBody>
                  <a:tcPr anchor="ctr"/>
                </a:tc>
                <a:tc>
                  <a:txBody>
                    <a:bodyPr/>
                    <a:lstStyle/>
                    <a:p>
                      <a:r>
                        <a:rPr lang="en-US" dirty="0"/>
                        <a:t>Duration</a:t>
                      </a:r>
                    </a:p>
                  </a:txBody>
                  <a:tcPr anchor="ctr"/>
                </a:tc>
                <a:tc>
                  <a:txBody>
                    <a:bodyPr/>
                    <a:lstStyle/>
                    <a:p>
                      <a:r>
                        <a:rPr lang="en-US" dirty="0"/>
                        <a:t>Criteria</a:t>
                      </a:r>
                    </a:p>
                  </a:txBody>
                  <a:tcPr anchor="ctr"/>
                </a:tc>
                <a:extLst>
                  <a:ext uri="{0D108BD9-81ED-4DB2-BD59-A6C34878D82A}">
                    <a16:rowId xmlns:a16="http://schemas.microsoft.com/office/drawing/2014/main" val="1191442539"/>
                  </a:ext>
                </a:extLst>
              </a:tr>
              <a:tr h="370840">
                <a:tc>
                  <a:txBody>
                    <a:bodyPr/>
                    <a:lstStyle/>
                    <a:p>
                      <a:r>
                        <a:rPr lang="en-US" dirty="0"/>
                        <a:t>Brief seizures</a:t>
                      </a:r>
                    </a:p>
                  </a:txBody>
                  <a:tcPr anchor="ctr"/>
                </a:tc>
                <a:tc>
                  <a:txBody>
                    <a:bodyPr/>
                    <a:lstStyle/>
                    <a:p>
                      <a:r>
                        <a:rPr lang="en-US" dirty="0"/>
                        <a:t>&lt;5 minutes</a:t>
                      </a:r>
                    </a:p>
                  </a:txBody>
                  <a:tcPr anchor="ctr"/>
                </a:tc>
                <a:tc>
                  <a:txBody>
                    <a:bodyPr/>
                    <a:lstStyle/>
                    <a:p>
                      <a:endParaRPr lang="en-US" dirty="0"/>
                    </a:p>
                  </a:txBody>
                  <a:tcPr anchor="ctr"/>
                </a:tc>
                <a:extLst>
                  <a:ext uri="{0D108BD9-81ED-4DB2-BD59-A6C34878D82A}">
                    <a16:rowId xmlns:a16="http://schemas.microsoft.com/office/drawing/2014/main" val="1148809789"/>
                  </a:ext>
                </a:extLst>
              </a:tr>
              <a:tr h="370840">
                <a:tc>
                  <a:txBody>
                    <a:bodyPr/>
                    <a:lstStyle/>
                    <a:p>
                      <a:r>
                        <a:rPr lang="en-US" dirty="0"/>
                        <a:t>Status epilepticus (SE)</a:t>
                      </a:r>
                    </a:p>
                  </a:txBody>
                  <a:tcPr anchor="ctr"/>
                </a:tc>
                <a:tc>
                  <a:txBody>
                    <a:bodyPr/>
                    <a:lstStyle/>
                    <a:p>
                      <a:r>
                        <a:rPr lang="en-US" dirty="0"/>
                        <a:t>&gt;30 minutes </a:t>
                      </a:r>
                    </a:p>
                  </a:txBody>
                  <a:tcPr anchor="ctr"/>
                </a:tc>
                <a:tc>
                  <a:txBody>
                    <a:bodyPr/>
                    <a:lstStyle/>
                    <a:p>
                      <a:pPr marL="177800" indent="-177800">
                        <a:buFont typeface="Arial" panose="020B0604020202020204" pitchFamily="34" charset="0"/>
                        <a:buChar char="•"/>
                      </a:pPr>
                      <a:r>
                        <a:rPr lang="en-US" dirty="0"/>
                        <a:t>Continuous seizure activity</a:t>
                      </a:r>
                    </a:p>
                    <a:p>
                      <a:pPr marL="177800" indent="-177800">
                        <a:buFont typeface="Arial" panose="020B0604020202020204" pitchFamily="34" charset="0"/>
                        <a:buChar char="•"/>
                      </a:pPr>
                      <a:r>
                        <a:rPr lang="en-US" dirty="0"/>
                        <a:t>≥2 sequential seizures without full recovery of consciousness</a:t>
                      </a:r>
                    </a:p>
                    <a:p>
                      <a:pPr marL="177800" indent="-177800">
                        <a:buFont typeface="Arial" panose="020B0604020202020204" pitchFamily="34" charset="0"/>
                        <a:buChar char="•"/>
                      </a:pPr>
                      <a:r>
                        <a:rPr lang="en-US" dirty="0"/>
                        <a:t>Cerebral autoregulation and neuronal damage after 30 minutes</a:t>
                      </a:r>
                    </a:p>
                  </a:txBody>
                  <a:tcPr anchor="ctr"/>
                </a:tc>
                <a:extLst>
                  <a:ext uri="{0D108BD9-81ED-4DB2-BD59-A6C34878D82A}">
                    <a16:rowId xmlns:a16="http://schemas.microsoft.com/office/drawing/2014/main" val="2318600556"/>
                  </a:ext>
                </a:extLst>
              </a:tr>
              <a:tr h="370840">
                <a:tc>
                  <a:txBody>
                    <a:bodyPr/>
                    <a:lstStyle/>
                    <a:p>
                      <a:r>
                        <a:rPr lang="en-US" dirty="0"/>
                        <a:t>Prolonged seizures</a:t>
                      </a:r>
                    </a:p>
                  </a:txBody>
                  <a:tcPr anchor="ctr"/>
                </a:tc>
                <a:tc>
                  <a:txBody>
                    <a:bodyPr/>
                    <a:lstStyle/>
                    <a:p>
                      <a:r>
                        <a:rPr lang="en-US" dirty="0"/>
                        <a:t>Last 5-30 minutes</a:t>
                      </a:r>
                    </a:p>
                  </a:txBody>
                  <a:tcPr anchor="ctr"/>
                </a:tc>
                <a:tc>
                  <a:txBody>
                    <a:bodyPr/>
                    <a:lstStyle/>
                    <a:p>
                      <a:endParaRPr lang="en-US" dirty="0"/>
                    </a:p>
                  </a:txBody>
                  <a:tcPr anchor="ctr"/>
                </a:tc>
                <a:extLst>
                  <a:ext uri="{0D108BD9-81ED-4DB2-BD59-A6C34878D82A}">
                    <a16:rowId xmlns:a16="http://schemas.microsoft.com/office/drawing/2014/main" val="1288785078"/>
                  </a:ext>
                </a:extLst>
              </a:tr>
              <a:tr h="370840">
                <a:tc>
                  <a:txBody>
                    <a:bodyPr/>
                    <a:lstStyle/>
                    <a:p>
                      <a:r>
                        <a:rPr lang="en-US" dirty="0"/>
                        <a:t>Acute repetitive seizures</a:t>
                      </a:r>
                    </a:p>
                  </a:txBody>
                  <a:tcPr anchor="ctr"/>
                </a:tc>
                <a:tc>
                  <a:txBody>
                    <a:bodyPr/>
                    <a:lstStyle/>
                    <a:p>
                      <a:endParaRPr lang="en-US" dirty="0"/>
                    </a:p>
                  </a:txBody>
                  <a:tcPr anchor="ctr"/>
                </a:tc>
                <a:tc>
                  <a:txBody>
                    <a:bodyPr/>
                    <a:lstStyle/>
                    <a:p>
                      <a:pPr marL="177800" indent="-177800" algn="l" defTabSz="685800" rtl="0" eaLnBrk="1" latinLnBrk="0" hangingPunct="1">
                        <a:buFont typeface="Arial" panose="020B0604020202020204" pitchFamily="34" charset="0"/>
                        <a:buChar char="•"/>
                      </a:pPr>
                      <a:r>
                        <a:rPr lang="en-US" sz="1350" kern="1200" dirty="0">
                          <a:solidFill>
                            <a:schemeClr val="dk1"/>
                          </a:solidFill>
                          <a:latin typeface="+mn-lt"/>
                          <a:ea typeface="+mn-ea"/>
                          <a:cs typeface="+mn-cs"/>
                        </a:rPr>
                        <a:t>Mental status preserved between seizures</a:t>
                      </a:r>
                    </a:p>
                    <a:p>
                      <a:pPr marL="177800" indent="-177800" algn="l" defTabSz="685800" rtl="0" eaLnBrk="1" latinLnBrk="0" hangingPunct="1">
                        <a:buFont typeface="Arial" panose="020B0604020202020204" pitchFamily="34" charset="0"/>
                        <a:buChar char="•"/>
                      </a:pPr>
                      <a:r>
                        <a:rPr lang="en-US" sz="1350" kern="1200" dirty="0">
                          <a:solidFill>
                            <a:schemeClr val="dk1"/>
                          </a:solidFill>
                          <a:latin typeface="+mn-lt"/>
                          <a:ea typeface="+mn-ea"/>
                          <a:cs typeface="+mn-cs"/>
                        </a:rPr>
                        <a:t>≥3 within 24 hours (in patients whose habitual seizure frequency </a:t>
                      </a:r>
                      <a:r>
                        <a:rPr lang="en-US" dirty="0"/>
                        <a:t>is ≤3 per day)</a:t>
                      </a:r>
                    </a:p>
                    <a:p>
                      <a:pPr marL="177800" indent="-177800" algn="l" defTabSz="685800" rtl="0" eaLnBrk="1" latinLnBrk="0" hangingPunct="1">
                        <a:buFont typeface="Arial" panose="020B0604020202020204" pitchFamily="34" charset="0"/>
                        <a:buChar char="•"/>
                      </a:pPr>
                      <a:r>
                        <a:rPr lang="en-US" dirty="0"/>
                        <a:t>Increased risk of prolonged seizures</a:t>
                      </a:r>
                    </a:p>
                    <a:p>
                      <a:pPr marL="177800" indent="-177800" algn="l" defTabSz="685800" rtl="0" eaLnBrk="1" latinLnBrk="0" hangingPunct="1">
                        <a:buFont typeface="Arial" panose="020B0604020202020204" pitchFamily="34" charset="0"/>
                        <a:buChar char="•"/>
                      </a:pPr>
                      <a:r>
                        <a:rPr lang="en-US" dirty="0"/>
                        <a:t>Physically and socially disabling</a:t>
                      </a:r>
                    </a:p>
                    <a:p>
                      <a:pPr marL="177800" indent="-177800" algn="l" defTabSz="685800" rtl="0" eaLnBrk="1" latinLnBrk="0" hangingPunct="1">
                        <a:buFont typeface="Arial" panose="020B0604020202020204" pitchFamily="34" charset="0"/>
                        <a:buChar char="•"/>
                      </a:pPr>
                      <a:r>
                        <a:rPr lang="en-US" dirty="0"/>
                        <a:t>Common concern for patients with intractable epilepsy</a:t>
                      </a:r>
                    </a:p>
                  </a:txBody>
                  <a:tcPr anchor="ctr"/>
                </a:tc>
                <a:extLst>
                  <a:ext uri="{0D108BD9-81ED-4DB2-BD59-A6C34878D82A}">
                    <a16:rowId xmlns:a16="http://schemas.microsoft.com/office/drawing/2014/main" val="3907166432"/>
                  </a:ext>
                </a:extLst>
              </a:tr>
            </a:tbl>
          </a:graphicData>
        </a:graphic>
      </p:graphicFrame>
      <p:sp>
        <p:nvSpPr>
          <p:cNvPr id="12" name="Text Placeholder 11">
            <a:extLst>
              <a:ext uri="{FF2B5EF4-FFF2-40B4-BE49-F238E27FC236}">
                <a16:creationId xmlns:a16="http://schemas.microsoft.com/office/drawing/2014/main" id="{DDF62A55-D056-4695-8E83-03DC3DA9D91C}"/>
              </a:ext>
            </a:extLst>
          </p:cNvPr>
          <p:cNvSpPr>
            <a:spLocks noGrp="1"/>
          </p:cNvSpPr>
          <p:nvPr>
            <p:ph type="body" sz="quarter" idx="10"/>
          </p:nvPr>
        </p:nvSpPr>
        <p:spPr/>
        <p:txBody>
          <a:bodyPr/>
          <a:lstStyle/>
          <a:p>
            <a:r>
              <a:rPr lang="en-US" dirty="0"/>
              <a:t>Glauser T, et al. </a:t>
            </a:r>
            <a:r>
              <a:rPr lang="en-US" i="1" dirty="0"/>
              <a:t>Epilepsy </a:t>
            </a:r>
            <a:r>
              <a:rPr lang="en-US" i="1" dirty="0" err="1"/>
              <a:t>Curr</a:t>
            </a:r>
            <a:r>
              <a:rPr lang="en-US" i="1" dirty="0"/>
              <a:t>. </a:t>
            </a:r>
            <a:r>
              <a:rPr lang="en-US" dirty="0"/>
              <a:t>2016;16:48-61.</a:t>
            </a:r>
          </a:p>
        </p:txBody>
      </p:sp>
    </p:spTree>
    <p:extLst>
      <p:ext uri="{BB962C8B-B14F-4D97-AF65-F5344CB8AC3E}">
        <p14:creationId xmlns:p14="http://schemas.microsoft.com/office/powerpoint/2010/main" val="21961895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7A2C32AD-8423-41B3-9694-B29D2BE2BEC8}"/>
              </a:ext>
            </a:extLst>
          </p:cNvPr>
          <p:cNvSpPr>
            <a:spLocks noGrp="1"/>
          </p:cNvSpPr>
          <p:nvPr>
            <p:ph type="title"/>
          </p:nvPr>
        </p:nvSpPr>
        <p:spPr/>
        <p:txBody>
          <a:bodyPr/>
          <a:lstStyle/>
          <a:p>
            <a:r>
              <a:rPr lang="en-US" b="1" dirty="0"/>
              <a:t>Rationale for the 5- and 30-minute definitions</a:t>
            </a:r>
          </a:p>
        </p:txBody>
      </p:sp>
      <p:sp>
        <p:nvSpPr>
          <p:cNvPr id="12" name="Text Placeholder 11">
            <a:extLst>
              <a:ext uri="{FF2B5EF4-FFF2-40B4-BE49-F238E27FC236}">
                <a16:creationId xmlns:a16="http://schemas.microsoft.com/office/drawing/2014/main" id="{DDF62A55-D056-4695-8E83-03DC3DA9D91C}"/>
              </a:ext>
            </a:extLst>
          </p:cNvPr>
          <p:cNvSpPr>
            <a:spLocks noGrp="1"/>
          </p:cNvSpPr>
          <p:nvPr>
            <p:ph type="body" sz="quarter" idx="10"/>
          </p:nvPr>
        </p:nvSpPr>
        <p:spPr/>
        <p:txBody>
          <a:bodyPr/>
          <a:lstStyle/>
          <a:p>
            <a:r>
              <a:rPr lang="en-US" dirty="0"/>
              <a:t>Glauser T, et al. </a:t>
            </a:r>
            <a:r>
              <a:rPr lang="en-US" i="1" dirty="0"/>
              <a:t>Epilepsy </a:t>
            </a:r>
            <a:r>
              <a:rPr lang="en-US" i="1" dirty="0" err="1"/>
              <a:t>Curr</a:t>
            </a:r>
            <a:r>
              <a:rPr lang="en-US" i="1" dirty="0"/>
              <a:t>. </a:t>
            </a:r>
            <a:r>
              <a:rPr lang="en-US" dirty="0"/>
              <a:t>2016;16:48-61.</a:t>
            </a:r>
          </a:p>
        </p:txBody>
      </p:sp>
      <p:sp>
        <p:nvSpPr>
          <p:cNvPr id="3" name="Content Placeholder 2">
            <a:extLst>
              <a:ext uri="{FF2B5EF4-FFF2-40B4-BE49-F238E27FC236}">
                <a16:creationId xmlns:a16="http://schemas.microsoft.com/office/drawing/2014/main" id="{F58B167E-FAEE-4401-A862-02CB5ABE9B86}"/>
              </a:ext>
            </a:extLst>
          </p:cNvPr>
          <p:cNvSpPr>
            <a:spLocks noGrp="1"/>
          </p:cNvSpPr>
          <p:nvPr>
            <p:ph idx="1"/>
          </p:nvPr>
        </p:nvSpPr>
        <p:spPr/>
        <p:txBody>
          <a:bodyPr/>
          <a:lstStyle/>
          <a:p>
            <a:r>
              <a:rPr lang="en-US" dirty="0"/>
              <a:t>Most seizures are brief</a:t>
            </a:r>
          </a:p>
          <a:p>
            <a:pPr lvl="1"/>
            <a:r>
              <a:rPr lang="en-US" dirty="0"/>
              <a:t>After 5 minutes of seizure activity, risk of a prolonged seizure increases</a:t>
            </a:r>
          </a:p>
          <a:p>
            <a:pPr lvl="1"/>
            <a:r>
              <a:rPr lang="en-US" dirty="0"/>
              <a:t>5-minute threshold minimizes </a:t>
            </a:r>
          </a:p>
          <a:p>
            <a:pPr lvl="2"/>
            <a:r>
              <a:rPr lang="en-US" dirty="0"/>
              <a:t>Risk of prolonged seizures</a:t>
            </a:r>
          </a:p>
          <a:p>
            <a:pPr lvl="2"/>
            <a:r>
              <a:rPr lang="en-US" dirty="0"/>
              <a:t>Adverse outcomes from needless intervention during brief, self-limited seizures</a:t>
            </a:r>
          </a:p>
          <a:p>
            <a:r>
              <a:rPr lang="en-US" dirty="0"/>
              <a:t>30-minute definition</a:t>
            </a:r>
          </a:p>
          <a:p>
            <a:pPr lvl="1"/>
            <a:r>
              <a:rPr lang="en-US" dirty="0"/>
              <a:t>Duration of convulsive status epilepticus that may lead to permanent neuronal injury</a:t>
            </a:r>
          </a:p>
        </p:txBody>
      </p:sp>
    </p:spTree>
    <p:extLst>
      <p:ext uri="{BB962C8B-B14F-4D97-AF65-F5344CB8AC3E}">
        <p14:creationId xmlns:p14="http://schemas.microsoft.com/office/powerpoint/2010/main" val="40226046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971EA22-51F2-4616-9E58-F85D480F9FC6}"/>
              </a:ext>
            </a:extLst>
          </p:cNvPr>
          <p:cNvSpPr>
            <a:spLocks noGrp="1"/>
          </p:cNvSpPr>
          <p:nvPr>
            <p:ph type="title"/>
          </p:nvPr>
        </p:nvSpPr>
        <p:spPr>
          <a:xfrm>
            <a:off x="628650" y="273844"/>
            <a:ext cx="4075229" cy="994172"/>
          </a:xfrm>
        </p:spPr>
        <p:txBody>
          <a:bodyPr>
            <a:normAutofit fontScale="90000"/>
          </a:bodyPr>
          <a:lstStyle/>
          <a:p>
            <a:r>
              <a:rPr lang="en-US" b="1" dirty="0"/>
              <a:t>Pathophysiology of prolonged seizures</a:t>
            </a:r>
          </a:p>
        </p:txBody>
      </p:sp>
      <p:sp>
        <p:nvSpPr>
          <p:cNvPr id="6" name="Text Placeholder 5">
            <a:extLst>
              <a:ext uri="{FF2B5EF4-FFF2-40B4-BE49-F238E27FC236}">
                <a16:creationId xmlns:a16="http://schemas.microsoft.com/office/drawing/2014/main" id="{EAFFCB27-092B-4FE9-876D-35B7906B6451}"/>
              </a:ext>
            </a:extLst>
          </p:cNvPr>
          <p:cNvSpPr>
            <a:spLocks noGrp="1"/>
          </p:cNvSpPr>
          <p:nvPr>
            <p:ph type="body" sz="quarter" idx="10"/>
          </p:nvPr>
        </p:nvSpPr>
        <p:spPr/>
        <p:txBody>
          <a:bodyPr/>
          <a:lstStyle/>
          <a:p>
            <a:pPr marL="0" indent="0">
              <a:lnSpc>
                <a:spcPct val="100000"/>
              </a:lnSpc>
              <a:spcBef>
                <a:spcPts val="0"/>
              </a:spcBef>
            </a:pPr>
            <a:r>
              <a:rPr lang="en-US" dirty="0"/>
              <a:t>Perks A, et al. </a:t>
            </a:r>
            <a:r>
              <a:rPr lang="en-US" i="1" dirty="0"/>
              <a:t>BJA Br J </a:t>
            </a:r>
            <a:r>
              <a:rPr lang="en-US" i="1" dirty="0" err="1"/>
              <a:t>Anaesth</a:t>
            </a:r>
            <a:r>
              <a:rPr lang="en-US" i="1" dirty="0"/>
              <a:t>. </a:t>
            </a:r>
            <a:r>
              <a:rPr lang="en-US" dirty="0"/>
              <a:t>2012;108:562–571.</a:t>
            </a:r>
          </a:p>
        </p:txBody>
      </p:sp>
      <p:sp>
        <p:nvSpPr>
          <p:cNvPr id="23" name="Content Placeholder 2">
            <a:extLst>
              <a:ext uri="{FF2B5EF4-FFF2-40B4-BE49-F238E27FC236}">
                <a16:creationId xmlns:a16="http://schemas.microsoft.com/office/drawing/2014/main" id="{57113322-6CD1-4A7E-A8A2-CCBC64ADAF06}"/>
              </a:ext>
            </a:extLst>
          </p:cNvPr>
          <p:cNvSpPr txBox="1">
            <a:spLocks/>
          </p:cNvSpPr>
          <p:nvPr/>
        </p:nvSpPr>
        <p:spPr>
          <a:xfrm>
            <a:off x="628650" y="1369219"/>
            <a:ext cx="3993454" cy="3028610"/>
          </a:xfrm>
          <a:prstGeom prst="rect">
            <a:avLst/>
          </a:prstGeom>
        </p:spPr>
        <p:txBody>
          <a:bodyPr>
            <a:normAutofit lnSpcReduction="10000"/>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dirty="0"/>
              <a:t>Loss of cerebral autoregulation and neuronal damage in 30ʹ</a:t>
            </a:r>
          </a:p>
          <a:p>
            <a:r>
              <a:rPr lang="en-US" dirty="0"/>
              <a:t>Hippocampal and neocortical neuronal loss </a:t>
            </a:r>
          </a:p>
          <a:p>
            <a:r>
              <a:rPr lang="en-US" dirty="0"/>
              <a:t>Complications</a:t>
            </a:r>
          </a:p>
          <a:p>
            <a:pPr lvl="1"/>
            <a:r>
              <a:rPr lang="en-US" dirty="0"/>
              <a:t>Hyperthermia</a:t>
            </a:r>
          </a:p>
          <a:p>
            <a:pPr lvl="1"/>
            <a:r>
              <a:rPr lang="en-US" dirty="0"/>
              <a:t>Acidosis</a:t>
            </a:r>
          </a:p>
          <a:p>
            <a:pPr lvl="1"/>
            <a:r>
              <a:rPr lang="en-US" dirty="0"/>
              <a:t>Hypotension</a:t>
            </a:r>
          </a:p>
          <a:p>
            <a:pPr lvl="1"/>
            <a:r>
              <a:rPr lang="en-US" dirty="0"/>
              <a:t>Respiratory failure</a:t>
            </a:r>
          </a:p>
          <a:p>
            <a:pPr lvl="1"/>
            <a:r>
              <a:rPr lang="en-US" dirty="0"/>
              <a:t>Rhabdomyolysis</a:t>
            </a:r>
          </a:p>
        </p:txBody>
      </p:sp>
    </p:spTree>
    <p:extLst>
      <p:ext uri="{BB962C8B-B14F-4D97-AF65-F5344CB8AC3E}">
        <p14:creationId xmlns:p14="http://schemas.microsoft.com/office/powerpoint/2010/main" val="31488340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7A2C32AD-8423-41B3-9694-B29D2BE2BEC8}"/>
              </a:ext>
            </a:extLst>
          </p:cNvPr>
          <p:cNvSpPr>
            <a:spLocks noGrp="1"/>
          </p:cNvSpPr>
          <p:nvPr>
            <p:ph type="title"/>
          </p:nvPr>
        </p:nvSpPr>
        <p:spPr/>
        <p:txBody>
          <a:bodyPr/>
          <a:lstStyle/>
          <a:p>
            <a:r>
              <a:rPr lang="en-US" b="1" dirty="0"/>
              <a:t>Status epilepticus presentations</a:t>
            </a:r>
          </a:p>
        </p:txBody>
      </p:sp>
      <p:graphicFrame>
        <p:nvGraphicFramePr>
          <p:cNvPr id="13" name="Table 13">
            <a:extLst>
              <a:ext uri="{FF2B5EF4-FFF2-40B4-BE49-F238E27FC236}">
                <a16:creationId xmlns:a16="http://schemas.microsoft.com/office/drawing/2014/main" id="{04B03420-7861-4E29-8D6B-3A88CB74AF85}"/>
              </a:ext>
            </a:extLst>
          </p:cNvPr>
          <p:cNvGraphicFramePr>
            <a:graphicFrameLocks noGrp="1"/>
          </p:cNvGraphicFramePr>
          <p:nvPr>
            <p:ph idx="1"/>
            <p:extLst>
              <p:ext uri="{D42A27DB-BD31-4B8C-83A1-F6EECF244321}">
                <p14:modId xmlns:p14="http://schemas.microsoft.com/office/powerpoint/2010/main" val="1051846744"/>
              </p:ext>
            </p:extLst>
          </p:nvPr>
        </p:nvGraphicFramePr>
        <p:xfrm>
          <a:off x="628650" y="1370013"/>
          <a:ext cx="7886700" cy="1920240"/>
        </p:xfrm>
        <a:graphic>
          <a:graphicData uri="http://schemas.openxmlformats.org/drawingml/2006/table">
            <a:tbl>
              <a:tblPr bandRow="1">
                <a:tableStyleId>{5C22544A-7EE6-4342-B048-85BDC9FD1C3A}</a:tableStyleId>
              </a:tblPr>
              <a:tblGrid>
                <a:gridCol w="2178050">
                  <a:extLst>
                    <a:ext uri="{9D8B030D-6E8A-4147-A177-3AD203B41FA5}">
                      <a16:colId xmlns:a16="http://schemas.microsoft.com/office/drawing/2014/main" val="4201494436"/>
                    </a:ext>
                  </a:extLst>
                </a:gridCol>
                <a:gridCol w="5708650">
                  <a:extLst>
                    <a:ext uri="{9D8B030D-6E8A-4147-A177-3AD203B41FA5}">
                      <a16:colId xmlns:a16="http://schemas.microsoft.com/office/drawing/2014/main" val="3873345423"/>
                    </a:ext>
                  </a:extLst>
                </a:gridCol>
              </a:tblGrid>
              <a:tr h="370840">
                <a:tc>
                  <a:txBody>
                    <a:bodyPr/>
                    <a:lstStyle/>
                    <a:p>
                      <a:r>
                        <a:rPr lang="en-US" dirty="0"/>
                        <a:t>Convulsive</a:t>
                      </a:r>
                    </a:p>
                  </a:txBody>
                  <a:tcPr anchor="ctr"/>
                </a:tc>
                <a:tc>
                  <a:txBody>
                    <a:bodyPr/>
                    <a:lstStyle/>
                    <a:p>
                      <a:pPr marL="177800" indent="-177800" algn="l" defTabSz="685800" rtl="0" eaLnBrk="1" latinLnBrk="0" hangingPunct="1">
                        <a:buFont typeface="Arial" panose="020B0604020202020204" pitchFamily="34" charset="0"/>
                        <a:buChar char="•"/>
                      </a:pPr>
                      <a:r>
                        <a:rPr lang="en-US" sz="1350" kern="1200" dirty="0">
                          <a:solidFill>
                            <a:schemeClr val="dk1"/>
                          </a:solidFill>
                          <a:latin typeface="+mn-lt"/>
                          <a:ea typeface="+mn-ea"/>
                          <a:cs typeface="+mn-cs"/>
                        </a:rPr>
                        <a:t>Repeated generalized tonic-clonic seizures </a:t>
                      </a:r>
                    </a:p>
                    <a:p>
                      <a:pPr marL="177800" indent="-177800" algn="l" defTabSz="685800" rtl="0" eaLnBrk="1" latinLnBrk="0" hangingPunct="1">
                        <a:buFont typeface="Arial" panose="020B0604020202020204" pitchFamily="34" charset="0"/>
                        <a:buChar char="•"/>
                      </a:pPr>
                      <a:r>
                        <a:rPr lang="en-US" sz="1350" kern="1200" dirty="0">
                          <a:solidFill>
                            <a:schemeClr val="dk1"/>
                          </a:solidFill>
                          <a:latin typeface="+mn-lt"/>
                          <a:ea typeface="+mn-ea"/>
                          <a:cs typeface="+mn-cs"/>
                        </a:rPr>
                        <a:t>Persistent </a:t>
                      </a:r>
                      <a:r>
                        <a:rPr lang="en-US" dirty="0"/>
                        <a:t>postictal depression of neurologic function between seizures</a:t>
                      </a:r>
                    </a:p>
                    <a:p>
                      <a:pPr marL="177800" indent="-177800" algn="l" defTabSz="685800" rtl="0" eaLnBrk="1" latinLnBrk="0" hangingPunct="1">
                        <a:buFont typeface="Arial" panose="020B0604020202020204" pitchFamily="34" charset="0"/>
                        <a:buChar char="•"/>
                      </a:pPr>
                      <a:r>
                        <a:rPr lang="en-US" dirty="0"/>
                        <a:t>Myoclonic</a:t>
                      </a:r>
                    </a:p>
                  </a:txBody>
                  <a:tcPr anchor="ctr"/>
                </a:tc>
                <a:extLst>
                  <a:ext uri="{0D108BD9-81ED-4DB2-BD59-A6C34878D82A}">
                    <a16:rowId xmlns:a16="http://schemas.microsoft.com/office/drawing/2014/main" val="1535294522"/>
                  </a:ext>
                </a:extLst>
              </a:tr>
              <a:tr h="370840">
                <a:tc>
                  <a:txBody>
                    <a:bodyPr/>
                    <a:lstStyle/>
                    <a:p>
                      <a:r>
                        <a:rPr lang="en-US" dirty="0"/>
                        <a:t>Nonconvulsive</a:t>
                      </a:r>
                    </a:p>
                  </a:txBody>
                  <a:tcPr anchor="ctr"/>
                </a:tc>
                <a:tc>
                  <a:txBody>
                    <a:bodyPr/>
                    <a:lstStyle/>
                    <a:p>
                      <a:pPr marL="177800" indent="-177800" algn="l" defTabSz="685800" rtl="0" eaLnBrk="1" latinLnBrk="0" hangingPunct="1">
                        <a:buFont typeface="Arial" panose="020B0604020202020204" pitchFamily="34" charset="0"/>
                        <a:buChar char="•"/>
                      </a:pPr>
                      <a:r>
                        <a:rPr lang="en-US" sz="1350" kern="1200" dirty="0">
                          <a:solidFill>
                            <a:schemeClr val="dk1"/>
                          </a:solidFill>
                          <a:latin typeface="+mn-lt"/>
                          <a:ea typeface="+mn-ea"/>
                          <a:cs typeface="+mn-cs"/>
                        </a:rPr>
                        <a:t>Subtle status epilepticus</a:t>
                      </a:r>
                    </a:p>
                    <a:p>
                      <a:pPr marL="177800" indent="-177800" algn="l" defTabSz="685800" rtl="0" eaLnBrk="1" latinLnBrk="0" hangingPunct="1">
                        <a:buFont typeface="Arial" panose="020B0604020202020204" pitchFamily="34" charset="0"/>
                        <a:buChar char="•"/>
                      </a:pPr>
                      <a:r>
                        <a:rPr lang="en-US" sz="1350" kern="1200" dirty="0">
                          <a:solidFill>
                            <a:schemeClr val="dk1"/>
                          </a:solidFill>
                          <a:latin typeface="+mn-lt"/>
                          <a:ea typeface="+mn-ea"/>
                          <a:cs typeface="+mn-cs"/>
                        </a:rPr>
                        <a:t>Continuous or fluctuating epileptic twilight state</a:t>
                      </a:r>
                    </a:p>
                    <a:p>
                      <a:pPr marL="177800" indent="-177800" algn="l" defTabSz="685800" rtl="0" eaLnBrk="1" latinLnBrk="0" hangingPunct="1">
                        <a:buFont typeface="Arial" panose="020B0604020202020204" pitchFamily="34" charset="0"/>
                        <a:buChar char="•"/>
                      </a:pPr>
                      <a:r>
                        <a:rPr lang="en-US" sz="1350" kern="1200" dirty="0">
                          <a:solidFill>
                            <a:schemeClr val="dk1"/>
                          </a:solidFill>
                          <a:latin typeface="+mn-lt"/>
                          <a:ea typeface="+mn-ea"/>
                          <a:cs typeface="+mn-cs"/>
                        </a:rPr>
                        <a:t>Spike-wave-stupor</a:t>
                      </a:r>
                    </a:p>
                  </a:txBody>
                  <a:tcPr anchor="ctr"/>
                </a:tc>
                <a:extLst>
                  <a:ext uri="{0D108BD9-81ED-4DB2-BD59-A6C34878D82A}">
                    <a16:rowId xmlns:a16="http://schemas.microsoft.com/office/drawing/2014/main" val="3961220414"/>
                  </a:ext>
                </a:extLst>
              </a:tr>
              <a:tr h="370840">
                <a:tc>
                  <a:txBody>
                    <a:bodyPr/>
                    <a:lstStyle/>
                    <a:p>
                      <a:r>
                        <a:rPr lang="en-US" dirty="0"/>
                        <a:t>Repeated partial</a:t>
                      </a:r>
                    </a:p>
                  </a:txBody>
                  <a:tcPr anchor="ctr"/>
                </a:tc>
                <a:tc>
                  <a:txBody>
                    <a:bodyPr/>
                    <a:lstStyle/>
                    <a:p>
                      <a:pPr marL="177800" indent="-177800" algn="l" defTabSz="685800" rtl="0" eaLnBrk="1" latinLnBrk="0" hangingPunct="1">
                        <a:buFont typeface="Arial" panose="020B0604020202020204" pitchFamily="34" charset="0"/>
                        <a:buChar char="•"/>
                      </a:pPr>
                      <a:r>
                        <a:rPr lang="en-US" sz="1350" kern="1200" dirty="0">
                          <a:solidFill>
                            <a:schemeClr val="dk1"/>
                          </a:solidFill>
                          <a:latin typeface="+mn-lt"/>
                          <a:ea typeface="+mn-ea"/>
                          <a:cs typeface="+mn-cs"/>
                        </a:rPr>
                        <a:t>Focal motor signs, focal sensory symptoms, or focal impairment of function</a:t>
                      </a:r>
                    </a:p>
                    <a:p>
                      <a:pPr marL="177800" indent="-177800" algn="l" defTabSz="685800" rtl="0" eaLnBrk="1" latinLnBrk="0" hangingPunct="1">
                        <a:buFont typeface="Arial" panose="020B0604020202020204" pitchFamily="34" charset="0"/>
                        <a:buChar char="•"/>
                      </a:pPr>
                      <a:r>
                        <a:rPr lang="en-US" sz="1350" kern="1200" dirty="0">
                          <a:solidFill>
                            <a:schemeClr val="dk1"/>
                          </a:solidFill>
                          <a:latin typeface="+mn-lt"/>
                          <a:ea typeface="+mn-ea"/>
                          <a:cs typeface="+mn-cs"/>
                        </a:rPr>
                        <a:t>Not associated with altered </a:t>
                      </a:r>
                      <a:r>
                        <a:rPr lang="en-US" sz="1350" b="0" i="0" u="none" strike="noStrike" kern="1200" baseline="0" dirty="0">
                          <a:solidFill>
                            <a:schemeClr val="dk1"/>
                          </a:solidFill>
                          <a:latin typeface="+mn-lt"/>
                          <a:ea typeface="+mn-ea"/>
                          <a:cs typeface="+mn-cs"/>
                        </a:rPr>
                        <a:t>awareness (epilepsia partialis continua)</a:t>
                      </a:r>
                      <a:endParaRPr lang="en-US" sz="1350" kern="1200" dirty="0">
                        <a:solidFill>
                          <a:schemeClr val="dk1"/>
                        </a:solidFill>
                        <a:latin typeface="+mn-lt"/>
                        <a:ea typeface="+mn-ea"/>
                        <a:cs typeface="+mn-cs"/>
                      </a:endParaRPr>
                    </a:p>
                  </a:txBody>
                  <a:tcPr anchor="ctr"/>
                </a:tc>
                <a:extLst>
                  <a:ext uri="{0D108BD9-81ED-4DB2-BD59-A6C34878D82A}">
                    <a16:rowId xmlns:a16="http://schemas.microsoft.com/office/drawing/2014/main" val="2661218898"/>
                  </a:ext>
                </a:extLst>
              </a:tr>
            </a:tbl>
          </a:graphicData>
        </a:graphic>
      </p:graphicFrame>
      <p:sp>
        <p:nvSpPr>
          <p:cNvPr id="12" name="Text Placeholder 11">
            <a:extLst>
              <a:ext uri="{FF2B5EF4-FFF2-40B4-BE49-F238E27FC236}">
                <a16:creationId xmlns:a16="http://schemas.microsoft.com/office/drawing/2014/main" id="{DDF62A55-D056-4695-8E83-03DC3DA9D91C}"/>
              </a:ext>
            </a:extLst>
          </p:cNvPr>
          <p:cNvSpPr>
            <a:spLocks noGrp="1"/>
          </p:cNvSpPr>
          <p:nvPr>
            <p:ph type="body" sz="quarter" idx="10"/>
          </p:nvPr>
        </p:nvSpPr>
        <p:spPr/>
        <p:txBody>
          <a:bodyPr/>
          <a:lstStyle/>
          <a:p>
            <a:r>
              <a:rPr lang="en-US" dirty="0"/>
              <a:t>Glauser T, et al. </a:t>
            </a:r>
            <a:r>
              <a:rPr lang="en-US" i="1" dirty="0"/>
              <a:t>Epilepsy </a:t>
            </a:r>
            <a:r>
              <a:rPr lang="en-US" i="1" dirty="0" err="1"/>
              <a:t>Curr</a:t>
            </a:r>
            <a:r>
              <a:rPr lang="en-US" i="1" dirty="0"/>
              <a:t>. </a:t>
            </a:r>
            <a:r>
              <a:rPr lang="en-US" dirty="0"/>
              <a:t>2016;16:48-61.</a:t>
            </a:r>
          </a:p>
        </p:txBody>
      </p:sp>
    </p:spTree>
    <p:extLst>
      <p:ext uri="{BB962C8B-B14F-4D97-AF65-F5344CB8AC3E}">
        <p14:creationId xmlns:p14="http://schemas.microsoft.com/office/powerpoint/2010/main" val="37715972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22425A9-14E8-4BE6-81CB-25EC0AA08F2A}"/>
              </a:ext>
            </a:extLst>
          </p:cNvPr>
          <p:cNvSpPr>
            <a:spLocks noGrp="1"/>
          </p:cNvSpPr>
          <p:nvPr>
            <p:ph type="title"/>
          </p:nvPr>
        </p:nvSpPr>
        <p:spPr/>
        <p:txBody>
          <a:bodyPr/>
          <a:lstStyle/>
          <a:p>
            <a:r>
              <a:rPr lang="en-US" b="1" dirty="0"/>
              <a:t>Who is at risk for SE? </a:t>
            </a:r>
          </a:p>
        </p:txBody>
      </p:sp>
      <p:sp>
        <p:nvSpPr>
          <p:cNvPr id="6" name="Text Placeholder 5">
            <a:extLst>
              <a:ext uri="{FF2B5EF4-FFF2-40B4-BE49-F238E27FC236}">
                <a16:creationId xmlns:a16="http://schemas.microsoft.com/office/drawing/2014/main" id="{E97A42A3-0ED8-4344-87EF-7AF6AA1CDBCC}"/>
              </a:ext>
            </a:extLst>
          </p:cNvPr>
          <p:cNvSpPr>
            <a:spLocks noGrp="1"/>
          </p:cNvSpPr>
          <p:nvPr>
            <p:ph type="body" sz="quarter" idx="10"/>
          </p:nvPr>
        </p:nvSpPr>
        <p:spPr/>
        <p:txBody>
          <a:bodyPr/>
          <a:lstStyle/>
          <a:p>
            <a:pPr marL="0" indent="0">
              <a:lnSpc>
                <a:spcPct val="100000"/>
              </a:lnSpc>
              <a:spcBef>
                <a:spcPts val="0"/>
              </a:spcBef>
            </a:pPr>
            <a:r>
              <a:rPr lang="en-US" dirty="0"/>
              <a:t>SE, status epilepticus </a:t>
            </a:r>
          </a:p>
          <a:p>
            <a:pPr marL="0" indent="0">
              <a:lnSpc>
                <a:spcPct val="100000"/>
              </a:lnSpc>
              <a:spcBef>
                <a:spcPts val="0"/>
              </a:spcBef>
            </a:pPr>
            <a:r>
              <a:rPr lang="en-US" dirty="0"/>
              <a:t>DeLorenzo RJ, et al. </a:t>
            </a:r>
            <a:r>
              <a:rPr lang="en-US" i="1" dirty="0" err="1"/>
              <a:t>Epilepsia</a:t>
            </a:r>
            <a:r>
              <a:rPr lang="en-US" i="1" dirty="0"/>
              <a:t>.</a:t>
            </a:r>
            <a:r>
              <a:rPr lang="en-US" dirty="0"/>
              <a:t> 1992;33(S4):S15-25.</a:t>
            </a:r>
          </a:p>
        </p:txBody>
      </p:sp>
      <p:sp>
        <p:nvSpPr>
          <p:cNvPr id="7" name="Content Placeholder 17">
            <a:extLst>
              <a:ext uri="{FF2B5EF4-FFF2-40B4-BE49-F238E27FC236}">
                <a16:creationId xmlns:a16="http://schemas.microsoft.com/office/drawing/2014/main" id="{A241B986-5A00-4430-B636-3E345C3EE795}"/>
              </a:ext>
            </a:extLst>
          </p:cNvPr>
          <p:cNvSpPr txBox="1">
            <a:spLocks/>
          </p:cNvSpPr>
          <p:nvPr/>
        </p:nvSpPr>
        <p:spPr>
          <a:xfrm>
            <a:off x="628650" y="1369219"/>
            <a:ext cx="4403500" cy="3028610"/>
          </a:xfrm>
          <a:prstGeom prst="rect">
            <a:avLst/>
          </a:prstGeom>
        </p:spPr>
        <p:txBody>
          <a:bodyPr>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dirty="0"/>
              <a:t>Risk is related to age</a:t>
            </a:r>
          </a:p>
          <a:p>
            <a:pPr lvl="1"/>
            <a:r>
              <a:rPr lang="en-US" dirty="0"/>
              <a:t>Very young and elderly </a:t>
            </a:r>
          </a:p>
          <a:p>
            <a:r>
              <a:rPr lang="en-US" dirty="0"/>
              <a:t>Precipitating events for SE</a:t>
            </a:r>
          </a:p>
          <a:p>
            <a:pPr lvl="1"/>
            <a:r>
              <a:rPr lang="en-US" dirty="0"/>
              <a:t>Acute insults</a:t>
            </a:r>
          </a:p>
          <a:p>
            <a:pPr lvl="1"/>
            <a:r>
              <a:rPr lang="en-US" dirty="0"/>
              <a:t>Neurologic abnormality</a:t>
            </a:r>
          </a:p>
          <a:p>
            <a:r>
              <a:rPr lang="en-US" dirty="0"/>
              <a:t>Risk in patients with epilepsy</a:t>
            </a:r>
          </a:p>
          <a:p>
            <a:pPr lvl="1"/>
            <a:r>
              <a:rPr lang="en-US" dirty="0"/>
              <a:t>10% with epilepsy present with SE</a:t>
            </a:r>
          </a:p>
          <a:p>
            <a:pPr lvl="1"/>
            <a:r>
              <a:rPr lang="en-US" dirty="0"/>
              <a:t>25% of SE occurs in those with epilepsy</a:t>
            </a:r>
          </a:p>
          <a:p>
            <a:pPr lvl="1"/>
            <a:r>
              <a:rPr lang="en-US" dirty="0"/>
              <a:t>15% of epilepsy patients experience SE</a:t>
            </a:r>
          </a:p>
        </p:txBody>
      </p:sp>
      <p:sp>
        <p:nvSpPr>
          <p:cNvPr id="12" name="TextBox 11">
            <a:extLst>
              <a:ext uri="{FF2B5EF4-FFF2-40B4-BE49-F238E27FC236}">
                <a16:creationId xmlns:a16="http://schemas.microsoft.com/office/drawing/2014/main" id="{46D82B77-CE7A-414E-B35A-FEB11AA351EB}"/>
              </a:ext>
            </a:extLst>
          </p:cNvPr>
          <p:cNvSpPr txBox="1"/>
          <p:nvPr/>
        </p:nvSpPr>
        <p:spPr>
          <a:xfrm>
            <a:off x="5707380" y="1024176"/>
            <a:ext cx="2518782" cy="338554"/>
          </a:xfrm>
          <a:prstGeom prst="rect">
            <a:avLst/>
          </a:prstGeom>
          <a:noFill/>
        </p:spPr>
        <p:txBody>
          <a:bodyPr wrap="square">
            <a:spAutoFit/>
          </a:bodyPr>
          <a:lstStyle/>
          <a:p>
            <a:pPr algn="ctr" rtl="0">
              <a:defRPr sz="1862" b="0" i="0" u="none" strike="noStrike" kern="1200" spc="0" baseline="0">
                <a:solidFill>
                  <a:prstClr val="black">
                    <a:lumMod val="65000"/>
                    <a:lumOff val="35000"/>
                  </a:prstClr>
                </a:solidFill>
                <a:latin typeface="+mn-lt"/>
                <a:ea typeface="+mn-ea"/>
                <a:cs typeface="+mn-cs"/>
              </a:defRPr>
            </a:pPr>
            <a:r>
              <a:rPr lang="en-US" sz="1600" b="1" dirty="0"/>
              <a:t>Epilepsy Causes (adults)</a:t>
            </a:r>
          </a:p>
        </p:txBody>
      </p:sp>
      <p:pic>
        <p:nvPicPr>
          <p:cNvPr id="14" name="Picture 13">
            <a:extLst>
              <a:ext uri="{FF2B5EF4-FFF2-40B4-BE49-F238E27FC236}">
                <a16:creationId xmlns:a16="http://schemas.microsoft.com/office/drawing/2014/main" id="{178B9E39-5092-4B02-A8F3-8DB59F0EBD8D}"/>
              </a:ext>
            </a:extLst>
          </p:cNvPr>
          <p:cNvPicPr>
            <a:picLocks noChangeAspect="1"/>
          </p:cNvPicPr>
          <p:nvPr/>
        </p:nvPicPr>
        <p:blipFill>
          <a:blip r:embed="rId2"/>
          <a:stretch>
            <a:fillRect/>
          </a:stretch>
        </p:blipFill>
        <p:spPr>
          <a:xfrm>
            <a:off x="4862368" y="1024176"/>
            <a:ext cx="4205038" cy="3567588"/>
          </a:xfrm>
          <a:prstGeom prst="rect">
            <a:avLst/>
          </a:prstGeom>
        </p:spPr>
      </p:pic>
    </p:spTree>
    <p:extLst>
      <p:ext uri="{BB962C8B-B14F-4D97-AF65-F5344CB8AC3E}">
        <p14:creationId xmlns:p14="http://schemas.microsoft.com/office/powerpoint/2010/main" val="26917763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7FED33-1C81-45F8-A224-071AA9061F6E}"/>
              </a:ext>
            </a:extLst>
          </p:cNvPr>
          <p:cNvSpPr>
            <a:spLocks noGrp="1"/>
          </p:cNvSpPr>
          <p:nvPr>
            <p:ph type="title"/>
          </p:nvPr>
        </p:nvSpPr>
        <p:spPr/>
        <p:txBody>
          <a:bodyPr>
            <a:normAutofit/>
          </a:bodyPr>
          <a:lstStyle/>
          <a:p>
            <a:r>
              <a:rPr lang="en-US" b="1" dirty="0"/>
              <a:t>Mortality risk following status epilepticus</a:t>
            </a:r>
          </a:p>
        </p:txBody>
      </p:sp>
      <p:sp>
        <p:nvSpPr>
          <p:cNvPr id="18" name="Content Placeholder 17">
            <a:extLst>
              <a:ext uri="{FF2B5EF4-FFF2-40B4-BE49-F238E27FC236}">
                <a16:creationId xmlns:a16="http://schemas.microsoft.com/office/drawing/2014/main" id="{4CAD68B4-4905-40AB-8CD3-4552E065D8C9}"/>
              </a:ext>
            </a:extLst>
          </p:cNvPr>
          <p:cNvSpPr>
            <a:spLocks noGrp="1"/>
          </p:cNvSpPr>
          <p:nvPr>
            <p:ph idx="1"/>
          </p:nvPr>
        </p:nvSpPr>
        <p:spPr/>
        <p:txBody>
          <a:bodyPr>
            <a:normAutofit/>
          </a:bodyPr>
          <a:lstStyle/>
          <a:p>
            <a:r>
              <a:rPr lang="en-US" dirty="0"/>
              <a:t>55,000 deaths per year</a:t>
            </a:r>
          </a:p>
          <a:p>
            <a:pPr lvl="1"/>
            <a:r>
              <a:rPr lang="en-US" dirty="0"/>
              <a:t>Overall incidence of SE between 102,000 and 150,000</a:t>
            </a:r>
          </a:p>
          <a:p>
            <a:pPr lvl="1"/>
            <a:r>
              <a:rPr lang="en-US" dirty="0"/>
              <a:t>25% of SE cases are nonconvulsive</a:t>
            </a:r>
          </a:p>
          <a:p>
            <a:r>
              <a:rPr lang="en-US" dirty="0"/>
              <a:t>Risk is related to </a:t>
            </a:r>
          </a:p>
          <a:p>
            <a:pPr lvl="1"/>
            <a:r>
              <a:rPr lang="en-US" dirty="0"/>
              <a:t>Seizure type and etiology</a:t>
            </a:r>
          </a:p>
          <a:p>
            <a:pPr lvl="1"/>
            <a:r>
              <a:rPr lang="en-US" dirty="0"/>
              <a:t>Patient age</a:t>
            </a:r>
          </a:p>
          <a:p>
            <a:pPr lvl="2"/>
            <a:r>
              <a:rPr lang="en-US" dirty="0"/>
              <a:t>Bimodal mortality distribution</a:t>
            </a:r>
          </a:p>
          <a:p>
            <a:pPr lvl="2"/>
            <a:r>
              <a:rPr lang="en-US" dirty="0"/>
              <a:t>Overall 26% risk in adults </a:t>
            </a:r>
            <a:r>
              <a:rPr lang="en-US" dirty="0">
                <a:sym typeface="Wingdings 3" panose="05040102010807070707" pitchFamily="18" charset="2"/>
              </a:rPr>
              <a:t> 38% over 60 years old  50% over 80 years old</a:t>
            </a:r>
            <a:r>
              <a:rPr lang="en-US" dirty="0"/>
              <a:t> </a:t>
            </a:r>
          </a:p>
          <a:p>
            <a:pPr lvl="1"/>
            <a:r>
              <a:rPr lang="en-US" dirty="0"/>
              <a:t>Seizure duration</a:t>
            </a:r>
          </a:p>
          <a:p>
            <a:pPr lvl="1"/>
            <a:endParaRPr lang="en-US" dirty="0"/>
          </a:p>
          <a:p>
            <a:endParaRPr lang="en-US" dirty="0"/>
          </a:p>
          <a:p>
            <a:endParaRPr lang="en-US" dirty="0"/>
          </a:p>
        </p:txBody>
      </p:sp>
      <p:sp>
        <p:nvSpPr>
          <p:cNvPr id="9" name="Text Placeholder 8">
            <a:extLst>
              <a:ext uri="{FF2B5EF4-FFF2-40B4-BE49-F238E27FC236}">
                <a16:creationId xmlns:a16="http://schemas.microsoft.com/office/drawing/2014/main" id="{3231C81A-6820-471E-A45E-D768E71FE4AB}"/>
              </a:ext>
            </a:extLst>
          </p:cNvPr>
          <p:cNvSpPr>
            <a:spLocks noGrp="1"/>
          </p:cNvSpPr>
          <p:nvPr>
            <p:ph type="body" sz="quarter" idx="10"/>
          </p:nvPr>
        </p:nvSpPr>
        <p:spPr/>
        <p:txBody>
          <a:bodyPr/>
          <a:lstStyle/>
          <a:p>
            <a:r>
              <a:rPr lang="en-US" dirty="0"/>
              <a:t>AED, antiepileptic drug; SE, status epilepticus</a:t>
            </a:r>
          </a:p>
          <a:p>
            <a:r>
              <a:rPr lang="en-US" dirty="0"/>
              <a:t>Behrouz R, et al. </a:t>
            </a:r>
            <a:r>
              <a:rPr lang="en-US" i="1" dirty="0"/>
              <a:t>J Am Osteopath Assoc.</a:t>
            </a:r>
            <a:r>
              <a:rPr lang="en-US" dirty="0"/>
              <a:t> 2009;109:237-245. Boggs JG. </a:t>
            </a:r>
            <a:r>
              <a:rPr lang="en-US" i="1" dirty="0"/>
              <a:t>Epilepsy </a:t>
            </a:r>
            <a:r>
              <a:rPr lang="en-US" i="1" dirty="0" err="1"/>
              <a:t>Curr</a:t>
            </a:r>
            <a:r>
              <a:rPr lang="en-US" i="1" dirty="0"/>
              <a:t>. </a:t>
            </a:r>
            <a:r>
              <a:rPr lang="en-US" dirty="0"/>
              <a:t>2004;4:25-27. Neligan A, Shorvon SD. </a:t>
            </a:r>
            <a:r>
              <a:rPr lang="en-US" i="1" dirty="0"/>
              <a:t>Arch Neurol. </a:t>
            </a:r>
            <a:r>
              <a:rPr lang="en-US" dirty="0"/>
              <a:t>2010;67:931-940. </a:t>
            </a:r>
          </a:p>
        </p:txBody>
      </p:sp>
    </p:spTree>
    <p:extLst>
      <p:ext uri="{BB962C8B-B14F-4D97-AF65-F5344CB8AC3E}">
        <p14:creationId xmlns:p14="http://schemas.microsoft.com/office/powerpoint/2010/main" val="426291366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7FED33-1C81-45F8-A224-071AA9061F6E}"/>
              </a:ext>
            </a:extLst>
          </p:cNvPr>
          <p:cNvSpPr>
            <a:spLocks noGrp="1"/>
          </p:cNvSpPr>
          <p:nvPr>
            <p:ph type="title"/>
          </p:nvPr>
        </p:nvSpPr>
        <p:spPr/>
        <p:txBody>
          <a:bodyPr>
            <a:normAutofit/>
          </a:bodyPr>
          <a:lstStyle/>
          <a:p>
            <a:r>
              <a:rPr lang="en-US" b="1" dirty="0"/>
              <a:t>Seizure duration is a risk factor for mortality</a:t>
            </a:r>
          </a:p>
        </p:txBody>
      </p:sp>
      <p:graphicFrame>
        <p:nvGraphicFramePr>
          <p:cNvPr id="12" name="Content Placeholder 11">
            <a:extLst>
              <a:ext uri="{FF2B5EF4-FFF2-40B4-BE49-F238E27FC236}">
                <a16:creationId xmlns:a16="http://schemas.microsoft.com/office/drawing/2014/main" id="{92F634A7-0672-4CB5-97AA-9169E73A3FA2}"/>
              </a:ext>
            </a:extLst>
          </p:cNvPr>
          <p:cNvGraphicFramePr>
            <a:graphicFrameLocks noGrp="1"/>
          </p:cNvGraphicFramePr>
          <p:nvPr>
            <p:ph sz="half" idx="1"/>
            <p:extLst>
              <p:ext uri="{D42A27DB-BD31-4B8C-83A1-F6EECF244321}">
                <p14:modId xmlns:p14="http://schemas.microsoft.com/office/powerpoint/2010/main" val="1947951310"/>
              </p:ext>
            </p:extLst>
          </p:nvPr>
        </p:nvGraphicFramePr>
        <p:xfrm>
          <a:off x="3141663" y="1047751"/>
          <a:ext cx="2940050" cy="3398838"/>
        </p:xfrm>
        <a:graphic>
          <a:graphicData uri="http://schemas.openxmlformats.org/drawingml/2006/chart">
            <c:chart xmlns:c="http://schemas.openxmlformats.org/drawingml/2006/chart" xmlns:r="http://schemas.openxmlformats.org/officeDocument/2006/relationships" r:id="rId2"/>
          </a:graphicData>
        </a:graphic>
      </p:graphicFrame>
      <p:sp>
        <p:nvSpPr>
          <p:cNvPr id="9" name="Text Placeholder 8">
            <a:extLst>
              <a:ext uri="{FF2B5EF4-FFF2-40B4-BE49-F238E27FC236}">
                <a16:creationId xmlns:a16="http://schemas.microsoft.com/office/drawing/2014/main" id="{3231C81A-6820-471E-A45E-D768E71FE4AB}"/>
              </a:ext>
            </a:extLst>
          </p:cNvPr>
          <p:cNvSpPr>
            <a:spLocks noGrp="1"/>
          </p:cNvSpPr>
          <p:nvPr>
            <p:ph type="body" sz="quarter" idx="10"/>
          </p:nvPr>
        </p:nvSpPr>
        <p:spPr/>
        <p:txBody>
          <a:bodyPr>
            <a:normAutofit/>
          </a:bodyPr>
          <a:lstStyle/>
          <a:p>
            <a:pPr marL="0" indent="0">
              <a:lnSpc>
                <a:spcPct val="100000"/>
              </a:lnSpc>
              <a:spcBef>
                <a:spcPts val="0"/>
              </a:spcBef>
            </a:pPr>
            <a:r>
              <a:rPr lang="en-US" dirty="0"/>
              <a:t>SE, status epilepticus</a:t>
            </a:r>
          </a:p>
          <a:p>
            <a:pPr marL="0" indent="0">
              <a:lnSpc>
                <a:spcPct val="100000"/>
              </a:lnSpc>
              <a:spcBef>
                <a:spcPts val="0"/>
              </a:spcBef>
            </a:pPr>
            <a:r>
              <a:rPr lang="en-US" dirty="0"/>
              <a:t>Behrouz R, et al. </a:t>
            </a:r>
            <a:r>
              <a:rPr lang="en-US" i="1" dirty="0"/>
              <a:t>J Am Osteopath Assoc.</a:t>
            </a:r>
            <a:r>
              <a:rPr lang="en-US" dirty="0"/>
              <a:t> 2009;109:237-245. Boggs JG. </a:t>
            </a:r>
            <a:r>
              <a:rPr lang="en-US" i="1" dirty="0"/>
              <a:t>Epilepsy </a:t>
            </a:r>
            <a:r>
              <a:rPr lang="en-US" i="1" dirty="0" err="1"/>
              <a:t>Curr</a:t>
            </a:r>
            <a:r>
              <a:rPr lang="en-US" i="1" dirty="0"/>
              <a:t>. 2004;4:25-27. </a:t>
            </a:r>
            <a:endParaRPr lang="en-US" dirty="0"/>
          </a:p>
        </p:txBody>
      </p:sp>
    </p:spTree>
    <p:extLst>
      <p:ext uri="{BB962C8B-B14F-4D97-AF65-F5344CB8AC3E}">
        <p14:creationId xmlns:p14="http://schemas.microsoft.com/office/powerpoint/2010/main" val="229912880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D50BD7-FB3C-4B23-9DE0-EC86744A919A}"/>
              </a:ext>
            </a:extLst>
          </p:cNvPr>
          <p:cNvSpPr>
            <a:spLocks noGrp="1"/>
          </p:cNvSpPr>
          <p:nvPr>
            <p:ph type="title"/>
          </p:nvPr>
        </p:nvSpPr>
        <p:spPr/>
        <p:txBody>
          <a:bodyPr>
            <a:normAutofit fontScale="90000"/>
          </a:bodyPr>
          <a:lstStyle/>
          <a:p>
            <a:r>
              <a:rPr lang="en-US" b="1" dirty="0"/>
              <a:t>Mortality: Rochester population-based studies (1965-1984)</a:t>
            </a:r>
          </a:p>
        </p:txBody>
      </p:sp>
      <p:sp>
        <p:nvSpPr>
          <p:cNvPr id="3" name="Content Placeholder 2">
            <a:extLst>
              <a:ext uri="{FF2B5EF4-FFF2-40B4-BE49-F238E27FC236}">
                <a16:creationId xmlns:a16="http://schemas.microsoft.com/office/drawing/2014/main" id="{16592A20-1EE4-4113-B05D-BACF4F27CAD1}"/>
              </a:ext>
            </a:extLst>
          </p:cNvPr>
          <p:cNvSpPr>
            <a:spLocks noGrp="1"/>
          </p:cNvSpPr>
          <p:nvPr>
            <p:ph sz="half" idx="1"/>
          </p:nvPr>
        </p:nvSpPr>
        <p:spPr/>
        <p:txBody>
          <a:bodyPr>
            <a:normAutofit/>
          </a:bodyPr>
          <a:lstStyle/>
          <a:p>
            <a:r>
              <a:rPr lang="en-US" b="1" dirty="0"/>
              <a:t>30-day mortality</a:t>
            </a:r>
          </a:p>
          <a:p>
            <a:pPr lvl="1"/>
            <a:r>
              <a:rPr lang="en-US" dirty="0"/>
              <a:t>First-episode SE (N=184)</a:t>
            </a:r>
          </a:p>
          <a:p>
            <a:pPr lvl="1"/>
            <a:r>
              <a:rPr lang="en-US" dirty="0"/>
              <a:t>Deaths: 38 of 201 episodes</a:t>
            </a:r>
          </a:p>
          <a:p>
            <a:pPr lvl="2"/>
            <a:r>
              <a:rPr lang="en-US" dirty="0"/>
              <a:t>(19%, or 21% of patients) </a:t>
            </a:r>
          </a:p>
          <a:p>
            <a:r>
              <a:rPr lang="en-US" dirty="0"/>
              <a:t>Characteristics of fatal cases</a:t>
            </a:r>
          </a:p>
          <a:p>
            <a:pPr lvl="1"/>
            <a:r>
              <a:rPr lang="en-US" dirty="0"/>
              <a:t>Nonfebrile acute symptomatic SE</a:t>
            </a:r>
          </a:p>
          <a:p>
            <a:pPr lvl="1"/>
            <a:r>
              <a:rPr lang="en-US" dirty="0"/>
              <a:t>&gt;65 years of age</a:t>
            </a:r>
          </a:p>
        </p:txBody>
      </p:sp>
      <p:sp>
        <p:nvSpPr>
          <p:cNvPr id="5" name="Content Placeholder 4">
            <a:extLst>
              <a:ext uri="{FF2B5EF4-FFF2-40B4-BE49-F238E27FC236}">
                <a16:creationId xmlns:a16="http://schemas.microsoft.com/office/drawing/2014/main" id="{43481BA3-BCB5-4732-A334-2887A1DDF2FB}"/>
              </a:ext>
            </a:extLst>
          </p:cNvPr>
          <p:cNvSpPr>
            <a:spLocks noGrp="1"/>
          </p:cNvSpPr>
          <p:nvPr>
            <p:ph sz="half" idx="2"/>
          </p:nvPr>
        </p:nvSpPr>
        <p:spPr/>
        <p:txBody>
          <a:bodyPr/>
          <a:lstStyle/>
          <a:p>
            <a:r>
              <a:rPr lang="en-US" b="1" dirty="0"/>
              <a:t>10-year mortality </a:t>
            </a:r>
          </a:p>
          <a:p>
            <a:pPr lvl="1"/>
            <a:r>
              <a:rPr lang="en-US" dirty="0"/>
              <a:t>30-day survivors (N=145)</a:t>
            </a:r>
          </a:p>
          <a:p>
            <a:pPr lvl="1"/>
            <a:r>
              <a:rPr lang="en-US" dirty="0"/>
              <a:t>Deaths: 63 (43%)</a:t>
            </a:r>
          </a:p>
          <a:p>
            <a:pPr lvl="2"/>
            <a:r>
              <a:rPr lang="en-US" dirty="0"/>
              <a:t>Rate 3x general population</a:t>
            </a:r>
          </a:p>
          <a:p>
            <a:r>
              <a:rPr lang="en-US" dirty="0"/>
              <a:t>High-risk characteristics </a:t>
            </a:r>
          </a:p>
          <a:p>
            <a:pPr lvl="1"/>
            <a:r>
              <a:rPr lang="en-US" dirty="0"/>
              <a:t>Myoclonic SE</a:t>
            </a:r>
          </a:p>
          <a:p>
            <a:pPr lvl="1"/>
            <a:r>
              <a:rPr lang="en-US" dirty="0"/>
              <a:t>Duration &gt;24 hours</a:t>
            </a:r>
          </a:p>
          <a:p>
            <a:pPr lvl="1"/>
            <a:r>
              <a:rPr lang="en-US" dirty="0"/>
              <a:t>Acute symptomatic SE</a:t>
            </a:r>
          </a:p>
        </p:txBody>
      </p:sp>
      <p:sp>
        <p:nvSpPr>
          <p:cNvPr id="6" name="Text Placeholder 5">
            <a:extLst>
              <a:ext uri="{FF2B5EF4-FFF2-40B4-BE49-F238E27FC236}">
                <a16:creationId xmlns:a16="http://schemas.microsoft.com/office/drawing/2014/main" id="{9F2152F2-074A-46D8-8D7E-A17C4FA20F26}"/>
              </a:ext>
            </a:extLst>
          </p:cNvPr>
          <p:cNvSpPr>
            <a:spLocks noGrp="1"/>
          </p:cNvSpPr>
          <p:nvPr>
            <p:ph type="body" sz="quarter" idx="10"/>
          </p:nvPr>
        </p:nvSpPr>
        <p:spPr/>
        <p:txBody>
          <a:bodyPr/>
          <a:lstStyle/>
          <a:p>
            <a:pPr marL="0" indent="0">
              <a:lnSpc>
                <a:spcPct val="100000"/>
              </a:lnSpc>
              <a:spcBef>
                <a:spcPts val="0"/>
              </a:spcBef>
            </a:pPr>
            <a:r>
              <a:rPr lang="en-US" dirty="0"/>
              <a:t>SE, status epilepticus</a:t>
            </a:r>
          </a:p>
          <a:p>
            <a:pPr marL="0" indent="0">
              <a:lnSpc>
                <a:spcPct val="100000"/>
              </a:lnSpc>
              <a:spcBef>
                <a:spcPts val="0"/>
              </a:spcBef>
            </a:pPr>
            <a:r>
              <a:rPr lang="en-US" dirty="0"/>
              <a:t>Logroscino G, et al. </a:t>
            </a:r>
            <a:r>
              <a:rPr lang="en-US" i="1" dirty="0" err="1"/>
              <a:t>Epilepsia</a:t>
            </a:r>
            <a:r>
              <a:rPr lang="en-US" i="1" dirty="0"/>
              <a:t>.</a:t>
            </a:r>
            <a:r>
              <a:rPr lang="en-US" dirty="0"/>
              <a:t> 1997;38: 1344-1349. Logroscino G, et al. </a:t>
            </a:r>
            <a:r>
              <a:rPr lang="en-US" i="1" dirty="0"/>
              <a:t>Neurology. </a:t>
            </a:r>
            <a:r>
              <a:rPr lang="en-US" dirty="0"/>
              <a:t>2002;58:537-41.</a:t>
            </a:r>
          </a:p>
        </p:txBody>
      </p:sp>
    </p:spTree>
    <p:extLst>
      <p:ext uri="{BB962C8B-B14F-4D97-AF65-F5344CB8AC3E}">
        <p14:creationId xmlns:p14="http://schemas.microsoft.com/office/powerpoint/2010/main" val="2050147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741086E-A10F-4D17-BDC0-16DCB2570619}"/>
              </a:ext>
            </a:extLst>
          </p:cNvPr>
          <p:cNvSpPr>
            <a:spLocks noGrp="1"/>
          </p:cNvSpPr>
          <p:nvPr>
            <p:ph type="title"/>
          </p:nvPr>
        </p:nvSpPr>
        <p:spPr>
          <a:xfrm>
            <a:off x="439620" y="21958"/>
            <a:ext cx="7886700" cy="994172"/>
          </a:xfrm>
        </p:spPr>
        <p:txBody>
          <a:bodyPr/>
          <a:lstStyle/>
          <a:p>
            <a:r>
              <a:rPr lang="en-US" b="1" dirty="0"/>
              <a:t>Meet the faculty</a:t>
            </a:r>
          </a:p>
        </p:txBody>
      </p:sp>
      <p:sp>
        <p:nvSpPr>
          <p:cNvPr id="6" name="Text Placeholder 5">
            <a:extLst>
              <a:ext uri="{FF2B5EF4-FFF2-40B4-BE49-F238E27FC236}">
                <a16:creationId xmlns:a16="http://schemas.microsoft.com/office/drawing/2014/main" id="{BAAC41E1-EC22-4E89-ACBD-DCBCE2DAA867}"/>
              </a:ext>
            </a:extLst>
          </p:cNvPr>
          <p:cNvSpPr>
            <a:spLocks noGrp="1"/>
          </p:cNvSpPr>
          <p:nvPr>
            <p:ph type="body" sz="quarter" idx="10"/>
          </p:nvPr>
        </p:nvSpPr>
        <p:spPr/>
        <p:txBody>
          <a:bodyPr/>
          <a:lstStyle/>
          <a:p>
            <a:endParaRPr lang="en-US" dirty="0"/>
          </a:p>
        </p:txBody>
      </p:sp>
      <p:grpSp>
        <p:nvGrpSpPr>
          <p:cNvPr id="2" name="Group 1">
            <a:extLst>
              <a:ext uri="{FF2B5EF4-FFF2-40B4-BE49-F238E27FC236}">
                <a16:creationId xmlns:a16="http://schemas.microsoft.com/office/drawing/2014/main" id="{B24E37B2-9CE1-4195-BDF1-50916B5D83B3}"/>
              </a:ext>
            </a:extLst>
          </p:cNvPr>
          <p:cNvGrpSpPr/>
          <p:nvPr/>
        </p:nvGrpSpPr>
        <p:grpSpPr>
          <a:xfrm>
            <a:off x="263878" y="1058647"/>
            <a:ext cx="2663915" cy="3364759"/>
            <a:chOff x="477749" y="1058647"/>
            <a:chExt cx="2663915" cy="3364759"/>
          </a:xfrm>
        </p:grpSpPr>
        <p:pic>
          <p:nvPicPr>
            <p:cNvPr id="3" name="Picture 2" descr="A person wearing a suit and tie smiling at the camera&#10;&#10;Description automatically generated">
              <a:extLst>
                <a:ext uri="{FF2B5EF4-FFF2-40B4-BE49-F238E27FC236}">
                  <a16:creationId xmlns:a16="http://schemas.microsoft.com/office/drawing/2014/main" id="{96751CAD-CA3D-47E6-AD02-E4CBDDF0928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7749" y="1058647"/>
              <a:ext cx="2663915" cy="3026207"/>
            </a:xfrm>
            <a:prstGeom prst="rect">
              <a:avLst/>
            </a:prstGeom>
          </p:spPr>
        </p:pic>
        <p:sp>
          <p:nvSpPr>
            <p:cNvPr id="11" name="TextBox 10">
              <a:extLst>
                <a:ext uri="{FF2B5EF4-FFF2-40B4-BE49-F238E27FC236}">
                  <a16:creationId xmlns:a16="http://schemas.microsoft.com/office/drawing/2014/main" id="{45A4EB76-D27B-475B-B70A-115261E1D878}"/>
                </a:ext>
              </a:extLst>
            </p:cNvPr>
            <p:cNvSpPr txBox="1"/>
            <p:nvPr/>
          </p:nvSpPr>
          <p:spPr>
            <a:xfrm>
              <a:off x="619246" y="4084852"/>
              <a:ext cx="2380920" cy="338554"/>
            </a:xfrm>
            <a:prstGeom prst="rect">
              <a:avLst/>
            </a:prstGeom>
            <a:noFill/>
          </p:spPr>
          <p:txBody>
            <a:bodyPr wrap="square" rtlCol="0">
              <a:spAutoFit/>
            </a:bodyPr>
            <a:lstStyle/>
            <a:p>
              <a:pPr algn="ctr"/>
              <a:r>
                <a:rPr lang="en-US" sz="1600" b="1" dirty="0"/>
                <a:t>Gregory D. Cascino, MD</a:t>
              </a:r>
            </a:p>
          </p:txBody>
        </p:sp>
      </p:grpSp>
      <p:sp>
        <p:nvSpPr>
          <p:cNvPr id="13" name="TextBox 12">
            <a:extLst>
              <a:ext uri="{FF2B5EF4-FFF2-40B4-BE49-F238E27FC236}">
                <a16:creationId xmlns:a16="http://schemas.microsoft.com/office/drawing/2014/main" id="{6EF031BB-DFE2-4EFC-A197-FE9B40201BAD}"/>
              </a:ext>
            </a:extLst>
          </p:cNvPr>
          <p:cNvSpPr txBox="1"/>
          <p:nvPr/>
        </p:nvSpPr>
        <p:spPr>
          <a:xfrm>
            <a:off x="6194072" y="4086958"/>
            <a:ext cx="2686050" cy="338554"/>
          </a:xfrm>
          <a:prstGeom prst="rect">
            <a:avLst/>
          </a:prstGeom>
          <a:noFill/>
        </p:spPr>
        <p:txBody>
          <a:bodyPr wrap="square" rtlCol="0">
            <a:spAutoFit/>
          </a:bodyPr>
          <a:lstStyle/>
          <a:p>
            <a:pPr algn="ctr"/>
            <a:r>
              <a:rPr lang="en-US" sz="1600" b="1" dirty="0"/>
              <a:t>Lucretia Long, C-ANP</a:t>
            </a:r>
          </a:p>
        </p:txBody>
      </p:sp>
      <p:grpSp>
        <p:nvGrpSpPr>
          <p:cNvPr id="4" name="Group 3">
            <a:extLst>
              <a:ext uri="{FF2B5EF4-FFF2-40B4-BE49-F238E27FC236}">
                <a16:creationId xmlns:a16="http://schemas.microsoft.com/office/drawing/2014/main" id="{4596BF1F-D28B-4241-B203-9C7FCCCFD068}"/>
              </a:ext>
            </a:extLst>
          </p:cNvPr>
          <p:cNvGrpSpPr/>
          <p:nvPr/>
        </p:nvGrpSpPr>
        <p:grpSpPr>
          <a:xfrm>
            <a:off x="3086663" y="1058646"/>
            <a:ext cx="2990947" cy="3382527"/>
            <a:chOff x="3300534" y="1058646"/>
            <a:chExt cx="2990947" cy="3382527"/>
          </a:xfrm>
        </p:grpSpPr>
        <p:sp>
          <p:nvSpPr>
            <p:cNvPr id="12" name="TextBox 11">
              <a:extLst>
                <a:ext uri="{FF2B5EF4-FFF2-40B4-BE49-F238E27FC236}">
                  <a16:creationId xmlns:a16="http://schemas.microsoft.com/office/drawing/2014/main" id="{4538AF71-21A2-4BA0-A036-B2576B3D4602}"/>
                </a:ext>
              </a:extLst>
            </p:cNvPr>
            <p:cNvSpPr txBox="1"/>
            <p:nvPr/>
          </p:nvSpPr>
          <p:spPr>
            <a:xfrm>
              <a:off x="3559394" y="4102619"/>
              <a:ext cx="2507456" cy="338554"/>
            </a:xfrm>
            <a:prstGeom prst="rect">
              <a:avLst/>
            </a:prstGeom>
            <a:noFill/>
          </p:spPr>
          <p:txBody>
            <a:bodyPr wrap="square" rtlCol="0">
              <a:spAutoFit/>
            </a:bodyPr>
            <a:lstStyle/>
            <a:p>
              <a:pPr algn="ctr"/>
              <a:r>
                <a:rPr lang="en-US" sz="1600" b="1" dirty="0"/>
                <a:t>Juliann M. Paolicchi, MD</a:t>
              </a:r>
            </a:p>
          </p:txBody>
        </p:sp>
        <p:pic>
          <p:nvPicPr>
            <p:cNvPr id="14" name="Picture 13" descr="A close up of a person&#10;&#10;Description automatically generated">
              <a:extLst>
                <a:ext uri="{FF2B5EF4-FFF2-40B4-BE49-F238E27FC236}">
                  <a16:creationId xmlns:a16="http://schemas.microsoft.com/office/drawing/2014/main" id="{3FFEF507-DF53-4FD0-BF97-ECC6D4B71A52}"/>
                </a:ext>
              </a:extLst>
            </p:cNvPr>
            <p:cNvPicPr>
              <a:picLocks noChangeAspect="1"/>
            </p:cNvPicPr>
            <p:nvPr/>
          </p:nvPicPr>
          <p:blipFill>
            <a:blip r:embed="rId3"/>
            <a:stretch>
              <a:fillRect/>
            </a:stretch>
          </p:blipFill>
          <p:spPr>
            <a:xfrm>
              <a:off x="3300534" y="1058646"/>
              <a:ext cx="2990947" cy="3025153"/>
            </a:xfrm>
            <a:prstGeom prst="rect">
              <a:avLst/>
            </a:prstGeom>
          </p:spPr>
        </p:pic>
      </p:grpSp>
      <p:pic>
        <p:nvPicPr>
          <p:cNvPr id="17" name="Picture 16" descr="A person smiling for the camera&#10;&#10;Description automatically generated">
            <a:extLst>
              <a:ext uri="{FF2B5EF4-FFF2-40B4-BE49-F238E27FC236}">
                <a16:creationId xmlns:a16="http://schemas.microsoft.com/office/drawing/2014/main" id="{733F3A3C-9AF3-475D-A995-111F2687C185}"/>
              </a:ext>
            </a:extLst>
          </p:cNvPr>
          <p:cNvPicPr>
            <a:picLocks noChangeAspect="1"/>
          </p:cNvPicPr>
          <p:nvPr/>
        </p:nvPicPr>
        <p:blipFill rotWithShape="1">
          <a:blip r:embed="rId4"/>
          <a:srcRect b="21682"/>
          <a:stretch/>
        </p:blipFill>
        <p:spPr>
          <a:xfrm>
            <a:off x="6236479" y="1058648"/>
            <a:ext cx="2643643" cy="3025152"/>
          </a:xfrm>
          <a:prstGeom prst="rect">
            <a:avLst/>
          </a:prstGeom>
        </p:spPr>
      </p:pic>
    </p:spTree>
    <p:extLst>
      <p:ext uri="{BB962C8B-B14F-4D97-AF65-F5344CB8AC3E}">
        <p14:creationId xmlns:p14="http://schemas.microsoft.com/office/powerpoint/2010/main" val="299792393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61C0041-3A12-470A-9BBD-34E4381F4CE2}"/>
              </a:ext>
            </a:extLst>
          </p:cNvPr>
          <p:cNvSpPr>
            <a:spLocks noGrp="1"/>
          </p:cNvSpPr>
          <p:nvPr>
            <p:ph type="title"/>
          </p:nvPr>
        </p:nvSpPr>
        <p:spPr/>
        <p:txBody>
          <a:bodyPr/>
          <a:lstStyle/>
          <a:p>
            <a:r>
              <a:rPr lang="en-US" b="1" dirty="0"/>
              <a:t>Refractory status epilepticus</a:t>
            </a:r>
          </a:p>
        </p:txBody>
      </p:sp>
      <p:graphicFrame>
        <p:nvGraphicFramePr>
          <p:cNvPr id="15" name="Content Placeholder 14">
            <a:extLst>
              <a:ext uri="{FF2B5EF4-FFF2-40B4-BE49-F238E27FC236}">
                <a16:creationId xmlns:a16="http://schemas.microsoft.com/office/drawing/2014/main" id="{4F31E79E-7BE2-4EEB-A4B8-406E02A75E47}"/>
              </a:ext>
            </a:extLst>
          </p:cNvPr>
          <p:cNvGraphicFramePr>
            <a:graphicFrameLocks noGrp="1"/>
          </p:cNvGraphicFramePr>
          <p:nvPr>
            <p:ph idx="1"/>
            <p:extLst>
              <p:ext uri="{D42A27DB-BD31-4B8C-83A1-F6EECF244321}">
                <p14:modId xmlns:p14="http://schemas.microsoft.com/office/powerpoint/2010/main" val="2744972803"/>
              </p:ext>
            </p:extLst>
          </p:nvPr>
        </p:nvGraphicFramePr>
        <p:xfrm>
          <a:off x="9557385" y="1169114"/>
          <a:ext cx="5654040" cy="3106898"/>
        </p:xfrm>
        <a:graphic>
          <a:graphicData uri="http://schemas.openxmlformats.org/drawingml/2006/chart">
            <c:chart xmlns:c="http://schemas.openxmlformats.org/drawingml/2006/chart" xmlns:r="http://schemas.openxmlformats.org/officeDocument/2006/relationships" r:id="rId2"/>
          </a:graphicData>
        </a:graphic>
      </p:graphicFrame>
      <p:sp>
        <p:nvSpPr>
          <p:cNvPr id="8" name="Text Placeholder 7">
            <a:extLst>
              <a:ext uri="{FF2B5EF4-FFF2-40B4-BE49-F238E27FC236}">
                <a16:creationId xmlns:a16="http://schemas.microsoft.com/office/drawing/2014/main" id="{6D75AC03-8F11-43D6-B43F-CFF8C726EAD7}"/>
              </a:ext>
            </a:extLst>
          </p:cNvPr>
          <p:cNvSpPr>
            <a:spLocks noGrp="1"/>
          </p:cNvSpPr>
          <p:nvPr>
            <p:ph type="body" sz="quarter" idx="10"/>
          </p:nvPr>
        </p:nvSpPr>
        <p:spPr/>
        <p:txBody>
          <a:bodyPr/>
          <a:lstStyle/>
          <a:p>
            <a:r>
              <a:rPr lang="en-US" b="0" i="0" dirty="0">
                <a:solidFill>
                  <a:srgbClr val="212121"/>
                </a:solidFill>
                <a:effectLst/>
                <a:latin typeface="BlinkMacSystemFont"/>
              </a:rPr>
              <a:t>SE, status epilepticus </a:t>
            </a:r>
          </a:p>
          <a:p>
            <a:r>
              <a:rPr lang="en-US" b="0" i="0" dirty="0">
                <a:solidFill>
                  <a:srgbClr val="212121"/>
                </a:solidFill>
                <a:effectLst/>
                <a:latin typeface="BlinkMacSystemFont"/>
              </a:rPr>
              <a:t>Pandian JD, et al. </a:t>
            </a:r>
            <a:r>
              <a:rPr lang="en-US" b="0" i="1" dirty="0">
                <a:solidFill>
                  <a:srgbClr val="212121"/>
                </a:solidFill>
                <a:effectLst/>
                <a:latin typeface="BlinkMacSystemFont"/>
              </a:rPr>
              <a:t>Arch Neurol.</a:t>
            </a:r>
            <a:r>
              <a:rPr lang="en-US" b="0" i="0" dirty="0">
                <a:solidFill>
                  <a:srgbClr val="212121"/>
                </a:solidFill>
                <a:effectLst/>
                <a:latin typeface="BlinkMacSystemFont"/>
              </a:rPr>
              <a:t> 2004;61:1090-1094. </a:t>
            </a:r>
            <a:endParaRPr lang="en-US" dirty="0"/>
          </a:p>
        </p:txBody>
      </p:sp>
      <p:sp>
        <p:nvSpPr>
          <p:cNvPr id="19" name="TextBox 18">
            <a:extLst>
              <a:ext uri="{FF2B5EF4-FFF2-40B4-BE49-F238E27FC236}">
                <a16:creationId xmlns:a16="http://schemas.microsoft.com/office/drawing/2014/main" id="{9C1D4C76-B211-43A2-89C2-2F79DBD4BC9C}"/>
              </a:ext>
            </a:extLst>
          </p:cNvPr>
          <p:cNvSpPr txBox="1"/>
          <p:nvPr/>
        </p:nvSpPr>
        <p:spPr>
          <a:xfrm>
            <a:off x="457200" y="2122153"/>
            <a:ext cx="3657600" cy="707886"/>
          </a:xfrm>
          <a:prstGeom prst="rect">
            <a:avLst/>
          </a:prstGeom>
          <a:noFill/>
        </p:spPr>
        <p:txBody>
          <a:bodyPr wrap="square" rtlCol="0">
            <a:spAutoFit/>
          </a:bodyPr>
          <a:lstStyle/>
          <a:p>
            <a:pPr algn="r"/>
            <a:r>
              <a:rPr lang="en-US" sz="2000" b="1" dirty="0"/>
              <a:t>Outcomes in patients with generalized convulsive SE (n=45)</a:t>
            </a:r>
          </a:p>
        </p:txBody>
      </p:sp>
      <p:pic>
        <p:nvPicPr>
          <p:cNvPr id="2" name="Picture 1">
            <a:extLst>
              <a:ext uri="{FF2B5EF4-FFF2-40B4-BE49-F238E27FC236}">
                <a16:creationId xmlns:a16="http://schemas.microsoft.com/office/drawing/2014/main" id="{F0BC5914-39BE-4914-B681-4E6341C8F51F}"/>
              </a:ext>
            </a:extLst>
          </p:cNvPr>
          <p:cNvPicPr>
            <a:picLocks noChangeAspect="1"/>
          </p:cNvPicPr>
          <p:nvPr/>
        </p:nvPicPr>
        <p:blipFill>
          <a:blip r:embed="rId3"/>
          <a:stretch>
            <a:fillRect/>
          </a:stretch>
        </p:blipFill>
        <p:spPr>
          <a:xfrm>
            <a:off x="3492518" y="1020183"/>
            <a:ext cx="5651482" cy="3103133"/>
          </a:xfrm>
          <a:prstGeom prst="rect">
            <a:avLst/>
          </a:prstGeom>
        </p:spPr>
      </p:pic>
    </p:spTree>
    <p:extLst>
      <p:ext uri="{BB962C8B-B14F-4D97-AF65-F5344CB8AC3E}">
        <p14:creationId xmlns:p14="http://schemas.microsoft.com/office/powerpoint/2010/main" val="192256494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D50BD7-FB3C-4B23-9DE0-EC86744A919A}"/>
              </a:ext>
            </a:extLst>
          </p:cNvPr>
          <p:cNvSpPr>
            <a:spLocks noGrp="1"/>
          </p:cNvSpPr>
          <p:nvPr>
            <p:ph type="title"/>
          </p:nvPr>
        </p:nvSpPr>
        <p:spPr/>
        <p:txBody>
          <a:bodyPr>
            <a:normAutofit fontScale="90000"/>
          </a:bodyPr>
          <a:lstStyle/>
          <a:p>
            <a:r>
              <a:rPr lang="en-US" b="1" dirty="0"/>
              <a:t>Morbidity: Rochester population-based studies (1965-1984)</a:t>
            </a:r>
          </a:p>
        </p:txBody>
      </p:sp>
      <p:sp>
        <p:nvSpPr>
          <p:cNvPr id="6" name="Text Placeholder 5">
            <a:extLst>
              <a:ext uri="{FF2B5EF4-FFF2-40B4-BE49-F238E27FC236}">
                <a16:creationId xmlns:a16="http://schemas.microsoft.com/office/drawing/2014/main" id="{9F2152F2-074A-46D8-8D7E-A17C4FA20F26}"/>
              </a:ext>
            </a:extLst>
          </p:cNvPr>
          <p:cNvSpPr>
            <a:spLocks noGrp="1"/>
          </p:cNvSpPr>
          <p:nvPr>
            <p:ph type="body" sz="quarter" idx="10"/>
          </p:nvPr>
        </p:nvSpPr>
        <p:spPr/>
        <p:txBody>
          <a:bodyPr/>
          <a:lstStyle/>
          <a:p>
            <a:pPr marL="0" indent="0">
              <a:lnSpc>
                <a:spcPct val="100000"/>
              </a:lnSpc>
              <a:spcBef>
                <a:spcPts val="0"/>
              </a:spcBef>
            </a:pPr>
            <a:r>
              <a:rPr lang="en-US" dirty="0"/>
              <a:t>SE, status epilepticus</a:t>
            </a:r>
          </a:p>
          <a:p>
            <a:r>
              <a:rPr lang="en-US" b="0" i="0" dirty="0">
                <a:solidFill>
                  <a:srgbClr val="212121"/>
                </a:solidFill>
                <a:effectLst/>
                <a:latin typeface="BlinkMacSystemFont"/>
              </a:rPr>
              <a:t>Cascino GD, </a:t>
            </a:r>
            <a:r>
              <a:rPr lang="en-US" dirty="0">
                <a:solidFill>
                  <a:srgbClr val="212121"/>
                </a:solidFill>
                <a:latin typeface="BlinkMacSystemFont"/>
              </a:rPr>
              <a:t>et al. </a:t>
            </a:r>
            <a:r>
              <a:rPr lang="en-US" b="0" i="1" dirty="0" err="1">
                <a:solidFill>
                  <a:srgbClr val="212121"/>
                </a:solidFill>
                <a:effectLst/>
                <a:latin typeface="BlinkMacSystemFont"/>
              </a:rPr>
              <a:t>Epilepsia</a:t>
            </a:r>
            <a:r>
              <a:rPr lang="en-US" b="0" i="1" dirty="0">
                <a:solidFill>
                  <a:srgbClr val="212121"/>
                </a:solidFill>
                <a:effectLst/>
                <a:latin typeface="BlinkMacSystemFont"/>
              </a:rPr>
              <a:t>.</a:t>
            </a:r>
            <a:r>
              <a:rPr lang="en-US" dirty="0">
                <a:solidFill>
                  <a:srgbClr val="212121"/>
                </a:solidFill>
                <a:latin typeface="BlinkMacSystemFont"/>
              </a:rPr>
              <a:t> </a:t>
            </a:r>
            <a:r>
              <a:rPr lang="en-US" b="0" i="0" dirty="0">
                <a:solidFill>
                  <a:srgbClr val="212121"/>
                </a:solidFill>
                <a:effectLst/>
                <a:latin typeface="BlinkMacSystemFont"/>
              </a:rPr>
              <a:t>1998;39:829-832. </a:t>
            </a:r>
            <a:r>
              <a:rPr lang="en-US" dirty="0"/>
              <a:t>Logroscino G, et al. </a:t>
            </a:r>
            <a:r>
              <a:rPr lang="en-US" i="1" dirty="0" err="1"/>
              <a:t>Epilepsia</a:t>
            </a:r>
            <a:r>
              <a:rPr lang="en-US" i="1" dirty="0"/>
              <a:t>.</a:t>
            </a:r>
            <a:r>
              <a:rPr lang="en-US" dirty="0"/>
              <a:t> 1997;38: 1344-1349. Logroscino G, et al. </a:t>
            </a:r>
            <a:r>
              <a:rPr lang="en-US" i="1" dirty="0"/>
              <a:t>Neurology.</a:t>
            </a:r>
            <a:r>
              <a:rPr lang="en-US" dirty="0"/>
              <a:t> 2002;58:537-41.</a:t>
            </a:r>
          </a:p>
        </p:txBody>
      </p:sp>
      <p:grpSp>
        <p:nvGrpSpPr>
          <p:cNvPr id="24" name="Group 23">
            <a:extLst>
              <a:ext uri="{FF2B5EF4-FFF2-40B4-BE49-F238E27FC236}">
                <a16:creationId xmlns:a16="http://schemas.microsoft.com/office/drawing/2014/main" id="{E8C07AE1-2126-4C40-8715-2E2CAD6B78E7}"/>
              </a:ext>
            </a:extLst>
          </p:cNvPr>
          <p:cNvGrpSpPr/>
          <p:nvPr/>
        </p:nvGrpSpPr>
        <p:grpSpPr>
          <a:xfrm>
            <a:off x="5524632" y="2957820"/>
            <a:ext cx="2140960" cy="1176518"/>
            <a:chOff x="5524632" y="2488248"/>
            <a:chExt cx="2140960" cy="1176518"/>
          </a:xfrm>
        </p:grpSpPr>
        <p:sp>
          <p:nvSpPr>
            <p:cNvPr id="19" name="Arrow: Right 18">
              <a:extLst>
                <a:ext uri="{FF2B5EF4-FFF2-40B4-BE49-F238E27FC236}">
                  <a16:creationId xmlns:a16="http://schemas.microsoft.com/office/drawing/2014/main" id="{5990FDCD-AF94-4306-A67F-932AED87B5C8}"/>
                </a:ext>
              </a:extLst>
            </p:cNvPr>
            <p:cNvSpPr/>
            <p:nvPr/>
          </p:nvSpPr>
          <p:spPr>
            <a:xfrm rot="18900000">
              <a:off x="6515325" y="2871387"/>
              <a:ext cx="926384" cy="160020"/>
            </a:xfrm>
            <a:prstGeom prst="righ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dirty="0"/>
            </a:p>
          </p:txBody>
        </p:sp>
        <p:sp>
          <p:nvSpPr>
            <p:cNvPr id="20" name="TextBox 19">
              <a:extLst>
                <a:ext uri="{FF2B5EF4-FFF2-40B4-BE49-F238E27FC236}">
                  <a16:creationId xmlns:a16="http://schemas.microsoft.com/office/drawing/2014/main" id="{07AA01B2-E2E5-4A62-A8C1-1CFE350D9F39}"/>
                </a:ext>
              </a:extLst>
            </p:cNvPr>
            <p:cNvSpPr txBox="1"/>
            <p:nvPr/>
          </p:nvSpPr>
          <p:spPr>
            <a:xfrm>
              <a:off x="5524632" y="3295434"/>
              <a:ext cx="2140960" cy="369332"/>
            </a:xfrm>
            <a:prstGeom prst="rect">
              <a:avLst/>
            </a:prstGeom>
            <a:noFill/>
          </p:spPr>
          <p:txBody>
            <a:bodyPr wrap="square" rtlCol="0">
              <a:spAutoFit/>
            </a:bodyPr>
            <a:lstStyle/>
            <a:p>
              <a:pPr algn="ctr"/>
              <a:r>
                <a:rPr lang="en-US" dirty="0"/>
                <a:t>MORBIDITY</a:t>
              </a:r>
            </a:p>
          </p:txBody>
        </p:sp>
        <p:sp>
          <p:nvSpPr>
            <p:cNvPr id="21" name="Arrow: Right 20">
              <a:extLst>
                <a:ext uri="{FF2B5EF4-FFF2-40B4-BE49-F238E27FC236}">
                  <a16:creationId xmlns:a16="http://schemas.microsoft.com/office/drawing/2014/main" id="{BE3FB95B-E353-487E-9CED-A701FF22ECF8}"/>
                </a:ext>
              </a:extLst>
            </p:cNvPr>
            <p:cNvSpPr/>
            <p:nvPr/>
          </p:nvSpPr>
          <p:spPr>
            <a:xfrm rot="2700000" flipH="1">
              <a:off x="5740936" y="2871282"/>
              <a:ext cx="926088" cy="160020"/>
            </a:xfrm>
            <a:prstGeom prst="righ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dirty="0"/>
            </a:p>
          </p:txBody>
        </p:sp>
      </p:grpSp>
      <p:sp>
        <p:nvSpPr>
          <p:cNvPr id="18" name="TextBox 17">
            <a:extLst>
              <a:ext uri="{FF2B5EF4-FFF2-40B4-BE49-F238E27FC236}">
                <a16:creationId xmlns:a16="http://schemas.microsoft.com/office/drawing/2014/main" id="{A1A9B142-0878-4A97-999C-54891944F127}"/>
              </a:ext>
            </a:extLst>
          </p:cNvPr>
          <p:cNvSpPr txBox="1"/>
          <p:nvPr/>
        </p:nvSpPr>
        <p:spPr>
          <a:xfrm>
            <a:off x="1238865" y="1601299"/>
            <a:ext cx="6666270" cy="338554"/>
          </a:xfrm>
          <a:prstGeom prst="rect">
            <a:avLst/>
          </a:prstGeom>
          <a:noFill/>
        </p:spPr>
        <p:txBody>
          <a:bodyPr wrap="square" rtlCol="0">
            <a:spAutoFit/>
          </a:bodyPr>
          <a:lstStyle/>
          <a:p>
            <a:pPr algn="ctr"/>
            <a:r>
              <a:rPr lang="en-US" sz="1600" b="1" dirty="0"/>
              <a:t>Morbidity and mortality in Rochester studies</a:t>
            </a:r>
          </a:p>
        </p:txBody>
      </p:sp>
      <p:pic>
        <p:nvPicPr>
          <p:cNvPr id="22" name="Picture 21">
            <a:extLst>
              <a:ext uri="{FF2B5EF4-FFF2-40B4-BE49-F238E27FC236}">
                <a16:creationId xmlns:a16="http://schemas.microsoft.com/office/drawing/2014/main" id="{F9364B55-6445-4F35-A811-1A6605D0761E}"/>
              </a:ext>
            </a:extLst>
          </p:cNvPr>
          <p:cNvPicPr>
            <a:picLocks noChangeAspect="1"/>
          </p:cNvPicPr>
          <p:nvPr/>
        </p:nvPicPr>
        <p:blipFill>
          <a:blip r:embed="rId2"/>
          <a:stretch>
            <a:fillRect/>
          </a:stretch>
        </p:blipFill>
        <p:spPr>
          <a:xfrm>
            <a:off x="627546" y="1987997"/>
            <a:ext cx="7888908" cy="1396105"/>
          </a:xfrm>
          <a:prstGeom prst="rect">
            <a:avLst/>
          </a:prstGeom>
        </p:spPr>
      </p:pic>
    </p:spTree>
    <p:extLst>
      <p:ext uri="{BB962C8B-B14F-4D97-AF65-F5344CB8AC3E}">
        <p14:creationId xmlns:p14="http://schemas.microsoft.com/office/powerpoint/2010/main" val="2217936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50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FF811E-8EE4-4171-B1E1-BFDEADBA8C1A}"/>
              </a:ext>
            </a:extLst>
          </p:cNvPr>
          <p:cNvSpPr>
            <a:spLocks noGrp="1"/>
          </p:cNvSpPr>
          <p:nvPr>
            <p:ph type="title"/>
          </p:nvPr>
        </p:nvSpPr>
        <p:spPr/>
        <p:txBody>
          <a:bodyPr/>
          <a:lstStyle/>
          <a:p>
            <a:r>
              <a:rPr lang="en-US" b="1" dirty="0"/>
              <a:t>Status epilepticus imaging findings</a:t>
            </a:r>
          </a:p>
        </p:txBody>
      </p:sp>
      <p:sp>
        <p:nvSpPr>
          <p:cNvPr id="3" name="Content Placeholder 2">
            <a:extLst>
              <a:ext uri="{FF2B5EF4-FFF2-40B4-BE49-F238E27FC236}">
                <a16:creationId xmlns:a16="http://schemas.microsoft.com/office/drawing/2014/main" id="{07E45784-0F84-4739-9FBD-243AD25B8847}"/>
              </a:ext>
            </a:extLst>
          </p:cNvPr>
          <p:cNvSpPr>
            <a:spLocks noGrp="1"/>
          </p:cNvSpPr>
          <p:nvPr>
            <p:ph idx="1"/>
          </p:nvPr>
        </p:nvSpPr>
        <p:spPr/>
        <p:txBody>
          <a:bodyPr/>
          <a:lstStyle/>
          <a:p>
            <a:r>
              <a:rPr lang="en-US" dirty="0"/>
              <a:t>Focally increased T2 signal</a:t>
            </a:r>
          </a:p>
          <a:p>
            <a:r>
              <a:rPr lang="en-US" dirty="0"/>
              <a:t>Focally reduced ADC</a:t>
            </a:r>
          </a:p>
          <a:p>
            <a:r>
              <a:rPr lang="en-US" dirty="0"/>
              <a:t>Transient cytotoxic and vasogenic edema</a:t>
            </a:r>
          </a:p>
          <a:p>
            <a:r>
              <a:rPr lang="en-US" dirty="0"/>
              <a:t>Secondary hippocampal sclerosis</a:t>
            </a:r>
          </a:p>
        </p:txBody>
      </p:sp>
      <p:sp>
        <p:nvSpPr>
          <p:cNvPr id="4" name="Text Placeholder 3">
            <a:extLst>
              <a:ext uri="{FF2B5EF4-FFF2-40B4-BE49-F238E27FC236}">
                <a16:creationId xmlns:a16="http://schemas.microsoft.com/office/drawing/2014/main" id="{DECF9111-23EC-4045-94DB-32DA51BF1E5D}"/>
              </a:ext>
            </a:extLst>
          </p:cNvPr>
          <p:cNvSpPr>
            <a:spLocks noGrp="1"/>
          </p:cNvSpPr>
          <p:nvPr>
            <p:ph type="body" sz="quarter" idx="10"/>
          </p:nvPr>
        </p:nvSpPr>
        <p:spPr/>
        <p:txBody>
          <a:bodyPr/>
          <a:lstStyle/>
          <a:p>
            <a:r>
              <a:rPr lang="en-US" dirty="0"/>
              <a:t>ADC, apparent diffusion coefficient </a:t>
            </a:r>
          </a:p>
        </p:txBody>
      </p:sp>
    </p:spTree>
    <p:extLst>
      <p:ext uri="{BB962C8B-B14F-4D97-AF65-F5344CB8AC3E}">
        <p14:creationId xmlns:p14="http://schemas.microsoft.com/office/powerpoint/2010/main" val="9184935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EE4ECEE-3783-440A-88B1-03E9806EF1A5}"/>
              </a:ext>
            </a:extLst>
          </p:cNvPr>
          <p:cNvSpPr/>
          <p:nvPr/>
        </p:nvSpPr>
        <p:spPr>
          <a:xfrm>
            <a:off x="0" y="0"/>
            <a:ext cx="9144000" cy="4438185"/>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5842" name="Picture 4">
            <a:extLst>
              <a:ext uri="{FF2B5EF4-FFF2-40B4-BE49-F238E27FC236}">
                <a16:creationId xmlns:a16="http://schemas.microsoft.com/office/drawing/2014/main" id="{90310C2B-6A85-4351-8FE4-8E6E9D579D5E}"/>
              </a:ext>
            </a:extLst>
          </p:cNvPr>
          <p:cNvPicPr>
            <a:picLocks noChangeAspect="1" noChangeArrowheads="1"/>
          </p:cNvPicPr>
          <p:nvPr/>
        </p:nvPicPr>
        <p:blipFill>
          <a:blip r:embed="rId2">
            <a:lum bright="30000" contrast="60000"/>
            <a:extLst>
              <a:ext uri="{28A0092B-C50C-407E-A947-70E740481C1C}">
                <a14:useLocalDpi xmlns:a14="http://schemas.microsoft.com/office/drawing/2010/main" val="0"/>
              </a:ext>
            </a:extLst>
          </a:blip>
          <a:srcRect l="12500" t="9375" r="10938" b="26563"/>
          <a:stretch>
            <a:fillRect/>
          </a:stretch>
        </p:blipFill>
        <p:spPr bwMode="auto">
          <a:xfrm>
            <a:off x="211116" y="875656"/>
            <a:ext cx="3579332" cy="2915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4">
            <a:extLst>
              <a:ext uri="{FF2B5EF4-FFF2-40B4-BE49-F238E27FC236}">
                <a16:creationId xmlns:a16="http://schemas.microsoft.com/office/drawing/2014/main" id="{2359BE9A-E107-4FD8-AF83-10E93991ED1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2645" r="12645"/>
          <a:stretch/>
        </p:blipFill>
        <p:spPr bwMode="auto">
          <a:xfrm>
            <a:off x="3872829" y="647487"/>
            <a:ext cx="2564324" cy="3432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4">
            <a:extLst>
              <a:ext uri="{FF2B5EF4-FFF2-40B4-BE49-F238E27FC236}">
                <a16:creationId xmlns:a16="http://schemas.microsoft.com/office/drawing/2014/main" id="{8FC4825A-C3FA-4518-9094-530AE62B6BE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2185" r="12185"/>
          <a:stretch/>
        </p:blipFill>
        <p:spPr bwMode="auto">
          <a:xfrm>
            <a:off x="6437153" y="637117"/>
            <a:ext cx="2625072" cy="33921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EE4ECEE-3783-440A-88B1-03E9806EF1A5}"/>
              </a:ext>
            </a:extLst>
          </p:cNvPr>
          <p:cNvSpPr/>
          <p:nvPr/>
        </p:nvSpPr>
        <p:spPr>
          <a:xfrm>
            <a:off x="0" y="0"/>
            <a:ext cx="9144000" cy="4438185"/>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descr="7804s2-fig1">
            <a:extLst>
              <a:ext uri="{FF2B5EF4-FFF2-40B4-BE49-F238E27FC236}">
                <a16:creationId xmlns:a16="http://schemas.microsoft.com/office/drawing/2014/main" id="{A91E18C0-3851-4434-A730-23C99138A8C7}"/>
              </a:ext>
            </a:extLst>
          </p:cNvPr>
          <p:cNvPicPr>
            <a:picLocks noChangeAspect="1" noChangeArrowheads="1"/>
          </p:cNvPicPr>
          <p:nvPr/>
        </p:nvPicPr>
        <p:blipFill>
          <a:blip r:embed="rId2">
            <a:lum bright="-6000" contrast="12000"/>
            <a:extLst>
              <a:ext uri="{28A0092B-C50C-407E-A947-70E740481C1C}">
                <a14:useLocalDpi xmlns:a14="http://schemas.microsoft.com/office/drawing/2010/main" val="0"/>
              </a:ext>
            </a:extLst>
          </a:blip>
          <a:srcRect/>
          <a:stretch>
            <a:fillRect/>
          </a:stretch>
        </p:blipFill>
        <p:spPr bwMode="auto">
          <a:xfrm>
            <a:off x="712548" y="667235"/>
            <a:ext cx="7718905" cy="29591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2351847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EE4ECEE-3783-440A-88B1-03E9806EF1A5}"/>
              </a:ext>
            </a:extLst>
          </p:cNvPr>
          <p:cNvSpPr/>
          <p:nvPr/>
        </p:nvSpPr>
        <p:spPr>
          <a:xfrm>
            <a:off x="0" y="0"/>
            <a:ext cx="9144000" cy="4438185"/>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 name="Group 3">
            <a:extLst>
              <a:ext uri="{FF2B5EF4-FFF2-40B4-BE49-F238E27FC236}">
                <a16:creationId xmlns:a16="http://schemas.microsoft.com/office/drawing/2014/main" id="{F89C0A19-E382-45A7-AF5C-D144CEDC7B71}"/>
              </a:ext>
            </a:extLst>
          </p:cNvPr>
          <p:cNvGrpSpPr/>
          <p:nvPr/>
        </p:nvGrpSpPr>
        <p:grpSpPr>
          <a:xfrm>
            <a:off x="16256" y="1087098"/>
            <a:ext cx="9108694" cy="2487514"/>
            <a:chOff x="-421894" y="815119"/>
            <a:chExt cx="9565894" cy="2612372"/>
          </a:xfrm>
        </p:grpSpPr>
        <p:pic>
          <p:nvPicPr>
            <p:cNvPr id="5" name="Picture 2">
              <a:extLst>
                <a:ext uri="{FF2B5EF4-FFF2-40B4-BE49-F238E27FC236}">
                  <a16:creationId xmlns:a16="http://schemas.microsoft.com/office/drawing/2014/main" id="{BE2A87EF-2F98-4D1E-A14D-0295019C2E5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0460" r="9461"/>
            <a:stretch/>
          </p:blipFill>
          <p:spPr bwMode="auto">
            <a:xfrm>
              <a:off x="-421894" y="815119"/>
              <a:ext cx="2354580" cy="26123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a:extLst>
                <a:ext uri="{FF2B5EF4-FFF2-40B4-BE49-F238E27FC236}">
                  <a16:creationId xmlns:a16="http://schemas.microsoft.com/office/drawing/2014/main" id="{79EF8D23-E02D-40EA-B237-F696E75572B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016" r="7859"/>
            <a:stretch/>
          </p:blipFill>
          <p:spPr bwMode="auto">
            <a:xfrm>
              <a:off x="6725666" y="873281"/>
              <a:ext cx="2418334" cy="25542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2">
              <a:extLst>
                <a:ext uri="{FF2B5EF4-FFF2-40B4-BE49-F238E27FC236}">
                  <a16:creationId xmlns:a16="http://schemas.microsoft.com/office/drawing/2014/main" id="{CD8A9E06-085C-4CAD-B29D-6EADD8E8B79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796" r="7243"/>
            <a:stretch/>
          </p:blipFill>
          <p:spPr bwMode="auto">
            <a:xfrm>
              <a:off x="4226306" y="844199"/>
              <a:ext cx="2499360" cy="25832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2">
              <a:extLst>
                <a:ext uri="{FF2B5EF4-FFF2-40B4-BE49-F238E27FC236}">
                  <a16:creationId xmlns:a16="http://schemas.microsoft.com/office/drawing/2014/main" id="{137026F9-70C6-4ACD-950B-23AD685425B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0089" r="10239"/>
            <a:stretch/>
          </p:blipFill>
          <p:spPr bwMode="auto">
            <a:xfrm>
              <a:off x="1932686" y="844199"/>
              <a:ext cx="2316480" cy="25832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381857558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4385205-EF34-4E71-BD9F-CB21D1198CAE}"/>
              </a:ext>
            </a:extLst>
          </p:cNvPr>
          <p:cNvSpPr>
            <a:spLocks noGrp="1"/>
          </p:cNvSpPr>
          <p:nvPr>
            <p:ph type="title"/>
          </p:nvPr>
        </p:nvSpPr>
        <p:spPr/>
        <p:txBody>
          <a:bodyPr>
            <a:normAutofit fontScale="90000"/>
          </a:bodyPr>
          <a:lstStyle/>
          <a:p>
            <a:r>
              <a:rPr lang="en-US" dirty="0"/>
              <a:t>MODULE 3—GUIDELINES FOR MANAGING STATUS EPILEPTICUS</a:t>
            </a:r>
          </a:p>
        </p:txBody>
      </p:sp>
      <p:sp>
        <p:nvSpPr>
          <p:cNvPr id="4" name="Text Placeholder 3">
            <a:extLst>
              <a:ext uri="{FF2B5EF4-FFF2-40B4-BE49-F238E27FC236}">
                <a16:creationId xmlns:a16="http://schemas.microsoft.com/office/drawing/2014/main" id="{CC04D124-6B9B-4262-8137-A39C130CFDD3}"/>
              </a:ext>
            </a:extLst>
          </p:cNvPr>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207020894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7BCB80E9-1C40-4655-B091-DE94786EE45E}"/>
              </a:ext>
            </a:extLst>
          </p:cNvPr>
          <p:cNvSpPr>
            <a:spLocks noGrp="1"/>
          </p:cNvSpPr>
          <p:nvPr>
            <p:ph type="body" sz="quarter" idx="10"/>
          </p:nvPr>
        </p:nvSpPr>
        <p:spPr/>
        <p:txBody>
          <a:bodyPr>
            <a:normAutofit fontScale="55000" lnSpcReduction="20000"/>
          </a:bodyPr>
          <a:lstStyle/>
          <a:p>
            <a:pPr marL="0" indent="0" fontAlgn="ctr">
              <a:lnSpc>
                <a:spcPct val="100000"/>
              </a:lnSpc>
              <a:buNone/>
            </a:pPr>
            <a:endParaRPr lang="en-US" sz="1900" dirty="0"/>
          </a:p>
        </p:txBody>
      </p:sp>
      <p:sp>
        <p:nvSpPr>
          <p:cNvPr id="2" name="Title 1">
            <a:extLst>
              <a:ext uri="{FF2B5EF4-FFF2-40B4-BE49-F238E27FC236}">
                <a16:creationId xmlns:a16="http://schemas.microsoft.com/office/drawing/2014/main" id="{2479E2A1-26E8-48A3-99ED-4B89CF60A891}"/>
              </a:ext>
            </a:extLst>
          </p:cNvPr>
          <p:cNvSpPr>
            <a:spLocks noGrp="1"/>
          </p:cNvSpPr>
          <p:nvPr>
            <p:ph type="title"/>
          </p:nvPr>
        </p:nvSpPr>
        <p:spPr>
          <a:xfrm>
            <a:off x="628650" y="167164"/>
            <a:ext cx="7886700" cy="1036796"/>
          </a:xfrm>
        </p:spPr>
        <p:txBody>
          <a:bodyPr>
            <a:normAutofit fontScale="90000"/>
          </a:bodyPr>
          <a:lstStyle/>
          <a:p>
            <a:pPr algn="ctr"/>
            <a:r>
              <a:rPr lang="en-US" sz="2800" b="1" dirty="0"/>
              <a:t>Audience response</a:t>
            </a:r>
            <a:br>
              <a:rPr lang="en-US" sz="2800" b="1" dirty="0"/>
            </a:br>
            <a:r>
              <a:rPr lang="en-US" sz="2800" b="1" cap="small" dirty="0"/>
              <a:t>What should be the </a:t>
            </a:r>
            <a:r>
              <a:rPr lang="en-US" sz="2800" b="1" cap="small" dirty="0">
                <a:solidFill>
                  <a:schemeClr val="accent1"/>
                </a:solidFill>
              </a:rPr>
              <a:t>goal</a:t>
            </a:r>
            <a:r>
              <a:rPr lang="en-US" sz="2800" b="1" cap="small" dirty="0"/>
              <a:t> of the treatment the patient receives from caregivers and first responders? </a:t>
            </a:r>
          </a:p>
        </p:txBody>
      </p:sp>
      <p:pic>
        <p:nvPicPr>
          <p:cNvPr id="11" name="Picture 10">
            <a:extLst>
              <a:ext uri="{FF2B5EF4-FFF2-40B4-BE49-F238E27FC236}">
                <a16:creationId xmlns:a16="http://schemas.microsoft.com/office/drawing/2014/main" id="{4B04FFFF-4557-4E3B-9468-ED3010B801EB}"/>
              </a:ext>
            </a:extLst>
          </p:cNvPr>
          <p:cNvPicPr>
            <a:picLocks noChangeAspect="1"/>
          </p:cNvPicPr>
          <p:nvPr/>
        </p:nvPicPr>
        <p:blipFill rotWithShape="1">
          <a:blip r:embed="rId2"/>
          <a:srcRect l="51737" t="60178" r="11527" b="3031"/>
          <a:stretch/>
        </p:blipFill>
        <p:spPr>
          <a:xfrm>
            <a:off x="861060" y="1574451"/>
            <a:ext cx="2550796" cy="2856155"/>
          </a:xfrm>
          <a:prstGeom prst="rect">
            <a:avLst/>
          </a:prstGeom>
        </p:spPr>
      </p:pic>
      <p:pic>
        <p:nvPicPr>
          <p:cNvPr id="9" name="Picture 8" descr="Text&#10;&#10;Description automatically generated">
            <a:extLst>
              <a:ext uri="{FF2B5EF4-FFF2-40B4-BE49-F238E27FC236}">
                <a16:creationId xmlns:a16="http://schemas.microsoft.com/office/drawing/2014/main" id="{B59FC192-F21C-4BDB-B24E-8E4CB5AE9AB7}"/>
              </a:ext>
            </a:extLst>
          </p:cNvPr>
          <p:cNvPicPr>
            <a:picLocks noChangeAspect="1"/>
          </p:cNvPicPr>
          <p:nvPr/>
        </p:nvPicPr>
        <p:blipFill>
          <a:blip r:embed="rId3"/>
          <a:stretch>
            <a:fillRect/>
          </a:stretch>
        </p:blipFill>
        <p:spPr>
          <a:xfrm>
            <a:off x="2886300" y="1314450"/>
            <a:ext cx="6324600" cy="3384905"/>
          </a:xfrm>
          <a:prstGeom prst="rect">
            <a:avLst/>
          </a:prstGeom>
        </p:spPr>
      </p:pic>
    </p:spTree>
    <p:extLst>
      <p:ext uri="{BB962C8B-B14F-4D97-AF65-F5344CB8AC3E}">
        <p14:creationId xmlns:p14="http://schemas.microsoft.com/office/powerpoint/2010/main" val="26817710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D86BB48B-F2BA-40A7-AA2A-C2A2C9A87A91}"/>
              </a:ext>
            </a:extLst>
          </p:cNvPr>
          <p:cNvSpPr>
            <a:spLocks noGrp="1"/>
          </p:cNvSpPr>
          <p:nvPr>
            <p:ph type="body" sz="quarter" idx="10"/>
          </p:nvPr>
        </p:nvSpPr>
        <p:spPr/>
        <p:txBody>
          <a:bodyPr/>
          <a:lstStyle/>
          <a:p>
            <a:r>
              <a:rPr lang="en-US" dirty="0"/>
              <a:t>Glauser T, et al. </a:t>
            </a:r>
            <a:r>
              <a:rPr lang="en-US" i="1" dirty="0"/>
              <a:t>Epilepsy </a:t>
            </a:r>
            <a:r>
              <a:rPr lang="en-US" i="1" dirty="0" err="1"/>
              <a:t>Curr</a:t>
            </a:r>
            <a:r>
              <a:rPr lang="en-US" i="1" dirty="0"/>
              <a:t>. </a:t>
            </a:r>
            <a:r>
              <a:rPr lang="en-US" dirty="0"/>
              <a:t>2016;16:48-61.</a:t>
            </a:r>
          </a:p>
        </p:txBody>
      </p:sp>
      <p:pic>
        <p:nvPicPr>
          <p:cNvPr id="7" name="Picture 6">
            <a:extLst>
              <a:ext uri="{FF2B5EF4-FFF2-40B4-BE49-F238E27FC236}">
                <a16:creationId xmlns:a16="http://schemas.microsoft.com/office/drawing/2014/main" id="{E800BB5C-4AA5-428A-ABC6-0E109061536C}"/>
              </a:ext>
            </a:extLst>
          </p:cNvPr>
          <p:cNvPicPr>
            <a:picLocks noChangeAspect="1"/>
          </p:cNvPicPr>
          <p:nvPr/>
        </p:nvPicPr>
        <p:blipFill rotWithShape="1">
          <a:blip r:embed="rId2"/>
          <a:srcRect b="88255"/>
          <a:stretch/>
        </p:blipFill>
        <p:spPr>
          <a:xfrm>
            <a:off x="1209205" y="517850"/>
            <a:ext cx="6725589" cy="302084"/>
          </a:xfrm>
          <a:prstGeom prst="rect">
            <a:avLst/>
          </a:prstGeom>
        </p:spPr>
      </p:pic>
      <p:pic>
        <p:nvPicPr>
          <p:cNvPr id="8" name="Picture 7">
            <a:extLst>
              <a:ext uri="{FF2B5EF4-FFF2-40B4-BE49-F238E27FC236}">
                <a16:creationId xmlns:a16="http://schemas.microsoft.com/office/drawing/2014/main" id="{297CBE3E-3CDC-4171-A8E2-B60D51A94F08}"/>
              </a:ext>
            </a:extLst>
          </p:cNvPr>
          <p:cNvPicPr>
            <a:picLocks noChangeAspect="1"/>
          </p:cNvPicPr>
          <p:nvPr/>
        </p:nvPicPr>
        <p:blipFill rotWithShape="1">
          <a:blip r:embed="rId2"/>
          <a:srcRect t="28246" b="38581"/>
          <a:stretch/>
        </p:blipFill>
        <p:spPr>
          <a:xfrm>
            <a:off x="1209205" y="868577"/>
            <a:ext cx="6725589" cy="853229"/>
          </a:xfrm>
          <a:prstGeom prst="rect">
            <a:avLst/>
          </a:prstGeom>
        </p:spPr>
      </p:pic>
      <p:pic>
        <p:nvPicPr>
          <p:cNvPr id="9" name="Picture 8">
            <a:extLst>
              <a:ext uri="{FF2B5EF4-FFF2-40B4-BE49-F238E27FC236}">
                <a16:creationId xmlns:a16="http://schemas.microsoft.com/office/drawing/2014/main" id="{7C7C7E7D-4B4F-4A59-9B20-70425CB14FF1}"/>
              </a:ext>
            </a:extLst>
          </p:cNvPr>
          <p:cNvPicPr>
            <a:picLocks noChangeAspect="1"/>
          </p:cNvPicPr>
          <p:nvPr/>
        </p:nvPicPr>
        <p:blipFill rotWithShape="1">
          <a:blip r:embed="rId2"/>
          <a:srcRect t="74999" b="-380"/>
          <a:stretch/>
        </p:blipFill>
        <p:spPr>
          <a:xfrm>
            <a:off x="1209205" y="1721806"/>
            <a:ext cx="6725589" cy="652814"/>
          </a:xfrm>
          <a:prstGeom prst="rect">
            <a:avLst/>
          </a:prstGeom>
        </p:spPr>
      </p:pic>
      <p:sp>
        <p:nvSpPr>
          <p:cNvPr id="11" name="TextBox 10">
            <a:extLst>
              <a:ext uri="{FF2B5EF4-FFF2-40B4-BE49-F238E27FC236}">
                <a16:creationId xmlns:a16="http://schemas.microsoft.com/office/drawing/2014/main" id="{C3A26EE0-0BE0-4B54-BF5E-249232FDDD54}"/>
              </a:ext>
            </a:extLst>
          </p:cNvPr>
          <p:cNvSpPr txBox="1"/>
          <p:nvPr/>
        </p:nvSpPr>
        <p:spPr>
          <a:xfrm>
            <a:off x="1434230" y="2598739"/>
            <a:ext cx="6275540" cy="1323439"/>
          </a:xfrm>
          <a:prstGeom prst="rect">
            <a:avLst/>
          </a:prstGeom>
          <a:noFill/>
        </p:spPr>
        <p:txBody>
          <a:bodyPr wrap="square">
            <a:spAutoFit/>
          </a:bodyPr>
          <a:lstStyle/>
          <a:p>
            <a:pPr algn="just"/>
            <a:r>
              <a:rPr lang="en-US" sz="2000" dirty="0"/>
              <a:t>The goal of therapy is the rapid termination of both clinical and electrical seizure activity, since appropriate and timely therapy of status epilepticus reduces the associated mortality and morbidity</a:t>
            </a:r>
          </a:p>
        </p:txBody>
      </p:sp>
    </p:spTree>
    <p:extLst>
      <p:ext uri="{BB962C8B-B14F-4D97-AF65-F5344CB8AC3E}">
        <p14:creationId xmlns:p14="http://schemas.microsoft.com/office/powerpoint/2010/main" val="377377472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11AC329-85C6-486A-9218-F78AFC02F1A8}"/>
              </a:ext>
            </a:extLst>
          </p:cNvPr>
          <p:cNvSpPr>
            <a:spLocks noGrp="1"/>
          </p:cNvSpPr>
          <p:nvPr>
            <p:ph type="title"/>
          </p:nvPr>
        </p:nvSpPr>
        <p:spPr/>
        <p:txBody>
          <a:bodyPr/>
          <a:lstStyle/>
          <a:p>
            <a:r>
              <a:rPr lang="en-US" b="1" dirty="0"/>
              <a:t>Pitfalls in achieving optimal treatment </a:t>
            </a:r>
          </a:p>
        </p:txBody>
      </p:sp>
      <p:sp>
        <p:nvSpPr>
          <p:cNvPr id="4" name="Content Placeholder 3">
            <a:extLst>
              <a:ext uri="{FF2B5EF4-FFF2-40B4-BE49-F238E27FC236}">
                <a16:creationId xmlns:a16="http://schemas.microsoft.com/office/drawing/2014/main" id="{0B777E9F-AAED-4C19-8EBD-B31938AAD137}"/>
              </a:ext>
            </a:extLst>
          </p:cNvPr>
          <p:cNvSpPr>
            <a:spLocks noGrp="1"/>
          </p:cNvSpPr>
          <p:nvPr>
            <p:ph idx="1"/>
          </p:nvPr>
        </p:nvSpPr>
        <p:spPr/>
        <p:txBody>
          <a:bodyPr/>
          <a:lstStyle/>
          <a:p>
            <a:r>
              <a:rPr lang="en-US" b="1" dirty="0"/>
              <a:t>Basic critical care and emergency principles apply and are widely accepted, </a:t>
            </a:r>
            <a:r>
              <a:rPr lang="en-US" b="1" i="1" u="sng" cap="small" dirty="0"/>
              <a:t>but</a:t>
            </a:r>
          </a:p>
          <a:p>
            <a:r>
              <a:rPr lang="en-US" dirty="0"/>
              <a:t>Pharmacologic management varies </a:t>
            </a:r>
          </a:p>
          <a:p>
            <a:r>
              <a:rPr lang="en-US" dirty="0"/>
              <a:t>Patients may not receive adequate treatment because</a:t>
            </a:r>
          </a:p>
          <a:p>
            <a:pPr lvl="1"/>
            <a:r>
              <a:rPr lang="en-US" dirty="0"/>
              <a:t>Therapy is aimed at reducing rather than terminating seizures</a:t>
            </a:r>
          </a:p>
          <a:p>
            <a:pPr lvl="1"/>
            <a:r>
              <a:rPr lang="en-US" dirty="0"/>
              <a:t>Inefficient therapies are used (eg, sedatives or paralytics)</a:t>
            </a:r>
          </a:p>
          <a:p>
            <a:pPr lvl="1"/>
            <a:r>
              <a:rPr lang="en-US" dirty="0"/>
              <a:t>Insufficient anticonvulsant doses are used</a:t>
            </a:r>
          </a:p>
          <a:p>
            <a:r>
              <a:rPr lang="en-US" dirty="0"/>
              <a:t>Prehospital care is neglected</a:t>
            </a:r>
          </a:p>
          <a:p>
            <a:pPr lvl="1"/>
            <a:r>
              <a:rPr lang="en-US" b="1" dirty="0"/>
              <a:t>Acute rescue medication is underutilized</a:t>
            </a:r>
          </a:p>
          <a:p>
            <a:pPr marL="342900" lvl="1" indent="0">
              <a:buNone/>
            </a:pPr>
            <a:endParaRPr lang="en-US" dirty="0"/>
          </a:p>
        </p:txBody>
      </p:sp>
      <p:sp>
        <p:nvSpPr>
          <p:cNvPr id="5" name="Text Placeholder 4">
            <a:extLst>
              <a:ext uri="{FF2B5EF4-FFF2-40B4-BE49-F238E27FC236}">
                <a16:creationId xmlns:a16="http://schemas.microsoft.com/office/drawing/2014/main" id="{3A6A9604-060D-4D3E-9DC7-7EE60FF99264}"/>
              </a:ext>
            </a:extLst>
          </p:cNvPr>
          <p:cNvSpPr>
            <a:spLocks noGrp="1"/>
          </p:cNvSpPr>
          <p:nvPr>
            <p:ph type="body" sz="quarter" idx="10"/>
          </p:nvPr>
        </p:nvSpPr>
        <p:spPr/>
        <p:txBody>
          <a:bodyPr/>
          <a:lstStyle/>
          <a:p>
            <a:r>
              <a:rPr lang="en-US" dirty="0"/>
              <a:t>Glauser T, et al. </a:t>
            </a:r>
            <a:r>
              <a:rPr lang="en-US" i="1" dirty="0"/>
              <a:t>Epilepsy </a:t>
            </a:r>
            <a:r>
              <a:rPr lang="en-US" i="1" dirty="0" err="1"/>
              <a:t>Curr</a:t>
            </a:r>
            <a:r>
              <a:rPr lang="en-US" i="1" dirty="0"/>
              <a:t>. </a:t>
            </a:r>
            <a:r>
              <a:rPr lang="en-US" dirty="0"/>
              <a:t>2016;16:48-61.</a:t>
            </a:r>
          </a:p>
        </p:txBody>
      </p:sp>
    </p:spTree>
    <p:extLst>
      <p:ext uri="{BB962C8B-B14F-4D97-AF65-F5344CB8AC3E}">
        <p14:creationId xmlns:p14="http://schemas.microsoft.com/office/powerpoint/2010/main" val="34191744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7BCB80E9-1C40-4655-B091-DE94786EE45E}"/>
              </a:ext>
            </a:extLst>
          </p:cNvPr>
          <p:cNvSpPr>
            <a:spLocks noGrp="1"/>
          </p:cNvSpPr>
          <p:nvPr>
            <p:ph type="body" sz="quarter" idx="10"/>
          </p:nvPr>
        </p:nvSpPr>
        <p:spPr/>
        <p:txBody>
          <a:bodyPr>
            <a:normAutofit fontScale="55000" lnSpcReduction="20000"/>
          </a:bodyPr>
          <a:lstStyle/>
          <a:p>
            <a:pPr marL="0" indent="0" fontAlgn="ctr">
              <a:lnSpc>
                <a:spcPct val="100000"/>
              </a:lnSpc>
              <a:buNone/>
            </a:pPr>
            <a:endParaRPr lang="en-US" sz="1900" dirty="0"/>
          </a:p>
        </p:txBody>
      </p:sp>
      <p:sp>
        <p:nvSpPr>
          <p:cNvPr id="2" name="Title 1">
            <a:extLst>
              <a:ext uri="{FF2B5EF4-FFF2-40B4-BE49-F238E27FC236}">
                <a16:creationId xmlns:a16="http://schemas.microsoft.com/office/drawing/2014/main" id="{2479E2A1-26E8-48A3-99ED-4B89CF60A891}"/>
              </a:ext>
            </a:extLst>
          </p:cNvPr>
          <p:cNvSpPr>
            <a:spLocks noGrp="1"/>
          </p:cNvSpPr>
          <p:nvPr>
            <p:ph type="title"/>
          </p:nvPr>
        </p:nvSpPr>
        <p:spPr>
          <a:xfrm>
            <a:off x="628650" y="167164"/>
            <a:ext cx="7886700" cy="1036796"/>
          </a:xfrm>
        </p:spPr>
        <p:txBody>
          <a:bodyPr>
            <a:normAutofit fontScale="90000"/>
          </a:bodyPr>
          <a:lstStyle/>
          <a:p>
            <a:pPr algn="ctr"/>
            <a:r>
              <a:rPr lang="en-US" sz="2800" b="1" dirty="0"/>
              <a:t>Audience response</a:t>
            </a:r>
            <a:br>
              <a:rPr lang="en-US" sz="2800" b="1" dirty="0"/>
            </a:br>
            <a:r>
              <a:rPr lang="en-US" sz="2800" b="1" cap="small" dirty="0"/>
              <a:t>What should be the </a:t>
            </a:r>
            <a:r>
              <a:rPr lang="en-US" sz="2800" b="1" cap="small" dirty="0">
                <a:solidFill>
                  <a:schemeClr val="accent1"/>
                </a:solidFill>
              </a:rPr>
              <a:t>goal</a:t>
            </a:r>
            <a:r>
              <a:rPr lang="en-US" sz="2800" b="1" cap="small" dirty="0"/>
              <a:t> of the treatment the patient receives from caregivers and first responders? </a:t>
            </a:r>
          </a:p>
        </p:txBody>
      </p:sp>
      <p:pic>
        <p:nvPicPr>
          <p:cNvPr id="11" name="Picture 10">
            <a:extLst>
              <a:ext uri="{FF2B5EF4-FFF2-40B4-BE49-F238E27FC236}">
                <a16:creationId xmlns:a16="http://schemas.microsoft.com/office/drawing/2014/main" id="{4B04FFFF-4557-4E3B-9468-ED3010B801EB}"/>
              </a:ext>
            </a:extLst>
          </p:cNvPr>
          <p:cNvPicPr>
            <a:picLocks noChangeAspect="1"/>
          </p:cNvPicPr>
          <p:nvPr/>
        </p:nvPicPr>
        <p:blipFill rotWithShape="1">
          <a:blip r:embed="rId2"/>
          <a:srcRect l="51737" t="60178" r="11527" b="3031"/>
          <a:stretch/>
        </p:blipFill>
        <p:spPr>
          <a:xfrm>
            <a:off x="1056821" y="1584601"/>
            <a:ext cx="2550796" cy="2856155"/>
          </a:xfrm>
          <a:prstGeom prst="rect">
            <a:avLst/>
          </a:prstGeom>
        </p:spPr>
      </p:pic>
      <p:sp>
        <p:nvSpPr>
          <p:cNvPr id="16" name="Content Placeholder 5">
            <a:extLst>
              <a:ext uri="{FF2B5EF4-FFF2-40B4-BE49-F238E27FC236}">
                <a16:creationId xmlns:a16="http://schemas.microsoft.com/office/drawing/2014/main" id="{48E6C3C4-3C92-461D-A214-DBCA3137ACDD}"/>
              </a:ext>
            </a:extLst>
          </p:cNvPr>
          <p:cNvSpPr txBox="1">
            <a:spLocks/>
          </p:cNvSpPr>
          <p:nvPr/>
        </p:nvSpPr>
        <p:spPr>
          <a:xfrm>
            <a:off x="4629150" y="1798141"/>
            <a:ext cx="3886200" cy="2918820"/>
          </a:xfrm>
          <a:prstGeom prst="rect">
            <a:avLst/>
          </a:prstGeom>
        </p:spPr>
        <p:txBody>
          <a:bodyPr>
            <a:normAutofit fontScale="62500" lnSpcReduction="20000"/>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265113" indent="-265113" fontAlgn="ctr">
              <a:lnSpc>
                <a:spcPct val="100000"/>
              </a:lnSpc>
              <a:buFont typeface="+mj-lt"/>
              <a:buAutoNum type="alphaLcParenR"/>
            </a:pPr>
            <a:r>
              <a:rPr lang="en-US" sz="2400" dirty="0"/>
              <a:t>Use smallest benzodiazepine dose</a:t>
            </a:r>
          </a:p>
          <a:p>
            <a:pPr marL="265113" indent="-265113" fontAlgn="ctr">
              <a:lnSpc>
                <a:spcPct val="100000"/>
              </a:lnSpc>
              <a:buFont typeface="+mj-lt"/>
              <a:buAutoNum type="alphaLcParenR"/>
            </a:pPr>
            <a:r>
              <a:rPr lang="en-US" sz="2400" dirty="0"/>
              <a:t>Avoid unnecessary benzodiazepine</a:t>
            </a:r>
          </a:p>
          <a:p>
            <a:pPr marL="265113" indent="-265113" fontAlgn="ctr">
              <a:lnSpc>
                <a:spcPct val="100000"/>
              </a:lnSpc>
              <a:buFont typeface="+mj-lt"/>
              <a:buAutoNum type="alphaLcParenR"/>
            </a:pPr>
            <a:r>
              <a:rPr lang="en-US" sz="2400" dirty="0"/>
              <a:t>Provide supportive treatment</a:t>
            </a:r>
          </a:p>
          <a:p>
            <a:pPr marL="265113" indent="-265113" fontAlgn="ctr">
              <a:lnSpc>
                <a:spcPct val="100000"/>
              </a:lnSpc>
              <a:buFont typeface="+mj-lt"/>
              <a:buAutoNum type="alphaLcParenR"/>
            </a:pPr>
            <a:r>
              <a:rPr lang="en-US" sz="2400" dirty="0"/>
              <a:t>Reduce seizure activity</a:t>
            </a:r>
          </a:p>
          <a:p>
            <a:pPr marL="265113" indent="-265113" fontAlgn="ctr">
              <a:lnSpc>
                <a:spcPct val="100000"/>
              </a:lnSpc>
              <a:buFont typeface="+mj-lt"/>
              <a:buAutoNum type="alphaLcParenR"/>
            </a:pPr>
            <a:r>
              <a:rPr lang="en-US" sz="2400" dirty="0"/>
              <a:t>Terminate seizure quickly</a:t>
            </a:r>
          </a:p>
          <a:p>
            <a:pPr marL="265113" indent="-265113" fontAlgn="ctr">
              <a:lnSpc>
                <a:spcPct val="100000"/>
              </a:lnSpc>
              <a:buFont typeface="+mj-lt"/>
              <a:buAutoNum type="alphaLcParenR"/>
            </a:pPr>
            <a:r>
              <a:rPr lang="en-US" sz="2400" dirty="0"/>
              <a:t>Terminate seizure safely</a:t>
            </a:r>
          </a:p>
          <a:p>
            <a:pPr marL="265113" indent="-265113" fontAlgn="ctr">
              <a:lnSpc>
                <a:spcPct val="100000"/>
              </a:lnSpc>
              <a:buFont typeface="+mj-lt"/>
              <a:buAutoNum type="alphaLcParenR"/>
            </a:pPr>
            <a:r>
              <a:rPr lang="en-US" sz="2400" dirty="0"/>
              <a:t>Prevent recurrent seizures</a:t>
            </a:r>
          </a:p>
          <a:p>
            <a:pPr marL="265113" indent="-265113" fontAlgn="ctr">
              <a:lnSpc>
                <a:spcPct val="100000"/>
              </a:lnSpc>
              <a:buFont typeface="+mj-lt"/>
              <a:buAutoNum type="alphaLcParenR"/>
            </a:pPr>
            <a:r>
              <a:rPr lang="en-US" sz="2400" dirty="0"/>
              <a:t>Shorten seizure</a:t>
            </a:r>
          </a:p>
          <a:p>
            <a:pPr marL="265113" indent="-265113" fontAlgn="ctr">
              <a:lnSpc>
                <a:spcPct val="100000"/>
              </a:lnSpc>
              <a:buFont typeface="+mj-lt"/>
              <a:buAutoNum type="alphaLcParenR"/>
            </a:pPr>
            <a:r>
              <a:rPr lang="en-US" sz="2400" dirty="0"/>
              <a:t>Reduce seizure severity</a:t>
            </a:r>
          </a:p>
          <a:p>
            <a:pPr marL="265113" indent="-265113" fontAlgn="ctr">
              <a:lnSpc>
                <a:spcPct val="100000"/>
              </a:lnSpc>
              <a:buFont typeface="+mj-lt"/>
              <a:buAutoNum type="alphaLcParenR"/>
            </a:pPr>
            <a:r>
              <a:rPr lang="en-US" sz="2400" dirty="0"/>
              <a:t>Avoid seizures lasting &gt;30’</a:t>
            </a:r>
          </a:p>
        </p:txBody>
      </p:sp>
      <p:sp>
        <p:nvSpPr>
          <p:cNvPr id="17" name="Content Placeholder 5">
            <a:extLst>
              <a:ext uri="{FF2B5EF4-FFF2-40B4-BE49-F238E27FC236}">
                <a16:creationId xmlns:a16="http://schemas.microsoft.com/office/drawing/2014/main" id="{D7944107-0FA6-4D08-9561-6080D665A7BE}"/>
              </a:ext>
            </a:extLst>
          </p:cNvPr>
          <p:cNvSpPr txBox="1">
            <a:spLocks/>
          </p:cNvSpPr>
          <p:nvPr/>
        </p:nvSpPr>
        <p:spPr>
          <a:xfrm>
            <a:off x="4377690" y="1371061"/>
            <a:ext cx="3886200" cy="427080"/>
          </a:xfrm>
          <a:prstGeom prst="rect">
            <a:avLst/>
          </a:prstGeom>
        </p:spPr>
        <p:txBody>
          <a:bodyPr>
            <a:normAutofit fontScale="92500"/>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fontAlgn="ctr">
              <a:lnSpc>
                <a:spcPct val="100000"/>
              </a:lnSpc>
              <a:buNone/>
            </a:pPr>
            <a:r>
              <a:rPr lang="en-US" sz="2400" b="1" i="1" cap="small" dirty="0"/>
              <a:t>Pick up to 3 responses</a:t>
            </a:r>
          </a:p>
        </p:txBody>
      </p:sp>
    </p:spTree>
    <p:extLst>
      <p:ext uri="{BB962C8B-B14F-4D97-AF65-F5344CB8AC3E}">
        <p14:creationId xmlns:p14="http://schemas.microsoft.com/office/powerpoint/2010/main" val="24566640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6A085B-506C-4754-9A12-74C3C92FA362}"/>
              </a:ext>
            </a:extLst>
          </p:cNvPr>
          <p:cNvSpPr>
            <a:spLocks noGrp="1"/>
          </p:cNvSpPr>
          <p:nvPr>
            <p:ph type="title"/>
          </p:nvPr>
        </p:nvSpPr>
        <p:spPr>
          <a:xfrm>
            <a:off x="628650" y="-84296"/>
            <a:ext cx="7886700" cy="994172"/>
          </a:xfrm>
        </p:spPr>
        <p:txBody>
          <a:bodyPr>
            <a:normAutofit/>
          </a:bodyPr>
          <a:lstStyle/>
          <a:p>
            <a:r>
              <a:rPr lang="en-US" b="1" dirty="0"/>
              <a:t>SE treatment algorithm overview*</a:t>
            </a:r>
          </a:p>
        </p:txBody>
      </p:sp>
      <p:sp>
        <p:nvSpPr>
          <p:cNvPr id="8" name="Text Placeholder 7">
            <a:extLst>
              <a:ext uri="{FF2B5EF4-FFF2-40B4-BE49-F238E27FC236}">
                <a16:creationId xmlns:a16="http://schemas.microsoft.com/office/drawing/2014/main" id="{A3CD0E94-6FE1-4538-AB02-89C2B5228C8A}"/>
              </a:ext>
            </a:extLst>
          </p:cNvPr>
          <p:cNvSpPr>
            <a:spLocks noGrp="1"/>
          </p:cNvSpPr>
          <p:nvPr>
            <p:ph type="body" sz="quarter" idx="10"/>
          </p:nvPr>
        </p:nvSpPr>
        <p:spPr/>
        <p:txBody>
          <a:bodyPr>
            <a:noAutofit/>
          </a:bodyPr>
          <a:lstStyle/>
          <a:p>
            <a:pPr marL="0" indent="0">
              <a:lnSpc>
                <a:spcPct val="120000"/>
              </a:lnSpc>
              <a:spcBef>
                <a:spcPts val="0"/>
              </a:spcBef>
            </a:pPr>
            <a:r>
              <a:rPr lang="en-US" sz="700" dirty="0"/>
              <a:t>*Summary of guidelines; see publication for complete recommendations; ABCD, Airway, Breathing, Circulation, Disability (Neurologic); B, buccal; ECG, electrocardiogram; ED, emergency department; EEG, electroencephalogram; IM, intramuscular; IN, intranasal; IV, intravenous; SE, status epilepticus. </a:t>
            </a:r>
          </a:p>
          <a:p>
            <a:pPr marL="0" indent="0">
              <a:lnSpc>
                <a:spcPct val="120000"/>
              </a:lnSpc>
              <a:spcBef>
                <a:spcPts val="0"/>
              </a:spcBef>
            </a:pPr>
            <a:r>
              <a:rPr lang="en-US" sz="700" dirty="0"/>
              <a:t>Glauser T, et al. </a:t>
            </a:r>
            <a:r>
              <a:rPr lang="en-US" sz="700" i="1" dirty="0"/>
              <a:t>Epilepsy </a:t>
            </a:r>
            <a:r>
              <a:rPr lang="en-US" sz="700" i="1" dirty="0" err="1"/>
              <a:t>Curr</a:t>
            </a:r>
            <a:r>
              <a:rPr lang="en-US" sz="700" i="1" dirty="0"/>
              <a:t>. </a:t>
            </a:r>
            <a:r>
              <a:rPr lang="en-US" sz="700" dirty="0"/>
              <a:t>2016;16:48-61.</a:t>
            </a:r>
          </a:p>
        </p:txBody>
      </p:sp>
      <p:pic>
        <p:nvPicPr>
          <p:cNvPr id="4" name="Picture 3">
            <a:extLst>
              <a:ext uri="{FF2B5EF4-FFF2-40B4-BE49-F238E27FC236}">
                <a16:creationId xmlns:a16="http://schemas.microsoft.com/office/drawing/2014/main" id="{AB9B2FFA-A1FD-4E77-A5DD-34CBBF17FB5C}"/>
              </a:ext>
            </a:extLst>
          </p:cNvPr>
          <p:cNvPicPr>
            <a:picLocks noChangeAspect="1"/>
          </p:cNvPicPr>
          <p:nvPr/>
        </p:nvPicPr>
        <p:blipFill>
          <a:blip r:embed="rId2"/>
          <a:stretch>
            <a:fillRect/>
          </a:stretch>
        </p:blipFill>
        <p:spPr>
          <a:xfrm>
            <a:off x="1080390" y="723900"/>
            <a:ext cx="6983220" cy="3695700"/>
          </a:xfrm>
          <a:prstGeom prst="rect">
            <a:avLst/>
          </a:prstGeom>
        </p:spPr>
      </p:pic>
    </p:spTree>
    <p:extLst>
      <p:ext uri="{BB962C8B-B14F-4D97-AF65-F5344CB8AC3E}">
        <p14:creationId xmlns:p14="http://schemas.microsoft.com/office/powerpoint/2010/main" val="349535029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0105B86-EE70-497C-8F1B-520E041EE531}"/>
              </a:ext>
            </a:extLst>
          </p:cNvPr>
          <p:cNvSpPr>
            <a:spLocks noGrp="1"/>
          </p:cNvSpPr>
          <p:nvPr>
            <p:ph type="title"/>
          </p:nvPr>
        </p:nvSpPr>
        <p:spPr/>
        <p:txBody>
          <a:bodyPr/>
          <a:lstStyle/>
          <a:p>
            <a:r>
              <a:rPr lang="en-US" b="1" dirty="0"/>
              <a:t>Initial-therapy phase highlights</a:t>
            </a:r>
          </a:p>
        </p:txBody>
      </p:sp>
      <p:sp>
        <p:nvSpPr>
          <p:cNvPr id="5" name="Content Placeholder 4">
            <a:extLst>
              <a:ext uri="{FF2B5EF4-FFF2-40B4-BE49-F238E27FC236}">
                <a16:creationId xmlns:a16="http://schemas.microsoft.com/office/drawing/2014/main" id="{DB47117C-4F27-40FD-A7AC-A303277E3382}"/>
              </a:ext>
            </a:extLst>
          </p:cNvPr>
          <p:cNvSpPr>
            <a:spLocks noGrp="1"/>
          </p:cNvSpPr>
          <p:nvPr>
            <p:ph type="body" sz="quarter" idx="10"/>
          </p:nvPr>
        </p:nvSpPr>
        <p:spPr/>
        <p:txBody>
          <a:bodyPr>
            <a:normAutofit/>
          </a:bodyPr>
          <a:lstStyle/>
          <a:p>
            <a:pPr marL="0" indent="0">
              <a:spcBef>
                <a:spcPts val="0"/>
              </a:spcBef>
            </a:pPr>
            <a:r>
              <a:rPr lang="en-US" dirty="0">
                <a:latin typeface="Segoe UI Symbol" panose="020B0502040204020203" pitchFamily="34" charset="0"/>
                <a:ea typeface="Segoe UI Symbol" panose="020B0502040204020203" pitchFamily="34" charset="0"/>
              </a:rPr>
              <a:t>≳</a:t>
            </a:r>
            <a:r>
              <a:rPr lang="en-US" dirty="0">
                <a:ea typeface="Segoe UI Symbol" panose="020B0502040204020203" pitchFamily="34" charset="0"/>
              </a:rPr>
              <a:t>, indicates non-significant trend; IM, intramuscular; </a:t>
            </a:r>
            <a:r>
              <a:rPr lang="en-US" dirty="0"/>
              <a:t>IV, intravenous</a:t>
            </a:r>
          </a:p>
          <a:p>
            <a:pPr marL="0" indent="0">
              <a:spcBef>
                <a:spcPts val="0"/>
              </a:spcBef>
            </a:pPr>
            <a:r>
              <a:rPr lang="en-US" sz="900" b="0" i="0" u="none" strike="noStrike" baseline="0" dirty="0">
                <a:latin typeface="MyriadPro-Light"/>
              </a:rPr>
              <a:t>Treiman DM, et al. </a:t>
            </a:r>
            <a:r>
              <a:rPr lang="en-US" sz="900" b="0" i="1" u="none" strike="noStrike" baseline="0" dirty="0">
                <a:latin typeface="MyriadPro-LightIt"/>
              </a:rPr>
              <a:t>N Engl J Med. </a:t>
            </a:r>
            <a:r>
              <a:rPr lang="en-US" sz="900" b="0" i="0" u="none" strike="noStrike" baseline="0" dirty="0">
                <a:latin typeface="MyriadPro-Light"/>
              </a:rPr>
              <a:t>1998;339:792–798. </a:t>
            </a:r>
            <a:r>
              <a:rPr lang="en-US" dirty="0"/>
              <a:t>Alldredge BK, et al. </a:t>
            </a:r>
            <a:r>
              <a:rPr lang="en-US" i="1" dirty="0"/>
              <a:t>N Engl J Med. </a:t>
            </a:r>
            <a:r>
              <a:rPr lang="en-US" dirty="0"/>
              <a:t>2001;345:631-637. Silbergleit R, et al. </a:t>
            </a:r>
            <a:r>
              <a:rPr lang="fi-FI" i="1" dirty="0"/>
              <a:t>Epilepsia</a:t>
            </a:r>
            <a:r>
              <a:rPr lang="fi-FI" dirty="0"/>
              <a:t>. 2013;54:74–77.</a:t>
            </a:r>
            <a:endParaRPr lang="en-US" dirty="0"/>
          </a:p>
        </p:txBody>
      </p:sp>
      <p:graphicFrame>
        <p:nvGraphicFramePr>
          <p:cNvPr id="17" name="Table 17">
            <a:extLst>
              <a:ext uri="{FF2B5EF4-FFF2-40B4-BE49-F238E27FC236}">
                <a16:creationId xmlns:a16="http://schemas.microsoft.com/office/drawing/2014/main" id="{9A0DF49C-EE2A-4EE9-A80C-70E41B728769}"/>
              </a:ext>
            </a:extLst>
          </p:cNvPr>
          <p:cNvGraphicFramePr>
            <a:graphicFrameLocks noGrp="1"/>
          </p:cNvGraphicFramePr>
          <p:nvPr>
            <p:extLst>
              <p:ext uri="{D42A27DB-BD31-4B8C-83A1-F6EECF244321}">
                <p14:modId xmlns:p14="http://schemas.microsoft.com/office/powerpoint/2010/main" val="2646214866"/>
              </p:ext>
            </p:extLst>
          </p:nvPr>
        </p:nvGraphicFramePr>
        <p:xfrm>
          <a:off x="1638300" y="1137920"/>
          <a:ext cx="6096000" cy="1341120"/>
        </p:xfrm>
        <a:graphic>
          <a:graphicData uri="http://schemas.openxmlformats.org/drawingml/2006/table">
            <a:tbl>
              <a:tblPr firstRow="1" bandRow="1">
                <a:tableStyleId>{5C22544A-7EE6-4342-B048-85BDC9FD1C3A}</a:tableStyleId>
              </a:tblPr>
              <a:tblGrid>
                <a:gridCol w="6096000">
                  <a:extLst>
                    <a:ext uri="{9D8B030D-6E8A-4147-A177-3AD203B41FA5}">
                      <a16:colId xmlns:a16="http://schemas.microsoft.com/office/drawing/2014/main" val="2490967975"/>
                    </a:ext>
                  </a:extLst>
                </a:gridCol>
              </a:tblGrid>
              <a:tr h="267183">
                <a:tc>
                  <a:txBody>
                    <a:bodyPr/>
                    <a:lstStyle/>
                    <a:p>
                      <a:pPr marL="0" indent="0" algn="ctr">
                        <a:buFont typeface="Arial" panose="020B0604020202020204" pitchFamily="34" charset="0"/>
                        <a:buNone/>
                      </a:pPr>
                      <a:r>
                        <a:rPr lang="en-US" sz="1600" b="1" kern="1200" dirty="0">
                          <a:solidFill>
                            <a:schemeClr val="lt1"/>
                          </a:solidFill>
                          <a:latin typeface="+mn-lt"/>
                          <a:ea typeface="+mn-ea"/>
                          <a:cs typeface="+mn-cs"/>
                        </a:rPr>
                        <a:t>1998 VA SE Study (adults)</a:t>
                      </a:r>
                    </a:p>
                  </a:txBody>
                  <a:tcPr/>
                </a:tc>
                <a:extLst>
                  <a:ext uri="{0D108BD9-81ED-4DB2-BD59-A6C34878D82A}">
                    <a16:rowId xmlns:a16="http://schemas.microsoft.com/office/drawing/2014/main" val="2707713623"/>
                  </a:ext>
                </a:extLst>
              </a:tr>
              <a:tr h="362344">
                <a:tc>
                  <a:txBody>
                    <a:bodyPr/>
                    <a:lstStyle/>
                    <a:p>
                      <a:pPr algn="ctr"/>
                      <a:r>
                        <a:rPr lang="en-US" b="1" dirty="0"/>
                        <a:t>Equivalent treatments</a:t>
                      </a:r>
                    </a:p>
                    <a:p>
                      <a:pPr marL="0" indent="0" algn="ctr">
                        <a:buFont typeface="Arial" panose="020B0604020202020204" pitchFamily="34" charset="0"/>
                        <a:buNone/>
                      </a:pPr>
                      <a:r>
                        <a:rPr lang="en-US" b="0" dirty="0"/>
                        <a:t>IV lorazepam = IV diazepam = IV phenobarbital</a:t>
                      </a:r>
                    </a:p>
                  </a:txBody>
                  <a:tcPr/>
                </a:tc>
                <a:extLst>
                  <a:ext uri="{0D108BD9-81ED-4DB2-BD59-A6C34878D82A}">
                    <a16:rowId xmlns:a16="http://schemas.microsoft.com/office/drawing/2014/main" val="3860875661"/>
                  </a:ext>
                </a:extLst>
              </a:tr>
              <a:tr h="362344">
                <a:tc>
                  <a:txBody>
                    <a:bodyPr/>
                    <a:lstStyle/>
                    <a:p>
                      <a:pPr algn="ctr"/>
                      <a:r>
                        <a:rPr lang="en-US" b="1" dirty="0"/>
                        <a:t>Superiority</a:t>
                      </a:r>
                    </a:p>
                    <a:p>
                      <a:pPr algn="ctr"/>
                      <a:r>
                        <a:rPr lang="en-US" dirty="0"/>
                        <a:t>IV lorazepam &gt; IV phenytoin</a:t>
                      </a:r>
                      <a:endParaRPr lang="en-US" b="1" dirty="0"/>
                    </a:p>
                  </a:txBody>
                  <a:tcPr/>
                </a:tc>
                <a:extLst>
                  <a:ext uri="{0D108BD9-81ED-4DB2-BD59-A6C34878D82A}">
                    <a16:rowId xmlns:a16="http://schemas.microsoft.com/office/drawing/2014/main" val="315388086"/>
                  </a:ext>
                </a:extLst>
              </a:tr>
            </a:tbl>
          </a:graphicData>
        </a:graphic>
      </p:graphicFrame>
      <p:graphicFrame>
        <p:nvGraphicFramePr>
          <p:cNvPr id="18" name="Table 17">
            <a:extLst>
              <a:ext uri="{FF2B5EF4-FFF2-40B4-BE49-F238E27FC236}">
                <a16:creationId xmlns:a16="http://schemas.microsoft.com/office/drawing/2014/main" id="{2EA76BC9-4628-47BE-991D-27F91BE9862F}"/>
              </a:ext>
            </a:extLst>
          </p:cNvPr>
          <p:cNvGraphicFramePr>
            <a:graphicFrameLocks noGrp="1"/>
          </p:cNvGraphicFramePr>
          <p:nvPr>
            <p:extLst>
              <p:ext uri="{D42A27DB-BD31-4B8C-83A1-F6EECF244321}">
                <p14:modId xmlns:p14="http://schemas.microsoft.com/office/powerpoint/2010/main" val="1341267050"/>
              </p:ext>
            </p:extLst>
          </p:nvPr>
        </p:nvGraphicFramePr>
        <p:xfrm>
          <a:off x="1638300" y="2564130"/>
          <a:ext cx="6096000" cy="838200"/>
        </p:xfrm>
        <a:graphic>
          <a:graphicData uri="http://schemas.openxmlformats.org/drawingml/2006/table">
            <a:tbl>
              <a:tblPr firstRow="1" bandRow="1">
                <a:tableStyleId>{5C22544A-7EE6-4342-B048-85BDC9FD1C3A}</a:tableStyleId>
              </a:tblPr>
              <a:tblGrid>
                <a:gridCol w="6096000">
                  <a:extLst>
                    <a:ext uri="{9D8B030D-6E8A-4147-A177-3AD203B41FA5}">
                      <a16:colId xmlns:a16="http://schemas.microsoft.com/office/drawing/2014/main" val="2490967975"/>
                    </a:ext>
                  </a:extLst>
                </a:gridCol>
              </a:tblGrid>
              <a:tr h="267183">
                <a:tc>
                  <a:txBody>
                    <a:bodyPr/>
                    <a:lstStyle/>
                    <a:p>
                      <a:pPr algn="ctr"/>
                      <a:r>
                        <a:rPr lang="en-US" sz="1600" b="1" kern="1200" dirty="0">
                          <a:solidFill>
                            <a:schemeClr val="lt1"/>
                          </a:solidFill>
                          <a:latin typeface="+mn-lt"/>
                          <a:ea typeface="+mn-ea"/>
                          <a:cs typeface="+mn-cs"/>
                        </a:rPr>
                        <a:t>2001 Alldredge trial (adults, prehospital)</a:t>
                      </a:r>
                    </a:p>
                  </a:txBody>
                  <a:tcPr/>
                </a:tc>
                <a:extLst>
                  <a:ext uri="{0D108BD9-81ED-4DB2-BD59-A6C34878D82A}">
                    <a16:rowId xmlns:a16="http://schemas.microsoft.com/office/drawing/2014/main" val="2707713623"/>
                  </a:ext>
                </a:extLst>
              </a:tr>
              <a:tr h="362344">
                <a:tc>
                  <a:txBody>
                    <a:bodyPr/>
                    <a:lstStyle/>
                    <a:p>
                      <a:pPr algn="ctr"/>
                      <a:r>
                        <a:rPr lang="en-US" b="1" dirty="0"/>
                        <a:t>Treatments</a:t>
                      </a:r>
                    </a:p>
                    <a:p>
                      <a:pPr lvl="1" algn="ctr"/>
                      <a:r>
                        <a:rPr lang="en-US" dirty="0"/>
                        <a:t>IV lorazepam </a:t>
                      </a:r>
                      <a:r>
                        <a:rPr lang="en-US" dirty="0">
                          <a:latin typeface="Segoe UI Symbol" panose="020B0502040204020203" pitchFamily="34" charset="0"/>
                          <a:ea typeface="Segoe UI Symbol" panose="020B0502040204020203" pitchFamily="34" charset="0"/>
                        </a:rPr>
                        <a:t>≳</a:t>
                      </a:r>
                      <a:r>
                        <a:rPr lang="en-US" dirty="0"/>
                        <a:t> IV diazepam &gt; IV placebo</a:t>
                      </a:r>
                    </a:p>
                  </a:txBody>
                  <a:tcPr/>
                </a:tc>
                <a:extLst>
                  <a:ext uri="{0D108BD9-81ED-4DB2-BD59-A6C34878D82A}">
                    <a16:rowId xmlns:a16="http://schemas.microsoft.com/office/drawing/2014/main" val="3860875661"/>
                  </a:ext>
                </a:extLst>
              </a:tr>
            </a:tbl>
          </a:graphicData>
        </a:graphic>
      </p:graphicFrame>
      <p:graphicFrame>
        <p:nvGraphicFramePr>
          <p:cNvPr id="19" name="Table 18">
            <a:extLst>
              <a:ext uri="{FF2B5EF4-FFF2-40B4-BE49-F238E27FC236}">
                <a16:creationId xmlns:a16="http://schemas.microsoft.com/office/drawing/2014/main" id="{A81AE26E-46C5-4D8B-92F9-991B44435DEF}"/>
              </a:ext>
            </a:extLst>
          </p:cNvPr>
          <p:cNvGraphicFramePr>
            <a:graphicFrameLocks noGrp="1"/>
          </p:cNvGraphicFramePr>
          <p:nvPr>
            <p:extLst>
              <p:ext uri="{D42A27DB-BD31-4B8C-83A1-F6EECF244321}">
                <p14:modId xmlns:p14="http://schemas.microsoft.com/office/powerpoint/2010/main" val="2134566954"/>
              </p:ext>
            </p:extLst>
          </p:nvPr>
        </p:nvGraphicFramePr>
        <p:xfrm>
          <a:off x="1638300" y="3487420"/>
          <a:ext cx="6096000" cy="838200"/>
        </p:xfrm>
        <a:graphic>
          <a:graphicData uri="http://schemas.openxmlformats.org/drawingml/2006/table">
            <a:tbl>
              <a:tblPr firstRow="1" bandRow="1">
                <a:tableStyleId>{5C22544A-7EE6-4342-B048-85BDC9FD1C3A}</a:tableStyleId>
              </a:tblPr>
              <a:tblGrid>
                <a:gridCol w="6096000">
                  <a:extLst>
                    <a:ext uri="{9D8B030D-6E8A-4147-A177-3AD203B41FA5}">
                      <a16:colId xmlns:a16="http://schemas.microsoft.com/office/drawing/2014/main" val="2490967975"/>
                    </a:ext>
                  </a:extLst>
                </a:gridCol>
              </a:tblGrid>
              <a:tr h="267183">
                <a:tc>
                  <a:txBody>
                    <a:bodyPr/>
                    <a:lstStyle/>
                    <a:p>
                      <a:pPr algn="ctr"/>
                      <a:r>
                        <a:rPr lang="en-US" sz="1600" b="1" kern="1200" dirty="0">
                          <a:solidFill>
                            <a:schemeClr val="lt1"/>
                          </a:solidFill>
                          <a:latin typeface="+mn-lt"/>
                          <a:ea typeface="+mn-ea"/>
                          <a:cs typeface="+mn-cs"/>
                        </a:rPr>
                        <a:t>2011 RAMPART study (adults and children, prehospital)</a:t>
                      </a:r>
                    </a:p>
                  </a:txBody>
                  <a:tcPr/>
                </a:tc>
                <a:extLst>
                  <a:ext uri="{0D108BD9-81ED-4DB2-BD59-A6C34878D82A}">
                    <a16:rowId xmlns:a16="http://schemas.microsoft.com/office/drawing/2014/main" val="2707713623"/>
                  </a:ext>
                </a:extLst>
              </a:tr>
              <a:tr h="362344">
                <a:tc>
                  <a:txBody>
                    <a:bodyPr/>
                    <a:lstStyle/>
                    <a:p>
                      <a:pPr algn="ctr"/>
                      <a:r>
                        <a:rPr lang="en-US" b="1" dirty="0"/>
                        <a:t>Treatments</a:t>
                      </a:r>
                    </a:p>
                    <a:p>
                      <a:pPr lvl="1" algn="ctr"/>
                      <a:r>
                        <a:rPr lang="en-US" dirty="0"/>
                        <a:t>IM midazolam &gt; IV lorazepam when no IV access established</a:t>
                      </a:r>
                    </a:p>
                  </a:txBody>
                  <a:tcPr/>
                </a:tc>
                <a:extLst>
                  <a:ext uri="{0D108BD9-81ED-4DB2-BD59-A6C34878D82A}">
                    <a16:rowId xmlns:a16="http://schemas.microsoft.com/office/drawing/2014/main" val="3860875661"/>
                  </a:ext>
                </a:extLst>
              </a:tr>
            </a:tbl>
          </a:graphicData>
        </a:graphic>
      </p:graphicFrame>
    </p:spTree>
    <p:extLst>
      <p:ext uri="{BB962C8B-B14F-4D97-AF65-F5344CB8AC3E}">
        <p14:creationId xmlns:p14="http://schemas.microsoft.com/office/powerpoint/2010/main" val="8329100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6D44F3-7F90-43CA-8A70-358FB0B4E386}"/>
              </a:ext>
            </a:extLst>
          </p:cNvPr>
          <p:cNvSpPr>
            <a:spLocks noGrp="1"/>
          </p:cNvSpPr>
          <p:nvPr>
            <p:ph type="title"/>
          </p:nvPr>
        </p:nvSpPr>
        <p:spPr/>
        <p:txBody>
          <a:bodyPr/>
          <a:lstStyle/>
          <a:p>
            <a:r>
              <a:rPr lang="en-US" b="1" dirty="0"/>
              <a:t>Adverse events (adults)</a:t>
            </a:r>
          </a:p>
        </p:txBody>
      </p:sp>
      <p:sp>
        <p:nvSpPr>
          <p:cNvPr id="4" name="Content Placeholder 3">
            <a:extLst>
              <a:ext uri="{FF2B5EF4-FFF2-40B4-BE49-F238E27FC236}">
                <a16:creationId xmlns:a16="http://schemas.microsoft.com/office/drawing/2014/main" id="{3A52BFE4-5CE5-4A28-8B76-8BD0296BD464}"/>
              </a:ext>
            </a:extLst>
          </p:cNvPr>
          <p:cNvSpPr>
            <a:spLocks noGrp="1"/>
          </p:cNvSpPr>
          <p:nvPr>
            <p:ph idx="1"/>
          </p:nvPr>
        </p:nvSpPr>
        <p:spPr/>
        <p:txBody>
          <a:bodyPr/>
          <a:lstStyle/>
          <a:p>
            <a:r>
              <a:rPr lang="en-US" dirty="0"/>
              <a:t>Respiratory and cardiac symptoms are most common TEAEs</a:t>
            </a:r>
          </a:p>
          <a:p>
            <a:r>
              <a:rPr lang="en-US" dirty="0"/>
              <a:t>Respiratory depression</a:t>
            </a:r>
          </a:p>
          <a:p>
            <a:pPr lvl="1"/>
            <a:r>
              <a:rPr lang="en-US" dirty="0"/>
              <a:t>Lower in patients treated with benzodiazepine than with placebo</a:t>
            </a:r>
          </a:p>
          <a:p>
            <a:pPr lvl="1"/>
            <a:r>
              <a:rPr lang="en-US" dirty="0"/>
              <a:t>May be a consequence of untreated SE</a:t>
            </a:r>
          </a:p>
          <a:p>
            <a:r>
              <a:rPr lang="en-US" dirty="0"/>
              <a:t>No substantial difference between benzodiazepines and phenobarbital in the incidence of cardiorespiratory AEs</a:t>
            </a:r>
          </a:p>
        </p:txBody>
      </p:sp>
      <p:sp>
        <p:nvSpPr>
          <p:cNvPr id="5" name="Text Placeholder 4">
            <a:extLst>
              <a:ext uri="{FF2B5EF4-FFF2-40B4-BE49-F238E27FC236}">
                <a16:creationId xmlns:a16="http://schemas.microsoft.com/office/drawing/2014/main" id="{28FC6B7B-C277-4D6A-8A14-FAF3EF229AFF}"/>
              </a:ext>
            </a:extLst>
          </p:cNvPr>
          <p:cNvSpPr>
            <a:spLocks noGrp="1"/>
          </p:cNvSpPr>
          <p:nvPr>
            <p:ph type="body" sz="quarter" idx="10"/>
          </p:nvPr>
        </p:nvSpPr>
        <p:spPr/>
        <p:txBody>
          <a:bodyPr/>
          <a:lstStyle/>
          <a:p>
            <a:r>
              <a:rPr lang="en-US" dirty="0"/>
              <a:t>AE, adverse events; TEAEs, treatment-emergent adverse events; SE, status epilepticus</a:t>
            </a:r>
          </a:p>
          <a:p>
            <a:r>
              <a:rPr lang="en-US" dirty="0"/>
              <a:t>Glauser T, et al. </a:t>
            </a:r>
            <a:r>
              <a:rPr lang="en-US" i="1" dirty="0"/>
              <a:t>Epilepsy </a:t>
            </a:r>
            <a:r>
              <a:rPr lang="en-US" i="1" dirty="0" err="1"/>
              <a:t>Curr</a:t>
            </a:r>
            <a:r>
              <a:rPr lang="en-US" i="1" dirty="0"/>
              <a:t>. </a:t>
            </a:r>
            <a:r>
              <a:rPr lang="en-US" dirty="0"/>
              <a:t>2016;16:48-61.</a:t>
            </a:r>
          </a:p>
        </p:txBody>
      </p:sp>
    </p:spTree>
    <p:extLst>
      <p:ext uri="{BB962C8B-B14F-4D97-AF65-F5344CB8AC3E}">
        <p14:creationId xmlns:p14="http://schemas.microsoft.com/office/powerpoint/2010/main" val="351855724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67FC13-DF7F-40E4-A122-532F4FDEC66D}"/>
              </a:ext>
            </a:extLst>
          </p:cNvPr>
          <p:cNvSpPr>
            <a:spLocks noGrp="1"/>
          </p:cNvSpPr>
          <p:nvPr>
            <p:ph type="title"/>
          </p:nvPr>
        </p:nvSpPr>
        <p:spPr/>
        <p:txBody>
          <a:bodyPr/>
          <a:lstStyle/>
          <a:p>
            <a:r>
              <a:rPr lang="en-US" b="1" dirty="0"/>
              <a:t>Initial phase treatment conclusions (adults)</a:t>
            </a:r>
          </a:p>
        </p:txBody>
      </p:sp>
      <p:sp>
        <p:nvSpPr>
          <p:cNvPr id="3" name="Content Placeholder 2">
            <a:extLst>
              <a:ext uri="{FF2B5EF4-FFF2-40B4-BE49-F238E27FC236}">
                <a16:creationId xmlns:a16="http://schemas.microsoft.com/office/drawing/2014/main" id="{660EE57F-14F4-427E-9D74-655AECFAE91A}"/>
              </a:ext>
            </a:extLst>
          </p:cNvPr>
          <p:cNvSpPr>
            <a:spLocks noGrp="1"/>
          </p:cNvSpPr>
          <p:nvPr>
            <p:ph idx="1"/>
          </p:nvPr>
        </p:nvSpPr>
        <p:spPr/>
        <p:txBody>
          <a:bodyPr/>
          <a:lstStyle/>
          <a:p>
            <a:r>
              <a:rPr lang="en-US" dirty="0"/>
              <a:t>Without IV access</a:t>
            </a:r>
          </a:p>
          <a:p>
            <a:pPr lvl="1"/>
            <a:r>
              <a:rPr lang="en-US" dirty="0"/>
              <a:t>IM midazolam &gt; IV lorazepam</a:t>
            </a:r>
          </a:p>
          <a:p>
            <a:r>
              <a:rPr lang="en-US" dirty="0"/>
              <a:t>No significant difference between lorazepam and diazepam</a:t>
            </a:r>
          </a:p>
          <a:p>
            <a:r>
              <a:rPr lang="en-US" dirty="0"/>
              <a:t>Benzodiazepines preferred over phenobarbital because of slower administration rate </a:t>
            </a:r>
          </a:p>
          <a:p>
            <a:r>
              <a:rPr lang="en-US" dirty="0"/>
              <a:t>New approvals</a:t>
            </a:r>
          </a:p>
        </p:txBody>
      </p:sp>
      <p:sp>
        <p:nvSpPr>
          <p:cNvPr id="4" name="Text Placeholder 3">
            <a:extLst>
              <a:ext uri="{FF2B5EF4-FFF2-40B4-BE49-F238E27FC236}">
                <a16:creationId xmlns:a16="http://schemas.microsoft.com/office/drawing/2014/main" id="{5EE6E45C-E0F8-44EF-BDF2-FD11A7EFB447}"/>
              </a:ext>
            </a:extLst>
          </p:cNvPr>
          <p:cNvSpPr>
            <a:spLocks noGrp="1"/>
          </p:cNvSpPr>
          <p:nvPr>
            <p:ph type="body" sz="quarter" idx="10"/>
          </p:nvPr>
        </p:nvSpPr>
        <p:spPr/>
        <p:txBody>
          <a:bodyPr/>
          <a:lstStyle/>
          <a:p>
            <a:r>
              <a:rPr lang="en-US" dirty="0"/>
              <a:t>IM, intramuscular; IV, intravenous</a:t>
            </a:r>
          </a:p>
          <a:p>
            <a:r>
              <a:rPr lang="en-US" dirty="0" err="1"/>
              <a:t>Glauser</a:t>
            </a:r>
            <a:r>
              <a:rPr lang="en-US" dirty="0"/>
              <a:t> T, et al. </a:t>
            </a:r>
            <a:r>
              <a:rPr lang="en-US" i="1" dirty="0"/>
              <a:t>Epilepsy </a:t>
            </a:r>
            <a:r>
              <a:rPr lang="en-US" i="1" dirty="0" err="1"/>
              <a:t>Curr</a:t>
            </a:r>
            <a:r>
              <a:rPr lang="en-US" i="1" dirty="0"/>
              <a:t>. </a:t>
            </a:r>
            <a:r>
              <a:rPr lang="en-US" dirty="0"/>
              <a:t>2016;16:48-61.</a:t>
            </a:r>
          </a:p>
        </p:txBody>
      </p:sp>
    </p:spTree>
    <p:extLst>
      <p:ext uri="{BB962C8B-B14F-4D97-AF65-F5344CB8AC3E}">
        <p14:creationId xmlns:p14="http://schemas.microsoft.com/office/powerpoint/2010/main" val="92376715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A82765-1FFF-4AE5-AF0C-961466FA386F}"/>
              </a:ext>
            </a:extLst>
          </p:cNvPr>
          <p:cNvSpPr>
            <a:spLocks noGrp="1"/>
          </p:cNvSpPr>
          <p:nvPr>
            <p:ph type="title"/>
          </p:nvPr>
        </p:nvSpPr>
        <p:spPr/>
        <p:txBody>
          <a:bodyPr/>
          <a:lstStyle/>
          <a:p>
            <a:r>
              <a:rPr lang="en-US" b="1" dirty="0"/>
              <a:t>Second-therapy phase highlights</a:t>
            </a:r>
            <a:endParaRPr lang="en-US" dirty="0"/>
          </a:p>
        </p:txBody>
      </p:sp>
      <p:sp>
        <p:nvSpPr>
          <p:cNvPr id="3" name="Text Placeholder 2">
            <a:extLst>
              <a:ext uri="{FF2B5EF4-FFF2-40B4-BE49-F238E27FC236}">
                <a16:creationId xmlns:a16="http://schemas.microsoft.com/office/drawing/2014/main" id="{30579387-43C6-423C-9D22-DD67E9132ECA}"/>
              </a:ext>
            </a:extLst>
          </p:cNvPr>
          <p:cNvSpPr>
            <a:spLocks noGrp="1"/>
          </p:cNvSpPr>
          <p:nvPr>
            <p:ph type="body" sz="quarter" idx="10"/>
          </p:nvPr>
        </p:nvSpPr>
        <p:spPr/>
        <p:txBody>
          <a:bodyPr/>
          <a:lstStyle/>
          <a:p>
            <a:r>
              <a:rPr lang="en-US" sz="900" b="0" i="0" u="none" strike="noStrike" baseline="0" dirty="0">
                <a:latin typeface="MyriadPro-Light"/>
              </a:rPr>
              <a:t>Treiman DM, et al. </a:t>
            </a:r>
            <a:r>
              <a:rPr lang="en-US" sz="900" b="0" i="1" u="none" strike="noStrike" baseline="0" dirty="0">
                <a:latin typeface="MyriadPro-LightIt"/>
              </a:rPr>
              <a:t>N Engl J Med. </a:t>
            </a:r>
            <a:r>
              <a:rPr lang="en-US" sz="900" b="0" i="0" u="none" strike="noStrike" baseline="0" dirty="0">
                <a:latin typeface="MyriadPro-Light"/>
              </a:rPr>
              <a:t>1998;339:792–798.</a:t>
            </a:r>
            <a:endParaRPr lang="en-US" dirty="0"/>
          </a:p>
        </p:txBody>
      </p:sp>
      <p:graphicFrame>
        <p:nvGraphicFramePr>
          <p:cNvPr id="5" name="Table 17">
            <a:extLst>
              <a:ext uri="{FF2B5EF4-FFF2-40B4-BE49-F238E27FC236}">
                <a16:creationId xmlns:a16="http://schemas.microsoft.com/office/drawing/2014/main" id="{8F59D5B1-3102-4D7F-99ED-742DE5C3FBC8}"/>
              </a:ext>
            </a:extLst>
          </p:cNvPr>
          <p:cNvGraphicFramePr>
            <a:graphicFrameLocks noGrp="1"/>
          </p:cNvGraphicFramePr>
          <p:nvPr>
            <p:extLst>
              <p:ext uri="{D42A27DB-BD31-4B8C-83A1-F6EECF244321}">
                <p14:modId xmlns:p14="http://schemas.microsoft.com/office/powerpoint/2010/main" val="3959472103"/>
              </p:ext>
            </p:extLst>
          </p:nvPr>
        </p:nvGraphicFramePr>
        <p:xfrm>
          <a:off x="769620" y="1686560"/>
          <a:ext cx="7833360" cy="1303020"/>
        </p:xfrm>
        <a:graphic>
          <a:graphicData uri="http://schemas.openxmlformats.org/drawingml/2006/table">
            <a:tbl>
              <a:tblPr firstRow="1" bandRow="1">
                <a:tableStyleId>{5C22544A-7EE6-4342-B048-85BDC9FD1C3A}</a:tableStyleId>
              </a:tblPr>
              <a:tblGrid>
                <a:gridCol w="1958340">
                  <a:extLst>
                    <a:ext uri="{9D8B030D-6E8A-4147-A177-3AD203B41FA5}">
                      <a16:colId xmlns:a16="http://schemas.microsoft.com/office/drawing/2014/main" val="2490967975"/>
                    </a:ext>
                  </a:extLst>
                </a:gridCol>
                <a:gridCol w="1958340">
                  <a:extLst>
                    <a:ext uri="{9D8B030D-6E8A-4147-A177-3AD203B41FA5}">
                      <a16:colId xmlns:a16="http://schemas.microsoft.com/office/drawing/2014/main" val="3079272959"/>
                    </a:ext>
                  </a:extLst>
                </a:gridCol>
                <a:gridCol w="1958340">
                  <a:extLst>
                    <a:ext uri="{9D8B030D-6E8A-4147-A177-3AD203B41FA5}">
                      <a16:colId xmlns:a16="http://schemas.microsoft.com/office/drawing/2014/main" val="3982024741"/>
                    </a:ext>
                  </a:extLst>
                </a:gridCol>
                <a:gridCol w="1958340">
                  <a:extLst>
                    <a:ext uri="{9D8B030D-6E8A-4147-A177-3AD203B41FA5}">
                      <a16:colId xmlns:a16="http://schemas.microsoft.com/office/drawing/2014/main" val="4273449039"/>
                    </a:ext>
                  </a:extLst>
                </a:gridCol>
              </a:tblGrid>
              <a:tr h="173967">
                <a:tc gridSpan="4">
                  <a:txBody>
                    <a:bodyPr/>
                    <a:lstStyle/>
                    <a:p>
                      <a:pPr marL="0" indent="0" algn="ctr">
                        <a:buFont typeface="Arial" panose="020B0604020202020204" pitchFamily="34" charset="0"/>
                        <a:buNone/>
                      </a:pPr>
                      <a:r>
                        <a:rPr lang="en-US" sz="1600" b="1" dirty="0"/>
                        <a:t>1998 VA SE Study, second blinded treatment (adults)</a:t>
                      </a:r>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707713623"/>
                  </a:ext>
                </a:extLst>
              </a:tr>
              <a:tr h="212113">
                <a:tc gridSpan="4">
                  <a:txBody>
                    <a:bodyPr/>
                    <a:lstStyle/>
                    <a:p>
                      <a:pPr algn="ctr"/>
                      <a:r>
                        <a:rPr lang="en-US" b="1" dirty="0"/>
                        <a:t>Equivalent treatments</a:t>
                      </a:r>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860875661"/>
                  </a:ext>
                </a:extLst>
              </a:tr>
              <a:tr h="212113">
                <a:tc>
                  <a:txBody>
                    <a:bodyPr/>
                    <a:lstStyle/>
                    <a:p>
                      <a:pPr algn="ctr"/>
                      <a:r>
                        <a:rPr lang="en-US" dirty="0"/>
                        <a:t>IV lorazepam </a:t>
                      </a:r>
                    </a:p>
                    <a:p>
                      <a:pPr algn="ctr"/>
                      <a:r>
                        <a:rPr lang="en-US" sz="1100" dirty="0"/>
                        <a:t>followed by</a:t>
                      </a:r>
                    </a:p>
                    <a:p>
                      <a:pPr algn="ctr"/>
                      <a:r>
                        <a:rPr lang="en-US" dirty="0"/>
                        <a:t>IV phenytoin </a:t>
                      </a:r>
                      <a:endParaRPr lang="en-US" b="1" dirty="0"/>
                    </a:p>
                  </a:txBody>
                  <a:tcPr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dirty="0"/>
                        <a:t>IV phenobarbital </a:t>
                      </a:r>
                    </a:p>
                    <a:p>
                      <a:pPr marL="0" marR="0" lvl="0" indent="0" algn="ctr" defTabSz="685800" rtl="0" eaLnBrk="1" fontAlgn="auto" latinLnBrk="0" hangingPunct="1">
                        <a:lnSpc>
                          <a:spcPct val="100000"/>
                        </a:lnSpc>
                        <a:spcBef>
                          <a:spcPts val="0"/>
                        </a:spcBef>
                        <a:spcAft>
                          <a:spcPts val="0"/>
                        </a:spcAft>
                        <a:buClrTx/>
                        <a:buSzTx/>
                        <a:buFontTx/>
                        <a:buNone/>
                        <a:tabLst/>
                        <a:defRPr/>
                      </a:pPr>
                      <a:r>
                        <a:rPr lang="en-US" sz="1100" kern="1200" dirty="0">
                          <a:solidFill>
                            <a:schemeClr val="dk1"/>
                          </a:solidFill>
                          <a:latin typeface="+mn-lt"/>
                          <a:ea typeface="+mn-ea"/>
                          <a:cs typeface="+mn-cs"/>
                        </a:rPr>
                        <a:t>followed by</a:t>
                      </a:r>
                    </a:p>
                    <a:p>
                      <a:pPr algn="ctr"/>
                      <a:r>
                        <a:rPr lang="en-US" dirty="0"/>
                        <a:t> IV phenytoin </a:t>
                      </a:r>
                      <a:endParaRPr lang="en-US" b="1" dirty="0"/>
                    </a:p>
                  </a:txBody>
                  <a:tcPr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dirty="0"/>
                        <a:t>IV phenytoin </a:t>
                      </a:r>
                    </a:p>
                    <a:p>
                      <a:pPr marL="0" marR="0" lvl="0" indent="0" algn="ctr" defTabSz="685800" rtl="0" eaLnBrk="1" fontAlgn="auto" latinLnBrk="0" hangingPunct="1">
                        <a:lnSpc>
                          <a:spcPct val="100000"/>
                        </a:lnSpc>
                        <a:spcBef>
                          <a:spcPts val="0"/>
                        </a:spcBef>
                        <a:spcAft>
                          <a:spcPts val="0"/>
                        </a:spcAft>
                        <a:buClrTx/>
                        <a:buSzTx/>
                        <a:buFontTx/>
                        <a:buNone/>
                        <a:tabLst/>
                        <a:defRPr/>
                      </a:pPr>
                      <a:r>
                        <a:rPr lang="en-US" sz="1100" kern="1200" dirty="0">
                          <a:solidFill>
                            <a:schemeClr val="dk1"/>
                          </a:solidFill>
                          <a:latin typeface="+mn-lt"/>
                          <a:ea typeface="+mn-ea"/>
                          <a:cs typeface="+mn-cs"/>
                        </a:rPr>
                        <a:t>followed by</a:t>
                      </a:r>
                    </a:p>
                    <a:p>
                      <a:pPr algn="ctr"/>
                      <a:r>
                        <a:rPr lang="en-US" dirty="0"/>
                        <a:t> IV lorazepam </a:t>
                      </a:r>
                      <a:endParaRPr lang="en-US" b="1" dirty="0"/>
                    </a:p>
                  </a:txBody>
                  <a:tcPr anchor="ctr"/>
                </a:tc>
                <a:tc>
                  <a:txBody>
                    <a:bodyPr/>
                    <a:lstStyle/>
                    <a:p>
                      <a:pPr algn="ctr"/>
                      <a:r>
                        <a:rPr lang="en-US" dirty="0"/>
                        <a:t>IV diazepam + phenytoin </a:t>
                      </a:r>
                    </a:p>
                    <a:p>
                      <a:pPr marL="0" marR="0" lvl="0" indent="0" algn="ctr" defTabSz="685800" rtl="0" eaLnBrk="1" fontAlgn="auto" latinLnBrk="0" hangingPunct="1">
                        <a:lnSpc>
                          <a:spcPct val="100000"/>
                        </a:lnSpc>
                        <a:spcBef>
                          <a:spcPts val="0"/>
                        </a:spcBef>
                        <a:spcAft>
                          <a:spcPts val="0"/>
                        </a:spcAft>
                        <a:buClrTx/>
                        <a:buSzTx/>
                        <a:buFontTx/>
                        <a:buNone/>
                        <a:tabLst/>
                        <a:defRPr/>
                      </a:pPr>
                      <a:r>
                        <a:rPr lang="en-US" sz="1100" kern="1200" dirty="0">
                          <a:solidFill>
                            <a:schemeClr val="dk1"/>
                          </a:solidFill>
                          <a:latin typeface="+mn-lt"/>
                          <a:ea typeface="+mn-ea"/>
                          <a:cs typeface="+mn-cs"/>
                        </a:rPr>
                        <a:t>followed by</a:t>
                      </a:r>
                    </a:p>
                    <a:p>
                      <a:pPr algn="ctr"/>
                      <a:r>
                        <a:rPr lang="en-US" dirty="0"/>
                        <a:t> IV lorazepam </a:t>
                      </a:r>
                      <a:endParaRPr lang="en-US" b="1" dirty="0"/>
                    </a:p>
                  </a:txBody>
                  <a:tcPr anchor="ctr"/>
                </a:tc>
                <a:extLst>
                  <a:ext uri="{0D108BD9-81ED-4DB2-BD59-A6C34878D82A}">
                    <a16:rowId xmlns:a16="http://schemas.microsoft.com/office/drawing/2014/main" val="2607217075"/>
                  </a:ext>
                </a:extLst>
              </a:tr>
            </a:tbl>
          </a:graphicData>
        </a:graphic>
      </p:graphicFrame>
    </p:spTree>
    <p:extLst>
      <p:ext uri="{BB962C8B-B14F-4D97-AF65-F5344CB8AC3E}">
        <p14:creationId xmlns:p14="http://schemas.microsoft.com/office/powerpoint/2010/main" val="73370925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C5CF16-2885-4207-B778-B8681F918D83}"/>
              </a:ext>
            </a:extLst>
          </p:cNvPr>
          <p:cNvSpPr>
            <a:spLocks noGrp="1"/>
          </p:cNvSpPr>
          <p:nvPr>
            <p:ph type="title"/>
          </p:nvPr>
        </p:nvSpPr>
        <p:spPr/>
        <p:txBody>
          <a:bodyPr>
            <a:normAutofit/>
          </a:bodyPr>
          <a:lstStyle/>
          <a:p>
            <a:r>
              <a:rPr lang="en-US" b="1" dirty="0"/>
              <a:t>Trials in second phase therapies: ESETT</a:t>
            </a:r>
          </a:p>
        </p:txBody>
      </p:sp>
      <p:graphicFrame>
        <p:nvGraphicFramePr>
          <p:cNvPr id="5" name="Table 5">
            <a:extLst>
              <a:ext uri="{FF2B5EF4-FFF2-40B4-BE49-F238E27FC236}">
                <a16:creationId xmlns:a16="http://schemas.microsoft.com/office/drawing/2014/main" id="{A5DAE88F-1D33-41BB-8390-A9F38754CA3B}"/>
              </a:ext>
            </a:extLst>
          </p:cNvPr>
          <p:cNvGraphicFramePr>
            <a:graphicFrameLocks noGrp="1"/>
          </p:cNvGraphicFramePr>
          <p:nvPr>
            <p:ph idx="1"/>
            <p:extLst>
              <p:ext uri="{D42A27DB-BD31-4B8C-83A1-F6EECF244321}">
                <p14:modId xmlns:p14="http://schemas.microsoft.com/office/powerpoint/2010/main" val="1285287186"/>
              </p:ext>
            </p:extLst>
          </p:nvPr>
        </p:nvGraphicFramePr>
        <p:xfrm>
          <a:off x="628650" y="1370013"/>
          <a:ext cx="7886700" cy="2397760"/>
        </p:xfrm>
        <a:graphic>
          <a:graphicData uri="http://schemas.openxmlformats.org/drawingml/2006/table">
            <a:tbl>
              <a:tblPr firstRow="1" bandRow="1">
                <a:tableStyleId>{5C22544A-7EE6-4342-B048-85BDC9FD1C3A}</a:tableStyleId>
              </a:tblPr>
              <a:tblGrid>
                <a:gridCol w="2628900">
                  <a:extLst>
                    <a:ext uri="{9D8B030D-6E8A-4147-A177-3AD203B41FA5}">
                      <a16:colId xmlns:a16="http://schemas.microsoft.com/office/drawing/2014/main" val="2085698903"/>
                    </a:ext>
                  </a:extLst>
                </a:gridCol>
                <a:gridCol w="2628900">
                  <a:extLst>
                    <a:ext uri="{9D8B030D-6E8A-4147-A177-3AD203B41FA5}">
                      <a16:colId xmlns:a16="http://schemas.microsoft.com/office/drawing/2014/main" val="4238652042"/>
                    </a:ext>
                  </a:extLst>
                </a:gridCol>
                <a:gridCol w="2628900">
                  <a:extLst>
                    <a:ext uri="{9D8B030D-6E8A-4147-A177-3AD203B41FA5}">
                      <a16:colId xmlns:a16="http://schemas.microsoft.com/office/drawing/2014/main" val="1449773559"/>
                    </a:ext>
                  </a:extLst>
                </a:gridCol>
              </a:tblGrid>
              <a:tr h="370840">
                <a:tc gridSpan="3">
                  <a:txBody>
                    <a:bodyPr/>
                    <a:lstStyle/>
                    <a:p>
                      <a:pPr algn="ctr"/>
                      <a:r>
                        <a:rPr lang="en-US" sz="1600" b="1" kern="1200" dirty="0">
                          <a:solidFill>
                            <a:schemeClr val="lt1"/>
                          </a:solidFill>
                          <a:latin typeface="+mn-lt"/>
                          <a:ea typeface="+mn-ea"/>
                          <a:cs typeface="+mn-cs"/>
                        </a:rPr>
                        <a:t>Established Status Epilepticus Treatment Trial (ESETT)</a:t>
                      </a:r>
                    </a:p>
                  </a:txBody>
                  <a:tcPr anchor="ct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3460093855"/>
                  </a:ext>
                </a:extLst>
              </a:tr>
              <a:tr h="370840">
                <a:tc gridSpan="3">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b="1" dirty="0"/>
                        <a:t>Endpoint: </a:t>
                      </a:r>
                      <a:r>
                        <a:rPr lang="en-US" dirty="0"/>
                        <a:t>Absence of clinically evident seizures and improved responsiveness at 60 minutes (N=384)</a:t>
                      </a:r>
                    </a:p>
                  </a:txBody>
                  <a:tcPr anchor="ct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1048819918"/>
                  </a:ext>
                </a:extLst>
              </a:tr>
              <a:tr h="370840">
                <a:tc>
                  <a:txBody>
                    <a:bodyPr/>
                    <a:lstStyle/>
                    <a:p>
                      <a:pPr algn="ctr"/>
                      <a:r>
                        <a:rPr lang="en-US" b="1" dirty="0"/>
                        <a:t>Levetiracetam (60 mg/kg)</a:t>
                      </a:r>
                    </a:p>
                  </a:txBody>
                  <a:tcPr anchor="ctr"/>
                </a:tc>
                <a:tc>
                  <a:txBody>
                    <a:bodyPr/>
                    <a:lstStyle/>
                    <a:p>
                      <a:pPr algn="ctr"/>
                      <a:r>
                        <a:rPr lang="en-US" b="1" dirty="0"/>
                        <a:t>Fosphenytoin (20 mg/kg)</a:t>
                      </a:r>
                    </a:p>
                  </a:txBody>
                  <a:tcPr anchor="ctr"/>
                </a:tc>
                <a:tc>
                  <a:txBody>
                    <a:bodyPr/>
                    <a:lstStyle/>
                    <a:p>
                      <a:pPr algn="ctr"/>
                      <a:r>
                        <a:rPr lang="en-US" b="1" dirty="0"/>
                        <a:t>Valproate (40 mg/kg)</a:t>
                      </a:r>
                    </a:p>
                  </a:txBody>
                  <a:tcPr anchor="ctr"/>
                </a:tc>
                <a:extLst>
                  <a:ext uri="{0D108BD9-81ED-4DB2-BD59-A6C34878D82A}">
                    <a16:rowId xmlns:a16="http://schemas.microsoft.com/office/drawing/2014/main" val="2777865137"/>
                  </a:ext>
                </a:extLst>
              </a:tr>
              <a:tr h="370840">
                <a:tc>
                  <a:txBody>
                    <a:bodyPr/>
                    <a:lstStyle/>
                    <a:p>
                      <a:pPr algn="ctr"/>
                      <a:r>
                        <a:rPr lang="en-US" dirty="0"/>
                        <a:t>47%</a:t>
                      </a:r>
                    </a:p>
                  </a:txBody>
                  <a:tcPr anchor="ctr"/>
                </a:tc>
                <a:tc>
                  <a:txBody>
                    <a:bodyPr/>
                    <a:lstStyle/>
                    <a:p>
                      <a:pPr algn="ctr"/>
                      <a:r>
                        <a:rPr lang="en-US" dirty="0"/>
                        <a:t>45%</a:t>
                      </a:r>
                    </a:p>
                  </a:txBody>
                  <a:tcPr anchor="ctr"/>
                </a:tc>
                <a:tc>
                  <a:txBody>
                    <a:bodyPr/>
                    <a:lstStyle/>
                    <a:p>
                      <a:pPr algn="ctr"/>
                      <a:r>
                        <a:rPr lang="en-US" dirty="0"/>
                        <a:t>46%</a:t>
                      </a:r>
                    </a:p>
                  </a:txBody>
                  <a:tcPr anchor="ctr"/>
                </a:tc>
                <a:extLst>
                  <a:ext uri="{0D108BD9-81ED-4DB2-BD59-A6C34878D82A}">
                    <a16:rowId xmlns:a16="http://schemas.microsoft.com/office/drawing/2014/main" val="379725647"/>
                  </a:ext>
                </a:extLst>
              </a:tr>
              <a:tr h="370840">
                <a:tc gridSpan="3">
                  <a:txBody>
                    <a:bodyPr/>
                    <a:lstStyle/>
                    <a:p>
                      <a:r>
                        <a:rPr lang="en-US" b="1" dirty="0"/>
                        <a:t>Adverse events</a:t>
                      </a:r>
                    </a:p>
                    <a:p>
                      <a:pPr marL="285750" indent="-285750">
                        <a:buFont typeface="Arial" panose="020B0604020202020204" pitchFamily="34" charset="0"/>
                        <a:buChar char="•"/>
                      </a:pPr>
                      <a:r>
                        <a:rPr lang="en-US" b="0" dirty="0"/>
                        <a:t>Similar incidences with all treatments</a:t>
                      </a:r>
                    </a:p>
                    <a:p>
                      <a:pPr marL="285750" indent="-285750">
                        <a:buFont typeface="Arial" panose="020B0604020202020204" pitchFamily="34" charset="0"/>
                        <a:buChar char="•"/>
                      </a:pPr>
                      <a:r>
                        <a:rPr lang="en-US" b="0" dirty="0"/>
                        <a:t>Nonsignificant difference in hypotension and endotracheal intubation (</a:t>
                      </a:r>
                      <a:r>
                        <a:rPr lang="en-US" sz="1350" b="0" i="0" kern="1200" dirty="0">
                          <a:solidFill>
                            <a:schemeClr val="dk1"/>
                          </a:solidFill>
                          <a:effectLst/>
                          <a:latin typeface="+mn-lt"/>
                          <a:ea typeface="+mn-ea"/>
                          <a:cs typeface="+mn-cs"/>
                        </a:rPr>
                        <a:t>fosphenytoin</a:t>
                      </a:r>
                      <a:r>
                        <a:rPr lang="en-US" b="0" dirty="0"/>
                        <a:t>)</a:t>
                      </a:r>
                    </a:p>
                    <a:p>
                      <a:pPr marL="285750" indent="-285750">
                        <a:buFont typeface="Arial" panose="020B0604020202020204" pitchFamily="34" charset="0"/>
                        <a:buChar char="•"/>
                      </a:pPr>
                      <a:r>
                        <a:rPr lang="en-US" b="0" dirty="0"/>
                        <a:t>Nonsignificant difference in deaths (</a:t>
                      </a:r>
                      <a:r>
                        <a:rPr lang="en-US" sz="1350" b="0" i="0" kern="1200" dirty="0">
                          <a:solidFill>
                            <a:schemeClr val="dk1"/>
                          </a:solidFill>
                          <a:effectLst/>
                          <a:latin typeface="+mn-lt"/>
                          <a:ea typeface="+mn-ea"/>
                          <a:cs typeface="+mn-cs"/>
                        </a:rPr>
                        <a:t>levetiracetam)</a:t>
                      </a:r>
                      <a:endParaRPr lang="en-US" b="1" dirty="0"/>
                    </a:p>
                  </a:txBody>
                  <a:tcPr anchor="ctr"/>
                </a:tc>
                <a:tc hMerge="1">
                  <a:txBody>
                    <a:bodyPr/>
                    <a:lstStyle/>
                    <a:p>
                      <a:endParaRPr lang="en-US" dirty="0"/>
                    </a:p>
                  </a:txBody>
                  <a:tcPr anchor="ctr"/>
                </a:tc>
                <a:tc hMerge="1">
                  <a:txBody>
                    <a:bodyPr/>
                    <a:lstStyle/>
                    <a:p>
                      <a:endParaRPr lang="en-US" dirty="0"/>
                    </a:p>
                  </a:txBody>
                  <a:tcPr anchor="ctr"/>
                </a:tc>
                <a:extLst>
                  <a:ext uri="{0D108BD9-81ED-4DB2-BD59-A6C34878D82A}">
                    <a16:rowId xmlns:a16="http://schemas.microsoft.com/office/drawing/2014/main" val="3633371806"/>
                  </a:ext>
                </a:extLst>
              </a:tr>
            </a:tbl>
          </a:graphicData>
        </a:graphic>
      </p:graphicFrame>
      <p:sp>
        <p:nvSpPr>
          <p:cNvPr id="4" name="Text Placeholder 3">
            <a:extLst>
              <a:ext uri="{FF2B5EF4-FFF2-40B4-BE49-F238E27FC236}">
                <a16:creationId xmlns:a16="http://schemas.microsoft.com/office/drawing/2014/main" id="{5C6B7997-DF2F-438E-B376-BAF6604803AB}"/>
              </a:ext>
            </a:extLst>
          </p:cNvPr>
          <p:cNvSpPr>
            <a:spLocks noGrp="1"/>
          </p:cNvSpPr>
          <p:nvPr>
            <p:ph type="body" sz="quarter" idx="10"/>
          </p:nvPr>
        </p:nvSpPr>
        <p:spPr/>
        <p:txBody>
          <a:bodyPr>
            <a:normAutofit/>
          </a:bodyPr>
          <a:lstStyle/>
          <a:p>
            <a:pPr>
              <a:lnSpc>
                <a:spcPct val="110000"/>
              </a:lnSpc>
            </a:pPr>
            <a:r>
              <a:rPr lang="en-US" dirty="0">
                <a:latin typeface="MyriadPro-Light"/>
              </a:rPr>
              <a:t>Kapur J, et al. </a:t>
            </a:r>
            <a:r>
              <a:rPr lang="en-US" i="1" dirty="0">
                <a:latin typeface="MyriadPro-Light"/>
              </a:rPr>
              <a:t>N Engl J Med.</a:t>
            </a:r>
            <a:r>
              <a:rPr lang="en-US" dirty="0">
                <a:latin typeface="MyriadPro-Light"/>
              </a:rPr>
              <a:t> 2019;381:2103-2113.</a:t>
            </a:r>
          </a:p>
        </p:txBody>
      </p:sp>
    </p:spTree>
    <p:extLst>
      <p:ext uri="{BB962C8B-B14F-4D97-AF65-F5344CB8AC3E}">
        <p14:creationId xmlns:p14="http://schemas.microsoft.com/office/powerpoint/2010/main" val="150561823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DA6F3E-9A57-4A38-848F-20EF4F1AC35C}"/>
              </a:ext>
            </a:extLst>
          </p:cNvPr>
          <p:cNvSpPr>
            <a:spLocks noGrp="1"/>
          </p:cNvSpPr>
          <p:nvPr>
            <p:ph type="title"/>
          </p:nvPr>
        </p:nvSpPr>
        <p:spPr/>
        <p:txBody>
          <a:bodyPr>
            <a:normAutofit/>
          </a:bodyPr>
          <a:lstStyle/>
          <a:p>
            <a:r>
              <a:rPr lang="en-US" b="1" dirty="0"/>
              <a:t>Trials in second phase therapies: TRENDS Trial</a:t>
            </a:r>
          </a:p>
        </p:txBody>
      </p:sp>
      <p:sp>
        <p:nvSpPr>
          <p:cNvPr id="4" name="Text Placeholder 3">
            <a:extLst>
              <a:ext uri="{FF2B5EF4-FFF2-40B4-BE49-F238E27FC236}">
                <a16:creationId xmlns:a16="http://schemas.microsoft.com/office/drawing/2014/main" id="{BC4A0E60-0700-46BE-9BB4-1AC6B8ED1A67}"/>
              </a:ext>
            </a:extLst>
          </p:cNvPr>
          <p:cNvSpPr>
            <a:spLocks noGrp="1"/>
          </p:cNvSpPr>
          <p:nvPr>
            <p:ph type="body" sz="quarter" idx="10"/>
          </p:nvPr>
        </p:nvSpPr>
        <p:spPr/>
        <p:txBody>
          <a:bodyPr/>
          <a:lstStyle/>
          <a:p>
            <a:r>
              <a:rPr lang="en-US" dirty="0"/>
              <a:t>Husain AM, et al. </a:t>
            </a:r>
            <a:r>
              <a:rPr lang="en-US" i="1" dirty="0"/>
              <a:t>Ann Neurol. </a:t>
            </a:r>
            <a:r>
              <a:rPr lang="en-US" dirty="0"/>
              <a:t>2018;83:1174-1185.</a:t>
            </a:r>
          </a:p>
        </p:txBody>
      </p:sp>
      <p:graphicFrame>
        <p:nvGraphicFramePr>
          <p:cNvPr id="8" name="Table 5">
            <a:extLst>
              <a:ext uri="{FF2B5EF4-FFF2-40B4-BE49-F238E27FC236}">
                <a16:creationId xmlns:a16="http://schemas.microsoft.com/office/drawing/2014/main" id="{21558D93-F24A-4A3F-A81A-775299A532F6}"/>
              </a:ext>
            </a:extLst>
          </p:cNvPr>
          <p:cNvGraphicFramePr>
            <a:graphicFrameLocks noGrp="1"/>
          </p:cNvGraphicFramePr>
          <p:nvPr>
            <p:ph idx="1"/>
            <p:extLst>
              <p:ext uri="{D42A27DB-BD31-4B8C-83A1-F6EECF244321}">
                <p14:modId xmlns:p14="http://schemas.microsoft.com/office/powerpoint/2010/main" val="260283851"/>
              </p:ext>
            </p:extLst>
          </p:nvPr>
        </p:nvGraphicFramePr>
        <p:xfrm>
          <a:off x="628650" y="1370013"/>
          <a:ext cx="7886700" cy="2324100"/>
        </p:xfrm>
        <a:graphic>
          <a:graphicData uri="http://schemas.openxmlformats.org/drawingml/2006/table">
            <a:tbl>
              <a:tblPr firstRow="1" bandRow="1">
                <a:tableStyleId>{5C22544A-7EE6-4342-B048-85BDC9FD1C3A}</a:tableStyleId>
              </a:tblPr>
              <a:tblGrid>
                <a:gridCol w="3943350">
                  <a:extLst>
                    <a:ext uri="{9D8B030D-6E8A-4147-A177-3AD203B41FA5}">
                      <a16:colId xmlns:a16="http://schemas.microsoft.com/office/drawing/2014/main" val="2085698903"/>
                    </a:ext>
                  </a:extLst>
                </a:gridCol>
                <a:gridCol w="3943350">
                  <a:extLst>
                    <a:ext uri="{9D8B030D-6E8A-4147-A177-3AD203B41FA5}">
                      <a16:colId xmlns:a16="http://schemas.microsoft.com/office/drawing/2014/main" val="4238652042"/>
                    </a:ext>
                  </a:extLst>
                </a:gridCol>
              </a:tblGrid>
              <a:tr h="370840">
                <a:tc gridSpan="2">
                  <a:txBody>
                    <a:bodyPr/>
                    <a:lstStyle/>
                    <a:p>
                      <a:pPr algn="ctr"/>
                      <a:r>
                        <a:rPr lang="en-US" sz="1600" b="1" kern="1200" dirty="0">
                          <a:solidFill>
                            <a:schemeClr val="lt1"/>
                          </a:solidFill>
                          <a:latin typeface="+mn-lt"/>
                          <a:ea typeface="+mn-ea"/>
                          <a:cs typeface="+mn-cs"/>
                        </a:rPr>
                        <a:t>Treatment of Recurrent Electrographic Nonconvulsive Seizures Trial (TRENDS)</a:t>
                      </a:r>
                    </a:p>
                  </a:txBody>
                  <a:tcPr anchor="ctr"/>
                </a:tc>
                <a:tc hMerge="1">
                  <a:txBody>
                    <a:bodyPr/>
                    <a:lstStyle/>
                    <a:p>
                      <a:endParaRPr lang="en-US" dirty="0"/>
                    </a:p>
                  </a:txBody>
                  <a:tcPr/>
                </a:tc>
                <a:extLst>
                  <a:ext uri="{0D108BD9-81ED-4DB2-BD59-A6C34878D82A}">
                    <a16:rowId xmlns:a16="http://schemas.microsoft.com/office/drawing/2014/main" val="3460093855"/>
                  </a:ext>
                </a:extLst>
              </a:tr>
              <a:tr h="370840">
                <a:tc gridSpan="2">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b="1" dirty="0"/>
                        <a:t>Endpoint</a:t>
                      </a:r>
                    </a:p>
                    <a:p>
                      <a:pPr marL="285750" marR="0" lvl="0" indent="-2857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dirty="0"/>
                        <a:t>Absence of electrographic seizures for 24 hours (N=74)</a:t>
                      </a:r>
                    </a:p>
                    <a:p>
                      <a:pPr marL="285750" marR="0" lvl="0" indent="-2857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dirty="0"/>
                        <a:t>Noninferiority</a:t>
                      </a:r>
                    </a:p>
                  </a:txBody>
                  <a:tcPr anchor="ctr"/>
                </a:tc>
                <a:tc hMerge="1">
                  <a:txBody>
                    <a:bodyPr/>
                    <a:lstStyle/>
                    <a:p>
                      <a:endParaRPr lang="en-US" dirty="0"/>
                    </a:p>
                  </a:txBody>
                  <a:tcPr/>
                </a:tc>
                <a:extLst>
                  <a:ext uri="{0D108BD9-81ED-4DB2-BD59-A6C34878D82A}">
                    <a16:rowId xmlns:a16="http://schemas.microsoft.com/office/drawing/2014/main" val="1048819918"/>
                  </a:ext>
                </a:extLst>
              </a:tr>
              <a:tr h="370840">
                <a:tc>
                  <a:txBody>
                    <a:bodyPr/>
                    <a:lstStyle/>
                    <a:p>
                      <a:pPr algn="ctr"/>
                      <a:r>
                        <a:rPr lang="en-US" b="1" dirty="0" err="1"/>
                        <a:t>Lacosamide</a:t>
                      </a:r>
                      <a:r>
                        <a:rPr lang="en-US" b="1" dirty="0"/>
                        <a:t> (400 mg)</a:t>
                      </a:r>
                    </a:p>
                  </a:txBody>
                  <a:tcPr anchor="ctr"/>
                </a:tc>
                <a:tc>
                  <a:txBody>
                    <a:bodyPr/>
                    <a:lstStyle/>
                    <a:p>
                      <a:pPr algn="ctr"/>
                      <a:r>
                        <a:rPr lang="en-US" b="1" dirty="0"/>
                        <a:t>Fosphenytoin (20 mg/kg)</a:t>
                      </a:r>
                    </a:p>
                  </a:txBody>
                  <a:tcPr anchor="ctr"/>
                </a:tc>
                <a:extLst>
                  <a:ext uri="{0D108BD9-81ED-4DB2-BD59-A6C34878D82A}">
                    <a16:rowId xmlns:a16="http://schemas.microsoft.com/office/drawing/2014/main" val="2777865137"/>
                  </a:ext>
                </a:extLst>
              </a:tr>
              <a:tr h="370840">
                <a:tc>
                  <a:txBody>
                    <a:bodyPr/>
                    <a:lstStyle/>
                    <a:p>
                      <a:pPr algn="ctr"/>
                      <a:r>
                        <a:rPr lang="en-US" dirty="0"/>
                        <a:t>63%</a:t>
                      </a:r>
                    </a:p>
                  </a:txBody>
                  <a:tcPr anchor="ctr"/>
                </a:tc>
                <a:tc>
                  <a:txBody>
                    <a:bodyPr/>
                    <a:lstStyle/>
                    <a:p>
                      <a:pPr algn="ctr"/>
                      <a:r>
                        <a:rPr lang="en-US" dirty="0"/>
                        <a:t>50%</a:t>
                      </a:r>
                    </a:p>
                  </a:txBody>
                  <a:tcPr anchor="ctr"/>
                </a:tc>
                <a:extLst>
                  <a:ext uri="{0D108BD9-81ED-4DB2-BD59-A6C34878D82A}">
                    <a16:rowId xmlns:a16="http://schemas.microsoft.com/office/drawing/2014/main" val="379725647"/>
                  </a:ext>
                </a:extLst>
              </a:tr>
              <a:tr h="370840">
                <a:tc gridSpan="2">
                  <a:txBody>
                    <a:bodyPr/>
                    <a:lstStyle/>
                    <a:p>
                      <a:r>
                        <a:rPr lang="en-US" b="1" dirty="0"/>
                        <a:t>Adverse events</a:t>
                      </a:r>
                    </a:p>
                    <a:p>
                      <a:pPr marL="285750" indent="-285750">
                        <a:buFont typeface="Arial" panose="020B0604020202020204" pitchFamily="34" charset="0"/>
                        <a:buChar char="•"/>
                      </a:pPr>
                      <a:r>
                        <a:rPr lang="en-US" b="0" dirty="0"/>
                        <a:t>Similar incidence</a:t>
                      </a:r>
                    </a:p>
                  </a:txBody>
                  <a:tcPr anchor="ctr"/>
                </a:tc>
                <a:tc hMerge="1">
                  <a:txBody>
                    <a:bodyPr/>
                    <a:lstStyle/>
                    <a:p>
                      <a:endParaRPr lang="en-US" dirty="0"/>
                    </a:p>
                  </a:txBody>
                  <a:tcPr anchor="ctr"/>
                </a:tc>
                <a:extLst>
                  <a:ext uri="{0D108BD9-81ED-4DB2-BD59-A6C34878D82A}">
                    <a16:rowId xmlns:a16="http://schemas.microsoft.com/office/drawing/2014/main" val="3633371806"/>
                  </a:ext>
                </a:extLst>
              </a:tr>
            </a:tbl>
          </a:graphicData>
        </a:graphic>
      </p:graphicFrame>
    </p:spTree>
    <p:extLst>
      <p:ext uri="{BB962C8B-B14F-4D97-AF65-F5344CB8AC3E}">
        <p14:creationId xmlns:p14="http://schemas.microsoft.com/office/powerpoint/2010/main" val="387079122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39582E-7BE4-42CC-B350-BD7F1942E098}"/>
              </a:ext>
            </a:extLst>
          </p:cNvPr>
          <p:cNvSpPr>
            <a:spLocks noGrp="1"/>
          </p:cNvSpPr>
          <p:nvPr>
            <p:ph type="title"/>
          </p:nvPr>
        </p:nvSpPr>
        <p:spPr/>
        <p:txBody>
          <a:bodyPr/>
          <a:lstStyle/>
          <a:p>
            <a:r>
              <a:rPr lang="en-US" b="1" dirty="0"/>
              <a:t>Third-phase therapy</a:t>
            </a:r>
          </a:p>
        </p:txBody>
      </p:sp>
      <p:sp>
        <p:nvSpPr>
          <p:cNvPr id="3" name="Content Placeholder 2">
            <a:extLst>
              <a:ext uri="{FF2B5EF4-FFF2-40B4-BE49-F238E27FC236}">
                <a16:creationId xmlns:a16="http://schemas.microsoft.com/office/drawing/2014/main" id="{3C9D65D1-FCC9-4EF8-A2F2-03C1456743F4}"/>
              </a:ext>
            </a:extLst>
          </p:cNvPr>
          <p:cNvSpPr>
            <a:spLocks noGrp="1"/>
          </p:cNvSpPr>
          <p:nvPr>
            <p:ph idx="1"/>
          </p:nvPr>
        </p:nvSpPr>
        <p:spPr/>
        <p:txBody>
          <a:bodyPr/>
          <a:lstStyle/>
          <a:p>
            <a:r>
              <a:rPr lang="en-US" dirty="0"/>
              <a:t>Begin when seizure duration reaches 40 minutes</a:t>
            </a:r>
          </a:p>
          <a:p>
            <a:r>
              <a:rPr lang="en-US" dirty="0"/>
              <a:t>No clear evidence to guide selection</a:t>
            </a:r>
          </a:p>
          <a:p>
            <a:r>
              <a:rPr lang="en-US" dirty="0"/>
              <a:t>Considered substantially less effective than previous phases of therapy</a:t>
            </a:r>
          </a:p>
          <a:p>
            <a:r>
              <a:rPr lang="en-US" dirty="0"/>
              <a:t>Treatment options</a:t>
            </a:r>
          </a:p>
          <a:p>
            <a:pPr lvl="1"/>
            <a:r>
              <a:rPr lang="en-US" dirty="0"/>
              <a:t>Repeat second phase therapy or anesthetic doses of thiopental, midazolam, pentobarbital, propofol</a:t>
            </a:r>
          </a:p>
          <a:p>
            <a:pPr lvl="1"/>
            <a:endParaRPr lang="en-US" dirty="0"/>
          </a:p>
        </p:txBody>
      </p:sp>
      <p:sp>
        <p:nvSpPr>
          <p:cNvPr id="4" name="Text Placeholder 3">
            <a:extLst>
              <a:ext uri="{FF2B5EF4-FFF2-40B4-BE49-F238E27FC236}">
                <a16:creationId xmlns:a16="http://schemas.microsoft.com/office/drawing/2014/main" id="{BF7854D3-EB38-4D4A-8FFE-7260E2FF339A}"/>
              </a:ext>
            </a:extLst>
          </p:cNvPr>
          <p:cNvSpPr>
            <a:spLocks noGrp="1"/>
          </p:cNvSpPr>
          <p:nvPr>
            <p:ph type="body" sz="quarter" idx="10"/>
          </p:nvPr>
        </p:nvSpPr>
        <p:spPr/>
        <p:txBody>
          <a:bodyPr/>
          <a:lstStyle/>
          <a:p>
            <a:r>
              <a:rPr lang="en-US" dirty="0"/>
              <a:t>Glauser T, et al. </a:t>
            </a:r>
            <a:r>
              <a:rPr lang="en-US" i="1" dirty="0"/>
              <a:t>Epilepsy </a:t>
            </a:r>
            <a:r>
              <a:rPr lang="en-US" i="1" dirty="0" err="1"/>
              <a:t>Curr</a:t>
            </a:r>
            <a:r>
              <a:rPr lang="en-US" i="1" dirty="0"/>
              <a:t>. </a:t>
            </a:r>
            <a:r>
              <a:rPr lang="en-US" dirty="0"/>
              <a:t>2016;16:48-61.</a:t>
            </a:r>
          </a:p>
        </p:txBody>
      </p:sp>
    </p:spTree>
    <p:extLst>
      <p:ext uri="{BB962C8B-B14F-4D97-AF65-F5344CB8AC3E}">
        <p14:creationId xmlns:p14="http://schemas.microsoft.com/office/powerpoint/2010/main" val="41307391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0B2138-9EB8-491A-8654-4475BA480263}"/>
              </a:ext>
            </a:extLst>
          </p:cNvPr>
          <p:cNvSpPr>
            <a:spLocks noGrp="1"/>
          </p:cNvSpPr>
          <p:nvPr>
            <p:ph type="title"/>
          </p:nvPr>
        </p:nvSpPr>
        <p:spPr/>
        <p:txBody>
          <a:bodyPr>
            <a:normAutofit fontScale="90000"/>
          </a:bodyPr>
          <a:lstStyle/>
          <a:p>
            <a:r>
              <a:rPr lang="en-US" dirty="0"/>
              <a:t>MODULE 4—PEDIATRIC PERSPECTIVE ON CARE FOR SEIZURE EMERGENCIES</a:t>
            </a:r>
          </a:p>
        </p:txBody>
      </p:sp>
      <p:sp>
        <p:nvSpPr>
          <p:cNvPr id="3" name="Content Placeholder 2">
            <a:extLst>
              <a:ext uri="{FF2B5EF4-FFF2-40B4-BE49-F238E27FC236}">
                <a16:creationId xmlns:a16="http://schemas.microsoft.com/office/drawing/2014/main" id="{0254E380-EFC8-4260-8CD6-59C1E9C81ADA}"/>
              </a:ext>
            </a:extLst>
          </p:cNvPr>
          <p:cNvSpPr>
            <a:spLocks noGrp="1"/>
          </p:cNvSpPr>
          <p:nvPr>
            <p:ph idx="1"/>
          </p:nvPr>
        </p:nvSpPr>
        <p:spPr/>
        <p:txBody>
          <a:bodyPr/>
          <a:lstStyle/>
          <a:p>
            <a:endParaRPr lang="en-US"/>
          </a:p>
        </p:txBody>
      </p:sp>
      <p:sp>
        <p:nvSpPr>
          <p:cNvPr id="4" name="Text Placeholder 3">
            <a:extLst>
              <a:ext uri="{FF2B5EF4-FFF2-40B4-BE49-F238E27FC236}">
                <a16:creationId xmlns:a16="http://schemas.microsoft.com/office/drawing/2014/main" id="{7C255E3C-7A27-4500-8B28-97D2796D6989}"/>
              </a:ext>
            </a:extLst>
          </p:cNvPr>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276709945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5CFF931-DB6A-45D9-A902-B246835E474D}"/>
              </a:ext>
            </a:extLst>
          </p:cNvPr>
          <p:cNvSpPr>
            <a:spLocks noGrp="1"/>
          </p:cNvSpPr>
          <p:nvPr>
            <p:ph type="title"/>
          </p:nvPr>
        </p:nvSpPr>
        <p:spPr>
          <a:xfrm>
            <a:off x="623888" y="1282305"/>
            <a:ext cx="7886700" cy="1289446"/>
          </a:xfrm>
        </p:spPr>
        <p:txBody>
          <a:bodyPr>
            <a:normAutofit fontScale="90000"/>
          </a:bodyPr>
          <a:lstStyle/>
          <a:p>
            <a:r>
              <a:rPr lang="en-US" b="1" dirty="0"/>
              <a:t>Pediatric perspective on care for seizure emergencies</a:t>
            </a:r>
          </a:p>
        </p:txBody>
      </p:sp>
      <p:sp>
        <p:nvSpPr>
          <p:cNvPr id="6" name="Text Placeholder 5">
            <a:extLst>
              <a:ext uri="{FF2B5EF4-FFF2-40B4-BE49-F238E27FC236}">
                <a16:creationId xmlns:a16="http://schemas.microsoft.com/office/drawing/2014/main" id="{E76E79CB-D28D-4E69-8BCB-501AF269024F}"/>
              </a:ext>
            </a:extLst>
          </p:cNvPr>
          <p:cNvSpPr>
            <a:spLocks noGrp="1"/>
          </p:cNvSpPr>
          <p:nvPr>
            <p:ph type="body" idx="1"/>
          </p:nvPr>
        </p:nvSpPr>
        <p:spPr>
          <a:xfrm>
            <a:off x="623888" y="2498650"/>
            <a:ext cx="7886700" cy="1125140"/>
          </a:xfrm>
        </p:spPr>
        <p:txBody>
          <a:bodyPr>
            <a:normAutofit fontScale="25000" lnSpcReduction="20000"/>
          </a:bodyPr>
          <a:lstStyle/>
          <a:p>
            <a:pPr>
              <a:lnSpc>
                <a:spcPct val="120000"/>
              </a:lnSpc>
              <a:spcBef>
                <a:spcPts val="0"/>
              </a:spcBef>
            </a:pPr>
            <a:r>
              <a:rPr lang="it-IT" sz="9600" b="1" dirty="0">
                <a:latin typeface="Calibri" panose="020F0502020204030204" pitchFamily="34" charset="0"/>
                <a:ea typeface="Calibri" panose="020F0502020204030204" pitchFamily="34" charset="0"/>
                <a:cs typeface="Times New Roman" panose="02020603050405020304" pitchFamily="18" charset="0"/>
              </a:rPr>
              <a:t>Juliann M. Paolicchi, MA, MD, FAES, FANA</a:t>
            </a:r>
          </a:p>
          <a:p>
            <a:pPr>
              <a:lnSpc>
                <a:spcPct val="120000"/>
              </a:lnSpc>
              <a:spcBef>
                <a:spcPts val="0"/>
              </a:spcBef>
            </a:pPr>
            <a:r>
              <a:rPr lang="en-US" sz="4800" dirty="0">
                <a:latin typeface="Calibri" panose="020F0502020204030204" pitchFamily="34" charset="0"/>
                <a:ea typeface="Calibri" panose="020F0502020204030204" pitchFamily="34" charset="0"/>
                <a:cs typeface="Times New Roman" panose="02020603050405020304" pitchFamily="18" charset="0"/>
              </a:rPr>
              <a:t>Co-Director, Clinical Research</a:t>
            </a:r>
          </a:p>
          <a:p>
            <a:pPr>
              <a:lnSpc>
                <a:spcPct val="120000"/>
              </a:lnSpc>
              <a:spcBef>
                <a:spcPts val="0"/>
              </a:spcBef>
            </a:pPr>
            <a:r>
              <a:rPr lang="en-US" sz="4800" dirty="0">
                <a:latin typeface="Calibri" panose="020F0502020204030204" pitchFamily="34" charset="0"/>
                <a:ea typeface="Calibri" panose="020F0502020204030204" pitchFamily="34" charset="0"/>
                <a:cs typeface="Times New Roman" panose="02020603050405020304" pitchFamily="18" charset="0"/>
              </a:rPr>
              <a:t>Pediatric Epileptologist</a:t>
            </a:r>
          </a:p>
          <a:p>
            <a:pPr>
              <a:lnSpc>
                <a:spcPct val="120000"/>
              </a:lnSpc>
              <a:spcBef>
                <a:spcPts val="0"/>
              </a:spcBef>
            </a:pPr>
            <a:r>
              <a:rPr lang="en-US" sz="4800" dirty="0">
                <a:latin typeface="Calibri" panose="020F0502020204030204" pitchFamily="34" charset="0"/>
                <a:ea typeface="Calibri" panose="020F0502020204030204" pitchFamily="34" charset="0"/>
                <a:cs typeface="Times New Roman" panose="02020603050405020304" pitchFamily="18" charset="0"/>
              </a:rPr>
              <a:t>Northeast Regional Epilepsy Group</a:t>
            </a:r>
          </a:p>
          <a:p>
            <a:pPr>
              <a:lnSpc>
                <a:spcPct val="120000"/>
              </a:lnSpc>
              <a:spcBef>
                <a:spcPts val="0"/>
              </a:spcBef>
            </a:pPr>
            <a:r>
              <a:rPr lang="en-US" sz="4800" dirty="0">
                <a:latin typeface="Calibri" panose="020F0502020204030204" pitchFamily="34" charset="0"/>
                <a:ea typeface="Calibri" panose="020F0502020204030204" pitchFamily="34" charset="0"/>
                <a:cs typeface="Times New Roman" panose="02020603050405020304" pitchFamily="18" charset="0"/>
              </a:rPr>
              <a:t>Professor, Pediatrics and Neurology</a:t>
            </a:r>
          </a:p>
          <a:p>
            <a:pPr>
              <a:lnSpc>
                <a:spcPct val="120000"/>
              </a:lnSpc>
              <a:spcBef>
                <a:spcPts val="0"/>
              </a:spcBef>
            </a:pPr>
            <a:r>
              <a:rPr lang="en-US" sz="4800" dirty="0">
                <a:latin typeface="Calibri" panose="020F0502020204030204" pitchFamily="34" charset="0"/>
                <a:ea typeface="Calibri" panose="020F0502020204030204" pitchFamily="34" charset="0"/>
                <a:cs typeface="Times New Roman" panose="02020603050405020304" pitchFamily="18" charset="0"/>
              </a:rPr>
              <a:t>Hackensack-Meridian Medical School</a:t>
            </a:r>
          </a:p>
          <a:p>
            <a:pPr>
              <a:lnSpc>
                <a:spcPct val="120000"/>
              </a:lnSpc>
              <a:spcBef>
                <a:spcPts val="0"/>
              </a:spcBef>
            </a:pPr>
            <a:r>
              <a:rPr lang="en-US" sz="4800" dirty="0">
                <a:latin typeface="Calibri" panose="020F0502020204030204" pitchFamily="34" charset="0"/>
                <a:ea typeface="Calibri" panose="020F0502020204030204" pitchFamily="34" charset="0"/>
                <a:cs typeface="Times New Roman" panose="02020603050405020304" pitchFamily="18" charset="0"/>
              </a:rPr>
              <a:t>Seton Hall University</a:t>
            </a:r>
          </a:p>
          <a:p>
            <a:pPr>
              <a:lnSpc>
                <a:spcPct val="120000"/>
              </a:lnSpc>
              <a:spcBef>
                <a:spcPts val="0"/>
              </a:spcBef>
            </a:pPr>
            <a:r>
              <a:rPr lang="en-US" sz="4800" dirty="0">
                <a:latin typeface="Calibri" panose="020F0502020204030204" pitchFamily="34" charset="0"/>
                <a:ea typeface="Calibri" panose="020F0502020204030204" pitchFamily="34" charset="0"/>
                <a:cs typeface="Times New Roman" panose="02020603050405020304" pitchFamily="18" charset="0"/>
              </a:rPr>
              <a:t>Hackensack, New Jersey</a:t>
            </a:r>
            <a:endParaRPr lang="en-US" sz="8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652549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7BCB80E9-1C40-4655-B091-DE94786EE45E}"/>
              </a:ext>
            </a:extLst>
          </p:cNvPr>
          <p:cNvSpPr>
            <a:spLocks noGrp="1"/>
          </p:cNvSpPr>
          <p:nvPr>
            <p:ph type="body" sz="quarter" idx="10"/>
          </p:nvPr>
        </p:nvSpPr>
        <p:spPr/>
        <p:txBody>
          <a:bodyPr>
            <a:normAutofit fontScale="55000" lnSpcReduction="20000"/>
          </a:bodyPr>
          <a:lstStyle/>
          <a:p>
            <a:pPr marL="0" indent="0" fontAlgn="ctr">
              <a:lnSpc>
                <a:spcPct val="100000"/>
              </a:lnSpc>
              <a:buNone/>
            </a:pPr>
            <a:endParaRPr lang="en-US" sz="1900" dirty="0"/>
          </a:p>
        </p:txBody>
      </p:sp>
      <p:sp>
        <p:nvSpPr>
          <p:cNvPr id="2" name="Title 1">
            <a:extLst>
              <a:ext uri="{FF2B5EF4-FFF2-40B4-BE49-F238E27FC236}">
                <a16:creationId xmlns:a16="http://schemas.microsoft.com/office/drawing/2014/main" id="{2479E2A1-26E8-48A3-99ED-4B89CF60A891}"/>
              </a:ext>
            </a:extLst>
          </p:cNvPr>
          <p:cNvSpPr>
            <a:spLocks noGrp="1"/>
          </p:cNvSpPr>
          <p:nvPr>
            <p:ph type="title"/>
          </p:nvPr>
        </p:nvSpPr>
        <p:spPr>
          <a:xfrm>
            <a:off x="628650" y="167164"/>
            <a:ext cx="7886700" cy="1036796"/>
          </a:xfrm>
        </p:spPr>
        <p:txBody>
          <a:bodyPr>
            <a:normAutofit fontScale="90000"/>
          </a:bodyPr>
          <a:lstStyle/>
          <a:p>
            <a:pPr algn="ctr"/>
            <a:r>
              <a:rPr lang="en-US" sz="2800" b="1" dirty="0"/>
              <a:t>Audience response</a:t>
            </a:r>
            <a:br>
              <a:rPr lang="en-US" sz="2800" b="1" dirty="0"/>
            </a:br>
            <a:r>
              <a:rPr lang="en-US" sz="2800" b="1" cap="small" dirty="0">
                <a:latin typeface="+mj-lt"/>
                <a:ea typeface="+mj-ea"/>
                <a:cs typeface="+mj-cs"/>
              </a:rPr>
              <a:t>How could the </a:t>
            </a:r>
            <a:r>
              <a:rPr lang="en-US" sz="2800" b="1" cap="small" dirty="0">
                <a:solidFill>
                  <a:schemeClr val="accent1"/>
                </a:solidFill>
              </a:rPr>
              <a:t>medical treatment</a:t>
            </a:r>
            <a:r>
              <a:rPr lang="en-US" sz="2800" b="1" cap="small" dirty="0">
                <a:latin typeface="+mj-lt"/>
                <a:ea typeface="+mj-ea"/>
                <a:cs typeface="+mj-cs"/>
              </a:rPr>
              <a:t> the patient received have been improved? </a:t>
            </a:r>
            <a:endParaRPr lang="en-US" sz="2800" b="1" cap="small" dirty="0"/>
          </a:p>
        </p:txBody>
      </p:sp>
      <p:pic>
        <p:nvPicPr>
          <p:cNvPr id="4" name="Picture 3">
            <a:extLst>
              <a:ext uri="{FF2B5EF4-FFF2-40B4-BE49-F238E27FC236}">
                <a16:creationId xmlns:a16="http://schemas.microsoft.com/office/drawing/2014/main" id="{3DA75EA5-8C0A-4AF1-9E12-033191BAD2AC}"/>
              </a:ext>
            </a:extLst>
          </p:cNvPr>
          <p:cNvPicPr>
            <a:picLocks noChangeAspect="1"/>
          </p:cNvPicPr>
          <p:nvPr/>
        </p:nvPicPr>
        <p:blipFill rotWithShape="1">
          <a:blip r:embed="rId2"/>
          <a:srcRect l="60751" t="23235" r="7666" b="14634"/>
          <a:stretch/>
        </p:blipFill>
        <p:spPr>
          <a:xfrm>
            <a:off x="1056821" y="1584601"/>
            <a:ext cx="2583493" cy="2856156"/>
          </a:xfrm>
          <a:prstGeom prst="rect">
            <a:avLst/>
          </a:prstGeom>
        </p:spPr>
      </p:pic>
      <p:sp>
        <p:nvSpPr>
          <p:cNvPr id="8" name="Content Placeholder 5">
            <a:extLst>
              <a:ext uri="{FF2B5EF4-FFF2-40B4-BE49-F238E27FC236}">
                <a16:creationId xmlns:a16="http://schemas.microsoft.com/office/drawing/2014/main" id="{05A85D24-DAAD-4A40-99E6-238E0739F331}"/>
              </a:ext>
            </a:extLst>
          </p:cNvPr>
          <p:cNvSpPr txBox="1">
            <a:spLocks/>
          </p:cNvSpPr>
          <p:nvPr/>
        </p:nvSpPr>
        <p:spPr>
          <a:xfrm>
            <a:off x="4629150" y="1798141"/>
            <a:ext cx="3886200" cy="2918820"/>
          </a:xfrm>
          <a:prstGeom prst="rect">
            <a:avLst/>
          </a:prstGeom>
        </p:spPr>
        <p:txBody>
          <a:bodyPr>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265113" indent="-265113" fontAlgn="ctr">
              <a:lnSpc>
                <a:spcPct val="80000"/>
              </a:lnSpc>
              <a:buFont typeface="+mj-lt"/>
              <a:buAutoNum type="alphaLcParenR"/>
            </a:pPr>
            <a:r>
              <a:rPr lang="en-US" sz="1500" dirty="0"/>
              <a:t>Sooner rescue medication</a:t>
            </a:r>
          </a:p>
          <a:p>
            <a:pPr marL="265113" indent="-265113" fontAlgn="ctr">
              <a:lnSpc>
                <a:spcPct val="80000"/>
              </a:lnSpc>
              <a:buFont typeface="+mj-lt"/>
              <a:buAutoNum type="alphaLcParenR"/>
            </a:pPr>
            <a:r>
              <a:rPr lang="en-US" sz="1500" dirty="0"/>
              <a:t>IV treatment from EMS</a:t>
            </a:r>
          </a:p>
          <a:p>
            <a:pPr marL="265113" indent="-265113" fontAlgn="ctr">
              <a:lnSpc>
                <a:spcPct val="80000"/>
              </a:lnSpc>
              <a:buFont typeface="+mj-lt"/>
              <a:buAutoNum type="alphaLcParenR"/>
            </a:pPr>
            <a:r>
              <a:rPr lang="en-US" sz="1500" dirty="0"/>
              <a:t>Faster transport</a:t>
            </a:r>
          </a:p>
          <a:p>
            <a:pPr marL="265113" indent="-265113" fontAlgn="ctr">
              <a:lnSpc>
                <a:spcPct val="80000"/>
              </a:lnSpc>
              <a:buFont typeface="+mj-lt"/>
              <a:buAutoNum type="alphaLcParenR"/>
            </a:pPr>
            <a:r>
              <a:rPr lang="en-US" sz="1500" dirty="0"/>
              <a:t>Faster EMS response</a:t>
            </a:r>
          </a:p>
          <a:p>
            <a:pPr marL="265113" indent="-265113" fontAlgn="ctr">
              <a:lnSpc>
                <a:spcPct val="80000"/>
              </a:lnSpc>
              <a:buFont typeface="+mj-lt"/>
              <a:buAutoNum type="alphaLcParenR"/>
            </a:pPr>
            <a:r>
              <a:rPr lang="en-US" sz="1500" dirty="0"/>
              <a:t>Rescue medication from EMS</a:t>
            </a:r>
          </a:p>
          <a:p>
            <a:pPr marL="265113" indent="-265113" fontAlgn="ctr">
              <a:lnSpc>
                <a:spcPct val="80000"/>
              </a:lnSpc>
              <a:buFont typeface="+mj-lt"/>
              <a:buAutoNum type="alphaLcParenR"/>
            </a:pPr>
            <a:r>
              <a:rPr lang="en-US" sz="1500" dirty="0"/>
              <a:t>Rescue medication from caregivers</a:t>
            </a:r>
          </a:p>
          <a:p>
            <a:pPr marL="265113" indent="-265113" fontAlgn="ctr">
              <a:lnSpc>
                <a:spcPct val="80000"/>
              </a:lnSpc>
              <a:buFont typeface="+mj-lt"/>
              <a:buAutoNum type="alphaLcParenR"/>
            </a:pPr>
            <a:r>
              <a:rPr lang="en-US" sz="1500" dirty="0"/>
              <a:t>Better emergency plan</a:t>
            </a:r>
          </a:p>
          <a:p>
            <a:pPr marL="265113" indent="-265113" fontAlgn="ctr">
              <a:lnSpc>
                <a:spcPct val="80000"/>
              </a:lnSpc>
              <a:buFont typeface="+mj-lt"/>
              <a:buAutoNum type="alphaLcParenR"/>
            </a:pPr>
            <a:r>
              <a:rPr lang="en-US" sz="1500" dirty="0"/>
              <a:t>Better caregiver response</a:t>
            </a:r>
          </a:p>
          <a:p>
            <a:pPr marL="265113" indent="-265113" fontAlgn="ctr">
              <a:lnSpc>
                <a:spcPct val="80000"/>
              </a:lnSpc>
              <a:buFont typeface="+mj-lt"/>
              <a:buAutoNum type="alphaLcParenR"/>
            </a:pPr>
            <a:r>
              <a:rPr lang="en-US" sz="1500" dirty="0"/>
              <a:t>Faster treatment in ED</a:t>
            </a:r>
          </a:p>
        </p:txBody>
      </p:sp>
      <p:sp>
        <p:nvSpPr>
          <p:cNvPr id="10" name="Content Placeholder 5">
            <a:extLst>
              <a:ext uri="{FF2B5EF4-FFF2-40B4-BE49-F238E27FC236}">
                <a16:creationId xmlns:a16="http://schemas.microsoft.com/office/drawing/2014/main" id="{42334E29-5FE4-4E66-9E4E-E3D61413F091}"/>
              </a:ext>
            </a:extLst>
          </p:cNvPr>
          <p:cNvSpPr txBox="1">
            <a:spLocks/>
          </p:cNvSpPr>
          <p:nvPr/>
        </p:nvSpPr>
        <p:spPr>
          <a:xfrm>
            <a:off x="4377690" y="1371061"/>
            <a:ext cx="3886200" cy="427080"/>
          </a:xfrm>
          <a:prstGeom prst="rect">
            <a:avLst/>
          </a:prstGeom>
        </p:spPr>
        <p:txBody>
          <a:bodyPr>
            <a:normAutofit fontScale="92500"/>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fontAlgn="ctr">
              <a:lnSpc>
                <a:spcPct val="100000"/>
              </a:lnSpc>
              <a:buNone/>
            </a:pPr>
            <a:r>
              <a:rPr lang="en-US" sz="2400" b="1" i="1" cap="small" dirty="0"/>
              <a:t>Pick up to 3 responses</a:t>
            </a:r>
          </a:p>
        </p:txBody>
      </p:sp>
    </p:spTree>
    <p:extLst>
      <p:ext uri="{BB962C8B-B14F-4D97-AF65-F5344CB8AC3E}">
        <p14:creationId xmlns:p14="http://schemas.microsoft.com/office/powerpoint/2010/main" val="354048574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06A663F-5BD3-44F5-966E-897ED7C3492D}"/>
              </a:ext>
            </a:extLst>
          </p:cNvPr>
          <p:cNvSpPr>
            <a:spLocks noGrp="1"/>
          </p:cNvSpPr>
          <p:nvPr>
            <p:ph type="title"/>
          </p:nvPr>
        </p:nvSpPr>
        <p:spPr>
          <a:xfrm>
            <a:off x="628650" y="273844"/>
            <a:ext cx="6122670" cy="994172"/>
          </a:xfrm>
        </p:spPr>
        <p:txBody>
          <a:bodyPr>
            <a:normAutofit fontScale="90000"/>
          </a:bodyPr>
          <a:lstStyle/>
          <a:p>
            <a:r>
              <a:rPr lang="en-US" b="1" dirty="0"/>
              <a:t>Seizure emergencies in children: developing brain at risk!</a:t>
            </a:r>
          </a:p>
        </p:txBody>
      </p:sp>
      <p:sp>
        <p:nvSpPr>
          <p:cNvPr id="6" name="Content Placeholder 5">
            <a:extLst>
              <a:ext uri="{FF2B5EF4-FFF2-40B4-BE49-F238E27FC236}">
                <a16:creationId xmlns:a16="http://schemas.microsoft.com/office/drawing/2014/main" id="{077050A9-E1F3-4459-9C51-7D157811EC06}"/>
              </a:ext>
            </a:extLst>
          </p:cNvPr>
          <p:cNvSpPr>
            <a:spLocks noGrp="1"/>
          </p:cNvSpPr>
          <p:nvPr>
            <p:ph idx="1"/>
          </p:nvPr>
        </p:nvSpPr>
        <p:spPr/>
        <p:txBody>
          <a:bodyPr>
            <a:normAutofit fontScale="92500" lnSpcReduction="20000"/>
          </a:bodyPr>
          <a:lstStyle/>
          <a:p>
            <a:r>
              <a:rPr lang="en-US" dirty="0"/>
              <a:t>Epidemiology</a:t>
            </a:r>
          </a:p>
          <a:p>
            <a:pPr lvl="1"/>
            <a:r>
              <a:rPr lang="en-US" dirty="0"/>
              <a:t>Generalized seizures more common in children (60%) than adults (40%)</a:t>
            </a:r>
          </a:p>
          <a:p>
            <a:pPr lvl="1"/>
            <a:r>
              <a:rPr lang="en-US" dirty="0"/>
              <a:t>Pediatric seizure syndromes are uniquely defined by their intractability: </a:t>
            </a:r>
          </a:p>
          <a:p>
            <a:pPr lvl="2"/>
            <a:r>
              <a:rPr lang="en-US" dirty="0"/>
              <a:t>Congenital malformations such as hemimeganencephaly, Sturge-Weber syndrome, or Rasmussen’s encephalitis, where 40-100 seizures a day are not an unusual occurrence despite maximal medical therapy compared to 1 per month in adult syndromes</a:t>
            </a:r>
          </a:p>
          <a:p>
            <a:r>
              <a:rPr lang="en-US" dirty="0"/>
              <a:t>Etiology</a:t>
            </a:r>
          </a:p>
          <a:p>
            <a:pPr lvl="1"/>
            <a:r>
              <a:rPr lang="en-US" dirty="0"/>
              <a:t>Pediatric epilepsy more varied etiology</a:t>
            </a:r>
          </a:p>
          <a:p>
            <a:pPr lvl="2"/>
            <a:r>
              <a:rPr lang="en-US" dirty="0"/>
              <a:t>Febrile seizures, cortical dysplasias, infection-related, hypoxia, genetic and congenital malformations, intrauterine and postnatal insults, anoxic injuries, vascular malformations and compromise (eg, ischemia), trauma, and tumors </a:t>
            </a:r>
          </a:p>
          <a:p>
            <a:pPr lvl="2"/>
            <a:r>
              <a:rPr lang="en-US" dirty="0"/>
              <a:t>Concomitant respiratory disease common in children</a:t>
            </a:r>
          </a:p>
          <a:p>
            <a:pPr lvl="1"/>
            <a:r>
              <a:rPr lang="en-US" dirty="0"/>
              <a:t>Adult epilepsy: MTS most common  </a:t>
            </a:r>
          </a:p>
        </p:txBody>
      </p:sp>
      <p:sp>
        <p:nvSpPr>
          <p:cNvPr id="9" name="Text Placeholder 8">
            <a:extLst>
              <a:ext uri="{FF2B5EF4-FFF2-40B4-BE49-F238E27FC236}">
                <a16:creationId xmlns:a16="http://schemas.microsoft.com/office/drawing/2014/main" id="{981505AF-2D4C-462C-BD9F-DBB019BAC2F3}"/>
              </a:ext>
            </a:extLst>
          </p:cNvPr>
          <p:cNvSpPr>
            <a:spLocks noGrp="1"/>
          </p:cNvSpPr>
          <p:nvPr>
            <p:ph type="body" sz="quarter" idx="10"/>
          </p:nvPr>
        </p:nvSpPr>
        <p:spPr/>
        <p:txBody>
          <a:bodyPr/>
          <a:lstStyle/>
          <a:p>
            <a:r>
              <a:rPr lang="en-US" dirty="0"/>
              <a:t>MTS, mesial temporal sclerosis</a:t>
            </a:r>
          </a:p>
        </p:txBody>
      </p:sp>
    </p:spTree>
    <p:extLst>
      <p:ext uri="{BB962C8B-B14F-4D97-AF65-F5344CB8AC3E}">
        <p14:creationId xmlns:p14="http://schemas.microsoft.com/office/powerpoint/2010/main" val="129610832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27F099-5523-4F98-9251-0BFA31F4AAA0}"/>
              </a:ext>
            </a:extLst>
          </p:cNvPr>
          <p:cNvSpPr>
            <a:spLocks noGrp="1"/>
          </p:cNvSpPr>
          <p:nvPr>
            <p:ph type="title"/>
          </p:nvPr>
        </p:nvSpPr>
        <p:spPr/>
        <p:txBody>
          <a:bodyPr>
            <a:normAutofit fontScale="90000"/>
          </a:bodyPr>
          <a:lstStyle/>
          <a:p>
            <a:r>
              <a:rPr lang="en-US" b="1" dirty="0"/>
              <a:t>Seizure emergencies in children: special considerations in treatment</a:t>
            </a:r>
          </a:p>
        </p:txBody>
      </p:sp>
      <p:sp>
        <p:nvSpPr>
          <p:cNvPr id="3" name="Content Placeholder 2">
            <a:extLst>
              <a:ext uri="{FF2B5EF4-FFF2-40B4-BE49-F238E27FC236}">
                <a16:creationId xmlns:a16="http://schemas.microsoft.com/office/drawing/2014/main" id="{7BC04B08-C5F3-4BD2-AEDA-42E5D56AC62F}"/>
              </a:ext>
            </a:extLst>
          </p:cNvPr>
          <p:cNvSpPr>
            <a:spLocks noGrp="1"/>
          </p:cNvSpPr>
          <p:nvPr>
            <p:ph idx="1"/>
          </p:nvPr>
        </p:nvSpPr>
        <p:spPr/>
        <p:txBody>
          <a:bodyPr/>
          <a:lstStyle/>
          <a:p>
            <a:r>
              <a:rPr lang="en-US" dirty="0"/>
              <a:t>Adjust dosing for body weight</a:t>
            </a:r>
          </a:p>
          <a:p>
            <a:r>
              <a:rPr lang="en-US" dirty="0"/>
              <a:t>Specific medication precautions (eg, propofol)</a:t>
            </a:r>
          </a:p>
          <a:p>
            <a:r>
              <a:rPr lang="en-US" dirty="0"/>
              <a:t>Little direct clinical research in pediatric patients </a:t>
            </a:r>
          </a:p>
          <a:p>
            <a:pPr lvl="1"/>
            <a:r>
              <a:rPr lang="en-US" dirty="0"/>
              <a:t>“Bioequivalent” is not equal </a:t>
            </a:r>
          </a:p>
          <a:p>
            <a:r>
              <a:rPr lang="en-US" dirty="0"/>
              <a:t>Rapid metabolism, especially in very young children</a:t>
            </a:r>
          </a:p>
        </p:txBody>
      </p:sp>
      <p:sp>
        <p:nvSpPr>
          <p:cNvPr id="7" name="Text Placeholder 6">
            <a:extLst>
              <a:ext uri="{FF2B5EF4-FFF2-40B4-BE49-F238E27FC236}">
                <a16:creationId xmlns:a16="http://schemas.microsoft.com/office/drawing/2014/main" id="{8FDDB48B-3302-4A39-B93B-F88CA6512C1F}"/>
              </a:ext>
            </a:extLst>
          </p:cNvPr>
          <p:cNvSpPr>
            <a:spLocks noGrp="1"/>
          </p:cNvSpPr>
          <p:nvPr>
            <p:ph type="body" sz="quarter" idx="10"/>
          </p:nvPr>
        </p:nvSpPr>
        <p:spPr/>
        <p:txBody>
          <a:bodyPr/>
          <a:lstStyle/>
          <a:p>
            <a:endParaRPr lang="en-US" dirty="0"/>
          </a:p>
        </p:txBody>
      </p:sp>
    </p:spTree>
    <p:extLst>
      <p:ext uri="{BB962C8B-B14F-4D97-AF65-F5344CB8AC3E}">
        <p14:creationId xmlns:p14="http://schemas.microsoft.com/office/powerpoint/2010/main" val="189478601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B2F8EF-FABD-4B41-A30B-F34B8C549816}"/>
              </a:ext>
            </a:extLst>
          </p:cNvPr>
          <p:cNvSpPr>
            <a:spLocks noGrp="1"/>
          </p:cNvSpPr>
          <p:nvPr>
            <p:ph type="title"/>
          </p:nvPr>
        </p:nvSpPr>
        <p:spPr>
          <a:xfrm>
            <a:off x="628650" y="273844"/>
            <a:ext cx="5802630" cy="740309"/>
          </a:xfrm>
        </p:spPr>
        <p:txBody>
          <a:bodyPr>
            <a:normAutofit fontScale="90000"/>
          </a:bodyPr>
          <a:lstStyle/>
          <a:p>
            <a:r>
              <a:rPr lang="en-US" b="1" dirty="0"/>
              <a:t>Outcome of SE in pediatric patients: a global issue</a:t>
            </a:r>
          </a:p>
        </p:txBody>
      </p:sp>
      <p:graphicFrame>
        <p:nvGraphicFramePr>
          <p:cNvPr id="6" name="Table 6">
            <a:extLst>
              <a:ext uri="{FF2B5EF4-FFF2-40B4-BE49-F238E27FC236}">
                <a16:creationId xmlns:a16="http://schemas.microsoft.com/office/drawing/2014/main" id="{0ACED480-EA89-4999-931B-50DD43A2A93D}"/>
              </a:ext>
            </a:extLst>
          </p:cNvPr>
          <p:cNvGraphicFramePr>
            <a:graphicFrameLocks noGrp="1"/>
          </p:cNvGraphicFramePr>
          <p:nvPr>
            <p:ph idx="1"/>
            <p:extLst>
              <p:ext uri="{D42A27DB-BD31-4B8C-83A1-F6EECF244321}">
                <p14:modId xmlns:p14="http://schemas.microsoft.com/office/powerpoint/2010/main" val="1190979659"/>
              </p:ext>
            </p:extLst>
          </p:nvPr>
        </p:nvGraphicFramePr>
        <p:xfrm>
          <a:off x="628650" y="1370013"/>
          <a:ext cx="7886701" cy="2743200"/>
        </p:xfrm>
        <a:graphic>
          <a:graphicData uri="http://schemas.openxmlformats.org/drawingml/2006/table">
            <a:tbl>
              <a:tblPr firstRow="1" bandRow="1">
                <a:tableStyleId>{5C22544A-7EE6-4342-B048-85BDC9FD1C3A}</a:tableStyleId>
              </a:tblPr>
              <a:tblGrid>
                <a:gridCol w="5224713">
                  <a:extLst>
                    <a:ext uri="{9D8B030D-6E8A-4147-A177-3AD203B41FA5}">
                      <a16:colId xmlns:a16="http://schemas.microsoft.com/office/drawing/2014/main" val="1409312076"/>
                    </a:ext>
                  </a:extLst>
                </a:gridCol>
                <a:gridCol w="1851194">
                  <a:extLst>
                    <a:ext uri="{9D8B030D-6E8A-4147-A177-3AD203B41FA5}">
                      <a16:colId xmlns:a16="http://schemas.microsoft.com/office/drawing/2014/main" val="2234661114"/>
                    </a:ext>
                  </a:extLst>
                </a:gridCol>
                <a:gridCol w="810794">
                  <a:extLst>
                    <a:ext uri="{9D8B030D-6E8A-4147-A177-3AD203B41FA5}">
                      <a16:colId xmlns:a16="http://schemas.microsoft.com/office/drawing/2014/main" val="3201657609"/>
                    </a:ext>
                  </a:extLst>
                </a:gridCol>
              </a:tblGrid>
              <a:tr h="247481">
                <a:tc gridSpan="3">
                  <a:txBody>
                    <a:bodyPr/>
                    <a:lstStyle/>
                    <a:p>
                      <a:r>
                        <a:rPr lang="en-US" sz="1200" dirty="0"/>
                        <a:t>Outcomes based on 6 prospective studies in pediatric SE (UK, USA, sub-Saharan Africa)</a:t>
                      </a:r>
                    </a:p>
                  </a:txBody>
                  <a:tcPr/>
                </a:tc>
                <a:tc hMerge="1">
                  <a:txBody>
                    <a:bodyPr/>
                    <a:lstStyle/>
                    <a:p>
                      <a:endParaRPr lang="en-US" dirty="0"/>
                    </a:p>
                  </a:txBody>
                  <a:tcPr/>
                </a:tc>
                <a:tc hMerge="1">
                  <a:txBody>
                    <a:bodyPr/>
                    <a:lstStyle/>
                    <a:p>
                      <a:endParaRPr lang="en-US"/>
                    </a:p>
                  </a:txBody>
                  <a:tcPr/>
                </a:tc>
                <a:extLst>
                  <a:ext uri="{0D108BD9-81ED-4DB2-BD59-A6C34878D82A}">
                    <a16:rowId xmlns:a16="http://schemas.microsoft.com/office/drawing/2014/main" val="3810487758"/>
                  </a:ext>
                </a:extLst>
              </a:tr>
              <a:tr h="247481">
                <a:tc>
                  <a:txBody>
                    <a:bodyPr/>
                    <a:lstStyle/>
                    <a:p>
                      <a:r>
                        <a:rPr lang="en-US" sz="1200" dirty="0"/>
                        <a:t>One-year recurrence after the first-ever CSE (prolonged febrile or afebrile)</a:t>
                      </a:r>
                    </a:p>
                  </a:txBody>
                  <a:tcPr/>
                </a:tc>
                <a:tc>
                  <a:txBody>
                    <a:bodyPr/>
                    <a:lstStyle/>
                    <a:p>
                      <a:pPr algn="r"/>
                      <a:r>
                        <a:rPr lang="en-US" sz="1200" dirty="0"/>
                        <a:t>16% (95% CI: 10-24)</a:t>
                      </a:r>
                    </a:p>
                  </a:txBody>
                  <a:tcPr>
                    <a:lnR w="12700" cap="flat" cmpd="sng" algn="ctr">
                      <a:noFill/>
                      <a:prstDash val="solid"/>
                      <a:round/>
                      <a:headEnd type="none" w="med" len="med"/>
                      <a:tailEnd type="none" w="med" len="med"/>
                    </a:lnR>
                  </a:tcPr>
                </a:tc>
                <a:tc>
                  <a:txBody>
                    <a:bodyPr/>
                    <a:lstStyle/>
                    <a:p>
                      <a:endParaRPr lang="en-US" sz="1200" dirty="0"/>
                    </a:p>
                  </a:txBody>
                  <a:tcPr>
                    <a:lnL w="12700" cap="flat" cmpd="sng" algn="ctr">
                      <a:noFill/>
                      <a:prstDash val="solid"/>
                      <a:round/>
                      <a:headEnd type="none" w="med" len="med"/>
                      <a:tailEnd type="none" w="med" len="med"/>
                    </a:lnL>
                  </a:tcPr>
                </a:tc>
                <a:extLst>
                  <a:ext uri="{0D108BD9-81ED-4DB2-BD59-A6C34878D82A}">
                    <a16:rowId xmlns:a16="http://schemas.microsoft.com/office/drawing/2014/main" val="9103418"/>
                  </a:ext>
                </a:extLst>
              </a:tr>
              <a:tr h="247481">
                <a:tc>
                  <a:txBody>
                    <a:bodyPr/>
                    <a:lstStyle/>
                    <a:p>
                      <a:r>
                        <a:rPr lang="en-US" sz="1200" dirty="0"/>
                        <a:t>Percentage with recurrence within 4 years </a:t>
                      </a:r>
                    </a:p>
                  </a:txBody>
                  <a:tcPr/>
                </a:tc>
                <a:tc>
                  <a:txBody>
                    <a:bodyPr/>
                    <a:lstStyle/>
                    <a:p>
                      <a:pPr algn="r"/>
                      <a:r>
                        <a:rPr lang="en-US" sz="1200" dirty="0"/>
                        <a:t>20%</a:t>
                      </a:r>
                    </a:p>
                  </a:txBody>
                  <a:tcPr>
                    <a:lnR w="12700" cap="flat" cmpd="sng" algn="ctr">
                      <a:noFill/>
                      <a:prstDash val="solid"/>
                      <a:round/>
                      <a:headEnd type="none" w="med" len="med"/>
                      <a:tailEnd type="none" w="med" len="med"/>
                    </a:lnR>
                  </a:tcPr>
                </a:tc>
                <a:tc>
                  <a:txBody>
                    <a:bodyPr/>
                    <a:lstStyle/>
                    <a:p>
                      <a:endParaRPr lang="en-US" sz="1200" dirty="0"/>
                    </a:p>
                  </a:txBody>
                  <a:tcPr>
                    <a:lnL w="12700" cap="flat" cmpd="sng" algn="ctr">
                      <a:noFill/>
                      <a:prstDash val="solid"/>
                      <a:round/>
                      <a:headEnd type="none" w="med" len="med"/>
                      <a:tailEnd type="none" w="med" len="med"/>
                    </a:lnL>
                  </a:tcPr>
                </a:tc>
                <a:extLst>
                  <a:ext uri="{0D108BD9-81ED-4DB2-BD59-A6C34878D82A}">
                    <a16:rowId xmlns:a16="http://schemas.microsoft.com/office/drawing/2014/main" val="2923641784"/>
                  </a:ext>
                </a:extLst>
              </a:tr>
              <a:tr h="247481">
                <a:tc>
                  <a:txBody>
                    <a:bodyPr/>
                    <a:lstStyle/>
                    <a:p>
                      <a:r>
                        <a:rPr lang="en-US" sz="1200" dirty="0"/>
                        <a:t>Case fatality during hospitalization</a:t>
                      </a:r>
                    </a:p>
                  </a:txBody>
                  <a:tcPr/>
                </a:tc>
                <a:tc>
                  <a:txBody>
                    <a:bodyPr/>
                    <a:lstStyle/>
                    <a:p>
                      <a:pPr algn="r"/>
                      <a:endParaRPr lang="en-US" sz="1200" dirty="0"/>
                    </a:p>
                  </a:txBody>
                  <a:tcPr>
                    <a:lnR w="12700" cap="flat" cmpd="sng" algn="ctr">
                      <a:noFill/>
                      <a:prstDash val="solid"/>
                      <a:round/>
                      <a:headEnd type="none" w="med" len="med"/>
                      <a:tailEnd type="none" w="med" len="med"/>
                    </a:lnR>
                  </a:tcPr>
                </a:tc>
                <a:tc>
                  <a:txBody>
                    <a:bodyPr/>
                    <a:lstStyle/>
                    <a:p>
                      <a:endParaRPr lang="en-US" sz="1200" dirty="0"/>
                    </a:p>
                  </a:txBody>
                  <a:tcPr>
                    <a:lnL w="12700" cap="flat" cmpd="sng" algn="ctr">
                      <a:noFill/>
                      <a:prstDash val="solid"/>
                      <a:round/>
                      <a:headEnd type="none" w="med" len="med"/>
                      <a:tailEnd type="none" w="med" len="med"/>
                    </a:lnL>
                  </a:tcPr>
                </a:tc>
                <a:extLst>
                  <a:ext uri="{0D108BD9-81ED-4DB2-BD59-A6C34878D82A}">
                    <a16:rowId xmlns:a16="http://schemas.microsoft.com/office/drawing/2014/main" val="1100126090"/>
                  </a:ext>
                </a:extLst>
              </a:tr>
              <a:tr h="247481">
                <a:tc>
                  <a:txBody>
                    <a:bodyPr/>
                    <a:lstStyle/>
                    <a:p>
                      <a:pPr marL="0" indent="444500"/>
                      <a:r>
                        <a:rPr lang="en-US" sz="1200" dirty="0"/>
                        <a:t>UK, US</a:t>
                      </a:r>
                    </a:p>
                  </a:txBody>
                  <a:tcPr/>
                </a:tc>
                <a:tc>
                  <a:txBody>
                    <a:bodyPr/>
                    <a:lstStyle/>
                    <a:p>
                      <a:pPr algn="r"/>
                      <a:r>
                        <a:rPr lang="en-US" sz="1200" dirty="0"/>
                        <a:t>2.7-5.2%</a:t>
                      </a:r>
                    </a:p>
                  </a:txBody>
                  <a:tcPr>
                    <a:lnR w="12700" cap="flat" cmpd="sng" algn="ctr">
                      <a:noFill/>
                      <a:prstDash val="solid"/>
                      <a:round/>
                      <a:headEnd type="none" w="med" len="med"/>
                      <a:tailEnd type="none" w="med" len="med"/>
                    </a:lnR>
                  </a:tcPr>
                </a:tc>
                <a:tc>
                  <a:txBody>
                    <a:bodyPr/>
                    <a:lstStyle/>
                    <a:p>
                      <a:endParaRPr lang="en-US" sz="1200" dirty="0"/>
                    </a:p>
                  </a:txBody>
                  <a:tcPr>
                    <a:lnL w="12700" cap="flat" cmpd="sng" algn="ctr">
                      <a:noFill/>
                      <a:prstDash val="solid"/>
                      <a:round/>
                      <a:headEnd type="none" w="med" len="med"/>
                      <a:tailEnd type="none" w="med" len="med"/>
                    </a:lnL>
                  </a:tcPr>
                </a:tc>
                <a:extLst>
                  <a:ext uri="{0D108BD9-81ED-4DB2-BD59-A6C34878D82A}">
                    <a16:rowId xmlns:a16="http://schemas.microsoft.com/office/drawing/2014/main" val="2369732127"/>
                  </a:ext>
                </a:extLst>
              </a:tr>
              <a:tr h="247481">
                <a:tc>
                  <a:txBody>
                    <a:bodyPr/>
                    <a:lstStyle/>
                    <a:p>
                      <a:pPr marL="0" indent="444500"/>
                      <a:r>
                        <a:rPr lang="en-US" sz="1200" dirty="0"/>
                        <a:t>Sub-Saharan Africa</a:t>
                      </a:r>
                    </a:p>
                  </a:txBody>
                  <a:tcPr/>
                </a:tc>
                <a:tc>
                  <a:txBody>
                    <a:bodyPr/>
                    <a:lstStyle/>
                    <a:p>
                      <a:pPr algn="r"/>
                      <a:r>
                        <a:rPr lang="en-US" sz="1200" dirty="0"/>
                        <a:t>15%</a:t>
                      </a:r>
                    </a:p>
                  </a:txBody>
                  <a:tcPr>
                    <a:lnR w="12700" cap="flat" cmpd="sng" algn="ctr">
                      <a:noFill/>
                      <a:prstDash val="solid"/>
                      <a:round/>
                      <a:headEnd type="none" w="med" len="med"/>
                      <a:tailEnd type="none" w="med" len="med"/>
                    </a:lnR>
                  </a:tcPr>
                </a:tc>
                <a:tc>
                  <a:txBody>
                    <a:bodyPr/>
                    <a:lstStyle/>
                    <a:p>
                      <a:endParaRPr lang="en-US" sz="1200" dirty="0"/>
                    </a:p>
                  </a:txBody>
                  <a:tcPr>
                    <a:lnL w="12700" cap="flat" cmpd="sng" algn="ctr">
                      <a:noFill/>
                      <a:prstDash val="solid"/>
                      <a:round/>
                      <a:headEnd type="none" w="med" len="med"/>
                      <a:tailEnd type="none" w="med" len="med"/>
                    </a:lnL>
                  </a:tcPr>
                </a:tc>
                <a:extLst>
                  <a:ext uri="{0D108BD9-81ED-4DB2-BD59-A6C34878D82A}">
                    <a16:rowId xmlns:a16="http://schemas.microsoft.com/office/drawing/2014/main" val="2788817273"/>
                  </a:ext>
                </a:extLst>
              </a:tr>
              <a:tr h="247481">
                <a:tc>
                  <a:txBody>
                    <a:bodyPr/>
                    <a:lstStyle/>
                    <a:p>
                      <a:r>
                        <a:rPr lang="en-US" sz="1200" dirty="0"/>
                        <a:t>Subsequent epilepsy, 9 years post-CSE (cumulative incidence)</a:t>
                      </a:r>
                    </a:p>
                  </a:txBody>
                  <a:tcPr/>
                </a:tc>
                <a:tc>
                  <a:txBody>
                    <a:bodyPr/>
                    <a:lstStyle/>
                    <a:p>
                      <a:pPr algn="r"/>
                      <a:r>
                        <a:rPr lang="en-US" sz="1200" dirty="0"/>
                        <a:t>25% (95% CI: 16-36)</a:t>
                      </a:r>
                    </a:p>
                  </a:txBody>
                  <a:tcPr>
                    <a:lnR w="12700" cap="flat" cmpd="sng" algn="ctr">
                      <a:noFill/>
                      <a:prstDash val="solid"/>
                      <a:round/>
                      <a:headEnd type="none" w="med" len="med"/>
                      <a:tailEnd type="none" w="med" len="med"/>
                    </a:lnR>
                  </a:tcPr>
                </a:tc>
                <a:tc>
                  <a:txBody>
                    <a:bodyPr/>
                    <a:lstStyle/>
                    <a:p>
                      <a:endParaRPr lang="en-US" sz="1200" dirty="0"/>
                    </a:p>
                  </a:txBody>
                  <a:tcPr>
                    <a:lnL w="12700" cap="flat" cmpd="sng" algn="ctr">
                      <a:noFill/>
                      <a:prstDash val="solid"/>
                      <a:round/>
                      <a:headEnd type="none" w="med" len="med"/>
                      <a:tailEnd type="none" w="med" len="med"/>
                    </a:lnL>
                  </a:tcPr>
                </a:tc>
                <a:extLst>
                  <a:ext uri="{0D108BD9-81ED-4DB2-BD59-A6C34878D82A}">
                    <a16:rowId xmlns:a16="http://schemas.microsoft.com/office/drawing/2014/main" val="3748178600"/>
                  </a:ext>
                </a:extLst>
              </a:tr>
              <a:tr h="549204">
                <a:tc gridSpan="3">
                  <a:txBody>
                    <a:bodyPr/>
                    <a:lstStyle/>
                    <a:p>
                      <a:pPr marL="180975" marR="0" lvl="0" indent="-180975"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Neurological, cognitive, and behavioral impairments outside of epilepsy are detectable within 6 weeks of CSE, and by 9 years follow-up, at least 1/3 of patients have some consequence</a:t>
                      </a:r>
                    </a:p>
                    <a:p>
                      <a:pPr marL="180975" marR="0" lvl="0" indent="-180975"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Long-term mortality ranges from 5-17%, with the true estimate at 9 years follow-up to be 8% with standardized mortality ratio of 46</a:t>
                      </a:r>
                    </a:p>
                  </a:txBody>
                  <a:tcPr/>
                </a:tc>
                <a:tc hMerge="1">
                  <a:txBody>
                    <a:bodyPr/>
                    <a:lstStyle/>
                    <a:p>
                      <a:endParaRPr lang="en-US" dirty="0"/>
                    </a:p>
                  </a:txBody>
                  <a:tcPr/>
                </a:tc>
                <a:tc hMerge="1">
                  <a:txBody>
                    <a:bodyPr/>
                    <a:lstStyle/>
                    <a:p>
                      <a:endParaRPr lang="en-US"/>
                    </a:p>
                  </a:txBody>
                  <a:tcPr/>
                </a:tc>
                <a:extLst>
                  <a:ext uri="{0D108BD9-81ED-4DB2-BD59-A6C34878D82A}">
                    <a16:rowId xmlns:a16="http://schemas.microsoft.com/office/drawing/2014/main" val="1467211961"/>
                  </a:ext>
                </a:extLst>
              </a:tr>
            </a:tbl>
          </a:graphicData>
        </a:graphic>
      </p:graphicFrame>
      <p:sp>
        <p:nvSpPr>
          <p:cNvPr id="4" name="Text Placeholder 3">
            <a:extLst>
              <a:ext uri="{FF2B5EF4-FFF2-40B4-BE49-F238E27FC236}">
                <a16:creationId xmlns:a16="http://schemas.microsoft.com/office/drawing/2014/main" id="{6843500C-7F0B-1F42-B01B-12CA87976E56}"/>
              </a:ext>
            </a:extLst>
          </p:cNvPr>
          <p:cNvSpPr>
            <a:spLocks noGrp="1"/>
          </p:cNvSpPr>
          <p:nvPr>
            <p:ph type="body" sz="quarter" idx="10"/>
          </p:nvPr>
        </p:nvSpPr>
        <p:spPr>
          <a:xfrm>
            <a:off x="3142211" y="4613564"/>
            <a:ext cx="5373139" cy="431187"/>
          </a:xfrm>
        </p:spPr>
        <p:txBody>
          <a:bodyPr>
            <a:normAutofit/>
          </a:bodyPr>
          <a:lstStyle/>
          <a:p>
            <a:r>
              <a:rPr lang="en-US" dirty="0"/>
              <a:t>CSE, convulsive status epilepticus; SE, status epilepticus </a:t>
            </a:r>
          </a:p>
          <a:p>
            <a:r>
              <a:rPr lang="en-US" b="0" i="0" dirty="0">
                <a:solidFill>
                  <a:srgbClr val="212121"/>
                </a:solidFill>
                <a:effectLst/>
                <a:latin typeface="BlinkMacSystemFont"/>
              </a:rPr>
              <a:t>Chin RFM. </a:t>
            </a:r>
            <a:r>
              <a:rPr lang="en-US" b="0" i="1" dirty="0">
                <a:solidFill>
                  <a:srgbClr val="212121"/>
                </a:solidFill>
                <a:effectLst/>
                <a:latin typeface="BlinkMacSystemFont"/>
              </a:rPr>
              <a:t>Epilepsy Behav</a:t>
            </a:r>
            <a:r>
              <a:rPr lang="en-US" b="0" i="0" dirty="0">
                <a:solidFill>
                  <a:srgbClr val="212121"/>
                </a:solidFill>
                <a:effectLst/>
                <a:latin typeface="BlinkMacSystemFont"/>
              </a:rPr>
              <a:t>. 2019;101(Pt B):106286. doi: 10.1016/j.yebeh.2019.04.039.</a:t>
            </a:r>
            <a:endParaRPr lang="en-US" dirty="0"/>
          </a:p>
        </p:txBody>
      </p:sp>
    </p:spTree>
    <p:extLst>
      <p:ext uri="{BB962C8B-B14F-4D97-AF65-F5344CB8AC3E}">
        <p14:creationId xmlns:p14="http://schemas.microsoft.com/office/powerpoint/2010/main" val="382194760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 name="Title 74">
            <a:extLst>
              <a:ext uri="{FF2B5EF4-FFF2-40B4-BE49-F238E27FC236}">
                <a16:creationId xmlns:a16="http://schemas.microsoft.com/office/drawing/2014/main" id="{7E0933C3-121C-4922-A23F-494921EFDD92}"/>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2BA13E70-98E8-4A71-AA9D-ABB1607229C3}"/>
              </a:ext>
            </a:extLst>
          </p:cNvPr>
          <p:cNvSpPr>
            <a:spLocks noGrp="1"/>
          </p:cNvSpPr>
          <p:nvPr>
            <p:ph type="body" sz="quarter" idx="10"/>
          </p:nvPr>
        </p:nvSpPr>
        <p:spPr/>
        <p:txBody>
          <a:bodyPr/>
          <a:lstStyle/>
          <a:p>
            <a:r>
              <a:rPr lang="en-US" dirty="0" err="1"/>
              <a:t>Logroscino</a:t>
            </a:r>
            <a:r>
              <a:rPr lang="en-US" dirty="0"/>
              <a:t> G, et al. </a:t>
            </a:r>
            <a:r>
              <a:rPr lang="en-US" i="1" dirty="0" err="1"/>
              <a:t>Epilepsia</a:t>
            </a:r>
            <a:r>
              <a:rPr lang="en-US" i="1" dirty="0"/>
              <a:t>.</a:t>
            </a:r>
            <a:r>
              <a:rPr lang="en-US" dirty="0"/>
              <a:t> 1997;38: 1344-1349.</a:t>
            </a:r>
          </a:p>
        </p:txBody>
      </p:sp>
      <p:pic>
        <p:nvPicPr>
          <p:cNvPr id="4" name="Picture 3">
            <a:extLst>
              <a:ext uri="{FF2B5EF4-FFF2-40B4-BE49-F238E27FC236}">
                <a16:creationId xmlns:a16="http://schemas.microsoft.com/office/drawing/2014/main" id="{0CB43C5C-5A54-4212-B551-6F0AAD939D72}"/>
              </a:ext>
            </a:extLst>
          </p:cNvPr>
          <p:cNvPicPr>
            <a:picLocks noChangeAspect="1"/>
          </p:cNvPicPr>
          <p:nvPr/>
        </p:nvPicPr>
        <p:blipFill>
          <a:blip r:embed="rId2"/>
          <a:stretch>
            <a:fillRect/>
          </a:stretch>
        </p:blipFill>
        <p:spPr>
          <a:xfrm>
            <a:off x="836467" y="968952"/>
            <a:ext cx="3700895" cy="3102453"/>
          </a:xfrm>
          <a:prstGeom prst="rect">
            <a:avLst/>
          </a:prstGeom>
        </p:spPr>
      </p:pic>
      <p:pic>
        <p:nvPicPr>
          <p:cNvPr id="53" name="Picture 52">
            <a:extLst>
              <a:ext uri="{FF2B5EF4-FFF2-40B4-BE49-F238E27FC236}">
                <a16:creationId xmlns:a16="http://schemas.microsoft.com/office/drawing/2014/main" id="{E8FDE1C0-DE18-4629-B94C-865EDE7CC591}"/>
              </a:ext>
            </a:extLst>
          </p:cNvPr>
          <p:cNvPicPr>
            <a:picLocks noChangeAspect="1"/>
          </p:cNvPicPr>
          <p:nvPr/>
        </p:nvPicPr>
        <p:blipFill rotWithShape="1">
          <a:blip r:embed="rId3"/>
          <a:srcRect l="21679"/>
          <a:stretch/>
        </p:blipFill>
        <p:spPr>
          <a:xfrm>
            <a:off x="6106652" y="817502"/>
            <a:ext cx="1779103" cy="3579585"/>
          </a:xfrm>
          <a:prstGeom prst="rect">
            <a:avLst/>
          </a:prstGeom>
        </p:spPr>
      </p:pic>
      <p:sp>
        <p:nvSpPr>
          <p:cNvPr id="6" name="TextBox 5">
            <a:extLst>
              <a:ext uri="{FF2B5EF4-FFF2-40B4-BE49-F238E27FC236}">
                <a16:creationId xmlns:a16="http://schemas.microsoft.com/office/drawing/2014/main" id="{264BDA86-D04B-4AA7-A37C-1B526F34A2E2}"/>
              </a:ext>
            </a:extLst>
          </p:cNvPr>
          <p:cNvSpPr txBox="1"/>
          <p:nvPr/>
        </p:nvSpPr>
        <p:spPr>
          <a:xfrm rot="16200000">
            <a:off x="4084279" y="2444640"/>
            <a:ext cx="3552304" cy="492443"/>
          </a:xfrm>
          <a:prstGeom prst="rect">
            <a:avLst/>
          </a:prstGeom>
          <a:solidFill>
            <a:srgbClr val="FBFDFD"/>
          </a:solidFill>
        </p:spPr>
        <p:txBody>
          <a:bodyPr wrap="square">
            <a:spAutoFit/>
          </a:bodyPr>
          <a:lstStyle/>
          <a:p>
            <a:pPr algn="ctr"/>
            <a:r>
              <a:rPr lang="en-US" sz="2600" b="1" cap="small" spc="-30" dirty="0">
                <a:solidFill>
                  <a:srgbClr val="C22A38"/>
                </a:solidFill>
                <a:latin typeface="Eras Medium ITC" panose="020B0602030504020804" pitchFamily="34" charset="0"/>
              </a:rPr>
              <a:t>30-day Mortality Risk</a:t>
            </a:r>
          </a:p>
        </p:txBody>
      </p:sp>
    </p:spTree>
    <p:extLst>
      <p:ext uri="{BB962C8B-B14F-4D97-AF65-F5344CB8AC3E}">
        <p14:creationId xmlns:p14="http://schemas.microsoft.com/office/powerpoint/2010/main" val="164074342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4" name="Group 113">
            <a:extLst>
              <a:ext uri="{FF2B5EF4-FFF2-40B4-BE49-F238E27FC236}">
                <a16:creationId xmlns:a16="http://schemas.microsoft.com/office/drawing/2014/main" id="{3B38E525-36A4-4F29-B27A-12362D3A6A8D}"/>
              </a:ext>
            </a:extLst>
          </p:cNvPr>
          <p:cNvGrpSpPr/>
          <p:nvPr/>
        </p:nvGrpSpPr>
        <p:grpSpPr>
          <a:xfrm>
            <a:off x="721081" y="1663470"/>
            <a:ext cx="7838224" cy="2640500"/>
            <a:chOff x="1167915" y="1472126"/>
            <a:chExt cx="7838224" cy="2640500"/>
          </a:xfrm>
        </p:grpSpPr>
        <p:cxnSp>
          <p:nvCxnSpPr>
            <p:cNvPr id="10" name="Straight Connector 9">
              <a:extLst>
                <a:ext uri="{FF2B5EF4-FFF2-40B4-BE49-F238E27FC236}">
                  <a16:creationId xmlns:a16="http://schemas.microsoft.com/office/drawing/2014/main" id="{C44A1B7C-4F33-4C69-BFED-BEA8974D5F64}"/>
                </a:ext>
              </a:extLst>
            </p:cNvPr>
            <p:cNvCxnSpPr>
              <a:cxnSpLocks/>
            </p:cNvCxnSpPr>
            <p:nvPr/>
          </p:nvCxnSpPr>
          <p:spPr>
            <a:xfrm>
              <a:off x="1857375" y="1514287"/>
              <a:ext cx="0" cy="195281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80" name="Group 79">
              <a:extLst>
                <a:ext uri="{FF2B5EF4-FFF2-40B4-BE49-F238E27FC236}">
                  <a16:creationId xmlns:a16="http://schemas.microsoft.com/office/drawing/2014/main" id="{6258B4DF-9C40-4950-8832-40901C88A5BE}"/>
                </a:ext>
              </a:extLst>
            </p:cNvPr>
            <p:cNvGrpSpPr/>
            <p:nvPr/>
          </p:nvGrpSpPr>
          <p:grpSpPr>
            <a:xfrm>
              <a:off x="1934658" y="2377440"/>
              <a:ext cx="609468" cy="1089657"/>
              <a:chOff x="1934658" y="2377440"/>
              <a:chExt cx="609468" cy="1089657"/>
            </a:xfrm>
          </p:grpSpPr>
          <p:sp>
            <p:nvSpPr>
              <p:cNvPr id="13" name="Rectangle 12">
                <a:extLst>
                  <a:ext uri="{FF2B5EF4-FFF2-40B4-BE49-F238E27FC236}">
                    <a16:creationId xmlns:a16="http://schemas.microsoft.com/office/drawing/2014/main" id="{33D1ABC3-E70A-4ADE-82E5-3CE5CFE03CA5}"/>
                  </a:ext>
                </a:extLst>
              </p:cNvPr>
              <p:cNvSpPr/>
              <p:nvPr/>
            </p:nvSpPr>
            <p:spPr>
              <a:xfrm>
                <a:off x="1934658" y="2377440"/>
                <a:ext cx="152367" cy="108965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EAC589E1-571F-4011-AAE1-ED5E1965F004}"/>
                  </a:ext>
                </a:extLst>
              </p:cNvPr>
              <p:cNvSpPr/>
              <p:nvPr/>
            </p:nvSpPr>
            <p:spPr>
              <a:xfrm>
                <a:off x="2087025" y="2395542"/>
                <a:ext cx="152367" cy="1071555"/>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5A53DE2F-C1CB-4A23-A2CD-A5E3008D3FB4}"/>
                  </a:ext>
                </a:extLst>
              </p:cNvPr>
              <p:cNvSpPr/>
              <p:nvPr/>
            </p:nvSpPr>
            <p:spPr>
              <a:xfrm>
                <a:off x="2239392" y="2819401"/>
                <a:ext cx="152367" cy="647696"/>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0FB8B1A4-921E-4410-BF2A-A7BDB9F9FFEF}"/>
                  </a:ext>
                </a:extLst>
              </p:cNvPr>
              <p:cNvSpPr/>
              <p:nvPr/>
            </p:nvSpPr>
            <p:spPr>
              <a:xfrm>
                <a:off x="2391759" y="3264693"/>
                <a:ext cx="152367" cy="202403"/>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83" name="Group 82">
              <a:extLst>
                <a:ext uri="{FF2B5EF4-FFF2-40B4-BE49-F238E27FC236}">
                  <a16:creationId xmlns:a16="http://schemas.microsoft.com/office/drawing/2014/main" id="{FA3E58C3-1E6D-4AA3-974E-58BA3174100E}"/>
                </a:ext>
              </a:extLst>
            </p:cNvPr>
            <p:cNvGrpSpPr/>
            <p:nvPr/>
          </p:nvGrpSpPr>
          <p:grpSpPr>
            <a:xfrm>
              <a:off x="4176129" y="2983720"/>
              <a:ext cx="616431" cy="483378"/>
              <a:chOff x="4176129" y="2983720"/>
              <a:chExt cx="616431" cy="483378"/>
            </a:xfrm>
          </p:grpSpPr>
          <p:sp>
            <p:nvSpPr>
              <p:cNvPr id="24" name="Rectangle 23">
                <a:extLst>
                  <a:ext uri="{FF2B5EF4-FFF2-40B4-BE49-F238E27FC236}">
                    <a16:creationId xmlns:a16="http://schemas.microsoft.com/office/drawing/2014/main" id="{7CB702CD-7BB7-4796-8959-A3FB009B2828}"/>
                  </a:ext>
                </a:extLst>
              </p:cNvPr>
              <p:cNvSpPr/>
              <p:nvPr/>
            </p:nvSpPr>
            <p:spPr>
              <a:xfrm>
                <a:off x="4176129" y="3376613"/>
                <a:ext cx="152367" cy="9048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A83B1850-0DB0-4662-B9E9-4F1EAA16253A}"/>
                  </a:ext>
                </a:extLst>
              </p:cNvPr>
              <p:cNvSpPr/>
              <p:nvPr/>
            </p:nvSpPr>
            <p:spPr>
              <a:xfrm>
                <a:off x="4335459" y="3148015"/>
                <a:ext cx="152367" cy="319081"/>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a:extLst>
                  <a:ext uri="{FF2B5EF4-FFF2-40B4-BE49-F238E27FC236}">
                    <a16:creationId xmlns:a16="http://schemas.microsoft.com/office/drawing/2014/main" id="{C4EB9DE2-66FD-4890-A650-63FB1792B029}"/>
                  </a:ext>
                </a:extLst>
              </p:cNvPr>
              <p:cNvSpPr/>
              <p:nvPr/>
            </p:nvSpPr>
            <p:spPr>
              <a:xfrm>
                <a:off x="4487826" y="2983720"/>
                <a:ext cx="152367" cy="483378"/>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a:extLst>
                  <a:ext uri="{FF2B5EF4-FFF2-40B4-BE49-F238E27FC236}">
                    <a16:creationId xmlns:a16="http://schemas.microsoft.com/office/drawing/2014/main" id="{7F743C24-3E86-492A-A536-DCB20C7C65E0}"/>
                  </a:ext>
                </a:extLst>
              </p:cNvPr>
              <p:cNvSpPr/>
              <p:nvPr/>
            </p:nvSpPr>
            <p:spPr>
              <a:xfrm>
                <a:off x="4640193" y="3359945"/>
                <a:ext cx="152367" cy="107151"/>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85" name="Group 84">
              <a:extLst>
                <a:ext uri="{FF2B5EF4-FFF2-40B4-BE49-F238E27FC236}">
                  <a16:creationId xmlns:a16="http://schemas.microsoft.com/office/drawing/2014/main" id="{52C5313B-F31C-4EA5-9F2A-A47A233328A1}"/>
                </a:ext>
              </a:extLst>
            </p:cNvPr>
            <p:cNvGrpSpPr/>
            <p:nvPr/>
          </p:nvGrpSpPr>
          <p:grpSpPr>
            <a:xfrm>
              <a:off x="5674956" y="2936881"/>
              <a:ext cx="606906" cy="530218"/>
              <a:chOff x="5674956" y="2936881"/>
              <a:chExt cx="606906" cy="530218"/>
            </a:xfrm>
          </p:grpSpPr>
          <p:sp>
            <p:nvSpPr>
              <p:cNvPr id="32" name="Rectangle 31">
                <a:extLst>
                  <a:ext uri="{FF2B5EF4-FFF2-40B4-BE49-F238E27FC236}">
                    <a16:creationId xmlns:a16="http://schemas.microsoft.com/office/drawing/2014/main" id="{2F8F4E71-EB97-444A-B403-03F3E6A14B77}"/>
                  </a:ext>
                </a:extLst>
              </p:cNvPr>
              <p:cNvSpPr/>
              <p:nvPr/>
            </p:nvSpPr>
            <p:spPr>
              <a:xfrm>
                <a:off x="5674956" y="3245651"/>
                <a:ext cx="152367" cy="22144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32">
                <a:extLst>
                  <a:ext uri="{FF2B5EF4-FFF2-40B4-BE49-F238E27FC236}">
                    <a16:creationId xmlns:a16="http://schemas.microsoft.com/office/drawing/2014/main" id="{A2834EA0-B857-4378-B534-8F383FE5F38B}"/>
                  </a:ext>
                </a:extLst>
              </p:cNvPr>
              <p:cNvSpPr/>
              <p:nvPr/>
            </p:nvSpPr>
            <p:spPr>
              <a:xfrm>
                <a:off x="5824761" y="3148015"/>
                <a:ext cx="152367" cy="319081"/>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Rectangle 33">
                <a:extLst>
                  <a:ext uri="{FF2B5EF4-FFF2-40B4-BE49-F238E27FC236}">
                    <a16:creationId xmlns:a16="http://schemas.microsoft.com/office/drawing/2014/main" id="{6D08E510-819B-4918-B5A1-49ABBFF2A264}"/>
                  </a:ext>
                </a:extLst>
              </p:cNvPr>
              <p:cNvSpPr/>
              <p:nvPr/>
            </p:nvSpPr>
            <p:spPr>
              <a:xfrm>
                <a:off x="5977128" y="3197225"/>
                <a:ext cx="152367" cy="269874"/>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Rectangle 34">
                <a:extLst>
                  <a:ext uri="{FF2B5EF4-FFF2-40B4-BE49-F238E27FC236}">
                    <a16:creationId xmlns:a16="http://schemas.microsoft.com/office/drawing/2014/main" id="{E01E9F09-D49E-4C77-AC9E-F50CA5EE7104}"/>
                  </a:ext>
                </a:extLst>
              </p:cNvPr>
              <p:cNvSpPr/>
              <p:nvPr/>
            </p:nvSpPr>
            <p:spPr>
              <a:xfrm>
                <a:off x="6129495" y="2936881"/>
                <a:ext cx="152367" cy="530216"/>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84" name="Group 83">
              <a:extLst>
                <a:ext uri="{FF2B5EF4-FFF2-40B4-BE49-F238E27FC236}">
                  <a16:creationId xmlns:a16="http://schemas.microsoft.com/office/drawing/2014/main" id="{F2680189-46AE-4A7D-A2F3-798766DDA881}"/>
                </a:ext>
              </a:extLst>
            </p:cNvPr>
            <p:cNvGrpSpPr/>
            <p:nvPr/>
          </p:nvGrpSpPr>
          <p:grpSpPr>
            <a:xfrm>
              <a:off x="4929024" y="2912281"/>
              <a:ext cx="609468" cy="554816"/>
              <a:chOff x="4929024" y="2912281"/>
              <a:chExt cx="609468" cy="554816"/>
            </a:xfrm>
          </p:grpSpPr>
          <p:sp>
            <p:nvSpPr>
              <p:cNvPr id="28" name="Rectangle 27">
                <a:extLst>
                  <a:ext uri="{FF2B5EF4-FFF2-40B4-BE49-F238E27FC236}">
                    <a16:creationId xmlns:a16="http://schemas.microsoft.com/office/drawing/2014/main" id="{13CE784B-251B-4716-A4CD-54CD42EB6E5A}"/>
                  </a:ext>
                </a:extLst>
              </p:cNvPr>
              <p:cNvSpPr/>
              <p:nvPr/>
            </p:nvSpPr>
            <p:spPr>
              <a:xfrm>
                <a:off x="4929024" y="2912281"/>
                <a:ext cx="152367" cy="55481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a:extLst>
                  <a:ext uri="{FF2B5EF4-FFF2-40B4-BE49-F238E27FC236}">
                    <a16:creationId xmlns:a16="http://schemas.microsoft.com/office/drawing/2014/main" id="{3A1AF5A2-CA1A-4FDF-8786-3F192A4A2757}"/>
                  </a:ext>
                </a:extLst>
              </p:cNvPr>
              <p:cNvSpPr/>
              <p:nvPr/>
            </p:nvSpPr>
            <p:spPr>
              <a:xfrm>
                <a:off x="5233758" y="3343275"/>
                <a:ext cx="152367" cy="123821"/>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9">
                <a:extLst>
                  <a:ext uri="{FF2B5EF4-FFF2-40B4-BE49-F238E27FC236}">
                    <a16:creationId xmlns:a16="http://schemas.microsoft.com/office/drawing/2014/main" id="{D22B57AB-11C3-40DB-AE4D-10E1946BC60B}"/>
                  </a:ext>
                </a:extLst>
              </p:cNvPr>
              <p:cNvSpPr/>
              <p:nvPr/>
            </p:nvSpPr>
            <p:spPr>
              <a:xfrm>
                <a:off x="5386125" y="3055144"/>
                <a:ext cx="152367" cy="411953"/>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Rectangle 35">
                <a:extLst>
                  <a:ext uri="{FF2B5EF4-FFF2-40B4-BE49-F238E27FC236}">
                    <a16:creationId xmlns:a16="http://schemas.microsoft.com/office/drawing/2014/main" id="{8D549D2B-B2C5-4852-916A-1D0A9E2193B9}"/>
                  </a:ext>
                </a:extLst>
              </p:cNvPr>
              <p:cNvSpPr/>
              <p:nvPr/>
            </p:nvSpPr>
            <p:spPr>
              <a:xfrm>
                <a:off x="5088354" y="3197225"/>
                <a:ext cx="152367" cy="269871"/>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86" name="Group 85">
              <a:extLst>
                <a:ext uri="{FF2B5EF4-FFF2-40B4-BE49-F238E27FC236}">
                  <a16:creationId xmlns:a16="http://schemas.microsoft.com/office/drawing/2014/main" id="{CD0A8EF4-E20E-49F4-A11D-9AC3C88E7C70}"/>
                </a:ext>
              </a:extLst>
            </p:cNvPr>
            <p:cNvGrpSpPr/>
            <p:nvPr/>
          </p:nvGrpSpPr>
          <p:grpSpPr>
            <a:xfrm>
              <a:off x="6418326" y="3148015"/>
              <a:ext cx="606906" cy="319084"/>
              <a:chOff x="6418326" y="3148015"/>
              <a:chExt cx="606906" cy="319084"/>
            </a:xfrm>
          </p:grpSpPr>
          <p:sp>
            <p:nvSpPr>
              <p:cNvPr id="37" name="Rectangle 36">
                <a:extLst>
                  <a:ext uri="{FF2B5EF4-FFF2-40B4-BE49-F238E27FC236}">
                    <a16:creationId xmlns:a16="http://schemas.microsoft.com/office/drawing/2014/main" id="{76B73A76-5003-447D-B244-16F0F7C17B53}"/>
                  </a:ext>
                </a:extLst>
              </p:cNvPr>
              <p:cNvSpPr/>
              <p:nvPr/>
            </p:nvSpPr>
            <p:spPr>
              <a:xfrm>
                <a:off x="6418326" y="3317875"/>
                <a:ext cx="152367" cy="14922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Rectangle 37">
                <a:extLst>
                  <a:ext uri="{FF2B5EF4-FFF2-40B4-BE49-F238E27FC236}">
                    <a16:creationId xmlns:a16="http://schemas.microsoft.com/office/drawing/2014/main" id="{2E231FEB-3B88-49B9-8030-0881A002433D}"/>
                  </a:ext>
                </a:extLst>
              </p:cNvPr>
              <p:cNvSpPr/>
              <p:nvPr/>
            </p:nvSpPr>
            <p:spPr>
              <a:xfrm>
                <a:off x="6568131" y="3264693"/>
                <a:ext cx="152367" cy="202403"/>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Rectangle 38">
                <a:extLst>
                  <a:ext uri="{FF2B5EF4-FFF2-40B4-BE49-F238E27FC236}">
                    <a16:creationId xmlns:a16="http://schemas.microsoft.com/office/drawing/2014/main" id="{560F1F13-387F-4730-A0B0-8865A038B0FA}"/>
                  </a:ext>
                </a:extLst>
              </p:cNvPr>
              <p:cNvSpPr/>
              <p:nvPr/>
            </p:nvSpPr>
            <p:spPr>
              <a:xfrm>
                <a:off x="6720498" y="3245651"/>
                <a:ext cx="152367" cy="221448"/>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Rectangle 39">
                <a:extLst>
                  <a:ext uri="{FF2B5EF4-FFF2-40B4-BE49-F238E27FC236}">
                    <a16:creationId xmlns:a16="http://schemas.microsoft.com/office/drawing/2014/main" id="{5A1994EF-4EBA-4915-8083-F27E51688203}"/>
                  </a:ext>
                </a:extLst>
              </p:cNvPr>
              <p:cNvSpPr/>
              <p:nvPr/>
            </p:nvSpPr>
            <p:spPr>
              <a:xfrm>
                <a:off x="6872865" y="3148015"/>
                <a:ext cx="152367" cy="319082"/>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87" name="Group 86">
              <a:extLst>
                <a:ext uri="{FF2B5EF4-FFF2-40B4-BE49-F238E27FC236}">
                  <a16:creationId xmlns:a16="http://schemas.microsoft.com/office/drawing/2014/main" id="{A3E8CE09-68CA-47D3-AAC9-8020FF0EC120}"/>
                </a:ext>
              </a:extLst>
            </p:cNvPr>
            <p:cNvGrpSpPr/>
            <p:nvPr/>
          </p:nvGrpSpPr>
          <p:grpSpPr>
            <a:xfrm>
              <a:off x="7161695" y="2730500"/>
              <a:ext cx="606906" cy="736599"/>
              <a:chOff x="7161695" y="2730500"/>
              <a:chExt cx="606906" cy="736599"/>
            </a:xfrm>
          </p:grpSpPr>
          <p:sp>
            <p:nvSpPr>
              <p:cNvPr id="41" name="Rectangle 40">
                <a:extLst>
                  <a:ext uri="{FF2B5EF4-FFF2-40B4-BE49-F238E27FC236}">
                    <a16:creationId xmlns:a16="http://schemas.microsoft.com/office/drawing/2014/main" id="{5D407DB6-6B2A-4EC2-9B35-2B41AD0BCA9F}"/>
                  </a:ext>
                </a:extLst>
              </p:cNvPr>
              <p:cNvSpPr/>
              <p:nvPr/>
            </p:nvSpPr>
            <p:spPr>
              <a:xfrm>
                <a:off x="7161695" y="3219453"/>
                <a:ext cx="152367" cy="24764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Rectangle 41">
                <a:extLst>
                  <a:ext uri="{FF2B5EF4-FFF2-40B4-BE49-F238E27FC236}">
                    <a16:creationId xmlns:a16="http://schemas.microsoft.com/office/drawing/2014/main" id="{A40DCC62-1C9C-4BE8-98B0-0F7E7972A870}"/>
                  </a:ext>
                </a:extLst>
              </p:cNvPr>
              <p:cNvSpPr/>
              <p:nvPr/>
            </p:nvSpPr>
            <p:spPr>
              <a:xfrm>
                <a:off x="7311500" y="3091765"/>
                <a:ext cx="152367" cy="375331"/>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Rectangle 42">
                <a:extLst>
                  <a:ext uri="{FF2B5EF4-FFF2-40B4-BE49-F238E27FC236}">
                    <a16:creationId xmlns:a16="http://schemas.microsoft.com/office/drawing/2014/main" id="{1FF97CAC-6794-42BD-86FD-455A19873A4B}"/>
                  </a:ext>
                </a:extLst>
              </p:cNvPr>
              <p:cNvSpPr/>
              <p:nvPr/>
            </p:nvSpPr>
            <p:spPr>
              <a:xfrm>
                <a:off x="7463867" y="3245651"/>
                <a:ext cx="152367" cy="221448"/>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Rectangle 43">
                <a:extLst>
                  <a:ext uri="{FF2B5EF4-FFF2-40B4-BE49-F238E27FC236}">
                    <a16:creationId xmlns:a16="http://schemas.microsoft.com/office/drawing/2014/main" id="{2D197012-ACA7-4B63-A1B7-A312BDA56D35}"/>
                  </a:ext>
                </a:extLst>
              </p:cNvPr>
              <p:cNvSpPr/>
              <p:nvPr/>
            </p:nvSpPr>
            <p:spPr>
              <a:xfrm>
                <a:off x="7616234" y="2730500"/>
                <a:ext cx="152367" cy="736597"/>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82" name="Group 81">
              <a:extLst>
                <a:ext uri="{FF2B5EF4-FFF2-40B4-BE49-F238E27FC236}">
                  <a16:creationId xmlns:a16="http://schemas.microsoft.com/office/drawing/2014/main" id="{F981C91F-BADC-4456-982C-A73CF4A46717}"/>
                </a:ext>
              </a:extLst>
            </p:cNvPr>
            <p:cNvGrpSpPr/>
            <p:nvPr/>
          </p:nvGrpSpPr>
          <p:grpSpPr>
            <a:xfrm>
              <a:off x="3423960" y="3000375"/>
              <a:ext cx="615705" cy="466722"/>
              <a:chOff x="3423960" y="3000375"/>
              <a:chExt cx="615705" cy="466722"/>
            </a:xfrm>
          </p:grpSpPr>
          <p:sp>
            <p:nvSpPr>
              <p:cNvPr id="21" name="Rectangle 20">
                <a:extLst>
                  <a:ext uri="{FF2B5EF4-FFF2-40B4-BE49-F238E27FC236}">
                    <a16:creationId xmlns:a16="http://schemas.microsoft.com/office/drawing/2014/main" id="{4021B72F-C099-4522-9EAB-F74218F3DFBB}"/>
                  </a:ext>
                </a:extLst>
              </p:cNvPr>
              <p:cNvSpPr/>
              <p:nvPr/>
            </p:nvSpPr>
            <p:spPr>
              <a:xfrm>
                <a:off x="3423960" y="3171829"/>
                <a:ext cx="152367" cy="29526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3FF71571-8605-4FBA-8983-B3E4DEF61F05}"/>
                  </a:ext>
                </a:extLst>
              </p:cNvPr>
              <p:cNvSpPr/>
              <p:nvPr/>
            </p:nvSpPr>
            <p:spPr>
              <a:xfrm>
                <a:off x="3583290" y="3000375"/>
                <a:ext cx="152367" cy="466721"/>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37D01508-7E72-4711-BBA1-BD2AE89A61D7}"/>
                  </a:ext>
                </a:extLst>
              </p:cNvPr>
              <p:cNvSpPr/>
              <p:nvPr/>
            </p:nvSpPr>
            <p:spPr>
              <a:xfrm>
                <a:off x="3735657" y="3091764"/>
                <a:ext cx="152367" cy="375333"/>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Rectangle 53">
                <a:extLst>
                  <a:ext uri="{FF2B5EF4-FFF2-40B4-BE49-F238E27FC236}">
                    <a16:creationId xmlns:a16="http://schemas.microsoft.com/office/drawing/2014/main" id="{474AADB9-C73C-417F-B745-20F73BBF1251}"/>
                  </a:ext>
                </a:extLst>
              </p:cNvPr>
              <p:cNvSpPr/>
              <p:nvPr/>
            </p:nvSpPr>
            <p:spPr>
              <a:xfrm>
                <a:off x="3887298" y="3091764"/>
                <a:ext cx="152367" cy="37533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81" name="Group 80">
              <a:extLst>
                <a:ext uri="{FF2B5EF4-FFF2-40B4-BE49-F238E27FC236}">
                  <a16:creationId xmlns:a16="http://schemas.microsoft.com/office/drawing/2014/main" id="{CC9C6611-1E68-4B92-A341-C9668D740BF8}"/>
                </a:ext>
              </a:extLst>
            </p:cNvPr>
            <p:cNvGrpSpPr/>
            <p:nvPr/>
          </p:nvGrpSpPr>
          <p:grpSpPr>
            <a:xfrm>
              <a:off x="2680590" y="2786067"/>
              <a:ext cx="606906" cy="681030"/>
              <a:chOff x="2680590" y="2786067"/>
              <a:chExt cx="606906" cy="681030"/>
            </a:xfrm>
          </p:grpSpPr>
          <p:sp>
            <p:nvSpPr>
              <p:cNvPr id="17" name="Rectangle 16">
                <a:extLst>
                  <a:ext uri="{FF2B5EF4-FFF2-40B4-BE49-F238E27FC236}">
                    <a16:creationId xmlns:a16="http://schemas.microsoft.com/office/drawing/2014/main" id="{8FD712E6-CF52-4473-B767-4A455B316348}"/>
                  </a:ext>
                </a:extLst>
              </p:cNvPr>
              <p:cNvSpPr/>
              <p:nvPr/>
            </p:nvSpPr>
            <p:spPr>
              <a:xfrm>
                <a:off x="2680590" y="2864644"/>
                <a:ext cx="152367" cy="60245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D64E58ED-2EB7-4D7E-B1E6-420171D14103}"/>
                  </a:ext>
                </a:extLst>
              </p:cNvPr>
              <p:cNvSpPr/>
              <p:nvPr/>
            </p:nvSpPr>
            <p:spPr>
              <a:xfrm>
                <a:off x="2830395" y="2786067"/>
                <a:ext cx="152367" cy="681030"/>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26B0BAEC-7AC4-4683-912A-D151E501F693}"/>
                  </a:ext>
                </a:extLst>
              </p:cNvPr>
              <p:cNvSpPr/>
              <p:nvPr/>
            </p:nvSpPr>
            <p:spPr>
              <a:xfrm>
                <a:off x="2982762" y="3091765"/>
                <a:ext cx="152367" cy="375332"/>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 name="Rectangle 55">
                <a:extLst>
                  <a:ext uri="{FF2B5EF4-FFF2-40B4-BE49-F238E27FC236}">
                    <a16:creationId xmlns:a16="http://schemas.microsoft.com/office/drawing/2014/main" id="{B4428234-7EE5-407A-BC33-CCEFA330F0DA}"/>
                  </a:ext>
                </a:extLst>
              </p:cNvPr>
              <p:cNvSpPr/>
              <p:nvPr/>
            </p:nvSpPr>
            <p:spPr>
              <a:xfrm>
                <a:off x="3135129" y="3091765"/>
                <a:ext cx="152367" cy="3753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cxnSp>
          <p:nvCxnSpPr>
            <p:cNvPr id="11" name="Straight Connector 10">
              <a:extLst>
                <a:ext uri="{FF2B5EF4-FFF2-40B4-BE49-F238E27FC236}">
                  <a16:creationId xmlns:a16="http://schemas.microsoft.com/office/drawing/2014/main" id="{6478BEAC-FACC-4E25-8087-36CFB067E7A3}"/>
                </a:ext>
              </a:extLst>
            </p:cNvPr>
            <p:cNvCxnSpPr>
              <a:cxnSpLocks/>
            </p:cNvCxnSpPr>
            <p:nvPr/>
          </p:nvCxnSpPr>
          <p:spPr>
            <a:xfrm>
              <a:off x="1847227" y="3467100"/>
              <a:ext cx="605527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05" name="Group 104">
              <a:extLst>
                <a:ext uri="{FF2B5EF4-FFF2-40B4-BE49-F238E27FC236}">
                  <a16:creationId xmlns:a16="http://schemas.microsoft.com/office/drawing/2014/main" id="{D3DE26D6-BE23-45F3-8C5A-098E51674277}"/>
                </a:ext>
              </a:extLst>
            </p:cNvPr>
            <p:cNvGrpSpPr/>
            <p:nvPr/>
          </p:nvGrpSpPr>
          <p:grpSpPr>
            <a:xfrm>
              <a:off x="8046596" y="1481983"/>
              <a:ext cx="959543" cy="825942"/>
              <a:chOff x="1381102" y="688345"/>
              <a:chExt cx="959543" cy="825942"/>
            </a:xfrm>
          </p:grpSpPr>
          <p:grpSp>
            <p:nvGrpSpPr>
              <p:cNvPr id="91" name="Group 90">
                <a:extLst>
                  <a:ext uri="{FF2B5EF4-FFF2-40B4-BE49-F238E27FC236}">
                    <a16:creationId xmlns:a16="http://schemas.microsoft.com/office/drawing/2014/main" id="{CAAF1538-4CED-4366-B200-985C43AF018D}"/>
                  </a:ext>
                </a:extLst>
              </p:cNvPr>
              <p:cNvGrpSpPr/>
              <p:nvPr/>
            </p:nvGrpSpPr>
            <p:grpSpPr>
              <a:xfrm>
                <a:off x="1381102" y="688345"/>
                <a:ext cx="815273" cy="261610"/>
                <a:chOff x="1381102" y="688345"/>
                <a:chExt cx="815273" cy="261610"/>
              </a:xfrm>
            </p:grpSpPr>
            <p:sp>
              <p:nvSpPr>
                <p:cNvPr id="66" name="Rectangle 65">
                  <a:extLst>
                    <a:ext uri="{FF2B5EF4-FFF2-40B4-BE49-F238E27FC236}">
                      <a16:creationId xmlns:a16="http://schemas.microsoft.com/office/drawing/2014/main" id="{9B23C8B3-8351-4001-A6D3-208E8E978287}"/>
                    </a:ext>
                  </a:extLst>
                </p:cNvPr>
                <p:cNvSpPr/>
                <p:nvPr/>
              </p:nvSpPr>
              <p:spPr>
                <a:xfrm>
                  <a:off x="1381102" y="766739"/>
                  <a:ext cx="104822" cy="10482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7" name="TextBox 66">
                  <a:extLst>
                    <a:ext uri="{FF2B5EF4-FFF2-40B4-BE49-F238E27FC236}">
                      <a16:creationId xmlns:a16="http://schemas.microsoft.com/office/drawing/2014/main" id="{781B9434-9591-43A6-AFB8-334780C1C77C}"/>
                    </a:ext>
                  </a:extLst>
                </p:cNvPr>
                <p:cNvSpPr txBox="1"/>
                <p:nvPr/>
              </p:nvSpPr>
              <p:spPr>
                <a:xfrm>
                  <a:off x="1485924" y="688345"/>
                  <a:ext cx="710451" cy="261610"/>
                </a:xfrm>
                <a:prstGeom prst="rect">
                  <a:avLst/>
                </a:prstGeom>
                <a:noFill/>
              </p:spPr>
              <p:txBody>
                <a:bodyPr wrap="none" rtlCol="0" anchor="ctr">
                  <a:spAutoFit/>
                </a:bodyPr>
                <a:lstStyle/>
                <a:p>
                  <a:r>
                    <a:rPr lang="en-US" sz="1100" dirty="0"/>
                    <a:t>2-5 years</a:t>
                  </a:r>
                </a:p>
              </p:txBody>
            </p:sp>
          </p:grpSp>
          <p:grpSp>
            <p:nvGrpSpPr>
              <p:cNvPr id="90" name="Group 89">
                <a:extLst>
                  <a:ext uri="{FF2B5EF4-FFF2-40B4-BE49-F238E27FC236}">
                    <a16:creationId xmlns:a16="http://schemas.microsoft.com/office/drawing/2014/main" id="{7C1892FD-862B-484B-9D75-02769FF9F782}"/>
                  </a:ext>
                </a:extLst>
              </p:cNvPr>
              <p:cNvGrpSpPr/>
              <p:nvPr/>
            </p:nvGrpSpPr>
            <p:grpSpPr>
              <a:xfrm>
                <a:off x="1381102" y="876456"/>
                <a:ext cx="887409" cy="261610"/>
                <a:chOff x="1381102" y="876456"/>
                <a:chExt cx="887409" cy="261610"/>
              </a:xfrm>
            </p:grpSpPr>
            <p:sp>
              <p:nvSpPr>
                <p:cNvPr id="68" name="Rectangle 67">
                  <a:extLst>
                    <a:ext uri="{FF2B5EF4-FFF2-40B4-BE49-F238E27FC236}">
                      <a16:creationId xmlns:a16="http://schemas.microsoft.com/office/drawing/2014/main" id="{8C7305AE-0D57-43A9-8CEE-D7D723832990}"/>
                    </a:ext>
                  </a:extLst>
                </p:cNvPr>
                <p:cNvSpPr/>
                <p:nvPr/>
              </p:nvSpPr>
              <p:spPr>
                <a:xfrm>
                  <a:off x="1381102" y="954850"/>
                  <a:ext cx="104822" cy="104822"/>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9" name="TextBox 68">
                  <a:extLst>
                    <a:ext uri="{FF2B5EF4-FFF2-40B4-BE49-F238E27FC236}">
                      <a16:creationId xmlns:a16="http://schemas.microsoft.com/office/drawing/2014/main" id="{C9037A45-16E1-4D13-AAB0-9B8000996E59}"/>
                    </a:ext>
                  </a:extLst>
                </p:cNvPr>
                <p:cNvSpPr txBox="1"/>
                <p:nvPr/>
              </p:nvSpPr>
              <p:spPr>
                <a:xfrm>
                  <a:off x="1485924" y="876456"/>
                  <a:ext cx="782587" cy="261610"/>
                </a:xfrm>
                <a:prstGeom prst="rect">
                  <a:avLst/>
                </a:prstGeom>
                <a:noFill/>
              </p:spPr>
              <p:txBody>
                <a:bodyPr wrap="none" rtlCol="0" anchor="ctr">
                  <a:spAutoFit/>
                </a:bodyPr>
                <a:lstStyle/>
                <a:p>
                  <a:r>
                    <a:rPr lang="en-US" sz="1100" dirty="0"/>
                    <a:t>6-12 years</a:t>
                  </a:r>
                </a:p>
              </p:txBody>
            </p:sp>
          </p:grpSp>
          <p:grpSp>
            <p:nvGrpSpPr>
              <p:cNvPr id="89" name="Group 88">
                <a:extLst>
                  <a:ext uri="{FF2B5EF4-FFF2-40B4-BE49-F238E27FC236}">
                    <a16:creationId xmlns:a16="http://schemas.microsoft.com/office/drawing/2014/main" id="{862DED79-F163-4E53-943D-3ECA66AE1A28}"/>
                  </a:ext>
                </a:extLst>
              </p:cNvPr>
              <p:cNvGrpSpPr/>
              <p:nvPr/>
            </p:nvGrpSpPr>
            <p:grpSpPr>
              <a:xfrm>
                <a:off x="1381102" y="1064567"/>
                <a:ext cx="959543" cy="261610"/>
                <a:chOff x="1381102" y="1064567"/>
                <a:chExt cx="959543" cy="261610"/>
              </a:xfrm>
            </p:grpSpPr>
            <p:sp>
              <p:nvSpPr>
                <p:cNvPr id="70" name="Rectangle 69">
                  <a:extLst>
                    <a:ext uri="{FF2B5EF4-FFF2-40B4-BE49-F238E27FC236}">
                      <a16:creationId xmlns:a16="http://schemas.microsoft.com/office/drawing/2014/main" id="{A6B2472B-FF2C-4B16-AB31-F1A8CA31AE8E}"/>
                    </a:ext>
                  </a:extLst>
                </p:cNvPr>
                <p:cNvSpPr/>
                <p:nvPr/>
              </p:nvSpPr>
              <p:spPr>
                <a:xfrm>
                  <a:off x="1381102" y="1142961"/>
                  <a:ext cx="104822" cy="104822"/>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1" name="TextBox 70">
                  <a:extLst>
                    <a:ext uri="{FF2B5EF4-FFF2-40B4-BE49-F238E27FC236}">
                      <a16:creationId xmlns:a16="http://schemas.microsoft.com/office/drawing/2014/main" id="{B81DBEB4-0329-4982-99ED-49A1FE7819EB}"/>
                    </a:ext>
                  </a:extLst>
                </p:cNvPr>
                <p:cNvSpPr txBox="1"/>
                <p:nvPr/>
              </p:nvSpPr>
              <p:spPr>
                <a:xfrm>
                  <a:off x="1485924" y="1064567"/>
                  <a:ext cx="854721" cy="261610"/>
                </a:xfrm>
                <a:prstGeom prst="rect">
                  <a:avLst/>
                </a:prstGeom>
                <a:noFill/>
              </p:spPr>
              <p:txBody>
                <a:bodyPr wrap="none" rtlCol="0" anchor="ctr">
                  <a:spAutoFit/>
                </a:bodyPr>
                <a:lstStyle/>
                <a:p>
                  <a:r>
                    <a:rPr lang="en-US" sz="1100" dirty="0"/>
                    <a:t>13-17 years</a:t>
                  </a:r>
                </a:p>
              </p:txBody>
            </p:sp>
          </p:grpSp>
          <p:grpSp>
            <p:nvGrpSpPr>
              <p:cNvPr id="88" name="Group 87">
                <a:extLst>
                  <a:ext uri="{FF2B5EF4-FFF2-40B4-BE49-F238E27FC236}">
                    <a16:creationId xmlns:a16="http://schemas.microsoft.com/office/drawing/2014/main" id="{C2F0FF0D-E297-40B6-89FF-C2883E34EB04}"/>
                  </a:ext>
                </a:extLst>
              </p:cNvPr>
              <p:cNvGrpSpPr/>
              <p:nvPr/>
            </p:nvGrpSpPr>
            <p:grpSpPr>
              <a:xfrm>
                <a:off x="1381102" y="1252677"/>
                <a:ext cx="959543" cy="261610"/>
                <a:chOff x="1381102" y="1252677"/>
                <a:chExt cx="959543" cy="261610"/>
              </a:xfrm>
            </p:grpSpPr>
            <p:sp>
              <p:nvSpPr>
                <p:cNvPr id="72" name="Rectangle 71">
                  <a:extLst>
                    <a:ext uri="{FF2B5EF4-FFF2-40B4-BE49-F238E27FC236}">
                      <a16:creationId xmlns:a16="http://schemas.microsoft.com/office/drawing/2014/main" id="{AE1128D9-8657-435F-8D07-002FF44CD5C0}"/>
                    </a:ext>
                  </a:extLst>
                </p:cNvPr>
                <p:cNvSpPr/>
                <p:nvPr/>
              </p:nvSpPr>
              <p:spPr>
                <a:xfrm>
                  <a:off x="1381102" y="1331071"/>
                  <a:ext cx="104822" cy="104822"/>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3" name="TextBox 72">
                  <a:extLst>
                    <a:ext uri="{FF2B5EF4-FFF2-40B4-BE49-F238E27FC236}">
                      <a16:creationId xmlns:a16="http://schemas.microsoft.com/office/drawing/2014/main" id="{B2862F50-0BCD-441B-B5A8-49703E8A6B83}"/>
                    </a:ext>
                  </a:extLst>
                </p:cNvPr>
                <p:cNvSpPr txBox="1"/>
                <p:nvPr/>
              </p:nvSpPr>
              <p:spPr>
                <a:xfrm>
                  <a:off x="1485924" y="1252677"/>
                  <a:ext cx="854721" cy="261610"/>
                </a:xfrm>
                <a:prstGeom prst="rect">
                  <a:avLst/>
                </a:prstGeom>
                <a:noFill/>
              </p:spPr>
              <p:txBody>
                <a:bodyPr wrap="none" rtlCol="0" anchor="ctr">
                  <a:spAutoFit/>
                </a:bodyPr>
                <a:lstStyle/>
                <a:p>
                  <a:r>
                    <a:rPr lang="en-US" sz="1100" dirty="0"/>
                    <a:t>18-25 years</a:t>
                  </a:r>
                </a:p>
              </p:txBody>
            </p:sp>
          </p:grpSp>
        </p:grpSp>
        <p:sp>
          <p:nvSpPr>
            <p:cNvPr id="79" name="TextBox 78">
              <a:extLst>
                <a:ext uri="{FF2B5EF4-FFF2-40B4-BE49-F238E27FC236}">
                  <a16:creationId xmlns:a16="http://schemas.microsoft.com/office/drawing/2014/main" id="{60D3BE9F-E9A1-439F-92EC-913FB9F895C1}"/>
                </a:ext>
              </a:extLst>
            </p:cNvPr>
            <p:cNvSpPr txBox="1"/>
            <p:nvPr/>
          </p:nvSpPr>
          <p:spPr>
            <a:xfrm>
              <a:off x="2000667" y="3502396"/>
              <a:ext cx="492444" cy="261610"/>
            </a:xfrm>
            <a:prstGeom prst="rect">
              <a:avLst/>
            </a:prstGeom>
            <a:noFill/>
          </p:spPr>
          <p:txBody>
            <a:bodyPr wrap="none" rtlCol="0" anchor="ctr">
              <a:spAutoFit/>
            </a:bodyPr>
            <a:lstStyle/>
            <a:p>
              <a:pPr algn="ctr"/>
              <a:r>
                <a:rPr lang="en-US" sz="1100" dirty="0"/>
                <a:t>Taste</a:t>
              </a:r>
            </a:p>
          </p:txBody>
        </p:sp>
        <p:sp>
          <p:nvSpPr>
            <p:cNvPr id="92" name="TextBox 91">
              <a:extLst>
                <a:ext uri="{FF2B5EF4-FFF2-40B4-BE49-F238E27FC236}">
                  <a16:creationId xmlns:a16="http://schemas.microsoft.com/office/drawing/2014/main" id="{8921AA9F-B4BF-492B-A485-B3733DF5BB9B}"/>
                </a:ext>
              </a:extLst>
            </p:cNvPr>
            <p:cNvSpPr txBox="1"/>
            <p:nvPr/>
          </p:nvSpPr>
          <p:spPr>
            <a:xfrm>
              <a:off x="2705282" y="3502396"/>
              <a:ext cx="554960" cy="261610"/>
            </a:xfrm>
            <a:prstGeom prst="rect">
              <a:avLst/>
            </a:prstGeom>
            <a:noFill/>
          </p:spPr>
          <p:txBody>
            <a:bodyPr wrap="none" rtlCol="0" anchor="ctr">
              <a:spAutoFit/>
            </a:bodyPr>
            <a:lstStyle/>
            <a:p>
              <a:pPr algn="ctr"/>
              <a:r>
                <a:rPr lang="en-US" sz="1100" dirty="0"/>
                <a:t>Forget</a:t>
              </a:r>
            </a:p>
          </p:txBody>
        </p:sp>
        <p:sp>
          <p:nvSpPr>
            <p:cNvPr id="93" name="TextBox 92">
              <a:extLst>
                <a:ext uri="{FF2B5EF4-FFF2-40B4-BE49-F238E27FC236}">
                  <a16:creationId xmlns:a16="http://schemas.microsoft.com/office/drawing/2014/main" id="{D8C31F85-7391-41CF-9C10-95F8B6B076F8}"/>
                </a:ext>
              </a:extLst>
            </p:cNvPr>
            <p:cNvSpPr txBox="1"/>
            <p:nvPr/>
          </p:nvSpPr>
          <p:spPr>
            <a:xfrm>
              <a:off x="3418390" y="3502396"/>
              <a:ext cx="655949" cy="261610"/>
            </a:xfrm>
            <a:prstGeom prst="rect">
              <a:avLst/>
            </a:prstGeom>
            <a:noFill/>
          </p:spPr>
          <p:txBody>
            <a:bodyPr wrap="none" rtlCol="0" anchor="ctr">
              <a:spAutoFit/>
            </a:bodyPr>
            <a:lstStyle/>
            <a:p>
              <a:pPr algn="ctr"/>
              <a:r>
                <a:rPr lang="en-US" sz="1100" dirty="0"/>
                <a:t>Swallow</a:t>
              </a:r>
            </a:p>
          </p:txBody>
        </p:sp>
        <p:sp>
          <p:nvSpPr>
            <p:cNvPr id="94" name="TextBox 93">
              <a:extLst>
                <a:ext uri="{FF2B5EF4-FFF2-40B4-BE49-F238E27FC236}">
                  <a16:creationId xmlns:a16="http://schemas.microsoft.com/office/drawing/2014/main" id="{E073EA51-5334-4F15-B086-97D0F8B8300B}"/>
                </a:ext>
              </a:extLst>
            </p:cNvPr>
            <p:cNvSpPr txBox="1"/>
            <p:nvPr/>
          </p:nvSpPr>
          <p:spPr>
            <a:xfrm>
              <a:off x="4024399" y="3502396"/>
              <a:ext cx="926857" cy="261610"/>
            </a:xfrm>
            <a:prstGeom prst="rect">
              <a:avLst/>
            </a:prstGeom>
            <a:noFill/>
          </p:spPr>
          <p:txBody>
            <a:bodyPr wrap="none" rtlCol="0" anchor="ctr">
              <a:spAutoFit/>
            </a:bodyPr>
            <a:lstStyle/>
            <a:p>
              <a:pPr algn="ctr"/>
              <a:r>
                <a:rPr lang="en-US" sz="1100" dirty="0"/>
                <a:t>Embarrassed</a:t>
              </a:r>
            </a:p>
          </p:txBody>
        </p:sp>
        <p:sp>
          <p:nvSpPr>
            <p:cNvPr id="95" name="TextBox 94">
              <a:extLst>
                <a:ext uri="{FF2B5EF4-FFF2-40B4-BE49-F238E27FC236}">
                  <a16:creationId xmlns:a16="http://schemas.microsoft.com/office/drawing/2014/main" id="{206952D3-32BC-4353-AE3E-04171E183F49}"/>
                </a:ext>
              </a:extLst>
            </p:cNvPr>
            <p:cNvSpPr txBox="1"/>
            <p:nvPr/>
          </p:nvSpPr>
          <p:spPr>
            <a:xfrm>
              <a:off x="4936602" y="3502396"/>
              <a:ext cx="574196" cy="261610"/>
            </a:xfrm>
            <a:prstGeom prst="rect">
              <a:avLst/>
            </a:prstGeom>
            <a:noFill/>
          </p:spPr>
          <p:txBody>
            <a:bodyPr wrap="none" rtlCol="0" anchor="ctr">
              <a:spAutoFit/>
            </a:bodyPr>
            <a:lstStyle/>
            <a:p>
              <a:pPr algn="ctr"/>
              <a:r>
                <a:rPr lang="en-US" sz="1100" dirty="0"/>
                <a:t>Refuse</a:t>
              </a:r>
            </a:p>
          </p:txBody>
        </p:sp>
        <p:sp>
          <p:nvSpPr>
            <p:cNvPr id="96" name="TextBox 95">
              <a:extLst>
                <a:ext uri="{FF2B5EF4-FFF2-40B4-BE49-F238E27FC236}">
                  <a16:creationId xmlns:a16="http://schemas.microsoft.com/office/drawing/2014/main" id="{98E4CA7B-8952-4F23-A24A-0A31F2DB4D79}"/>
                </a:ext>
              </a:extLst>
            </p:cNvPr>
            <p:cNvSpPr txBox="1"/>
            <p:nvPr/>
          </p:nvSpPr>
          <p:spPr>
            <a:xfrm>
              <a:off x="5681770" y="3502396"/>
              <a:ext cx="611065" cy="261610"/>
            </a:xfrm>
            <a:prstGeom prst="rect">
              <a:avLst/>
            </a:prstGeom>
            <a:noFill/>
          </p:spPr>
          <p:txBody>
            <a:bodyPr wrap="none" rtlCol="0" anchor="ctr">
              <a:spAutoFit/>
            </a:bodyPr>
            <a:lstStyle/>
            <a:p>
              <a:pPr algn="ctr"/>
              <a:r>
                <a:rPr lang="en-US" sz="1100" dirty="0"/>
                <a:t>Activity</a:t>
              </a:r>
            </a:p>
          </p:txBody>
        </p:sp>
        <p:sp>
          <p:nvSpPr>
            <p:cNvPr id="97" name="TextBox 96">
              <a:extLst>
                <a:ext uri="{FF2B5EF4-FFF2-40B4-BE49-F238E27FC236}">
                  <a16:creationId xmlns:a16="http://schemas.microsoft.com/office/drawing/2014/main" id="{245B44BE-D2EB-47E0-9D69-DA1A042FE076}"/>
                </a:ext>
              </a:extLst>
            </p:cNvPr>
            <p:cNvSpPr txBox="1"/>
            <p:nvPr/>
          </p:nvSpPr>
          <p:spPr>
            <a:xfrm>
              <a:off x="6408566" y="3502396"/>
              <a:ext cx="654346" cy="261610"/>
            </a:xfrm>
            <a:prstGeom prst="rect">
              <a:avLst/>
            </a:prstGeom>
            <a:noFill/>
          </p:spPr>
          <p:txBody>
            <a:bodyPr wrap="none" rtlCol="0" anchor="ctr">
              <a:spAutoFit/>
            </a:bodyPr>
            <a:lstStyle/>
            <a:p>
              <a:pPr algn="ctr"/>
              <a:r>
                <a:rPr lang="en-US" sz="1100" dirty="0"/>
                <a:t>Run Out</a:t>
              </a:r>
            </a:p>
          </p:txBody>
        </p:sp>
        <p:sp>
          <p:nvSpPr>
            <p:cNvPr id="98" name="TextBox 97">
              <a:extLst>
                <a:ext uri="{FF2B5EF4-FFF2-40B4-BE49-F238E27FC236}">
                  <a16:creationId xmlns:a16="http://schemas.microsoft.com/office/drawing/2014/main" id="{344F9B12-E5A4-4D4F-B7BF-877BD81467EB}"/>
                </a:ext>
              </a:extLst>
            </p:cNvPr>
            <p:cNvSpPr txBox="1"/>
            <p:nvPr/>
          </p:nvSpPr>
          <p:spPr>
            <a:xfrm>
              <a:off x="7096349" y="3502396"/>
              <a:ext cx="750526" cy="261610"/>
            </a:xfrm>
            <a:prstGeom prst="rect">
              <a:avLst/>
            </a:prstGeom>
            <a:noFill/>
          </p:spPr>
          <p:txBody>
            <a:bodyPr wrap="none" rtlCol="0" anchor="ctr">
              <a:spAutoFit/>
            </a:bodyPr>
            <a:lstStyle/>
            <a:p>
              <a:pPr algn="ctr"/>
              <a:r>
                <a:rPr lang="en-US" sz="1100" dirty="0"/>
                <a:t>Pharmacy</a:t>
              </a:r>
            </a:p>
          </p:txBody>
        </p:sp>
        <p:sp>
          <p:nvSpPr>
            <p:cNvPr id="100" name="TextBox 99">
              <a:extLst>
                <a:ext uri="{FF2B5EF4-FFF2-40B4-BE49-F238E27FC236}">
                  <a16:creationId xmlns:a16="http://schemas.microsoft.com/office/drawing/2014/main" id="{26FCD7C2-91DF-4286-96E6-AECE269B031E}"/>
                </a:ext>
              </a:extLst>
            </p:cNvPr>
            <p:cNvSpPr txBox="1"/>
            <p:nvPr/>
          </p:nvSpPr>
          <p:spPr>
            <a:xfrm>
              <a:off x="4113676" y="3835627"/>
              <a:ext cx="1691361" cy="276999"/>
            </a:xfrm>
            <a:prstGeom prst="rect">
              <a:avLst/>
            </a:prstGeom>
            <a:noFill/>
          </p:spPr>
          <p:txBody>
            <a:bodyPr wrap="none" rtlCol="0" anchor="ctr">
              <a:spAutoFit/>
            </a:bodyPr>
            <a:lstStyle/>
            <a:p>
              <a:pPr algn="ctr"/>
              <a:r>
                <a:rPr lang="en-US" sz="1200" b="1" dirty="0"/>
                <a:t>Adherence Barrier Type</a:t>
              </a:r>
            </a:p>
          </p:txBody>
        </p:sp>
        <p:sp>
          <p:nvSpPr>
            <p:cNvPr id="101" name="TextBox 100">
              <a:extLst>
                <a:ext uri="{FF2B5EF4-FFF2-40B4-BE49-F238E27FC236}">
                  <a16:creationId xmlns:a16="http://schemas.microsoft.com/office/drawing/2014/main" id="{17079EED-7C8F-4171-900B-96BBD03EE928}"/>
                </a:ext>
              </a:extLst>
            </p:cNvPr>
            <p:cNvSpPr txBox="1"/>
            <p:nvPr/>
          </p:nvSpPr>
          <p:spPr>
            <a:xfrm rot="16200000">
              <a:off x="438568" y="2201473"/>
              <a:ext cx="1920360" cy="461665"/>
            </a:xfrm>
            <a:prstGeom prst="rect">
              <a:avLst/>
            </a:prstGeom>
            <a:noFill/>
          </p:spPr>
          <p:txBody>
            <a:bodyPr wrap="square" rtlCol="0" anchor="ctr">
              <a:spAutoFit/>
            </a:bodyPr>
            <a:lstStyle/>
            <a:p>
              <a:pPr algn="ctr"/>
              <a:r>
                <a:rPr lang="en-US" sz="1200" b="1" dirty="0"/>
                <a:t>Level of Adherence Barrier Endorsement (1-4)</a:t>
              </a:r>
            </a:p>
          </p:txBody>
        </p:sp>
        <p:sp>
          <p:nvSpPr>
            <p:cNvPr id="102" name="TextBox 101">
              <a:extLst>
                <a:ext uri="{FF2B5EF4-FFF2-40B4-BE49-F238E27FC236}">
                  <a16:creationId xmlns:a16="http://schemas.microsoft.com/office/drawing/2014/main" id="{D05C9264-E701-41EA-9278-BAA189D5E45C}"/>
                </a:ext>
              </a:extLst>
            </p:cNvPr>
            <p:cNvSpPr txBox="1"/>
            <p:nvPr/>
          </p:nvSpPr>
          <p:spPr>
            <a:xfrm>
              <a:off x="1620415" y="3317875"/>
              <a:ext cx="256802" cy="261610"/>
            </a:xfrm>
            <a:prstGeom prst="rect">
              <a:avLst/>
            </a:prstGeom>
            <a:noFill/>
          </p:spPr>
          <p:txBody>
            <a:bodyPr wrap="none" rtlCol="0" anchor="ctr">
              <a:spAutoFit/>
            </a:bodyPr>
            <a:lstStyle/>
            <a:p>
              <a:pPr algn="r"/>
              <a:r>
                <a:rPr lang="en-US" sz="1100" dirty="0"/>
                <a:t>1</a:t>
              </a:r>
            </a:p>
          </p:txBody>
        </p:sp>
        <p:sp>
          <p:nvSpPr>
            <p:cNvPr id="103" name="TextBox 102">
              <a:extLst>
                <a:ext uri="{FF2B5EF4-FFF2-40B4-BE49-F238E27FC236}">
                  <a16:creationId xmlns:a16="http://schemas.microsoft.com/office/drawing/2014/main" id="{49A3A5F2-0170-4D49-A485-FA066E4EB78E}"/>
                </a:ext>
              </a:extLst>
            </p:cNvPr>
            <p:cNvSpPr txBox="1"/>
            <p:nvPr/>
          </p:nvSpPr>
          <p:spPr>
            <a:xfrm>
              <a:off x="1620415" y="2400389"/>
              <a:ext cx="256802" cy="261610"/>
            </a:xfrm>
            <a:prstGeom prst="rect">
              <a:avLst/>
            </a:prstGeom>
            <a:noFill/>
          </p:spPr>
          <p:txBody>
            <a:bodyPr wrap="none" rtlCol="0" anchor="ctr">
              <a:spAutoFit/>
            </a:bodyPr>
            <a:lstStyle/>
            <a:p>
              <a:pPr algn="r"/>
              <a:r>
                <a:rPr lang="en-US" sz="1100" dirty="0"/>
                <a:t>2</a:t>
              </a:r>
            </a:p>
          </p:txBody>
        </p:sp>
        <p:sp>
          <p:nvSpPr>
            <p:cNvPr id="104" name="TextBox 103">
              <a:extLst>
                <a:ext uri="{FF2B5EF4-FFF2-40B4-BE49-F238E27FC236}">
                  <a16:creationId xmlns:a16="http://schemas.microsoft.com/office/drawing/2014/main" id="{F6022BC0-1BCC-4628-A825-8D607F81642E}"/>
                </a:ext>
              </a:extLst>
            </p:cNvPr>
            <p:cNvSpPr txBox="1"/>
            <p:nvPr/>
          </p:nvSpPr>
          <p:spPr>
            <a:xfrm>
              <a:off x="1620415" y="1482904"/>
              <a:ext cx="256802" cy="261610"/>
            </a:xfrm>
            <a:prstGeom prst="rect">
              <a:avLst/>
            </a:prstGeom>
            <a:noFill/>
          </p:spPr>
          <p:txBody>
            <a:bodyPr wrap="none" rtlCol="0" anchor="ctr">
              <a:spAutoFit/>
            </a:bodyPr>
            <a:lstStyle/>
            <a:p>
              <a:pPr algn="r"/>
              <a:r>
                <a:rPr lang="en-US" sz="1100" dirty="0"/>
                <a:t>3</a:t>
              </a:r>
            </a:p>
          </p:txBody>
        </p:sp>
        <p:sp>
          <p:nvSpPr>
            <p:cNvPr id="106" name="Right Brace 105">
              <a:extLst>
                <a:ext uri="{FF2B5EF4-FFF2-40B4-BE49-F238E27FC236}">
                  <a16:creationId xmlns:a16="http://schemas.microsoft.com/office/drawing/2014/main" id="{6F71039E-9C6D-48DA-A840-F8E52F27DB23}"/>
                </a:ext>
              </a:extLst>
            </p:cNvPr>
            <p:cNvSpPr/>
            <p:nvPr/>
          </p:nvSpPr>
          <p:spPr>
            <a:xfrm rot="16200000">
              <a:off x="2103856" y="2083801"/>
              <a:ext cx="152365" cy="321215"/>
            </a:xfrm>
            <a:prstGeom prst="rightBrace">
              <a:avLst>
                <a:gd name="adj1" fmla="val 0"/>
                <a:gd name="adj2" fmla="val 50000"/>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07" name="Right Brace 106">
              <a:extLst>
                <a:ext uri="{FF2B5EF4-FFF2-40B4-BE49-F238E27FC236}">
                  <a16:creationId xmlns:a16="http://schemas.microsoft.com/office/drawing/2014/main" id="{600D5BF1-CC36-406F-AEAB-634A98238D1A}"/>
                </a:ext>
              </a:extLst>
            </p:cNvPr>
            <p:cNvSpPr/>
            <p:nvPr/>
          </p:nvSpPr>
          <p:spPr>
            <a:xfrm rot="16200000">
              <a:off x="2841198" y="2493710"/>
              <a:ext cx="152365" cy="321215"/>
            </a:xfrm>
            <a:prstGeom prst="rightBrace">
              <a:avLst>
                <a:gd name="adj1" fmla="val 0"/>
                <a:gd name="adj2" fmla="val 50000"/>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08" name="TextBox 107">
              <a:extLst>
                <a:ext uri="{FF2B5EF4-FFF2-40B4-BE49-F238E27FC236}">
                  <a16:creationId xmlns:a16="http://schemas.microsoft.com/office/drawing/2014/main" id="{8DDE9B30-A627-4F22-8F00-881F026749E3}"/>
                </a:ext>
              </a:extLst>
            </p:cNvPr>
            <p:cNvSpPr txBox="1"/>
            <p:nvPr/>
          </p:nvSpPr>
          <p:spPr>
            <a:xfrm>
              <a:off x="2636694" y="2339465"/>
              <a:ext cx="561372" cy="230832"/>
            </a:xfrm>
            <a:prstGeom prst="rect">
              <a:avLst/>
            </a:prstGeom>
            <a:noFill/>
          </p:spPr>
          <p:txBody>
            <a:bodyPr wrap="none" rtlCol="0" anchor="ctr">
              <a:spAutoFit/>
            </a:bodyPr>
            <a:lstStyle/>
            <a:p>
              <a:pPr algn="ctr"/>
              <a:r>
                <a:rPr lang="en-US" sz="900" i="1" dirty="0"/>
                <a:t>P</a:t>
              </a:r>
              <a:r>
                <a:rPr lang="en-US" sz="900" dirty="0"/>
                <a:t>&lt;0.001</a:t>
              </a:r>
              <a:endParaRPr lang="en-US" sz="900" i="1" dirty="0"/>
            </a:p>
          </p:txBody>
        </p:sp>
        <p:sp>
          <p:nvSpPr>
            <p:cNvPr id="109" name="TextBox 108">
              <a:extLst>
                <a:ext uri="{FF2B5EF4-FFF2-40B4-BE49-F238E27FC236}">
                  <a16:creationId xmlns:a16="http://schemas.microsoft.com/office/drawing/2014/main" id="{F2575816-EEB5-474B-9B46-BBBBC194886B}"/>
                </a:ext>
              </a:extLst>
            </p:cNvPr>
            <p:cNvSpPr txBox="1"/>
            <p:nvPr/>
          </p:nvSpPr>
          <p:spPr>
            <a:xfrm>
              <a:off x="1928206" y="1904738"/>
              <a:ext cx="503664" cy="230832"/>
            </a:xfrm>
            <a:prstGeom prst="rect">
              <a:avLst/>
            </a:prstGeom>
            <a:noFill/>
          </p:spPr>
          <p:txBody>
            <a:bodyPr wrap="none" rtlCol="0" anchor="ctr">
              <a:spAutoFit/>
            </a:bodyPr>
            <a:lstStyle/>
            <a:p>
              <a:pPr algn="ctr"/>
              <a:r>
                <a:rPr lang="en-US" sz="900" i="1" dirty="0"/>
                <a:t>P</a:t>
              </a:r>
              <a:r>
                <a:rPr lang="en-US" sz="900" dirty="0"/>
                <a:t>&lt;0.05</a:t>
              </a:r>
              <a:endParaRPr lang="en-US" sz="900" i="1" dirty="0"/>
            </a:p>
          </p:txBody>
        </p:sp>
        <p:sp>
          <p:nvSpPr>
            <p:cNvPr id="110" name="Right Brace 109">
              <a:extLst>
                <a:ext uri="{FF2B5EF4-FFF2-40B4-BE49-F238E27FC236}">
                  <a16:creationId xmlns:a16="http://schemas.microsoft.com/office/drawing/2014/main" id="{C2C9C76D-2CD6-4174-8231-BA15FFCC9B65}"/>
                </a:ext>
              </a:extLst>
            </p:cNvPr>
            <p:cNvSpPr/>
            <p:nvPr/>
          </p:nvSpPr>
          <p:spPr>
            <a:xfrm rot="16200000">
              <a:off x="5144490" y="2493710"/>
              <a:ext cx="152365" cy="321215"/>
            </a:xfrm>
            <a:prstGeom prst="rightBrace">
              <a:avLst>
                <a:gd name="adj1" fmla="val 0"/>
                <a:gd name="adj2" fmla="val 50000"/>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11" name="TextBox 110">
              <a:extLst>
                <a:ext uri="{FF2B5EF4-FFF2-40B4-BE49-F238E27FC236}">
                  <a16:creationId xmlns:a16="http://schemas.microsoft.com/office/drawing/2014/main" id="{CDAD0801-947A-4F9F-B131-8BFBB5892746}"/>
                </a:ext>
              </a:extLst>
            </p:cNvPr>
            <p:cNvSpPr txBox="1"/>
            <p:nvPr/>
          </p:nvSpPr>
          <p:spPr>
            <a:xfrm>
              <a:off x="4939986" y="2339465"/>
              <a:ext cx="561372" cy="230832"/>
            </a:xfrm>
            <a:prstGeom prst="rect">
              <a:avLst/>
            </a:prstGeom>
            <a:noFill/>
          </p:spPr>
          <p:txBody>
            <a:bodyPr wrap="none" rtlCol="0" anchor="ctr">
              <a:spAutoFit/>
            </a:bodyPr>
            <a:lstStyle/>
            <a:p>
              <a:pPr algn="ctr"/>
              <a:r>
                <a:rPr lang="en-US" sz="900" i="1" dirty="0"/>
                <a:t>P</a:t>
              </a:r>
              <a:r>
                <a:rPr lang="en-US" sz="900" dirty="0"/>
                <a:t>&lt;0.001</a:t>
              </a:r>
              <a:endParaRPr lang="en-US" sz="900" i="1" dirty="0"/>
            </a:p>
          </p:txBody>
        </p:sp>
      </p:grpSp>
      <p:sp>
        <p:nvSpPr>
          <p:cNvPr id="112" name="Title 111">
            <a:extLst>
              <a:ext uri="{FF2B5EF4-FFF2-40B4-BE49-F238E27FC236}">
                <a16:creationId xmlns:a16="http://schemas.microsoft.com/office/drawing/2014/main" id="{83B5DFB1-0125-4EE0-B07E-43417223535D}"/>
              </a:ext>
            </a:extLst>
          </p:cNvPr>
          <p:cNvSpPr>
            <a:spLocks noGrp="1"/>
          </p:cNvSpPr>
          <p:nvPr>
            <p:ph type="title"/>
          </p:nvPr>
        </p:nvSpPr>
        <p:spPr/>
        <p:txBody>
          <a:bodyPr>
            <a:normAutofit fontScale="90000"/>
          </a:bodyPr>
          <a:lstStyle/>
          <a:p>
            <a:r>
              <a:rPr lang="en-US" sz="3600" b="1" dirty="0"/>
              <a:t>Antiseizure medicine  adherence differences based on age</a:t>
            </a:r>
            <a:endParaRPr lang="en-US" b="1" dirty="0"/>
          </a:p>
        </p:txBody>
      </p:sp>
      <p:sp>
        <p:nvSpPr>
          <p:cNvPr id="113" name="Text Placeholder 112">
            <a:extLst>
              <a:ext uri="{FF2B5EF4-FFF2-40B4-BE49-F238E27FC236}">
                <a16:creationId xmlns:a16="http://schemas.microsoft.com/office/drawing/2014/main" id="{1A164136-2AEE-4D30-ACC9-C7E37F69C22E}"/>
              </a:ext>
            </a:extLst>
          </p:cNvPr>
          <p:cNvSpPr>
            <a:spLocks noGrp="1"/>
          </p:cNvSpPr>
          <p:nvPr>
            <p:ph type="body" sz="quarter" idx="10"/>
          </p:nvPr>
        </p:nvSpPr>
        <p:spPr/>
        <p:txBody>
          <a:bodyPr/>
          <a:lstStyle/>
          <a:p>
            <a:r>
              <a:rPr lang="en-US" sz="900" dirty="0"/>
              <a:t>Gutierrez-Colina</a:t>
            </a:r>
            <a:r>
              <a:rPr lang="en-US" dirty="0"/>
              <a:t> AM, </a:t>
            </a:r>
            <a:r>
              <a:rPr lang="en-US" sz="900" dirty="0"/>
              <a:t>et al. </a:t>
            </a:r>
            <a:r>
              <a:rPr lang="en-US" sz="900" i="1" dirty="0"/>
              <a:t>Epilepsy </a:t>
            </a:r>
            <a:r>
              <a:rPr lang="en-US" sz="900" i="1" dirty="0" err="1"/>
              <a:t>Behav</a:t>
            </a:r>
            <a:r>
              <a:rPr lang="en-US" sz="900" i="1" dirty="0"/>
              <a:t>.</a:t>
            </a:r>
            <a:r>
              <a:rPr lang="en-US" sz="900" dirty="0"/>
              <a:t> 2018;80:229-234.</a:t>
            </a:r>
            <a:endParaRPr lang="en-US" dirty="0"/>
          </a:p>
        </p:txBody>
      </p:sp>
    </p:spTree>
    <p:extLst>
      <p:ext uri="{BB962C8B-B14F-4D97-AF65-F5344CB8AC3E}">
        <p14:creationId xmlns:p14="http://schemas.microsoft.com/office/powerpoint/2010/main" val="417469800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 name="Arrow: Pentagon 134">
            <a:extLst>
              <a:ext uri="{FF2B5EF4-FFF2-40B4-BE49-F238E27FC236}">
                <a16:creationId xmlns:a16="http://schemas.microsoft.com/office/drawing/2014/main" id="{D2572D68-1332-40F4-9441-2C98DBDCF89A}"/>
              </a:ext>
            </a:extLst>
          </p:cNvPr>
          <p:cNvSpPr/>
          <p:nvPr/>
        </p:nvSpPr>
        <p:spPr>
          <a:xfrm>
            <a:off x="247650" y="2405281"/>
            <a:ext cx="8820150" cy="1002742"/>
          </a:xfrm>
          <a:prstGeom prst="homePlat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7" name="Arrow: Pentagon 136">
            <a:extLst>
              <a:ext uri="{FF2B5EF4-FFF2-40B4-BE49-F238E27FC236}">
                <a16:creationId xmlns:a16="http://schemas.microsoft.com/office/drawing/2014/main" id="{550756B4-41F4-4B88-A271-D61746263D86}"/>
              </a:ext>
            </a:extLst>
          </p:cNvPr>
          <p:cNvSpPr/>
          <p:nvPr/>
        </p:nvSpPr>
        <p:spPr>
          <a:xfrm>
            <a:off x="247650" y="3573009"/>
            <a:ext cx="8820150" cy="1002742"/>
          </a:xfrm>
          <a:prstGeom prst="homePlat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 Placeholder 3">
            <a:extLst>
              <a:ext uri="{FF2B5EF4-FFF2-40B4-BE49-F238E27FC236}">
                <a16:creationId xmlns:a16="http://schemas.microsoft.com/office/drawing/2014/main" id="{E20B4137-A9FD-41D9-B6A2-618F268782B0}"/>
              </a:ext>
            </a:extLst>
          </p:cNvPr>
          <p:cNvSpPr>
            <a:spLocks noGrp="1"/>
          </p:cNvSpPr>
          <p:nvPr>
            <p:ph type="body" sz="quarter" idx="10"/>
          </p:nvPr>
        </p:nvSpPr>
        <p:spPr/>
        <p:txBody>
          <a:bodyPr/>
          <a:lstStyle/>
          <a:p>
            <a:r>
              <a:rPr lang="en-US" sz="900" dirty="0"/>
              <a:t>Gutierrez-Colina</a:t>
            </a:r>
            <a:r>
              <a:rPr lang="en-US" dirty="0"/>
              <a:t> AM, </a:t>
            </a:r>
            <a:r>
              <a:rPr lang="en-US" sz="900" dirty="0"/>
              <a:t>et al. </a:t>
            </a:r>
            <a:r>
              <a:rPr lang="en-US" sz="900" i="1" dirty="0"/>
              <a:t>Epilepsy </a:t>
            </a:r>
            <a:r>
              <a:rPr lang="en-US" sz="900" i="1" dirty="0" err="1"/>
              <a:t>Behav</a:t>
            </a:r>
            <a:r>
              <a:rPr lang="en-US" sz="900" i="1" dirty="0"/>
              <a:t>.</a:t>
            </a:r>
            <a:r>
              <a:rPr lang="en-US" sz="900" dirty="0"/>
              <a:t> 2018;80:229-234.</a:t>
            </a:r>
            <a:endParaRPr lang="en-US" dirty="0"/>
          </a:p>
        </p:txBody>
      </p:sp>
      <p:sp>
        <p:nvSpPr>
          <p:cNvPr id="3" name="Title 2">
            <a:extLst>
              <a:ext uri="{FF2B5EF4-FFF2-40B4-BE49-F238E27FC236}">
                <a16:creationId xmlns:a16="http://schemas.microsoft.com/office/drawing/2014/main" id="{2F8F0E95-32AF-4052-9ACD-99D22A94E946}"/>
              </a:ext>
            </a:extLst>
          </p:cNvPr>
          <p:cNvSpPr>
            <a:spLocks noGrp="1"/>
          </p:cNvSpPr>
          <p:nvPr>
            <p:ph type="title"/>
          </p:nvPr>
        </p:nvSpPr>
        <p:spPr/>
        <p:txBody>
          <a:bodyPr>
            <a:normAutofit fontScale="90000"/>
          </a:bodyPr>
          <a:lstStyle/>
          <a:p>
            <a:endParaRPr lang="en-US" dirty="0"/>
          </a:p>
        </p:txBody>
      </p:sp>
      <p:sp>
        <p:nvSpPr>
          <p:cNvPr id="5" name="Arrow: Pentagon 4">
            <a:extLst>
              <a:ext uri="{FF2B5EF4-FFF2-40B4-BE49-F238E27FC236}">
                <a16:creationId xmlns:a16="http://schemas.microsoft.com/office/drawing/2014/main" id="{5C4FEA15-9616-4C4E-8870-AE71195B3FA3}"/>
              </a:ext>
            </a:extLst>
          </p:cNvPr>
          <p:cNvSpPr/>
          <p:nvPr/>
        </p:nvSpPr>
        <p:spPr>
          <a:xfrm>
            <a:off x="247650" y="1224870"/>
            <a:ext cx="8820150" cy="1002742"/>
          </a:xfrm>
          <a:prstGeom prst="homePlat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2E15F950-4419-4691-BC31-4D8F1602EB4E}"/>
              </a:ext>
            </a:extLst>
          </p:cNvPr>
          <p:cNvSpPr/>
          <p:nvPr/>
        </p:nvSpPr>
        <p:spPr>
          <a:xfrm>
            <a:off x="751736" y="558226"/>
            <a:ext cx="1727422" cy="5524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2-5 YEARS</a:t>
            </a:r>
          </a:p>
          <a:p>
            <a:pPr algn="ctr"/>
            <a:r>
              <a:rPr lang="en-US" dirty="0"/>
              <a:t>Caregivers</a:t>
            </a:r>
          </a:p>
        </p:txBody>
      </p:sp>
      <p:sp>
        <p:nvSpPr>
          <p:cNvPr id="115" name="Rectangle 114">
            <a:extLst>
              <a:ext uri="{FF2B5EF4-FFF2-40B4-BE49-F238E27FC236}">
                <a16:creationId xmlns:a16="http://schemas.microsoft.com/office/drawing/2014/main" id="{8D4CA4E5-67CB-4BE7-9A68-D57A57FF3C11}"/>
              </a:ext>
            </a:extLst>
          </p:cNvPr>
          <p:cNvSpPr/>
          <p:nvPr/>
        </p:nvSpPr>
        <p:spPr>
          <a:xfrm>
            <a:off x="2735471" y="558226"/>
            <a:ext cx="1727422" cy="5524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6-12 YEARS</a:t>
            </a:r>
          </a:p>
          <a:p>
            <a:pPr algn="ctr"/>
            <a:r>
              <a:rPr lang="en-US" dirty="0"/>
              <a:t>Caregivers</a:t>
            </a:r>
          </a:p>
        </p:txBody>
      </p:sp>
      <p:sp>
        <p:nvSpPr>
          <p:cNvPr id="116" name="Rectangle 115">
            <a:extLst>
              <a:ext uri="{FF2B5EF4-FFF2-40B4-BE49-F238E27FC236}">
                <a16:creationId xmlns:a16="http://schemas.microsoft.com/office/drawing/2014/main" id="{442F84F6-60E6-4218-89AE-8864BEF27C1B}"/>
              </a:ext>
            </a:extLst>
          </p:cNvPr>
          <p:cNvSpPr/>
          <p:nvPr/>
        </p:nvSpPr>
        <p:spPr>
          <a:xfrm>
            <a:off x="4719206" y="558226"/>
            <a:ext cx="1727422" cy="5524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13-17 YEARS</a:t>
            </a:r>
          </a:p>
          <a:p>
            <a:pPr algn="ctr"/>
            <a:r>
              <a:rPr lang="en-US" dirty="0"/>
              <a:t>Caregivers</a:t>
            </a:r>
          </a:p>
        </p:txBody>
      </p:sp>
      <p:sp>
        <p:nvSpPr>
          <p:cNvPr id="117" name="Rectangle 116">
            <a:extLst>
              <a:ext uri="{FF2B5EF4-FFF2-40B4-BE49-F238E27FC236}">
                <a16:creationId xmlns:a16="http://schemas.microsoft.com/office/drawing/2014/main" id="{F73FCA5C-8AC0-47BF-ACE5-0B94472DCBD7}"/>
              </a:ext>
            </a:extLst>
          </p:cNvPr>
          <p:cNvSpPr/>
          <p:nvPr/>
        </p:nvSpPr>
        <p:spPr>
          <a:xfrm>
            <a:off x="6702942" y="558226"/>
            <a:ext cx="1727422" cy="5524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13-17 YEARS</a:t>
            </a:r>
          </a:p>
          <a:p>
            <a:pPr algn="ctr"/>
            <a:r>
              <a:rPr lang="en-US" dirty="0"/>
              <a:t>Adolescents</a:t>
            </a:r>
          </a:p>
        </p:txBody>
      </p:sp>
      <p:grpSp>
        <p:nvGrpSpPr>
          <p:cNvPr id="9" name="Group 8">
            <a:extLst>
              <a:ext uri="{FF2B5EF4-FFF2-40B4-BE49-F238E27FC236}">
                <a16:creationId xmlns:a16="http://schemas.microsoft.com/office/drawing/2014/main" id="{C432BA65-1C84-4ED6-BD44-22F9F30DAA67}"/>
              </a:ext>
            </a:extLst>
          </p:cNvPr>
          <p:cNvGrpSpPr/>
          <p:nvPr/>
        </p:nvGrpSpPr>
        <p:grpSpPr>
          <a:xfrm>
            <a:off x="751736" y="1302844"/>
            <a:ext cx="7678628" cy="857252"/>
            <a:chOff x="1075586" y="1846943"/>
            <a:chExt cx="7678628" cy="741279"/>
          </a:xfrm>
          <a:solidFill>
            <a:schemeClr val="accent3">
              <a:lumMod val="20000"/>
              <a:lumOff val="80000"/>
            </a:schemeClr>
          </a:solidFill>
        </p:grpSpPr>
        <p:sp>
          <p:nvSpPr>
            <p:cNvPr id="118" name="Rectangle 117">
              <a:extLst>
                <a:ext uri="{FF2B5EF4-FFF2-40B4-BE49-F238E27FC236}">
                  <a16:creationId xmlns:a16="http://schemas.microsoft.com/office/drawing/2014/main" id="{4E529011-9BE4-43E1-A717-31B7EED761A3}"/>
                </a:ext>
              </a:extLst>
            </p:cNvPr>
            <p:cNvSpPr/>
            <p:nvPr/>
          </p:nvSpPr>
          <p:spPr>
            <a:xfrm>
              <a:off x="1075586" y="1846945"/>
              <a:ext cx="1727422" cy="74127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82563" indent="-182563">
                <a:buFont typeface="+mj-lt"/>
                <a:buAutoNum type="arabicPeriod"/>
              </a:pPr>
              <a:r>
                <a:rPr lang="en-US" sz="1400" dirty="0">
                  <a:solidFill>
                    <a:schemeClr val="tx1"/>
                  </a:solidFill>
                </a:rPr>
                <a:t>Run out of meds</a:t>
              </a:r>
            </a:p>
            <a:p>
              <a:pPr marL="182563" indent="-182563">
                <a:buFont typeface="+mj-lt"/>
                <a:buAutoNum type="arabicPeriod"/>
              </a:pPr>
              <a:r>
                <a:rPr lang="en-US" sz="1200" dirty="0">
                  <a:solidFill>
                    <a:schemeClr val="tx1"/>
                  </a:solidFill>
                </a:rPr>
                <a:t>Forget to give meds</a:t>
              </a:r>
            </a:p>
            <a:p>
              <a:pPr marL="182563" indent="-182563">
                <a:buFont typeface="+mj-lt"/>
                <a:buAutoNum type="arabicPeriod"/>
              </a:pPr>
              <a:r>
                <a:rPr lang="en-US" sz="1100" dirty="0">
                  <a:solidFill>
                    <a:schemeClr val="tx1"/>
                  </a:solidFill>
                </a:rPr>
                <a:t>Competing activities </a:t>
              </a:r>
            </a:p>
          </p:txBody>
        </p:sp>
        <p:sp>
          <p:nvSpPr>
            <p:cNvPr id="119" name="Rectangle 118">
              <a:extLst>
                <a:ext uri="{FF2B5EF4-FFF2-40B4-BE49-F238E27FC236}">
                  <a16:creationId xmlns:a16="http://schemas.microsoft.com/office/drawing/2014/main" id="{FBAF9456-070B-40D5-803B-27E4550F59EE}"/>
                </a:ext>
              </a:extLst>
            </p:cNvPr>
            <p:cNvSpPr/>
            <p:nvPr/>
          </p:nvSpPr>
          <p:spPr>
            <a:xfrm>
              <a:off x="3059321" y="1846943"/>
              <a:ext cx="1727422" cy="74127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82563" indent="-182563">
                <a:buFont typeface="+mj-lt"/>
                <a:buAutoNum type="arabicPeriod"/>
              </a:pPr>
              <a:r>
                <a:rPr lang="en-US" sz="1400" dirty="0">
                  <a:solidFill>
                    <a:schemeClr val="tx1"/>
                  </a:solidFill>
                </a:rPr>
                <a:t>Run out of meds</a:t>
              </a:r>
            </a:p>
            <a:p>
              <a:pPr marL="182563" indent="-182563">
                <a:buFont typeface="+mj-lt"/>
                <a:buAutoNum type="arabicPeriod"/>
              </a:pPr>
              <a:r>
                <a:rPr lang="en-US" sz="1200" dirty="0">
                  <a:solidFill>
                    <a:schemeClr val="tx1"/>
                  </a:solidFill>
                </a:rPr>
                <a:t>Forget to give meds</a:t>
              </a:r>
            </a:p>
            <a:p>
              <a:pPr marL="182563" indent="-182563">
                <a:buFont typeface="+mj-lt"/>
                <a:buAutoNum type="arabicPeriod"/>
              </a:pPr>
              <a:r>
                <a:rPr lang="en-US" sz="1100" dirty="0">
                  <a:solidFill>
                    <a:schemeClr val="tx1"/>
                  </a:solidFill>
                </a:rPr>
                <a:t>Difficult to obtain from pharmacy</a:t>
              </a:r>
              <a:endParaRPr lang="en-US" sz="1400" dirty="0">
                <a:solidFill>
                  <a:schemeClr val="tx1"/>
                </a:solidFill>
              </a:endParaRPr>
            </a:p>
          </p:txBody>
        </p:sp>
        <p:sp>
          <p:nvSpPr>
            <p:cNvPr id="120" name="Rectangle 119">
              <a:extLst>
                <a:ext uri="{FF2B5EF4-FFF2-40B4-BE49-F238E27FC236}">
                  <a16:creationId xmlns:a16="http://schemas.microsoft.com/office/drawing/2014/main" id="{E5CEE411-396B-48CC-968F-7A60833CB156}"/>
                </a:ext>
              </a:extLst>
            </p:cNvPr>
            <p:cNvSpPr/>
            <p:nvPr/>
          </p:nvSpPr>
          <p:spPr>
            <a:xfrm>
              <a:off x="5043056" y="1846944"/>
              <a:ext cx="1727422" cy="74127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82563" indent="-182563">
                <a:buFont typeface="+mj-lt"/>
                <a:buAutoNum type="arabicPeriod"/>
              </a:pPr>
              <a:r>
                <a:rPr lang="en-US" sz="1400" dirty="0">
                  <a:solidFill>
                    <a:schemeClr val="tx1"/>
                  </a:solidFill>
                </a:rPr>
                <a:t>Run out of meds</a:t>
              </a:r>
            </a:p>
            <a:p>
              <a:pPr marL="182563" indent="-182563">
                <a:buFont typeface="+mj-lt"/>
                <a:buAutoNum type="arabicPeriod"/>
              </a:pPr>
              <a:r>
                <a:rPr lang="en-US" sz="1200" dirty="0">
                  <a:solidFill>
                    <a:schemeClr val="tx1"/>
                  </a:solidFill>
                </a:rPr>
                <a:t>Competing activities </a:t>
              </a:r>
            </a:p>
            <a:p>
              <a:pPr marL="182563" indent="-182563">
                <a:buFont typeface="+mj-lt"/>
                <a:buAutoNum type="arabicPeriod"/>
              </a:pPr>
              <a:r>
                <a:rPr lang="en-US" sz="1100" dirty="0">
                  <a:solidFill>
                    <a:schemeClr val="tx1"/>
                  </a:solidFill>
                </a:rPr>
                <a:t>Difficult to swallow</a:t>
              </a:r>
            </a:p>
          </p:txBody>
        </p:sp>
        <p:sp>
          <p:nvSpPr>
            <p:cNvPr id="121" name="Rectangle 120">
              <a:extLst>
                <a:ext uri="{FF2B5EF4-FFF2-40B4-BE49-F238E27FC236}">
                  <a16:creationId xmlns:a16="http://schemas.microsoft.com/office/drawing/2014/main" id="{B61D0932-A11C-429D-812A-F99F72B82604}"/>
                </a:ext>
              </a:extLst>
            </p:cNvPr>
            <p:cNvSpPr/>
            <p:nvPr/>
          </p:nvSpPr>
          <p:spPr>
            <a:xfrm>
              <a:off x="7026792" y="1846944"/>
              <a:ext cx="1727422" cy="74127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82563" indent="-182563">
                <a:buFont typeface="+mj-lt"/>
                <a:buAutoNum type="arabicPeriod"/>
              </a:pPr>
              <a:r>
                <a:rPr lang="en-US" sz="1400" dirty="0">
                  <a:solidFill>
                    <a:schemeClr val="tx1"/>
                  </a:solidFill>
                </a:rPr>
                <a:t>Dislikes taste</a:t>
              </a:r>
            </a:p>
            <a:p>
              <a:pPr marL="182563" indent="-182563">
                <a:buFont typeface="+mj-lt"/>
                <a:buAutoNum type="arabicPeriod"/>
              </a:pPr>
              <a:r>
                <a:rPr lang="en-US" sz="1200" dirty="0">
                  <a:solidFill>
                    <a:schemeClr val="tx1"/>
                  </a:solidFill>
                </a:rPr>
                <a:t>Competing activities </a:t>
              </a:r>
            </a:p>
            <a:p>
              <a:pPr marL="182563" indent="-182563">
                <a:buFont typeface="+mj-lt"/>
                <a:buAutoNum type="arabicPeriod"/>
              </a:pPr>
              <a:r>
                <a:rPr lang="en-US" sz="1100" dirty="0">
                  <a:solidFill>
                    <a:schemeClr val="tx1"/>
                  </a:solidFill>
                </a:rPr>
                <a:t>Refuses to take med</a:t>
              </a:r>
              <a:endParaRPr lang="en-US" sz="1400" dirty="0">
                <a:solidFill>
                  <a:schemeClr val="tx1"/>
                </a:solidFill>
              </a:endParaRPr>
            </a:p>
          </p:txBody>
        </p:sp>
      </p:grpSp>
      <p:grpSp>
        <p:nvGrpSpPr>
          <p:cNvPr id="8" name="Group 7">
            <a:extLst>
              <a:ext uri="{FF2B5EF4-FFF2-40B4-BE49-F238E27FC236}">
                <a16:creationId xmlns:a16="http://schemas.microsoft.com/office/drawing/2014/main" id="{A3953F0F-2ED1-4177-BA86-EC3B2EF58274}"/>
              </a:ext>
            </a:extLst>
          </p:cNvPr>
          <p:cNvGrpSpPr/>
          <p:nvPr/>
        </p:nvGrpSpPr>
        <p:grpSpPr>
          <a:xfrm>
            <a:off x="751736" y="2483402"/>
            <a:ext cx="7678628" cy="857254"/>
            <a:chOff x="1075586" y="2792442"/>
            <a:chExt cx="7678628" cy="741279"/>
          </a:xfrm>
          <a:solidFill>
            <a:schemeClr val="accent3">
              <a:lumMod val="20000"/>
              <a:lumOff val="80000"/>
            </a:schemeClr>
          </a:solidFill>
        </p:grpSpPr>
        <p:sp>
          <p:nvSpPr>
            <p:cNvPr id="122" name="Rectangle 121">
              <a:extLst>
                <a:ext uri="{FF2B5EF4-FFF2-40B4-BE49-F238E27FC236}">
                  <a16:creationId xmlns:a16="http://schemas.microsoft.com/office/drawing/2014/main" id="{ECFBC41A-554C-4E29-BF9F-29FE8AD112DC}"/>
                </a:ext>
              </a:extLst>
            </p:cNvPr>
            <p:cNvSpPr/>
            <p:nvPr/>
          </p:nvSpPr>
          <p:spPr>
            <a:xfrm>
              <a:off x="1075586" y="2792444"/>
              <a:ext cx="1727422" cy="74127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82563" indent="-182563">
                <a:buFont typeface="+mj-lt"/>
                <a:buAutoNum type="arabicPeriod"/>
              </a:pPr>
              <a:r>
                <a:rPr lang="en-US" sz="1400" dirty="0">
                  <a:solidFill>
                    <a:schemeClr val="tx1"/>
                  </a:solidFill>
                </a:rPr>
                <a:t>Dislikes taste</a:t>
              </a:r>
            </a:p>
            <a:p>
              <a:pPr marL="182563" indent="-182563">
                <a:buFont typeface="+mj-lt"/>
                <a:buAutoNum type="arabicPeriod"/>
              </a:pPr>
              <a:r>
                <a:rPr lang="en-US" sz="1200" dirty="0">
                  <a:solidFill>
                    <a:schemeClr val="tx1"/>
                  </a:solidFill>
                </a:rPr>
                <a:t>Difficult to swallow</a:t>
              </a:r>
            </a:p>
            <a:p>
              <a:pPr marL="182563" indent="-182563">
                <a:buFont typeface="+mj-lt"/>
                <a:buAutoNum type="arabicPeriod"/>
              </a:pPr>
              <a:r>
                <a:rPr lang="en-US" sz="1100" dirty="0">
                  <a:solidFill>
                    <a:schemeClr val="tx1"/>
                  </a:solidFill>
                </a:rPr>
                <a:t>Ran out of meds</a:t>
              </a:r>
            </a:p>
          </p:txBody>
        </p:sp>
        <p:sp>
          <p:nvSpPr>
            <p:cNvPr id="123" name="Rectangle 122">
              <a:extLst>
                <a:ext uri="{FF2B5EF4-FFF2-40B4-BE49-F238E27FC236}">
                  <a16:creationId xmlns:a16="http://schemas.microsoft.com/office/drawing/2014/main" id="{50DC5243-388E-4CFF-BB46-3B02519D73F7}"/>
                </a:ext>
              </a:extLst>
            </p:cNvPr>
            <p:cNvSpPr/>
            <p:nvPr/>
          </p:nvSpPr>
          <p:spPr>
            <a:xfrm>
              <a:off x="3059321" y="2792442"/>
              <a:ext cx="1727422" cy="74127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82563" indent="-182563">
                <a:buFont typeface="+mj-lt"/>
                <a:buAutoNum type="arabicPeriod"/>
              </a:pPr>
              <a:r>
                <a:rPr lang="en-US" sz="1400" spc="-50" dirty="0">
                  <a:solidFill>
                    <a:schemeClr val="tx1"/>
                  </a:solidFill>
                </a:rPr>
                <a:t>Difficult to swallow</a:t>
              </a:r>
            </a:p>
            <a:p>
              <a:pPr marL="182563" indent="-182563">
                <a:buFont typeface="+mj-lt"/>
                <a:buAutoNum type="arabicPeriod"/>
              </a:pPr>
              <a:r>
                <a:rPr lang="en-US" sz="1200" dirty="0">
                  <a:solidFill>
                    <a:schemeClr val="tx1"/>
                  </a:solidFill>
                </a:rPr>
                <a:t>Embarrassed to take</a:t>
              </a:r>
            </a:p>
            <a:p>
              <a:pPr marL="182563" indent="-182563">
                <a:buFont typeface="+mj-lt"/>
                <a:buAutoNum type="arabicPeriod"/>
              </a:pPr>
              <a:r>
                <a:rPr lang="en-US" sz="1100" dirty="0">
                  <a:solidFill>
                    <a:schemeClr val="tx1"/>
                  </a:solidFill>
                </a:rPr>
                <a:t>Forget to give meds</a:t>
              </a:r>
            </a:p>
          </p:txBody>
        </p:sp>
        <p:sp>
          <p:nvSpPr>
            <p:cNvPr id="124" name="Rectangle 123">
              <a:extLst>
                <a:ext uri="{FF2B5EF4-FFF2-40B4-BE49-F238E27FC236}">
                  <a16:creationId xmlns:a16="http://schemas.microsoft.com/office/drawing/2014/main" id="{29E097F3-6205-46D2-8E3C-7D29F6E639D9}"/>
                </a:ext>
              </a:extLst>
            </p:cNvPr>
            <p:cNvSpPr/>
            <p:nvPr/>
          </p:nvSpPr>
          <p:spPr>
            <a:xfrm>
              <a:off x="5043056" y="2792442"/>
              <a:ext cx="1727422" cy="74127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82563" indent="-182563">
                <a:buFont typeface="+mj-lt"/>
                <a:buAutoNum type="arabicPeriod"/>
              </a:pPr>
              <a:r>
                <a:rPr lang="en-US" sz="1400" dirty="0">
                  <a:solidFill>
                    <a:schemeClr val="tx1"/>
                  </a:solidFill>
                </a:rPr>
                <a:t>Refuses to take</a:t>
              </a:r>
            </a:p>
            <a:p>
              <a:pPr marL="182563" indent="-182563">
                <a:buFont typeface="+mj-lt"/>
                <a:buAutoNum type="arabicPeriod"/>
              </a:pPr>
              <a:r>
                <a:rPr lang="en-US" sz="1200" dirty="0">
                  <a:solidFill>
                    <a:schemeClr val="tx1"/>
                  </a:solidFill>
                </a:rPr>
                <a:t>Competing activities</a:t>
              </a:r>
            </a:p>
            <a:p>
              <a:pPr marL="182563" indent="-182563">
                <a:buFont typeface="+mj-lt"/>
                <a:buAutoNum type="arabicPeriod"/>
              </a:pPr>
              <a:r>
                <a:rPr lang="en-US" sz="1100" dirty="0">
                  <a:solidFill>
                    <a:schemeClr val="tx1"/>
                  </a:solidFill>
                </a:rPr>
                <a:t>Difficult to swallow</a:t>
              </a:r>
            </a:p>
          </p:txBody>
        </p:sp>
        <p:sp>
          <p:nvSpPr>
            <p:cNvPr id="125" name="Rectangle 124">
              <a:extLst>
                <a:ext uri="{FF2B5EF4-FFF2-40B4-BE49-F238E27FC236}">
                  <a16:creationId xmlns:a16="http://schemas.microsoft.com/office/drawing/2014/main" id="{7A7E9523-34BE-40A3-803F-9DC788DF6AD3}"/>
                </a:ext>
              </a:extLst>
            </p:cNvPr>
            <p:cNvSpPr/>
            <p:nvPr/>
          </p:nvSpPr>
          <p:spPr>
            <a:xfrm>
              <a:off x="7026792" y="2792442"/>
              <a:ext cx="1727422" cy="74127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82563" indent="-182563">
                <a:buFont typeface="+mj-lt"/>
                <a:buAutoNum type="arabicPeriod"/>
              </a:pPr>
              <a:r>
                <a:rPr lang="en-US" sz="1400" dirty="0">
                  <a:solidFill>
                    <a:schemeClr val="tx1"/>
                  </a:solidFill>
                </a:rPr>
                <a:t>Difficult to obtain from pharmacy</a:t>
              </a:r>
            </a:p>
            <a:p>
              <a:pPr marL="182563" indent="-182563">
                <a:buFont typeface="+mj-lt"/>
                <a:buAutoNum type="arabicPeriod"/>
              </a:pPr>
              <a:r>
                <a:rPr lang="en-US" sz="1200" dirty="0">
                  <a:solidFill>
                    <a:schemeClr val="tx1"/>
                  </a:solidFill>
                </a:rPr>
                <a:t>Dislikes taste</a:t>
              </a:r>
            </a:p>
            <a:p>
              <a:pPr marL="182563" indent="-182563">
                <a:buFont typeface="+mj-lt"/>
                <a:buAutoNum type="arabicPeriod"/>
              </a:pPr>
              <a:r>
                <a:rPr lang="en-US" sz="1100" dirty="0">
                  <a:solidFill>
                    <a:schemeClr val="tx1"/>
                  </a:solidFill>
                </a:rPr>
                <a:t>Competing activities</a:t>
              </a:r>
            </a:p>
          </p:txBody>
        </p:sp>
      </p:grpSp>
      <p:grpSp>
        <p:nvGrpSpPr>
          <p:cNvPr id="7" name="Group 6">
            <a:extLst>
              <a:ext uri="{FF2B5EF4-FFF2-40B4-BE49-F238E27FC236}">
                <a16:creationId xmlns:a16="http://schemas.microsoft.com/office/drawing/2014/main" id="{C1EDDBE5-3835-4277-9164-6C1D101DA6BD}"/>
              </a:ext>
            </a:extLst>
          </p:cNvPr>
          <p:cNvGrpSpPr/>
          <p:nvPr/>
        </p:nvGrpSpPr>
        <p:grpSpPr>
          <a:xfrm>
            <a:off x="751736" y="3645754"/>
            <a:ext cx="7678628" cy="857250"/>
            <a:chOff x="1075586" y="3848100"/>
            <a:chExt cx="7678628" cy="741277"/>
          </a:xfrm>
          <a:solidFill>
            <a:schemeClr val="accent3">
              <a:lumMod val="20000"/>
              <a:lumOff val="80000"/>
            </a:schemeClr>
          </a:solidFill>
        </p:grpSpPr>
        <p:sp>
          <p:nvSpPr>
            <p:cNvPr id="126" name="Rectangle 125">
              <a:extLst>
                <a:ext uri="{FF2B5EF4-FFF2-40B4-BE49-F238E27FC236}">
                  <a16:creationId xmlns:a16="http://schemas.microsoft.com/office/drawing/2014/main" id="{87D3730D-76A7-49CC-9611-A6D527475394}"/>
                </a:ext>
              </a:extLst>
            </p:cNvPr>
            <p:cNvSpPr/>
            <p:nvPr/>
          </p:nvSpPr>
          <p:spPr>
            <a:xfrm>
              <a:off x="1075586" y="3848100"/>
              <a:ext cx="1727422" cy="74127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82563" indent="-182563">
                <a:buFont typeface="+mj-lt"/>
                <a:buAutoNum type="arabicPeriod"/>
              </a:pPr>
              <a:r>
                <a:rPr lang="en-US" sz="1400" dirty="0">
                  <a:solidFill>
                    <a:schemeClr val="tx1"/>
                  </a:solidFill>
                </a:rPr>
                <a:t>Dislikes taste</a:t>
              </a:r>
            </a:p>
            <a:p>
              <a:pPr marL="182563" indent="-182563">
                <a:buFont typeface="+mj-lt"/>
                <a:buAutoNum type="arabicPeriod"/>
              </a:pPr>
              <a:r>
                <a:rPr lang="en-US" sz="1200" dirty="0">
                  <a:solidFill>
                    <a:schemeClr val="tx1"/>
                  </a:solidFill>
                </a:rPr>
                <a:t>Difficult to obtain from pharmacy </a:t>
              </a:r>
            </a:p>
            <a:p>
              <a:pPr marL="182563" indent="-182563">
                <a:buFont typeface="+mj-lt"/>
                <a:buAutoNum type="arabicPeriod"/>
              </a:pPr>
              <a:r>
                <a:rPr lang="en-US" sz="1100" dirty="0">
                  <a:solidFill>
                    <a:schemeClr val="tx1"/>
                  </a:solidFill>
                </a:rPr>
                <a:t>Forget to give med</a:t>
              </a:r>
            </a:p>
          </p:txBody>
        </p:sp>
        <p:sp>
          <p:nvSpPr>
            <p:cNvPr id="127" name="Rectangle 126">
              <a:extLst>
                <a:ext uri="{FF2B5EF4-FFF2-40B4-BE49-F238E27FC236}">
                  <a16:creationId xmlns:a16="http://schemas.microsoft.com/office/drawing/2014/main" id="{848E306E-FD8C-4B4C-8D2F-E634DD7B67F6}"/>
                </a:ext>
              </a:extLst>
            </p:cNvPr>
            <p:cNvSpPr/>
            <p:nvPr/>
          </p:nvSpPr>
          <p:spPr>
            <a:xfrm>
              <a:off x="3059321" y="3848100"/>
              <a:ext cx="1727422" cy="74127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82563" indent="-182563">
                <a:buFont typeface="+mj-lt"/>
                <a:buAutoNum type="arabicPeriod"/>
              </a:pPr>
              <a:r>
                <a:rPr lang="en-US" sz="1400" dirty="0">
                  <a:solidFill>
                    <a:schemeClr val="tx1"/>
                  </a:solidFill>
                </a:rPr>
                <a:t>Run out of meds</a:t>
              </a:r>
            </a:p>
            <a:p>
              <a:pPr marL="182563" indent="-182563">
                <a:buFont typeface="+mj-lt"/>
                <a:buAutoNum type="arabicPeriod"/>
              </a:pPr>
              <a:r>
                <a:rPr lang="en-US" sz="1200" dirty="0">
                  <a:solidFill>
                    <a:schemeClr val="tx1"/>
                  </a:solidFill>
                </a:rPr>
                <a:t>Forget to give meds</a:t>
              </a:r>
            </a:p>
            <a:p>
              <a:pPr marL="182563" indent="-182563">
                <a:buFont typeface="+mj-lt"/>
                <a:buAutoNum type="arabicPeriod"/>
              </a:pPr>
              <a:r>
                <a:rPr lang="en-US" sz="1100" dirty="0">
                  <a:solidFill>
                    <a:schemeClr val="tx1"/>
                  </a:solidFill>
                </a:rPr>
                <a:t>Competing activities</a:t>
              </a:r>
            </a:p>
          </p:txBody>
        </p:sp>
        <p:sp>
          <p:nvSpPr>
            <p:cNvPr id="128" name="Rectangle 127">
              <a:extLst>
                <a:ext uri="{FF2B5EF4-FFF2-40B4-BE49-F238E27FC236}">
                  <a16:creationId xmlns:a16="http://schemas.microsoft.com/office/drawing/2014/main" id="{2340F162-5AE2-4610-815E-2AF2D7BA0A07}"/>
                </a:ext>
              </a:extLst>
            </p:cNvPr>
            <p:cNvSpPr/>
            <p:nvPr/>
          </p:nvSpPr>
          <p:spPr>
            <a:xfrm>
              <a:off x="5043056" y="3848100"/>
              <a:ext cx="1727422" cy="74127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82563" indent="-182563">
                <a:buFont typeface="+mj-lt"/>
                <a:buAutoNum type="arabicPeriod"/>
              </a:pPr>
              <a:r>
                <a:rPr lang="en-US" sz="1400" dirty="0">
                  <a:solidFill>
                    <a:schemeClr val="tx1"/>
                  </a:solidFill>
                </a:rPr>
                <a:t>Dislikes tastes</a:t>
              </a:r>
            </a:p>
            <a:p>
              <a:pPr marL="182563" indent="-182563">
                <a:buFont typeface="+mj-lt"/>
                <a:buAutoNum type="arabicPeriod"/>
              </a:pPr>
              <a:r>
                <a:rPr lang="en-US" sz="1200" dirty="0">
                  <a:solidFill>
                    <a:schemeClr val="tx1"/>
                  </a:solidFill>
                </a:rPr>
                <a:t>Difficult to swallow</a:t>
              </a:r>
            </a:p>
            <a:p>
              <a:pPr marL="182563" indent="-182563">
                <a:buFont typeface="+mj-lt"/>
                <a:buAutoNum type="arabicPeriod"/>
              </a:pPr>
              <a:r>
                <a:rPr lang="en-US" sz="1100" dirty="0">
                  <a:solidFill>
                    <a:schemeClr val="tx1"/>
                  </a:solidFill>
                </a:rPr>
                <a:t>Difficult to obtain from pharmacy</a:t>
              </a:r>
            </a:p>
          </p:txBody>
        </p:sp>
        <p:sp>
          <p:nvSpPr>
            <p:cNvPr id="129" name="Rectangle 128">
              <a:extLst>
                <a:ext uri="{FF2B5EF4-FFF2-40B4-BE49-F238E27FC236}">
                  <a16:creationId xmlns:a16="http://schemas.microsoft.com/office/drawing/2014/main" id="{E0B1991E-6A00-43FE-AB96-0F5F9BC8C53C}"/>
                </a:ext>
              </a:extLst>
            </p:cNvPr>
            <p:cNvSpPr/>
            <p:nvPr/>
          </p:nvSpPr>
          <p:spPr>
            <a:xfrm>
              <a:off x="7026792" y="3848100"/>
              <a:ext cx="1727422" cy="74127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82563" indent="-182563">
                <a:buFont typeface="+mj-lt"/>
                <a:buAutoNum type="arabicPeriod"/>
              </a:pPr>
              <a:r>
                <a:rPr lang="en-US" sz="1400" dirty="0">
                  <a:solidFill>
                    <a:schemeClr val="tx1"/>
                  </a:solidFill>
                </a:rPr>
                <a:t>Forget to take meds</a:t>
              </a:r>
            </a:p>
            <a:p>
              <a:pPr marL="182563" indent="-182563">
                <a:buFont typeface="+mj-lt"/>
                <a:buAutoNum type="arabicPeriod"/>
              </a:pPr>
              <a:r>
                <a:rPr lang="en-US" sz="1200" dirty="0">
                  <a:solidFill>
                    <a:schemeClr val="tx1"/>
                  </a:solidFill>
                </a:rPr>
                <a:t>Dislikes taste</a:t>
              </a:r>
            </a:p>
            <a:p>
              <a:pPr marL="182563" indent="-182563">
                <a:buFont typeface="+mj-lt"/>
                <a:buAutoNum type="arabicPeriod"/>
              </a:pPr>
              <a:r>
                <a:rPr lang="en-US" sz="1100" dirty="0">
                  <a:solidFill>
                    <a:schemeClr val="tx1"/>
                  </a:solidFill>
                </a:rPr>
                <a:t>Competing activities</a:t>
              </a:r>
            </a:p>
          </p:txBody>
        </p:sp>
      </p:grpSp>
      <p:sp>
        <p:nvSpPr>
          <p:cNvPr id="130" name="TextBox 129">
            <a:extLst>
              <a:ext uri="{FF2B5EF4-FFF2-40B4-BE49-F238E27FC236}">
                <a16:creationId xmlns:a16="http://schemas.microsoft.com/office/drawing/2014/main" id="{035A01D9-47CD-4730-9A4F-5AA0308E5A02}"/>
              </a:ext>
            </a:extLst>
          </p:cNvPr>
          <p:cNvSpPr txBox="1"/>
          <p:nvPr/>
        </p:nvSpPr>
        <p:spPr>
          <a:xfrm rot="16200000">
            <a:off x="-173681" y="1541574"/>
            <a:ext cx="1211998" cy="369332"/>
          </a:xfrm>
          <a:prstGeom prst="rect">
            <a:avLst/>
          </a:prstGeom>
          <a:noFill/>
        </p:spPr>
        <p:txBody>
          <a:bodyPr wrap="square">
            <a:spAutoFit/>
          </a:bodyPr>
          <a:lstStyle/>
          <a:p>
            <a:pPr algn="ctr"/>
            <a:r>
              <a:rPr lang="en-US" cap="small" dirty="0">
                <a:solidFill>
                  <a:schemeClr val="bg1"/>
                </a:solidFill>
              </a:rPr>
              <a:t>Adherence</a:t>
            </a:r>
          </a:p>
        </p:txBody>
      </p:sp>
      <p:sp>
        <p:nvSpPr>
          <p:cNvPr id="136" name="TextBox 135">
            <a:extLst>
              <a:ext uri="{FF2B5EF4-FFF2-40B4-BE49-F238E27FC236}">
                <a16:creationId xmlns:a16="http://schemas.microsoft.com/office/drawing/2014/main" id="{469B1401-3A79-48C6-A5B2-3CD39A2BC1B0}"/>
              </a:ext>
            </a:extLst>
          </p:cNvPr>
          <p:cNvSpPr txBox="1"/>
          <p:nvPr/>
        </p:nvSpPr>
        <p:spPr>
          <a:xfrm rot="16200000">
            <a:off x="-173681" y="2721985"/>
            <a:ext cx="1211998" cy="369332"/>
          </a:xfrm>
          <a:prstGeom prst="rect">
            <a:avLst/>
          </a:prstGeom>
          <a:noFill/>
        </p:spPr>
        <p:txBody>
          <a:bodyPr wrap="square">
            <a:spAutoFit/>
          </a:bodyPr>
          <a:lstStyle/>
          <a:p>
            <a:pPr algn="ctr"/>
            <a:r>
              <a:rPr lang="en-US" cap="small" dirty="0">
                <a:solidFill>
                  <a:schemeClr val="bg1"/>
                </a:solidFill>
              </a:rPr>
              <a:t>Seizures</a:t>
            </a:r>
          </a:p>
        </p:txBody>
      </p:sp>
      <p:sp>
        <p:nvSpPr>
          <p:cNvPr id="138" name="TextBox 137">
            <a:extLst>
              <a:ext uri="{FF2B5EF4-FFF2-40B4-BE49-F238E27FC236}">
                <a16:creationId xmlns:a16="http://schemas.microsoft.com/office/drawing/2014/main" id="{BB70D24A-0079-4CD4-AB1C-C8CD6479A5D3}"/>
              </a:ext>
            </a:extLst>
          </p:cNvPr>
          <p:cNvSpPr txBox="1"/>
          <p:nvPr/>
        </p:nvSpPr>
        <p:spPr>
          <a:xfrm rot="16200000">
            <a:off x="-173681" y="3889713"/>
            <a:ext cx="1211998" cy="369332"/>
          </a:xfrm>
          <a:prstGeom prst="rect">
            <a:avLst/>
          </a:prstGeom>
          <a:noFill/>
        </p:spPr>
        <p:txBody>
          <a:bodyPr wrap="square">
            <a:spAutoFit/>
          </a:bodyPr>
          <a:lstStyle/>
          <a:p>
            <a:pPr algn="ctr"/>
            <a:r>
              <a:rPr lang="en-US" cap="small" dirty="0">
                <a:solidFill>
                  <a:schemeClr val="bg1"/>
                </a:solidFill>
              </a:rPr>
              <a:t>HRQOL</a:t>
            </a:r>
          </a:p>
        </p:txBody>
      </p:sp>
    </p:spTree>
    <p:extLst>
      <p:ext uri="{BB962C8B-B14F-4D97-AF65-F5344CB8AC3E}">
        <p14:creationId xmlns:p14="http://schemas.microsoft.com/office/powerpoint/2010/main" val="125853452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9530D5-EFE5-4DD6-8B86-FE4651DE07B6}"/>
              </a:ext>
            </a:extLst>
          </p:cNvPr>
          <p:cNvSpPr>
            <a:spLocks noGrp="1"/>
          </p:cNvSpPr>
          <p:nvPr>
            <p:ph type="title"/>
          </p:nvPr>
        </p:nvSpPr>
        <p:spPr/>
        <p:txBody>
          <a:bodyPr>
            <a:normAutofit fontScale="90000"/>
          </a:bodyPr>
          <a:lstStyle/>
          <a:p>
            <a:r>
              <a:rPr lang="en-US" b="1" dirty="0"/>
              <a:t>Treatment escalation may be more aggressive than recommended by the AES</a:t>
            </a:r>
          </a:p>
        </p:txBody>
      </p:sp>
      <p:sp>
        <p:nvSpPr>
          <p:cNvPr id="3" name="Text Placeholder 2">
            <a:extLst>
              <a:ext uri="{FF2B5EF4-FFF2-40B4-BE49-F238E27FC236}">
                <a16:creationId xmlns:a16="http://schemas.microsoft.com/office/drawing/2014/main" id="{303F0B88-E6B4-447F-86A1-195EDE069B8D}"/>
              </a:ext>
            </a:extLst>
          </p:cNvPr>
          <p:cNvSpPr>
            <a:spLocks noGrp="1"/>
          </p:cNvSpPr>
          <p:nvPr>
            <p:ph type="body" sz="quarter" idx="10"/>
          </p:nvPr>
        </p:nvSpPr>
        <p:spPr/>
        <p:txBody>
          <a:bodyPr>
            <a:normAutofit fontScale="92500" lnSpcReduction="20000"/>
          </a:bodyPr>
          <a:lstStyle/>
          <a:p>
            <a:pPr marL="0" indent="0">
              <a:lnSpc>
                <a:spcPct val="100000"/>
              </a:lnSpc>
              <a:spcBef>
                <a:spcPts val="0"/>
              </a:spcBef>
            </a:pPr>
            <a:r>
              <a:rPr lang="en-US" dirty="0">
                <a:ea typeface="Segoe UI Symbol" panose="020B0502040204020203" pitchFamily="34" charset="0"/>
              </a:rPr>
              <a:t>AES, American Epilepsy Society 2016 Evidence Based Guidelines protocol for managing SE; ILAE, International League Against Epilepsy timepoints that define brief seizures and seizures that have increased risk for neurological damage; SE, status epilepticus</a:t>
            </a:r>
          </a:p>
          <a:p>
            <a:pPr marL="0" indent="0">
              <a:lnSpc>
                <a:spcPct val="100000"/>
              </a:lnSpc>
              <a:spcBef>
                <a:spcPts val="0"/>
              </a:spcBef>
            </a:pPr>
            <a:r>
              <a:rPr lang="en-US" dirty="0"/>
              <a:t>Glauser T, et al. </a:t>
            </a:r>
            <a:r>
              <a:rPr lang="en-US" i="1" dirty="0"/>
              <a:t>Epilepsy </a:t>
            </a:r>
            <a:r>
              <a:rPr lang="en-US" i="1" dirty="0" err="1"/>
              <a:t>Curr</a:t>
            </a:r>
            <a:r>
              <a:rPr lang="en-US" i="1" dirty="0"/>
              <a:t>. </a:t>
            </a:r>
            <a:r>
              <a:rPr lang="en-US" dirty="0"/>
              <a:t>2016;16:48-61. </a:t>
            </a:r>
            <a:r>
              <a:rPr lang="en-US" dirty="0">
                <a:ea typeface="Segoe UI Symbol" panose="020B0502040204020203" pitchFamily="34" charset="0"/>
              </a:rPr>
              <a:t>Vasquez A, et al. </a:t>
            </a:r>
            <a:r>
              <a:rPr lang="en-US" i="1" dirty="0">
                <a:ea typeface="Segoe UI Symbol" panose="020B0502040204020203" pitchFamily="34" charset="0"/>
              </a:rPr>
              <a:t>Pediatr Neurol</a:t>
            </a:r>
            <a:r>
              <a:rPr lang="en-US" dirty="0">
                <a:ea typeface="Segoe UI Symbol" panose="020B0502040204020203" pitchFamily="34" charset="0"/>
              </a:rPr>
              <a:t>. 2018;86:33-41.</a:t>
            </a:r>
          </a:p>
        </p:txBody>
      </p:sp>
      <p:pic>
        <p:nvPicPr>
          <p:cNvPr id="13" name="Picture 12">
            <a:extLst>
              <a:ext uri="{FF2B5EF4-FFF2-40B4-BE49-F238E27FC236}">
                <a16:creationId xmlns:a16="http://schemas.microsoft.com/office/drawing/2014/main" id="{445E6827-2645-460B-83A9-ACCB2269DB9B}"/>
              </a:ext>
            </a:extLst>
          </p:cNvPr>
          <p:cNvPicPr>
            <a:picLocks noChangeAspect="1"/>
          </p:cNvPicPr>
          <p:nvPr/>
        </p:nvPicPr>
        <p:blipFill>
          <a:blip r:embed="rId2"/>
          <a:stretch>
            <a:fillRect/>
          </a:stretch>
        </p:blipFill>
        <p:spPr>
          <a:xfrm>
            <a:off x="1067271" y="1336844"/>
            <a:ext cx="7009458" cy="3120856"/>
          </a:xfrm>
          <a:prstGeom prst="rect">
            <a:avLst/>
          </a:prstGeom>
        </p:spPr>
      </p:pic>
    </p:spTree>
    <p:extLst>
      <p:ext uri="{BB962C8B-B14F-4D97-AF65-F5344CB8AC3E}">
        <p14:creationId xmlns:p14="http://schemas.microsoft.com/office/powerpoint/2010/main" val="1080835601"/>
      </p:ext>
    </p:extLst>
  </p:cSld>
  <p:clrMapOvr>
    <a:masterClrMapping/>
  </p:clrMapOvr>
  <p:transition>
    <p:fad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9530D5-EFE5-4DD6-8B86-FE4651DE07B6}"/>
              </a:ext>
            </a:extLst>
          </p:cNvPr>
          <p:cNvSpPr>
            <a:spLocks noGrp="1"/>
          </p:cNvSpPr>
          <p:nvPr>
            <p:ph type="title"/>
          </p:nvPr>
        </p:nvSpPr>
        <p:spPr/>
        <p:txBody>
          <a:bodyPr>
            <a:normAutofit fontScale="90000"/>
          </a:bodyPr>
          <a:lstStyle/>
          <a:p>
            <a:r>
              <a:rPr lang="en-US" b="1" dirty="0"/>
              <a:t>Treatment escalation may be more aggressive than recommended by the AES</a:t>
            </a:r>
          </a:p>
        </p:txBody>
      </p:sp>
      <p:sp>
        <p:nvSpPr>
          <p:cNvPr id="3" name="Text Placeholder 2">
            <a:extLst>
              <a:ext uri="{FF2B5EF4-FFF2-40B4-BE49-F238E27FC236}">
                <a16:creationId xmlns:a16="http://schemas.microsoft.com/office/drawing/2014/main" id="{303F0B88-E6B4-447F-86A1-195EDE069B8D}"/>
              </a:ext>
            </a:extLst>
          </p:cNvPr>
          <p:cNvSpPr>
            <a:spLocks noGrp="1"/>
          </p:cNvSpPr>
          <p:nvPr>
            <p:ph type="body" sz="quarter" idx="10"/>
          </p:nvPr>
        </p:nvSpPr>
        <p:spPr/>
        <p:txBody>
          <a:bodyPr>
            <a:normAutofit fontScale="92500" lnSpcReduction="20000"/>
          </a:bodyPr>
          <a:lstStyle/>
          <a:p>
            <a:pPr marL="0" indent="0">
              <a:lnSpc>
                <a:spcPct val="100000"/>
              </a:lnSpc>
              <a:spcBef>
                <a:spcPts val="0"/>
              </a:spcBef>
            </a:pPr>
            <a:r>
              <a:rPr lang="en-US" dirty="0">
                <a:ea typeface="Segoe UI Symbol" panose="020B0502040204020203" pitchFamily="34" charset="0"/>
              </a:rPr>
              <a:t>AES, American Epilepsy Society 2016 Evidence Based Guidelines protocol for managing SE; ILAE, International League Against Epilepsy timepoints that define brief seizures and seizures that have increased risk for neurological damage; SE, status epilepticus</a:t>
            </a:r>
          </a:p>
          <a:p>
            <a:pPr marL="0" indent="0">
              <a:lnSpc>
                <a:spcPct val="100000"/>
              </a:lnSpc>
              <a:spcBef>
                <a:spcPts val="0"/>
              </a:spcBef>
            </a:pPr>
            <a:r>
              <a:rPr lang="en-US" dirty="0"/>
              <a:t>Glauser T, et al. </a:t>
            </a:r>
            <a:r>
              <a:rPr lang="en-US" i="1" dirty="0"/>
              <a:t>Epilepsy </a:t>
            </a:r>
            <a:r>
              <a:rPr lang="en-US" i="1" dirty="0" err="1"/>
              <a:t>Curr</a:t>
            </a:r>
            <a:r>
              <a:rPr lang="en-US" i="1" dirty="0"/>
              <a:t>. </a:t>
            </a:r>
            <a:r>
              <a:rPr lang="en-US" dirty="0"/>
              <a:t>2016;16:48-61. </a:t>
            </a:r>
            <a:r>
              <a:rPr lang="en-US" dirty="0">
                <a:ea typeface="Segoe UI Symbol" panose="020B0502040204020203" pitchFamily="34" charset="0"/>
              </a:rPr>
              <a:t>Vasquez A, et al. </a:t>
            </a:r>
            <a:r>
              <a:rPr lang="en-US" i="1" dirty="0">
                <a:ea typeface="Segoe UI Symbol" panose="020B0502040204020203" pitchFamily="34" charset="0"/>
              </a:rPr>
              <a:t>Pediatr Neurol</a:t>
            </a:r>
            <a:r>
              <a:rPr lang="en-US" dirty="0">
                <a:ea typeface="Segoe UI Symbol" panose="020B0502040204020203" pitchFamily="34" charset="0"/>
              </a:rPr>
              <a:t>. 2018;86:33-41.</a:t>
            </a:r>
          </a:p>
        </p:txBody>
      </p:sp>
      <p:pic>
        <p:nvPicPr>
          <p:cNvPr id="13" name="Picture 12">
            <a:extLst>
              <a:ext uri="{FF2B5EF4-FFF2-40B4-BE49-F238E27FC236}">
                <a16:creationId xmlns:a16="http://schemas.microsoft.com/office/drawing/2014/main" id="{93F19BBB-BF88-48A3-AEC4-E25B0C02EF24}"/>
              </a:ext>
            </a:extLst>
          </p:cNvPr>
          <p:cNvPicPr>
            <a:picLocks noChangeAspect="1"/>
          </p:cNvPicPr>
          <p:nvPr/>
        </p:nvPicPr>
        <p:blipFill>
          <a:blip r:embed="rId2"/>
          <a:stretch>
            <a:fillRect/>
          </a:stretch>
        </p:blipFill>
        <p:spPr>
          <a:xfrm>
            <a:off x="1067271" y="1336844"/>
            <a:ext cx="7009458" cy="3120856"/>
          </a:xfrm>
          <a:prstGeom prst="rect">
            <a:avLst/>
          </a:prstGeom>
        </p:spPr>
      </p:pic>
    </p:spTree>
    <p:extLst>
      <p:ext uri="{BB962C8B-B14F-4D97-AF65-F5344CB8AC3E}">
        <p14:creationId xmlns:p14="http://schemas.microsoft.com/office/powerpoint/2010/main" val="1357763973"/>
      </p:ext>
    </p:extLst>
  </p:cSld>
  <p:clrMapOvr>
    <a:masterClrMapping/>
  </p:clrMapOvr>
  <p:transition>
    <p:fad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9530D5-EFE5-4DD6-8B86-FE4651DE07B6}"/>
              </a:ext>
            </a:extLst>
          </p:cNvPr>
          <p:cNvSpPr>
            <a:spLocks noGrp="1"/>
          </p:cNvSpPr>
          <p:nvPr>
            <p:ph type="title"/>
          </p:nvPr>
        </p:nvSpPr>
        <p:spPr/>
        <p:txBody>
          <a:bodyPr>
            <a:normAutofit fontScale="90000"/>
          </a:bodyPr>
          <a:lstStyle/>
          <a:p>
            <a:r>
              <a:rPr lang="en-US" b="1" dirty="0"/>
              <a:t>Treatment escalation may be more aggressive than recommended by the AES</a:t>
            </a:r>
          </a:p>
        </p:txBody>
      </p:sp>
      <p:sp>
        <p:nvSpPr>
          <p:cNvPr id="3" name="Text Placeholder 2">
            <a:extLst>
              <a:ext uri="{FF2B5EF4-FFF2-40B4-BE49-F238E27FC236}">
                <a16:creationId xmlns:a16="http://schemas.microsoft.com/office/drawing/2014/main" id="{303F0B88-E6B4-447F-86A1-195EDE069B8D}"/>
              </a:ext>
            </a:extLst>
          </p:cNvPr>
          <p:cNvSpPr>
            <a:spLocks noGrp="1"/>
          </p:cNvSpPr>
          <p:nvPr>
            <p:ph type="body" sz="quarter" idx="10"/>
          </p:nvPr>
        </p:nvSpPr>
        <p:spPr/>
        <p:txBody>
          <a:bodyPr>
            <a:normAutofit fontScale="92500" lnSpcReduction="20000"/>
          </a:bodyPr>
          <a:lstStyle/>
          <a:p>
            <a:pPr marL="0" indent="0">
              <a:lnSpc>
                <a:spcPct val="100000"/>
              </a:lnSpc>
              <a:spcBef>
                <a:spcPts val="0"/>
              </a:spcBef>
            </a:pPr>
            <a:r>
              <a:rPr lang="en-US" dirty="0">
                <a:ea typeface="Segoe UI Symbol" panose="020B0502040204020203" pitchFamily="34" charset="0"/>
              </a:rPr>
              <a:t>AES, American Epilepsy Society 2016 Evidence Based Guidelines protocol for managing SE; ILAE, International League Against Epilepsy timepoints that define brief seizures and seizures that have increased risk for neurological damage; SE, status epilepticus</a:t>
            </a:r>
          </a:p>
          <a:p>
            <a:pPr marL="0" indent="0">
              <a:lnSpc>
                <a:spcPct val="100000"/>
              </a:lnSpc>
              <a:spcBef>
                <a:spcPts val="0"/>
              </a:spcBef>
            </a:pPr>
            <a:r>
              <a:rPr lang="en-US" dirty="0"/>
              <a:t>Glauser T, et al. </a:t>
            </a:r>
            <a:r>
              <a:rPr lang="en-US" i="1" dirty="0"/>
              <a:t>Epilepsy </a:t>
            </a:r>
            <a:r>
              <a:rPr lang="en-US" i="1" dirty="0" err="1"/>
              <a:t>Curr</a:t>
            </a:r>
            <a:r>
              <a:rPr lang="en-US" i="1" dirty="0"/>
              <a:t>. </a:t>
            </a:r>
            <a:r>
              <a:rPr lang="en-US" dirty="0"/>
              <a:t>2016;16:48-61. </a:t>
            </a:r>
            <a:r>
              <a:rPr lang="en-US" dirty="0">
                <a:ea typeface="Segoe UI Symbol" panose="020B0502040204020203" pitchFamily="34" charset="0"/>
              </a:rPr>
              <a:t>Vasquez A, et al. </a:t>
            </a:r>
            <a:r>
              <a:rPr lang="en-US" i="1" dirty="0">
                <a:ea typeface="Segoe UI Symbol" panose="020B0502040204020203" pitchFamily="34" charset="0"/>
              </a:rPr>
              <a:t>Pediatr Neurol</a:t>
            </a:r>
            <a:r>
              <a:rPr lang="en-US" dirty="0">
                <a:ea typeface="Segoe UI Symbol" panose="020B0502040204020203" pitchFamily="34" charset="0"/>
              </a:rPr>
              <a:t>. 2018;86:33-41.</a:t>
            </a:r>
          </a:p>
        </p:txBody>
      </p:sp>
      <p:pic>
        <p:nvPicPr>
          <p:cNvPr id="13" name="Picture 12">
            <a:extLst>
              <a:ext uri="{FF2B5EF4-FFF2-40B4-BE49-F238E27FC236}">
                <a16:creationId xmlns:a16="http://schemas.microsoft.com/office/drawing/2014/main" id="{87B31E82-FD8B-4E3E-B5CF-E7CF42936143}"/>
              </a:ext>
            </a:extLst>
          </p:cNvPr>
          <p:cNvPicPr>
            <a:picLocks noChangeAspect="1"/>
          </p:cNvPicPr>
          <p:nvPr/>
        </p:nvPicPr>
        <p:blipFill>
          <a:blip r:embed="rId2"/>
          <a:stretch>
            <a:fillRect/>
          </a:stretch>
        </p:blipFill>
        <p:spPr>
          <a:xfrm>
            <a:off x="1067271" y="1343194"/>
            <a:ext cx="7009458" cy="3120856"/>
          </a:xfrm>
          <a:prstGeom prst="rect">
            <a:avLst/>
          </a:prstGeom>
        </p:spPr>
      </p:pic>
    </p:spTree>
    <p:extLst>
      <p:ext uri="{BB962C8B-B14F-4D97-AF65-F5344CB8AC3E}">
        <p14:creationId xmlns:p14="http://schemas.microsoft.com/office/powerpoint/2010/main" val="2916169066"/>
      </p:ext>
    </p:extLst>
  </p:cSld>
  <p:clrMapOvr>
    <a:masterClrMapping/>
  </p:clrMapOvr>
  <p:transition>
    <p:fad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9530D5-EFE5-4DD6-8B86-FE4651DE07B6}"/>
              </a:ext>
            </a:extLst>
          </p:cNvPr>
          <p:cNvSpPr>
            <a:spLocks noGrp="1"/>
          </p:cNvSpPr>
          <p:nvPr>
            <p:ph type="title"/>
          </p:nvPr>
        </p:nvSpPr>
        <p:spPr/>
        <p:txBody>
          <a:bodyPr>
            <a:normAutofit fontScale="90000"/>
          </a:bodyPr>
          <a:lstStyle/>
          <a:p>
            <a:r>
              <a:rPr lang="en-US" b="1" dirty="0"/>
              <a:t>Treatment escalation may be more aggressive than recommended by the AES</a:t>
            </a:r>
          </a:p>
        </p:txBody>
      </p:sp>
      <p:sp>
        <p:nvSpPr>
          <p:cNvPr id="3" name="Text Placeholder 2">
            <a:extLst>
              <a:ext uri="{FF2B5EF4-FFF2-40B4-BE49-F238E27FC236}">
                <a16:creationId xmlns:a16="http://schemas.microsoft.com/office/drawing/2014/main" id="{303F0B88-E6B4-447F-86A1-195EDE069B8D}"/>
              </a:ext>
            </a:extLst>
          </p:cNvPr>
          <p:cNvSpPr>
            <a:spLocks noGrp="1"/>
          </p:cNvSpPr>
          <p:nvPr>
            <p:ph type="body" sz="quarter" idx="10"/>
          </p:nvPr>
        </p:nvSpPr>
        <p:spPr/>
        <p:txBody>
          <a:bodyPr>
            <a:normAutofit fontScale="92500" lnSpcReduction="20000"/>
          </a:bodyPr>
          <a:lstStyle/>
          <a:p>
            <a:pPr marL="0" indent="0">
              <a:lnSpc>
                <a:spcPct val="100000"/>
              </a:lnSpc>
              <a:spcBef>
                <a:spcPts val="0"/>
              </a:spcBef>
            </a:pPr>
            <a:r>
              <a:rPr lang="en-US" dirty="0">
                <a:ea typeface="Segoe UI Symbol" panose="020B0502040204020203" pitchFamily="34" charset="0"/>
              </a:rPr>
              <a:t>AES, American Epilepsy Society 2016 Evidence Based Guidelines protocol for managing SE; ILAE, International League Against Epilepsy timepoints that define brief seizures and seizures that have increased risk for neurological damage; SE, status epilepticus</a:t>
            </a:r>
          </a:p>
          <a:p>
            <a:pPr marL="0" indent="0">
              <a:lnSpc>
                <a:spcPct val="100000"/>
              </a:lnSpc>
              <a:spcBef>
                <a:spcPts val="0"/>
              </a:spcBef>
            </a:pPr>
            <a:r>
              <a:rPr lang="en-US" dirty="0"/>
              <a:t>Glauser T, et al. </a:t>
            </a:r>
            <a:r>
              <a:rPr lang="en-US" i="1" dirty="0"/>
              <a:t>Epilepsy </a:t>
            </a:r>
            <a:r>
              <a:rPr lang="en-US" i="1" dirty="0" err="1"/>
              <a:t>Curr</a:t>
            </a:r>
            <a:r>
              <a:rPr lang="en-US" i="1" dirty="0"/>
              <a:t>. </a:t>
            </a:r>
            <a:r>
              <a:rPr lang="en-US" dirty="0"/>
              <a:t>2016;16:48-61. </a:t>
            </a:r>
            <a:r>
              <a:rPr lang="en-US" dirty="0">
                <a:ea typeface="Segoe UI Symbol" panose="020B0502040204020203" pitchFamily="34" charset="0"/>
              </a:rPr>
              <a:t>Vasquez A, et al. </a:t>
            </a:r>
            <a:r>
              <a:rPr lang="en-US" i="1" dirty="0">
                <a:ea typeface="Segoe UI Symbol" panose="020B0502040204020203" pitchFamily="34" charset="0"/>
              </a:rPr>
              <a:t>Pediatr Neurol</a:t>
            </a:r>
            <a:r>
              <a:rPr lang="en-US" dirty="0">
                <a:ea typeface="Segoe UI Symbol" panose="020B0502040204020203" pitchFamily="34" charset="0"/>
              </a:rPr>
              <a:t>. 2018;86:33-41.</a:t>
            </a:r>
          </a:p>
        </p:txBody>
      </p:sp>
      <p:pic>
        <p:nvPicPr>
          <p:cNvPr id="13" name="Picture 12">
            <a:extLst>
              <a:ext uri="{FF2B5EF4-FFF2-40B4-BE49-F238E27FC236}">
                <a16:creationId xmlns:a16="http://schemas.microsoft.com/office/drawing/2014/main" id="{6C4F67E4-9AF8-48F8-8EF1-AC4593813B6B}"/>
              </a:ext>
            </a:extLst>
          </p:cNvPr>
          <p:cNvPicPr>
            <a:picLocks noChangeAspect="1"/>
          </p:cNvPicPr>
          <p:nvPr/>
        </p:nvPicPr>
        <p:blipFill>
          <a:blip r:embed="rId2"/>
          <a:stretch>
            <a:fillRect/>
          </a:stretch>
        </p:blipFill>
        <p:spPr>
          <a:xfrm>
            <a:off x="1067271" y="1336844"/>
            <a:ext cx="7009458" cy="3120856"/>
          </a:xfrm>
          <a:prstGeom prst="rect">
            <a:avLst/>
          </a:prstGeom>
        </p:spPr>
      </p:pic>
    </p:spTree>
    <p:extLst>
      <p:ext uri="{BB962C8B-B14F-4D97-AF65-F5344CB8AC3E}">
        <p14:creationId xmlns:p14="http://schemas.microsoft.com/office/powerpoint/2010/main" val="4146448386"/>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99D0849-4D75-492F-AA0A-03EAFAD845E0}"/>
              </a:ext>
            </a:extLst>
          </p:cNvPr>
          <p:cNvPicPr>
            <a:picLocks noChangeAspect="1"/>
          </p:cNvPicPr>
          <p:nvPr/>
        </p:nvPicPr>
        <p:blipFill rotWithShape="1">
          <a:blip r:embed="rId2"/>
          <a:srcRect l="16438" t="13110" r="13641" b="7063"/>
          <a:stretch/>
        </p:blipFill>
        <p:spPr>
          <a:xfrm>
            <a:off x="916317" y="1573598"/>
            <a:ext cx="2864498" cy="2857859"/>
          </a:xfrm>
          <a:prstGeom prst="rect">
            <a:avLst/>
          </a:prstGeom>
        </p:spPr>
      </p:pic>
      <p:sp>
        <p:nvSpPr>
          <p:cNvPr id="6" name="Content Placeholder 5">
            <a:extLst>
              <a:ext uri="{FF2B5EF4-FFF2-40B4-BE49-F238E27FC236}">
                <a16:creationId xmlns:a16="http://schemas.microsoft.com/office/drawing/2014/main" id="{7BCB80E9-1C40-4655-B091-DE94786EE45E}"/>
              </a:ext>
            </a:extLst>
          </p:cNvPr>
          <p:cNvSpPr>
            <a:spLocks noGrp="1"/>
          </p:cNvSpPr>
          <p:nvPr>
            <p:ph type="body" sz="quarter" idx="10"/>
          </p:nvPr>
        </p:nvSpPr>
        <p:spPr/>
        <p:txBody>
          <a:bodyPr>
            <a:normAutofit fontScale="55000" lnSpcReduction="20000"/>
          </a:bodyPr>
          <a:lstStyle/>
          <a:p>
            <a:pPr marL="0" indent="0" fontAlgn="ctr">
              <a:lnSpc>
                <a:spcPct val="100000"/>
              </a:lnSpc>
              <a:buNone/>
            </a:pPr>
            <a:endParaRPr lang="en-US" sz="1900" dirty="0"/>
          </a:p>
        </p:txBody>
      </p:sp>
      <p:sp>
        <p:nvSpPr>
          <p:cNvPr id="2" name="Title 1">
            <a:extLst>
              <a:ext uri="{FF2B5EF4-FFF2-40B4-BE49-F238E27FC236}">
                <a16:creationId xmlns:a16="http://schemas.microsoft.com/office/drawing/2014/main" id="{2479E2A1-26E8-48A3-99ED-4B89CF60A891}"/>
              </a:ext>
            </a:extLst>
          </p:cNvPr>
          <p:cNvSpPr>
            <a:spLocks noGrp="1"/>
          </p:cNvSpPr>
          <p:nvPr>
            <p:ph type="title"/>
          </p:nvPr>
        </p:nvSpPr>
        <p:spPr>
          <a:xfrm>
            <a:off x="628650" y="167164"/>
            <a:ext cx="7886700" cy="1036796"/>
          </a:xfrm>
        </p:spPr>
        <p:txBody>
          <a:bodyPr>
            <a:normAutofit fontScale="90000"/>
          </a:bodyPr>
          <a:lstStyle/>
          <a:p>
            <a:pPr algn="ctr"/>
            <a:r>
              <a:rPr lang="en-US" sz="2800" b="1" dirty="0"/>
              <a:t>Audience response</a:t>
            </a:r>
            <a:br>
              <a:rPr lang="en-US" sz="2800" b="1" dirty="0"/>
            </a:br>
            <a:r>
              <a:rPr lang="en-US" sz="2800" b="1" cap="small" dirty="0"/>
              <a:t>How could the </a:t>
            </a:r>
            <a:r>
              <a:rPr lang="en-US" sz="2800" b="1" cap="small" dirty="0">
                <a:solidFill>
                  <a:schemeClr val="accent1"/>
                </a:solidFill>
              </a:rPr>
              <a:t>healthcare system </a:t>
            </a:r>
            <a:r>
              <a:rPr lang="en-US" sz="2800" b="1" cap="small" dirty="0"/>
              <a:t>better prepare caregivers to manage seizure emergencies?</a:t>
            </a:r>
          </a:p>
        </p:txBody>
      </p:sp>
      <p:sp>
        <p:nvSpPr>
          <p:cNvPr id="8" name="Content Placeholder 5">
            <a:extLst>
              <a:ext uri="{FF2B5EF4-FFF2-40B4-BE49-F238E27FC236}">
                <a16:creationId xmlns:a16="http://schemas.microsoft.com/office/drawing/2014/main" id="{05A85D24-DAAD-4A40-99E6-238E0739F331}"/>
              </a:ext>
            </a:extLst>
          </p:cNvPr>
          <p:cNvSpPr txBox="1">
            <a:spLocks/>
          </p:cNvSpPr>
          <p:nvPr/>
        </p:nvSpPr>
        <p:spPr>
          <a:xfrm>
            <a:off x="4629150" y="1798141"/>
            <a:ext cx="3886200" cy="2918820"/>
          </a:xfrm>
          <a:prstGeom prst="rect">
            <a:avLst/>
          </a:prstGeom>
        </p:spPr>
        <p:txBody>
          <a:bodyPr>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265113" indent="-265113" fontAlgn="ctr">
              <a:lnSpc>
                <a:spcPct val="80000"/>
              </a:lnSpc>
              <a:buFont typeface="+mj-lt"/>
              <a:buAutoNum type="alphaLcParenR"/>
            </a:pPr>
            <a:r>
              <a:rPr lang="en-US" sz="1500" dirty="0"/>
              <a:t>Training from a specialist</a:t>
            </a:r>
          </a:p>
          <a:p>
            <a:pPr marL="265113" indent="-265113" fontAlgn="ctr">
              <a:lnSpc>
                <a:spcPct val="80000"/>
              </a:lnSpc>
              <a:buFont typeface="+mj-lt"/>
              <a:buAutoNum type="alphaLcParenR"/>
            </a:pPr>
            <a:r>
              <a:rPr lang="en-US" sz="1500" dirty="0"/>
              <a:t>Seizure action plan training</a:t>
            </a:r>
          </a:p>
          <a:p>
            <a:pPr marL="265113" indent="-265113" fontAlgn="ctr">
              <a:lnSpc>
                <a:spcPct val="80000"/>
              </a:lnSpc>
              <a:buFont typeface="+mj-lt"/>
              <a:buAutoNum type="alphaLcParenR"/>
            </a:pPr>
            <a:r>
              <a:rPr lang="en-US" sz="1500" dirty="0"/>
              <a:t>More rescue medication training</a:t>
            </a:r>
          </a:p>
          <a:p>
            <a:pPr marL="265113" indent="-265113" fontAlgn="ctr">
              <a:lnSpc>
                <a:spcPct val="80000"/>
              </a:lnSpc>
              <a:buFont typeface="+mj-lt"/>
              <a:buAutoNum type="alphaLcParenR"/>
            </a:pPr>
            <a:r>
              <a:rPr lang="en-US" sz="1500" dirty="0"/>
              <a:t>Referral for training</a:t>
            </a:r>
          </a:p>
          <a:p>
            <a:pPr marL="265113" indent="-265113" fontAlgn="ctr">
              <a:lnSpc>
                <a:spcPct val="80000"/>
              </a:lnSpc>
              <a:buFont typeface="+mj-lt"/>
              <a:buAutoNum type="alphaLcParenR"/>
            </a:pPr>
            <a:r>
              <a:rPr lang="en-US" sz="1500" dirty="0"/>
              <a:t>Better rescue medications</a:t>
            </a:r>
          </a:p>
          <a:p>
            <a:pPr marL="265113" indent="-265113" fontAlgn="ctr">
              <a:lnSpc>
                <a:spcPct val="80000"/>
              </a:lnSpc>
              <a:buFont typeface="+mj-lt"/>
              <a:buAutoNum type="alphaLcParenR"/>
            </a:pPr>
            <a:r>
              <a:rPr lang="en-US" sz="1500" dirty="0"/>
              <a:t>Easier rescue medications</a:t>
            </a:r>
          </a:p>
          <a:p>
            <a:pPr marL="265113" indent="-265113" fontAlgn="ctr">
              <a:lnSpc>
                <a:spcPct val="80000"/>
              </a:lnSpc>
              <a:buFont typeface="+mj-lt"/>
              <a:buAutoNum type="alphaLcParenR"/>
            </a:pPr>
            <a:r>
              <a:rPr lang="en-US" sz="1500" dirty="0"/>
              <a:t>Status epilepticus education</a:t>
            </a:r>
          </a:p>
          <a:p>
            <a:pPr marL="265113" indent="-265113" fontAlgn="ctr">
              <a:lnSpc>
                <a:spcPct val="80000"/>
              </a:lnSpc>
              <a:buFont typeface="+mj-lt"/>
              <a:buAutoNum type="alphaLcParenR"/>
            </a:pPr>
            <a:r>
              <a:rPr lang="en-US" sz="1500" dirty="0"/>
              <a:t>EMS trainin</a:t>
            </a:r>
            <a:r>
              <a:rPr lang="en-US" sz="1300" dirty="0"/>
              <a:t>g</a:t>
            </a:r>
          </a:p>
        </p:txBody>
      </p:sp>
      <p:sp>
        <p:nvSpPr>
          <p:cNvPr id="10" name="Content Placeholder 5">
            <a:extLst>
              <a:ext uri="{FF2B5EF4-FFF2-40B4-BE49-F238E27FC236}">
                <a16:creationId xmlns:a16="http://schemas.microsoft.com/office/drawing/2014/main" id="{42334E29-5FE4-4E66-9E4E-E3D61413F091}"/>
              </a:ext>
            </a:extLst>
          </p:cNvPr>
          <p:cNvSpPr txBox="1">
            <a:spLocks/>
          </p:cNvSpPr>
          <p:nvPr/>
        </p:nvSpPr>
        <p:spPr>
          <a:xfrm>
            <a:off x="4377690" y="1371061"/>
            <a:ext cx="3886200" cy="427080"/>
          </a:xfrm>
          <a:prstGeom prst="rect">
            <a:avLst/>
          </a:prstGeom>
        </p:spPr>
        <p:txBody>
          <a:bodyPr>
            <a:normAutofit fontScale="92500"/>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fontAlgn="ctr">
              <a:lnSpc>
                <a:spcPct val="100000"/>
              </a:lnSpc>
              <a:buNone/>
            </a:pPr>
            <a:r>
              <a:rPr lang="en-US" sz="2400" b="1" i="1" cap="small" dirty="0"/>
              <a:t>Pick up to 3 responses</a:t>
            </a:r>
          </a:p>
        </p:txBody>
      </p:sp>
    </p:spTree>
    <p:extLst>
      <p:ext uri="{BB962C8B-B14F-4D97-AF65-F5344CB8AC3E}">
        <p14:creationId xmlns:p14="http://schemas.microsoft.com/office/powerpoint/2010/main" val="351267245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C58309-0349-4BA3-8059-459BFED36540}"/>
              </a:ext>
            </a:extLst>
          </p:cNvPr>
          <p:cNvSpPr>
            <a:spLocks noGrp="1"/>
          </p:cNvSpPr>
          <p:nvPr>
            <p:ph type="title"/>
          </p:nvPr>
        </p:nvSpPr>
        <p:spPr/>
        <p:txBody>
          <a:bodyPr>
            <a:normAutofit fontScale="90000"/>
          </a:bodyPr>
          <a:lstStyle/>
          <a:p>
            <a:r>
              <a:rPr lang="en-US" b="1" dirty="0"/>
              <a:t>AES summary for pediatric patients: initial-therapy phase highlights</a:t>
            </a:r>
            <a:endParaRPr lang="en-US" dirty="0"/>
          </a:p>
        </p:txBody>
      </p:sp>
      <p:sp>
        <p:nvSpPr>
          <p:cNvPr id="4" name="Text Placeholder 3">
            <a:extLst>
              <a:ext uri="{FF2B5EF4-FFF2-40B4-BE49-F238E27FC236}">
                <a16:creationId xmlns:a16="http://schemas.microsoft.com/office/drawing/2014/main" id="{255EE534-2F6E-48BA-B428-525D886EE5C3}"/>
              </a:ext>
            </a:extLst>
          </p:cNvPr>
          <p:cNvSpPr>
            <a:spLocks noGrp="1"/>
          </p:cNvSpPr>
          <p:nvPr>
            <p:ph type="body" sz="quarter" idx="10"/>
          </p:nvPr>
        </p:nvSpPr>
        <p:spPr/>
        <p:txBody>
          <a:bodyPr>
            <a:normAutofit fontScale="92500" lnSpcReduction="20000"/>
          </a:bodyPr>
          <a:lstStyle/>
          <a:p>
            <a:r>
              <a:rPr lang="en-US" dirty="0">
                <a:ea typeface="Segoe UI Symbol" panose="020B0502040204020203" pitchFamily="34" charset="0"/>
              </a:rPr>
              <a:t>B, buccal; IM, intramuscular; IN, intranasal; </a:t>
            </a:r>
            <a:r>
              <a:rPr lang="en-US" dirty="0"/>
              <a:t>IV, intravenous;</a:t>
            </a:r>
            <a:r>
              <a:rPr lang="en-US" dirty="0">
                <a:ea typeface="Segoe UI Symbol" panose="020B0502040204020203" pitchFamily="34" charset="0"/>
              </a:rPr>
              <a:t> PR, rectal; SL, sublingual  </a:t>
            </a:r>
            <a:endParaRPr lang="en-US" dirty="0"/>
          </a:p>
          <a:p>
            <a:r>
              <a:rPr lang="en-US" dirty="0"/>
              <a:t>*Small number of children enrolled limited statistical power; **Based on small and/or lower quality studies </a:t>
            </a:r>
          </a:p>
          <a:p>
            <a:r>
              <a:rPr lang="en-US" b="0" i="0" dirty="0">
                <a:solidFill>
                  <a:srgbClr val="212121"/>
                </a:solidFill>
                <a:effectLst/>
                <a:latin typeface="BlinkMacSystemFont"/>
              </a:rPr>
              <a:t>Chamberlain JM, et al. </a:t>
            </a:r>
            <a:r>
              <a:rPr lang="en-US" b="0" i="1" dirty="0">
                <a:solidFill>
                  <a:srgbClr val="212121"/>
                </a:solidFill>
                <a:effectLst/>
                <a:latin typeface="BlinkMacSystemFont"/>
              </a:rPr>
              <a:t>J Am Med Assoc</a:t>
            </a:r>
            <a:r>
              <a:rPr lang="en-US" b="0" i="0" dirty="0">
                <a:solidFill>
                  <a:srgbClr val="212121"/>
                </a:solidFill>
                <a:effectLst/>
                <a:latin typeface="BlinkMacSystemFont"/>
              </a:rPr>
              <a:t>. 2014;311:1652-1660. </a:t>
            </a:r>
            <a:r>
              <a:rPr lang="en-US" dirty="0"/>
              <a:t>Silbergleit R, et al. </a:t>
            </a:r>
            <a:r>
              <a:rPr lang="fi-FI" i="1" dirty="0"/>
              <a:t>Epilepsia</a:t>
            </a:r>
            <a:r>
              <a:rPr lang="fi-FI" dirty="0"/>
              <a:t>. 2013;54:74–77. </a:t>
            </a:r>
            <a:r>
              <a:rPr lang="en-US" dirty="0"/>
              <a:t>Glauser T, et al. </a:t>
            </a:r>
            <a:r>
              <a:rPr lang="en-US" i="1" dirty="0"/>
              <a:t>Epilepsy </a:t>
            </a:r>
            <a:r>
              <a:rPr lang="en-US" i="1" dirty="0" err="1"/>
              <a:t>Curr</a:t>
            </a:r>
            <a:r>
              <a:rPr lang="en-US" i="1" dirty="0"/>
              <a:t>. </a:t>
            </a:r>
            <a:r>
              <a:rPr lang="en-US" dirty="0"/>
              <a:t>2016;16:48-61.</a:t>
            </a:r>
          </a:p>
        </p:txBody>
      </p:sp>
      <p:graphicFrame>
        <p:nvGraphicFramePr>
          <p:cNvPr id="6" name="Table 17">
            <a:extLst>
              <a:ext uri="{FF2B5EF4-FFF2-40B4-BE49-F238E27FC236}">
                <a16:creationId xmlns:a16="http://schemas.microsoft.com/office/drawing/2014/main" id="{2601175E-F00D-44AB-820A-F8BCA9BDDC4B}"/>
              </a:ext>
            </a:extLst>
          </p:cNvPr>
          <p:cNvGraphicFramePr>
            <a:graphicFrameLocks noGrp="1"/>
          </p:cNvGraphicFramePr>
          <p:nvPr>
            <p:extLst>
              <p:ext uri="{D42A27DB-BD31-4B8C-83A1-F6EECF244321}">
                <p14:modId xmlns:p14="http://schemas.microsoft.com/office/powerpoint/2010/main" val="4269823215"/>
              </p:ext>
            </p:extLst>
          </p:nvPr>
        </p:nvGraphicFramePr>
        <p:xfrm>
          <a:off x="792480" y="1268016"/>
          <a:ext cx="7787640" cy="838200"/>
        </p:xfrm>
        <a:graphic>
          <a:graphicData uri="http://schemas.openxmlformats.org/drawingml/2006/table">
            <a:tbl>
              <a:tblPr firstRow="1" bandRow="1">
                <a:tableStyleId>{5C22544A-7EE6-4342-B048-85BDC9FD1C3A}</a:tableStyleId>
              </a:tblPr>
              <a:tblGrid>
                <a:gridCol w="7787640">
                  <a:extLst>
                    <a:ext uri="{9D8B030D-6E8A-4147-A177-3AD203B41FA5}">
                      <a16:colId xmlns:a16="http://schemas.microsoft.com/office/drawing/2014/main" val="2490967975"/>
                    </a:ext>
                  </a:extLst>
                </a:gridCol>
              </a:tblGrid>
              <a:tr h="267183">
                <a:tc>
                  <a:txBody>
                    <a:bodyPr/>
                    <a:lstStyle/>
                    <a:p>
                      <a:pPr marL="0" indent="0" algn="ctr">
                        <a:buFont typeface="Arial" panose="020B0604020202020204" pitchFamily="34" charset="0"/>
                        <a:buNone/>
                      </a:pPr>
                      <a:r>
                        <a:rPr lang="en-US" sz="1600" dirty="0"/>
                        <a:t>2014 Chamberlain study (children)</a:t>
                      </a:r>
                      <a:endParaRPr lang="en-US" sz="1600" b="1" kern="1200" dirty="0">
                        <a:solidFill>
                          <a:schemeClr val="lt1"/>
                        </a:solidFill>
                        <a:latin typeface="+mn-lt"/>
                        <a:ea typeface="+mn-ea"/>
                        <a:cs typeface="+mn-cs"/>
                      </a:endParaRPr>
                    </a:p>
                  </a:txBody>
                  <a:tcPr/>
                </a:tc>
                <a:extLst>
                  <a:ext uri="{0D108BD9-81ED-4DB2-BD59-A6C34878D82A}">
                    <a16:rowId xmlns:a16="http://schemas.microsoft.com/office/drawing/2014/main" val="2707713623"/>
                  </a:ext>
                </a:extLst>
              </a:tr>
              <a:tr h="362344">
                <a:tc>
                  <a:txBody>
                    <a:bodyPr/>
                    <a:lstStyle/>
                    <a:p>
                      <a:pPr algn="ctr"/>
                      <a:r>
                        <a:rPr lang="en-US" b="1" dirty="0"/>
                        <a:t>Equivalent treatments</a:t>
                      </a:r>
                    </a:p>
                    <a:p>
                      <a:pPr marL="0" indent="0" algn="ctr">
                        <a:buFont typeface="Arial" panose="020B0604020202020204" pitchFamily="34" charset="0"/>
                        <a:buNone/>
                      </a:pPr>
                      <a:r>
                        <a:rPr lang="en-US" dirty="0"/>
                        <a:t>IV diazepam = IV lorazepam</a:t>
                      </a:r>
                      <a:endParaRPr lang="en-US" b="0" dirty="0"/>
                    </a:p>
                  </a:txBody>
                  <a:tcPr/>
                </a:tc>
                <a:extLst>
                  <a:ext uri="{0D108BD9-81ED-4DB2-BD59-A6C34878D82A}">
                    <a16:rowId xmlns:a16="http://schemas.microsoft.com/office/drawing/2014/main" val="3860875661"/>
                  </a:ext>
                </a:extLst>
              </a:tr>
            </a:tbl>
          </a:graphicData>
        </a:graphic>
      </p:graphicFrame>
      <p:graphicFrame>
        <p:nvGraphicFramePr>
          <p:cNvPr id="8" name="Table 7">
            <a:extLst>
              <a:ext uri="{FF2B5EF4-FFF2-40B4-BE49-F238E27FC236}">
                <a16:creationId xmlns:a16="http://schemas.microsoft.com/office/drawing/2014/main" id="{5F416B44-70BA-409B-A510-E7E20DABAC3C}"/>
              </a:ext>
            </a:extLst>
          </p:cNvPr>
          <p:cNvGraphicFramePr>
            <a:graphicFrameLocks noGrp="1"/>
          </p:cNvGraphicFramePr>
          <p:nvPr>
            <p:extLst>
              <p:ext uri="{D42A27DB-BD31-4B8C-83A1-F6EECF244321}">
                <p14:modId xmlns:p14="http://schemas.microsoft.com/office/powerpoint/2010/main" val="3322904181"/>
              </p:ext>
            </p:extLst>
          </p:nvPr>
        </p:nvGraphicFramePr>
        <p:xfrm>
          <a:off x="792480" y="3067050"/>
          <a:ext cx="7787640" cy="1341120"/>
        </p:xfrm>
        <a:graphic>
          <a:graphicData uri="http://schemas.openxmlformats.org/drawingml/2006/table">
            <a:tbl>
              <a:tblPr firstRow="1" bandRow="1">
                <a:tableStyleId>{5C22544A-7EE6-4342-B048-85BDC9FD1C3A}</a:tableStyleId>
              </a:tblPr>
              <a:tblGrid>
                <a:gridCol w="7787640">
                  <a:extLst>
                    <a:ext uri="{9D8B030D-6E8A-4147-A177-3AD203B41FA5}">
                      <a16:colId xmlns:a16="http://schemas.microsoft.com/office/drawing/2014/main" val="2490967975"/>
                    </a:ext>
                  </a:extLst>
                </a:gridCol>
              </a:tblGrid>
              <a:tr h="267183">
                <a:tc>
                  <a:txBody>
                    <a:bodyPr/>
                    <a:lstStyle/>
                    <a:p>
                      <a:pPr algn="ctr"/>
                      <a:r>
                        <a:rPr lang="en-US" sz="1600" b="1" kern="1200" dirty="0">
                          <a:solidFill>
                            <a:schemeClr val="lt1"/>
                          </a:solidFill>
                          <a:latin typeface="+mn-lt"/>
                          <a:ea typeface="+mn-ea"/>
                          <a:cs typeface="+mn-cs"/>
                        </a:rPr>
                        <a:t>Other studies</a:t>
                      </a:r>
                    </a:p>
                  </a:txBody>
                  <a:tcPr/>
                </a:tc>
                <a:extLst>
                  <a:ext uri="{0D108BD9-81ED-4DB2-BD59-A6C34878D82A}">
                    <a16:rowId xmlns:a16="http://schemas.microsoft.com/office/drawing/2014/main" val="2707713623"/>
                  </a:ext>
                </a:extLst>
              </a:tr>
              <a:tr h="362344">
                <a:tc>
                  <a:txBody>
                    <a:bodyPr/>
                    <a:lstStyle/>
                    <a:p>
                      <a:pPr algn="ctr"/>
                      <a:r>
                        <a:rPr lang="en-US" b="1" dirty="0"/>
                        <a:t>Probably effective treatments**</a:t>
                      </a:r>
                    </a:p>
                    <a:p>
                      <a:pPr marL="342900" lvl="1" algn="ctr" defTabSz="685800" rtl="0" eaLnBrk="1" latinLnBrk="0" hangingPunct="1"/>
                      <a:r>
                        <a:rPr lang="en-US" sz="1350" kern="1200" dirty="0">
                          <a:solidFill>
                            <a:schemeClr val="dk1"/>
                          </a:solidFill>
                          <a:latin typeface="+mn-lt"/>
                          <a:ea typeface="+mn-ea"/>
                          <a:cs typeface="+mn-cs"/>
                        </a:rPr>
                        <a:t>PR diazepam, IM midazolam, IN midazolam, and B midazolam</a:t>
                      </a:r>
                    </a:p>
                  </a:txBody>
                  <a:tcPr/>
                </a:tc>
                <a:extLst>
                  <a:ext uri="{0D108BD9-81ED-4DB2-BD59-A6C34878D82A}">
                    <a16:rowId xmlns:a16="http://schemas.microsoft.com/office/drawing/2014/main" val="3860875661"/>
                  </a:ext>
                </a:extLst>
              </a:tr>
              <a:tr h="362344">
                <a:tc>
                  <a:txBody>
                    <a:bodyPr/>
                    <a:lstStyle/>
                    <a:p>
                      <a:pPr algn="ctr"/>
                      <a:r>
                        <a:rPr lang="en-US" b="1" dirty="0"/>
                        <a:t>Insufficient data</a:t>
                      </a:r>
                    </a:p>
                    <a:p>
                      <a:pPr marL="342900" lvl="1" algn="ctr" defTabSz="685800" rtl="0" eaLnBrk="1" latinLnBrk="0" hangingPunct="1"/>
                      <a:r>
                        <a:rPr lang="en-US" dirty="0"/>
                        <a:t>IN lorazepam, SL lorazepam, PR lorazepam, valproic acid, levetiracetam, phenobarbital, and phenytoin</a:t>
                      </a:r>
                    </a:p>
                  </a:txBody>
                  <a:tcPr/>
                </a:tc>
                <a:extLst>
                  <a:ext uri="{0D108BD9-81ED-4DB2-BD59-A6C34878D82A}">
                    <a16:rowId xmlns:a16="http://schemas.microsoft.com/office/drawing/2014/main" val="771299082"/>
                  </a:ext>
                </a:extLst>
              </a:tr>
            </a:tbl>
          </a:graphicData>
        </a:graphic>
      </p:graphicFrame>
      <p:graphicFrame>
        <p:nvGraphicFramePr>
          <p:cNvPr id="10" name="Table 9">
            <a:extLst>
              <a:ext uri="{FF2B5EF4-FFF2-40B4-BE49-F238E27FC236}">
                <a16:creationId xmlns:a16="http://schemas.microsoft.com/office/drawing/2014/main" id="{7FF2CC54-04C1-4732-9A95-13E76759F8DD}"/>
              </a:ext>
            </a:extLst>
          </p:cNvPr>
          <p:cNvGraphicFramePr>
            <a:graphicFrameLocks noGrp="1"/>
          </p:cNvGraphicFramePr>
          <p:nvPr>
            <p:extLst>
              <p:ext uri="{D42A27DB-BD31-4B8C-83A1-F6EECF244321}">
                <p14:modId xmlns:p14="http://schemas.microsoft.com/office/powerpoint/2010/main" val="875359023"/>
              </p:ext>
            </p:extLst>
          </p:nvPr>
        </p:nvGraphicFramePr>
        <p:xfrm>
          <a:off x="792480" y="2165985"/>
          <a:ext cx="7787640" cy="838200"/>
        </p:xfrm>
        <a:graphic>
          <a:graphicData uri="http://schemas.openxmlformats.org/drawingml/2006/table">
            <a:tbl>
              <a:tblPr firstRow="1" bandRow="1">
                <a:tableStyleId>{5C22544A-7EE6-4342-B048-85BDC9FD1C3A}</a:tableStyleId>
              </a:tblPr>
              <a:tblGrid>
                <a:gridCol w="7787640">
                  <a:extLst>
                    <a:ext uri="{9D8B030D-6E8A-4147-A177-3AD203B41FA5}">
                      <a16:colId xmlns:a16="http://schemas.microsoft.com/office/drawing/2014/main" val="2490967975"/>
                    </a:ext>
                  </a:extLst>
                </a:gridCol>
              </a:tblGrid>
              <a:tr h="267183">
                <a:tc>
                  <a:txBody>
                    <a:bodyPr/>
                    <a:lstStyle/>
                    <a:p>
                      <a:pPr algn="ctr"/>
                      <a:r>
                        <a:rPr lang="en-US" sz="1600" b="1" kern="1200" dirty="0">
                          <a:solidFill>
                            <a:schemeClr val="lt1"/>
                          </a:solidFill>
                          <a:latin typeface="+mn-lt"/>
                          <a:ea typeface="+mn-ea"/>
                          <a:cs typeface="+mn-cs"/>
                        </a:rPr>
                        <a:t>2011 RAMPART study (children, prehospital)</a:t>
                      </a:r>
                    </a:p>
                  </a:txBody>
                  <a:tcPr/>
                </a:tc>
                <a:extLst>
                  <a:ext uri="{0D108BD9-81ED-4DB2-BD59-A6C34878D82A}">
                    <a16:rowId xmlns:a16="http://schemas.microsoft.com/office/drawing/2014/main" val="2707713623"/>
                  </a:ext>
                </a:extLst>
              </a:tr>
              <a:tr h="362344">
                <a:tc>
                  <a:txBody>
                    <a:bodyPr/>
                    <a:lstStyle/>
                    <a:p>
                      <a:pPr algn="ctr"/>
                      <a:r>
                        <a:rPr lang="en-US" b="1" dirty="0"/>
                        <a:t>Equivalent treatments*</a:t>
                      </a:r>
                    </a:p>
                    <a:p>
                      <a:pPr lvl="1" algn="ctr"/>
                      <a:r>
                        <a:rPr lang="en-US" dirty="0"/>
                        <a:t>IM midazolam = IV lorazepam when no IV access established</a:t>
                      </a:r>
                    </a:p>
                  </a:txBody>
                  <a:tcPr/>
                </a:tc>
                <a:extLst>
                  <a:ext uri="{0D108BD9-81ED-4DB2-BD59-A6C34878D82A}">
                    <a16:rowId xmlns:a16="http://schemas.microsoft.com/office/drawing/2014/main" val="3860875661"/>
                  </a:ext>
                </a:extLst>
              </a:tr>
            </a:tbl>
          </a:graphicData>
        </a:graphic>
      </p:graphicFrame>
    </p:spTree>
    <p:extLst>
      <p:ext uri="{BB962C8B-B14F-4D97-AF65-F5344CB8AC3E}">
        <p14:creationId xmlns:p14="http://schemas.microsoft.com/office/powerpoint/2010/main" val="45773320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A00B6B-B4FB-429D-B5F1-878221DBFD45}"/>
              </a:ext>
            </a:extLst>
          </p:cNvPr>
          <p:cNvSpPr>
            <a:spLocks noGrp="1"/>
          </p:cNvSpPr>
          <p:nvPr>
            <p:ph type="title"/>
          </p:nvPr>
        </p:nvSpPr>
        <p:spPr/>
        <p:txBody>
          <a:bodyPr>
            <a:normAutofit fontScale="90000"/>
          </a:bodyPr>
          <a:lstStyle/>
          <a:p>
            <a:r>
              <a:rPr lang="en-US" b="1" dirty="0"/>
              <a:t>Pooled meta-analysis: midazolam vs diazepam in children and young adults</a:t>
            </a:r>
          </a:p>
        </p:txBody>
      </p:sp>
      <p:sp>
        <p:nvSpPr>
          <p:cNvPr id="5" name="Text Placeholder 4">
            <a:extLst>
              <a:ext uri="{FF2B5EF4-FFF2-40B4-BE49-F238E27FC236}">
                <a16:creationId xmlns:a16="http://schemas.microsoft.com/office/drawing/2014/main" id="{8E3A22FD-BBA9-44ED-A896-147157B99AEC}"/>
              </a:ext>
            </a:extLst>
          </p:cNvPr>
          <p:cNvSpPr>
            <a:spLocks noGrp="1"/>
          </p:cNvSpPr>
          <p:nvPr>
            <p:ph type="body" sz="quarter" idx="10"/>
          </p:nvPr>
        </p:nvSpPr>
        <p:spPr/>
        <p:txBody>
          <a:bodyPr/>
          <a:lstStyle/>
          <a:p>
            <a:pPr marL="0" indent="0">
              <a:lnSpc>
                <a:spcPct val="80000"/>
              </a:lnSpc>
              <a:spcBef>
                <a:spcPts val="0"/>
              </a:spcBef>
            </a:pPr>
            <a:r>
              <a:rPr lang="en-US" sz="800" dirty="0">
                <a:ea typeface="Segoe UI Symbol" panose="020B0502040204020203" pitchFamily="34" charset="0"/>
              </a:rPr>
              <a:t>B, buccal; IM, intramuscular; IN, intranasal; </a:t>
            </a:r>
            <a:r>
              <a:rPr lang="en-US" sz="800" dirty="0"/>
              <a:t>IV, intravenous;</a:t>
            </a:r>
            <a:r>
              <a:rPr lang="en-US" sz="800" dirty="0">
                <a:ea typeface="Segoe UI Symbol" panose="020B0502040204020203" pitchFamily="34" charset="0"/>
              </a:rPr>
              <a:t> R, rectal; SL, sublingual  </a:t>
            </a:r>
            <a:endParaRPr lang="en-US" sz="800" dirty="0"/>
          </a:p>
          <a:p>
            <a:pPr marL="0" indent="0">
              <a:lnSpc>
                <a:spcPct val="80000"/>
              </a:lnSpc>
              <a:spcBef>
                <a:spcPts val="0"/>
              </a:spcBef>
            </a:pPr>
            <a:r>
              <a:rPr lang="en-US" sz="800" dirty="0">
                <a:solidFill>
                  <a:srgbClr val="212121"/>
                </a:solidFill>
                <a:latin typeface="BlinkMacSystemFont"/>
              </a:rPr>
              <a:t>McMullan J, et al. </a:t>
            </a:r>
            <a:r>
              <a:rPr lang="en-US" sz="800" i="1" dirty="0">
                <a:solidFill>
                  <a:srgbClr val="212121"/>
                </a:solidFill>
                <a:latin typeface="BlinkMacSystemFont"/>
              </a:rPr>
              <a:t>Acad Emerg Med</a:t>
            </a:r>
            <a:r>
              <a:rPr lang="en-US" sz="800" dirty="0">
                <a:solidFill>
                  <a:srgbClr val="212121"/>
                </a:solidFill>
                <a:latin typeface="BlinkMacSystemFont"/>
              </a:rPr>
              <a:t>. 2010;17:575-582. </a:t>
            </a:r>
            <a:r>
              <a:rPr lang="en-US" sz="800" dirty="0"/>
              <a:t>Glauser T, et al. </a:t>
            </a:r>
            <a:r>
              <a:rPr lang="en-US" sz="800" i="1" dirty="0"/>
              <a:t>Epilepsy </a:t>
            </a:r>
            <a:r>
              <a:rPr lang="en-US" sz="800" i="1" dirty="0" err="1"/>
              <a:t>Curr</a:t>
            </a:r>
            <a:r>
              <a:rPr lang="en-US" sz="800" i="1" dirty="0"/>
              <a:t>. </a:t>
            </a:r>
            <a:r>
              <a:rPr lang="en-US" sz="800" dirty="0"/>
              <a:t>2016;16:48-61.</a:t>
            </a:r>
            <a:endParaRPr lang="en-US" sz="800" dirty="0">
              <a:solidFill>
                <a:srgbClr val="212121"/>
              </a:solidFill>
              <a:latin typeface="BlinkMacSystemFont"/>
            </a:endParaRPr>
          </a:p>
        </p:txBody>
      </p:sp>
      <p:pic>
        <p:nvPicPr>
          <p:cNvPr id="53" name="Picture 52">
            <a:extLst>
              <a:ext uri="{FF2B5EF4-FFF2-40B4-BE49-F238E27FC236}">
                <a16:creationId xmlns:a16="http://schemas.microsoft.com/office/drawing/2014/main" id="{4B6A0681-3AE7-476F-AF6A-BE75EE578E39}"/>
              </a:ext>
            </a:extLst>
          </p:cNvPr>
          <p:cNvPicPr>
            <a:picLocks noChangeAspect="1"/>
          </p:cNvPicPr>
          <p:nvPr/>
        </p:nvPicPr>
        <p:blipFill>
          <a:blip r:embed="rId2"/>
          <a:stretch>
            <a:fillRect/>
          </a:stretch>
        </p:blipFill>
        <p:spPr>
          <a:xfrm>
            <a:off x="1303020" y="1240313"/>
            <a:ext cx="6537960" cy="2302780"/>
          </a:xfrm>
          <a:prstGeom prst="rect">
            <a:avLst/>
          </a:prstGeom>
        </p:spPr>
      </p:pic>
      <p:sp>
        <p:nvSpPr>
          <p:cNvPr id="56" name="Content Placeholder 2">
            <a:extLst>
              <a:ext uri="{FF2B5EF4-FFF2-40B4-BE49-F238E27FC236}">
                <a16:creationId xmlns:a16="http://schemas.microsoft.com/office/drawing/2014/main" id="{C95401C8-40B3-4038-A567-E21D8F5F8100}"/>
              </a:ext>
            </a:extLst>
          </p:cNvPr>
          <p:cNvSpPr txBox="1">
            <a:spLocks/>
          </p:cNvSpPr>
          <p:nvPr/>
        </p:nvSpPr>
        <p:spPr>
          <a:xfrm>
            <a:off x="628650" y="3727925"/>
            <a:ext cx="7886700" cy="669903"/>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1600" dirty="0"/>
              <a:t>Erratic absorption of PR diazepam </a:t>
            </a:r>
            <a:r>
              <a:rPr lang="en-US" sz="1600" dirty="0">
                <a:sym typeface="Wingdings 3" panose="05040102010807070707" pitchFamily="18" charset="2"/>
              </a:rPr>
              <a:t> low/delayed peak plasma drug concentration</a:t>
            </a:r>
          </a:p>
          <a:p>
            <a:r>
              <a:rPr lang="en-US" sz="1600" dirty="0">
                <a:sym typeface="Wingdings 3" panose="05040102010807070707" pitchFamily="18" charset="2"/>
              </a:rPr>
              <a:t>AES conclusion: non-IV midazolam is probably more effective than IV or PR diazepam</a:t>
            </a:r>
            <a:endParaRPr lang="en-US" sz="1600" dirty="0"/>
          </a:p>
          <a:p>
            <a:pPr lvl="1"/>
            <a:endParaRPr lang="en-US" sz="1200" dirty="0"/>
          </a:p>
        </p:txBody>
      </p:sp>
    </p:spTree>
    <p:extLst>
      <p:ext uri="{BB962C8B-B14F-4D97-AF65-F5344CB8AC3E}">
        <p14:creationId xmlns:p14="http://schemas.microsoft.com/office/powerpoint/2010/main" val="295614026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C58309-0349-4BA3-8059-459BFED36540}"/>
              </a:ext>
            </a:extLst>
          </p:cNvPr>
          <p:cNvSpPr>
            <a:spLocks noGrp="1"/>
          </p:cNvSpPr>
          <p:nvPr>
            <p:ph type="title"/>
          </p:nvPr>
        </p:nvSpPr>
        <p:spPr/>
        <p:txBody>
          <a:bodyPr>
            <a:normAutofit fontScale="90000"/>
          </a:bodyPr>
          <a:lstStyle/>
          <a:p>
            <a:r>
              <a:rPr lang="en-US" b="1" dirty="0"/>
              <a:t>AES summary for pediatric patients: second-therapy phase highlights</a:t>
            </a:r>
            <a:endParaRPr lang="en-US" dirty="0"/>
          </a:p>
        </p:txBody>
      </p:sp>
      <p:sp>
        <p:nvSpPr>
          <p:cNvPr id="4" name="Text Placeholder 3">
            <a:extLst>
              <a:ext uri="{FF2B5EF4-FFF2-40B4-BE49-F238E27FC236}">
                <a16:creationId xmlns:a16="http://schemas.microsoft.com/office/drawing/2014/main" id="{255EE534-2F6E-48BA-B428-525D886EE5C3}"/>
              </a:ext>
            </a:extLst>
          </p:cNvPr>
          <p:cNvSpPr>
            <a:spLocks noGrp="1"/>
          </p:cNvSpPr>
          <p:nvPr>
            <p:ph type="body" sz="quarter" idx="10"/>
          </p:nvPr>
        </p:nvSpPr>
        <p:spPr/>
        <p:txBody>
          <a:bodyPr>
            <a:normAutofit/>
          </a:bodyPr>
          <a:lstStyle/>
          <a:p>
            <a:r>
              <a:rPr lang="en-US" dirty="0"/>
              <a:t>IV, intravenous</a:t>
            </a:r>
          </a:p>
          <a:p>
            <a:r>
              <a:rPr lang="en-US" dirty="0"/>
              <a:t>Glauser T, et al. </a:t>
            </a:r>
            <a:r>
              <a:rPr lang="en-US" i="1" dirty="0"/>
              <a:t>Epilepsy </a:t>
            </a:r>
            <a:r>
              <a:rPr lang="en-US" i="1" dirty="0" err="1"/>
              <a:t>Curr</a:t>
            </a:r>
            <a:r>
              <a:rPr lang="en-US" i="1" dirty="0"/>
              <a:t>. </a:t>
            </a:r>
            <a:r>
              <a:rPr lang="en-US" dirty="0"/>
              <a:t>2016;16:48-61. Lyttle MD, et al. </a:t>
            </a:r>
            <a:r>
              <a:rPr lang="en-US" i="1" dirty="0"/>
              <a:t>Lancet. </a:t>
            </a:r>
            <a:r>
              <a:rPr lang="en-US" dirty="0"/>
              <a:t>2019;393:2125. Dalziel SR, et al. </a:t>
            </a:r>
            <a:r>
              <a:rPr lang="en-US" i="1" dirty="0"/>
              <a:t>Lancet.</a:t>
            </a:r>
            <a:r>
              <a:rPr lang="en-US" dirty="0"/>
              <a:t> 2019;393:2135.</a:t>
            </a:r>
          </a:p>
        </p:txBody>
      </p:sp>
      <p:graphicFrame>
        <p:nvGraphicFramePr>
          <p:cNvPr id="6" name="Table 17">
            <a:extLst>
              <a:ext uri="{FF2B5EF4-FFF2-40B4-BE49-F238E27FC236}">
                <a16:creationId xmlns:a16="http://schemas.microsoft.com/office/drawing/2014/main" id="{2601175E-F00D-44AB-820A-F8BCA9BDDC4B}"/>
              </a:ext>
            </a:extLst>
          </p:cNvPr>
          <p:cNvGraphicFramePr>
            <a:graphicFrameLocks noGrp="1"/>
          </p:cNvGraphicFramePr>
          <p:nvPr>
            <p:extLst>
              <p:ext uri="{D42A27DB-BD31-4B8C-83A1-F6EECF244321}">
                <p14:modId xmlns:p14="http://schemas.microsoft.com/office/powerpoint/2010/main" val="3411732162"/>
              </p:ext>
            </p:extLst>
          </p:nvPr>
        </p:nvGraphicFramePr>
        <p:xfrm>
          <a:off x="899160" y="1495425"/>
          <a:ext cx="7574280" cy="1043940"/>
        </p:xfrm>
        <a:graphic>
          <a:graphicData uri="http://schemas.openxmlformats.org/drawingml/2006/table">
            <a:tbl>
              <a:tblPr firstRow="1" bandRow="1">
                <a:tableStyleId>{5C22544A-7EE6-4342-B048-85BDC9FD1C3A}</a:tableStyleId>
              </a:tblPr>
              <a:tblGrid>
                <a:gridCol w="7574280">
                  <a:extLst>
                    <a:ext uri="{9D8B030D-6E8A-4147-A177-3AD203B41FA5}">
                      <a16:colId xmlns:a16="http://schemas.microsoft.com/office/drawing/2014/main" val="2490967975"/>
                    </a:ext>
                  </a:extLst>
                </a:gridCol>
              </a:tblGrid>
              <a:tr h="267183">
                <a:tc>
                  <a:txBody>
                    <a:bodyPr/>
                    <a:lstStyle/>
                    <a:p>
                      <a:pPr marL="0" indent="0" algn="ctr">
                        <a:buFont typeface="Arial" panose="020B0604020202020204" pitchFamily="34" charset="0"/>
                        <a:buNone/>
                      </a:pPr>
                      <a:r>
                        <a:rPr lang="en-US" sz="1600" dirty="0"/>
                        <a:t>2014 Chamberlain study (children)</a:t>
                      </a:r>
                      <a:endParaRPr lang="en-US" sz="1600" b="1" kern="1200" dirty="0">
                        <a:solidFill>
                          <a:schemeClr val="lt1"/>
                        </a:solidFill>
                        <a:latin typeface="+mn-lt"/>
                        <a:ea typeface="+mn-ea"/>
                        <a:cs typeface="+mn-cs"/>
                      </a:endParaRPr>
                    </a:p>
                  </a:txBody>
                  <a:tcPr/>
                </a:tc>
                <a:extLst>
                  <a:ext uri="{0D108BD9-81ED-4DB2-BD59-A6C34878D82A}">
                    <a16:rowId xmlns:a16="http://schemas.microsoft.com/office/drawing/2014/main" val="2707713623"/>
                  </a:ext>
                </a:extLst>
              </a:tr>
              <a:tr h="362344">
                <a:tc>
                  <a:txBody>
                    <a:bodyPr/>
                    <a:lstStyle/>
                    <a:p>
                      <a:pPr algn="ctr"/>
                      <a:r>
                        <a:rPr lang="en-US" b="1" dirty="0"/>
                        <a:t>Equivalent treatments</a:t>
                      </a:r>
                    </a:p>
                    <a:p>
                      <a:pPr marL="0" indent="0" algn="ctr">
                        <a:buFont typeface="Arial" panose="020B0604020202020204" pitchFamily="34" charset="0"/>
                        <a:buNone/>
                      </a:pPr>
                      <a:r>
                        <a:rPr lang="en-US" b="1" dirty="0"/>
                        <a:t>Efficacy: </a:t>
                      </a:r>
                      <a:r>
                        <a:rPr lang="en-US" dirty="0"/>
                        <a:t>IV valproic acid = IV phenobarbital</a:t>
                      </a:r>
                    </a:p>
                    <a:p>
                      <a:pPr marL="0" indent="0" algn="ctr">
                        <a:buFont typeface="Arial" panose="020B0604020202020204" pitchFamily="34" charset="0"/>
                        <a:buNone/>
                      </a:pPr>
                      <a:r>
                        <a:rPr lang="en-US" b="1" dirty="0"/>
                        <a:t>Tolerability: </a:t>
                      </a:r>
                      <a:r>
                        <a:rPr lang="en-US" dirty="0"/>
                        <a:t>IV valproic acid &gt; IV phenobarbital</a:t>
                      </a:r>
                      <a:endParaRPr lang="en-US" b="1" dirty="0"/>
                    </a:p>
                  </a:txBody>
                  <a:tcPr/>
                </a:tc>
                <a:extLst>
                  <a:ext uri="{0D108BD9-81ED-4DB2-BD59-A6C34878D82A}">
                    <a16:rowId xmlns:a16="http://schemas.microsoft.com/office/drawing/2014/main" val="3860875661"/>
                  </a:ext>
                </a:extLst>
              </a:tr>
            </a:tbl>
          </a:graphicData>
        </a:graphic>
      </p:graphicFrame>
      <p:graphicFrame>
        <p:nvGraphicFramePr>
          <p:cNvPr id="8" name="Table 7">
            <a:extLst>
              <a:ext uri="{FF2B5EF4-FFF2-40B4-BE49-F238E27FC236}">
                <a16:creationId xmlns:a16="http://schemas.microsoft.com/office/drawing/2014/main" id="{5F416B44-70BA-409B-A510-E7E20DABAC3C}"/>
              </a:ext>
            </a:extLst>
          </p:cNvPr>
          <p:cNvGraphicFramePr>
            <a:graphicFrameLocks noGrp="1"/>
          </p:cNvGraphicFramePr>
          <p:nvPr>
            <p:extLst>
              <p:ext uri="{D42A27DB-BD31-4B8C-83A1-F6EECF244321}">
                <p14:modId xmlns:p14="http://schemas.microsoft.com/office/powerpoint/2010/main" val="3827410950"/>
              </p:ext>
            </p:extLst>
          </p:nvPr>
        </p:nvGraphicFramePr>
        <p:xfrm>
          <a:off x="899160" y="2561034"/>
          <a:ext cx="7574280" cy="838200"/>
        </p:xfrm>
        <a:graphic>
          <a:graphicData uri="http://schemas.openxmlformats.org/drawingml/2006/table">
            <a:tbl>
              <a:tblPr firstRow="1" bandRow="1">
                <a:tableStyleId>{5C22544A-7EE6-4342-B048-85BDC9FD1C3A}</a:tableStyleId>
              </a:tblPr>
              <a:tblGrid>
                <a:gridCol w="7574280">
                  <a:extLst>
                    <a:ext uri="{9D8B030D-6E8A-4147-A177-3AD203B41FA5}">
                      <a16:colId xmlns:a16="http://schemas.microsoft.com/office/drawing/2014/main" val="2490967975"/>
                    </a:ext>
                  </a:extLst>
                </a:gridCol>
              </a:tblGrid>
              <a:tr h="280607">
                <a:tc>
                  <a:txBody>
                    <a:bodyPr/>
                    <a:lstStyle/>
                    <a:p>
                      <a:pPr algn="ctr"/>
                      <a:r>
                        <a:rPr lang="en-US" sz="1600" b="1" kern="1200" dirty="0">
                          <a:solidFill>
                            <a:schemeClr val="lt1"/>
                          </a:solidFill>
                          <a:latin typeface="+mn-lt"/>
                          <a:ea typeface="+mn-ea"/>
                          <a:cs typeface="+mn-cs"/>
                        </a:rPr>
                        <a:t>EcLiPSE trial (2019); ConSEPT (2019)</a:t>
                      </a:r>
                    </a:p>
                  </a:txBody>
                  <a:tcPr/>
                </a:tc>
                <a:extLst>
                  <a:ext uri="{0D108BD9-81ED-4DB2-BD59-A6C34878D82A}">
                    <a16:rowId xmlns:a16="http://schemas.microsoft.com/office/drawing/2014/main" val="2707713623"/>
                  </a:ext>
                </a:extLst>
              </a:tr>
              <a:tr h="420910">
                <a:tc>
                  <a:txBody>
                    <a:bodyPr/>
                    <a:lstStyle/>
                    <a:p>
                      <a:pPr algn="ctr"/>
                      <a:r>
                        <a:rPr lang="en-US" b="1" dirty="0"/>
                        <a:t>Non-inferior/Equivalent</a:t>
                      </a:r>
                    </a:p>
                    <a:p>
                      <a:pPr marL="0" lvl="1" indent="0" algn="ctr" defTabSz="685800" rtl="0" eaLnBrk="1" latinLnBrk="0" hangingPunct="1"/>
                      <a:r>
                        <a:rPr lang="en-US" dirty="0"/>
                        <a:t>Phenytoin or levetiracetam</a:t>
                      </a:r>
                    </a:p>
                  </a:txBody>
                  <a:tcPr/>
                </a:tc>
                <a:extLst>
                  <a:ext uri="{0D108BD9-81ED-4DB2-BD59-A6C34878D82A}">
                    <a16:rowId xmlns:a16="http://schemas.microsoft.com/office/drawing/2014/main" val="771299082"/>
                  </a:ext>
                </a:extLst>
              </a:tr>
            </a:tbl>
          </a:graphicData>
        </a:graphic>
      </p:graphicFrame>
      <p:graphicFrame>
        <p:nvGraphicFramePr>
          <p:cNvPr id="12" name="Table 11">
            <a:extLst>
              <a:ext uri="{FF2B5EF4-FFF2-40B4-BE49-F238E27FC236}">
                <a16:creationId xmlns:a16="http://schemas.microsoft.com/office/drawing/2014/main" id="{57400A62-2BB6-4BE6-BC7B-759D6C206308}"/>
              </a:ext>
            </a:extLst>
          </p:cNvPr>
          <p:cNvGraphicFramePr>
            <a:graphicFrameLocks noGrp="1"/>
          </p:cNvGraphicFramePr>
          <p:nvPr>
            <p:extLst>
              <p:ext uri="{D42A27DB-BD31-4B8C-83A1-F6EECF244321}">
                <p14:modId xmlns:p14="http://schemas.microsoft.com/office/powerpoint/2010/main" val="2562953693"/>
              </p:ext>
            </p:extLst>
          </p:nvPr>
        </p:nvGraphicFramePr>
        <p:xfrm>
          <a:off x="899160" y="3424713"/>
          <a:ext cx="7574280" cy="646216"/>
        </p:xfrm>
        <a:graphic>
          <a:graphicData uri="http://schemas.openxmlformats.org/drawingml/2006/table">
            <a:tbl>
              <a:tblPr firstRow="1" bandRow="1">
                <a:tableStyleId>{5C22544A-7EE6-4342-B048-85BDC9FD1C3A}</a:tableStyleId>
              </a:tblPr>
              <a:tblGrid>
                <a:gridCol w="7574280">
                  <a:extLst>
                    <a:ext uri="{9D8B030D-6E8A-4147-A177-3AD203B41FA5}">
                      <a16:colId xmlns:a16="http://schemas.microsoft.com/office/drawing/2014/main" val="2490967975"/>
                    </a:ext>
                  </a:extLst>
                </a:gridCol>
              </a:tblGrid>
              <a:tr h="287711">
                <a:tc>
                  <a:txBody>
                    <a:bodyPr/>
                    <a:lstStyle/>
                    <a:p>
                      <a:pPr algn="ctr"/>
                      <a:r>
                        <a:rPr lang="en-US" sz="1600" b="1" kern="1200" dirty="0">
                          <a:solidFill>
                            <a:schemeClr val="lt1"/>
                          </a:solidFill>
                          <a:latin typeface="+mn-lt"/>
                          <a:ea typeface="+mn-ea"/>
                          <a:cs typeface="+mn-cs"/>
                        </a:rPr>
                        <a:t>Established Status Epilepticus Treatment Trial (ESETT)</a:t>
                      </a:r>
                    </a:p>
                  </a:txBody>
                  <a:tcPr/>
                </a:tc>
                <a:extLst>
                  <a:ext uri="{0D108BD9-81ED-4DB2-BD59-A6C34878D82A}">
                    <a16:rowId xmlns:a16="http://schemas.microsoft.com/office/drawing/2014/main" val="2707713623"/>
                  </a:ext>
                </a:extLst>
              </a:tr>
              <a:tr h="310936">
                <a:tc>
                  <a:txBody>
                    <a:bodyPr/>
                    <a:lstStyle/>
                    <a:p>
                      <a:pPr algn="ctr"/>
                      <a:r>
                        <a:rPr lang="en-US" dirty="0"/>
                        <a:t>Included pediatric patients (&lt;18 years of age, n=225)</a:t>
                      </a:r>
                    </a:p>
                  </a:txBody>
                  <a:tcPr/>
                </a:tc>
                <a:extLst>
                  <a:ext uri="{0D108BD9-81ED-4DB2-BD59-A6C34878D82A}">
                    <a16:rowId xmlns:a16="http://schemas.microsoft.com/office/drawing/2014/main" val="771299082"/>
                  </a:ext>
                </a:extLst>
              </a:tr>
            </a:tbl>
          </a:graphicData>
        </a:graphic>
      </p:graphicFrame>
    </p:spTree>
    <p:extLst>
      <p:ext uri="{BB962C8B-B14F-4D97-AF65-F5344CB8AC3E}">
        <p14:creationId xmlns:p14="http://schemas.microsoft.com/office/powerpoint/2010/main" val="238015811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56C4FC-AC43-4588-92F1-F7AEF49BDA5F}"/>
              </a:ext>
            </a:extLst>
          </p:cNvPr>
          <p:cNvSpPr>
            <a:spLocks noGrp="1"/>
          </p:cNvSpPr>
          <p:nvPr>
            <p:ph type="title"/>
          </p:nvPr>
        </p:nvSpPr>
        <p:spPr/>
        <p:txBody>
          <a:bodyPr>
            <a:normAutofit fontScale="90000"/>
          </a:bodyPr>
          <a:lstStyle/>
          <a:p>
            <a:r>
              <a:rPr lang="en-US" b="1" dirty="0"/>
              <a:t>AES summary for pediatric patients: adverse events </a:t>
            </a:r>
          </a:p>
        </p:txBody>
      </p:sp>
      <p:sp>
        <p:nvSpPr>
          <p:cNvPr id="4" name="Text Placeholder 3">
            <a:extLst>
              <a:ext uri="{FF2B5EF4-FFF2-40B4-BE49-F238E27FC236}">
                <a16:creationId xmlns:a16="http://schemas.microsoft.com/office/drawing/2014/main" id="{90126C0A-7564-4D3B-8D4B-EB7FFBE51D69}"/>
              </a:ext>
            </a:extLst>
          </p:cNvPr>
          <p:cNvSpPr>
            <a:spLocks noGrp="1"/>
          </p:cNvSpPr>
          <p:nvPr>
            <p:ph type="body" sz="quarter" idx="10"/>
          </p:nvPr>
        </p:nvSpPr>
        <p:spPr/>
        <p:txBody>
          <a:bodyPr/>
          <a:lstStyle/>
          <a:p>
            <a:r>
              <a:rPr lang="en-US" dirty="0"/>
              <a:t>AE, adverse event; IV, intravenous</a:t>
            </a:r>
          </a:p>
          <a:p>
            <a:r>
              <a:rPr lang="en-US" b="0" i="0" dirty="0">
                <a:solidFill>
                  <a:srgbClr val="212121"/>
                </a:solidFill>
                <a:effectLst/>
                <a:latin typeface="BlinkMacSystemFont"/>
              </a:rPr>
              <a:t>Chamberlain JM, et al. </a:t>
            </a:r>
            <a:r>
              <a:rPr lang="en-US" b="0" i="1" dirty="0">
                <a:solidFill>
                  <a:srgbClr val="212121"/>
                </a:solidFill>
                <a:effectLst/>
                <a:latin typeface="BlinkMacSystemFont"/>
              </a:rPr>
              <a:t>J Am Med Assoc</a:t>
            </a:r>
            <a:r>
              <a:rPr lang="en-US" b="0" i="0" dirty="0">
                <a:solidFill>
                  <a:srgbClr val="212121"/>
                </a:solidFill>
                <a:effectLst/>
                <a:latin typeface="BlinkMacSystemFont"/>
              </a:rPr>
              <a:t>. 2014;311:1652-1660.</a:t>
            </a:r>
            <a:endParaRPr lang="en-US" dirty="0"/>
          </a:p>
        </p:txBody>
      </p:sp>
      <p:graphicFrame>
        <p:nvGraphicFramePr>
          <p:cNvPr id="8" name="Table 17">
            <a:extLst>
              <a:ext uri="{FF2B5EF4-FFF2-40B4-BE49-F238E27FC236}">
                <a16:creationId xmlns:a16="http://schemas.microsoft.com/office/drawing/2014/main" id="{9DB3C4EB-C553-49E0-85AE-D1E3ABE8AA4C}"/>
              </a:ext>
            </a:extLst>
          </p:cNvPr>
          <p:cNvGraphicFramePr>
            <a:graphicFrameLocks noGrp="1"/>
          </p:cNvGraphicFramePr>
          <p:nvPr>
            <p:extLst>
              <p:ext uri="{D42A27DB-BD31-4B8C-83A1-F6EECF244321}">
                <p14:modId xmlns:p14="http://schemas.microsoft.com/office/powerpoint/2010/main" val="3173363466"/>
              </p:ext>
            </p:extLst>
          </p:nvPr>
        </p:nvGraphicFramePr>
        <p:xfrm>
          <a:off x="899160" y="1495425"/>
          <a:ext cx="7574280" cy="1249680"/>
        </p:xfrm>
        <a:graphic>
          <a:graphicData uri="http://schemas.openxmlformats.org/drawingml/2006/table">
            <a:tbl>
              <a:tblPr firstRow="1" bandRow="1">
                <a:tableStyleId>{5C22544A-7EE6-4342-B048-85BDC9FD1C3A}</a:tableStyleId>
              </a:tblPr>
              <a:tblGrid>
                <a:gridCol w="7574280">
                  <a:extLst>
                    <a:ext uri="{9D8B030D-6E8A-4147-A177-3AD203B41FA5}">
                      <a16:colId xmlns:a16="http://schemas.microsoft.com/office/drawing/2014/main" val="2490967975"/>
                    </a:ext>
                  </a:extLst>
                </a:gridCol>
              </a:tblGrid>
              <a:tr h="267183">
                <a:tc>
                  <a:txBody>
                    <a:bodyPr/>
                    <a:lstStyle/>
                    <a:p>
                      <a:pPr marL="0" indent="0" algn="ctr">
                        <a:buFont typeface="Arial" panose="020B0604020202020204" pitchFamily="34" charset="0"/>
                        <a:buNone/>
                      </a:pPr>
                      <a:r>
                        <a:rPr lang="en-US" sz="1600" dirty="0"/>
                        <a:t>2014 Chamberlain study (children)</a:t>
                      </a:r>
                      <a:endParaRPr lang="en-US" sz="1600" b="1" kern="1200" dirty="0">
                        <a:solidFill>
                          <a:schemeClr val="lt1"/>
                        </a:solidFill>
                        <a:latin typeface="+mn-lt"/>
                        <a:ea typeface="+mn-ea"/>
                        <a:cs typeface="+mn-cs"/>
                      </a:endParaRPr>
                    </a:p>
                  </a:txBody>
                  <a:tcPr/>
                </a:tc>
                <a:extLst>
                  <a:ext uri="{0D108BD9-81ED-4DB2-BD59-A6C34878D82A}">
                    <a16:rowId xmlns:a16="http://schemas.microsoft.com/office/drawing/2014/main" val="2707713623"/>
                  </a:ext>
                </a:extLst>
              </a:tr>
              <a:tr h="362344">
                <a:tc>
                  <a:txBody>
                    <a:bodyPr/>
                    <a:lstStyle/>
                    <a:p>
                      <a:pPr algn="ctr"/>
                      <a:r>
                        <a:rPr lang="en-US" b="1" dirty="0"/>
                        <a:t>Equivalent AE risks</a:t>
                      </a:r>
                    </a:p>
                    <a:p>
                      <a:pPr marL="0" indent="0" algn="ctr">
                        <a:buFont typeface="Arial" panose="020B0604020202020204" pitchFamily="34" charset="0"/>
                        <a:buNone/>
                      </a:pPr>
                      <a:r>
                        <a:rPr lang="en-US" b="1" dirty="0"/>
                        <a:t>Assisted ventilation: </a:t>
                      </a:r>
                      <a:r>
                        <a:rPr lang="en-US" dirty="0"/>
                        <a:t>IV lorazepam (17.6%) </a:t>
                      </a:r>
                      <a:r>
                        <a:rPr lang="en-US" dirty="0">
                          <a:latin typeface="Segoe UI Symbol" panose="020B0502040204020203" pitchFamily="34" charset="0"/>
                          <a:ea typeface="Segoe UI Symbol" panose="020B0502040204020203" pitchFamily="34" charset="0"/>
                        </a:rPr>
                        <a:t>≈</a:t>
                      </a:r>
                      <a:r>
                        <a:rPr lang="en-US" dirty="0"/>
                        <a:t> IV diazepam (16.0%)</a:t>
                      </a:r>
                    </a:p>
                    <a:p>
                      <a:pPr marL="0" indent="0" algn="ctr">
                        <a:buFont typeface="Arial" panose="020B0604020202020204" pitchFamily="34" charset="0"/>
                        <a:buNone/>
                      </a:pPr>
                      <a:r>
                        <a:rPr lang="en-US" b="1" dirty="0"/>
                        <a:t>Aspiration pneumonia: </a:t>
                      </a:r>
                      <a:r>
                        <a:rPr lang="en-US" dirty="0"/>
                        <a:t>IV lorazepam (n=2) </a:t>
                      </a:r>
                      <a:r>
                        <a:rPr lang="en-US" dirty="0">
                          <a:latin typeface="Segoe UI Symbol" panose="020B0502040204020203" pitchFamily="34" charset="0"/>
                          <a:ea typeface="Segoe UI Symbol" panose="020B0502040204020203" pitchFamily="34" charset="0"/>
                        </a:rPr>
                        <a:t>=</a:t>
                      </a:r>
                      <a:r>
                        <a:rPr lang="en-US" dirty="0"/>
                        <a:t> IV diazepam (n=2)</a:t>
                      </a:r>
                    </a:p>
                    <a:p>
                      <a:pPr marL="0" indent="0" algn="ctr">
                        <a:buFont typeface="Arial" panose="020B0604020202020204" pitchFamily="34" charset="0"/>
                        <a:buNone/>
                      </a:pPr>
                      <a:r>
                        <a:rPr lang="en-US" b="1" dirty="0"/>
                        <a:t>Sedation: </a:t>
                      </a:r>
                      <a:r>
                        <a:rPr lang="en-US" dirty="0"/>
                        <a:t>IV lorazepam (66.9%) </a:t>
                      </a:r>
                      <a:r>
                        <a:rPr lang="en-US" dirty="0">
                          <a:latin typeface="Segoe UI Symbol" panose="020B0502040204020203" pitchFamily="34" charset="0"/>
                          <a:ea typeface="Segoe UI Symbol" panose="020B0502040204020203" pitchFamily="34" charset="0"/>
                        </a:rPr>
                        <a:t>&gt;</a:t>
                      </a:r>
                      <a:r>
                        <a:rPr lang="en-US" dirty="0"/>
                        <a:t> IV diazepam (50%)</a:t>
                      </a:r>
                    </a:p>
                  </a:txBody>
                  <a:tcPr/>
                </a:tc>
                <a:extLst>
                  <a:ext uri="{0D108BD9-81ED-4DB2-BD59-A6C34878D82A}">
                    <a16:rowId xmlns:a16="http://schemas.microsoft.com/office/drawing/2014/main" val="3860875661"/>
                  </a:ext>
                </a:extLst>
              </a:tr>
            </a:tbl>
          </a:graphicData>
        </a:graphic>
      </p:graphicFrame>
    </p:spTree>
    <p:extLst>
      <p:ext uri="{BB962C8B-B14F-4D97-AF65-F5344CB8AC3E}">
        <p14:creationId xmlns:p14="http://schemas.microsoft.com/office/powerpoint/2010/main" val="7186716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945D2C3-6A19-43D1-A18B-AF331637772F}"/>
              </a:ext>
            </a:extLst>
          </p:cNvPr>
          <p:cNvSpPr>
            <a:spLocks noGrp="1"/>
          </p:cNvSpPr>
          <p:nvPr>
            <p:ph type="title"/>
          </p:nvPr>
        </p:nvSpPr>
        <p:spPr/>
        <p:txBody>
          <a:bodyPr/>
          <a:lstStyle/>
          <a:p>
            <a:r>
              <a:rPr lang="en-US" b="1" dirty="0"/>
              <a:t>Importance of prehospital care</a:t>
            </a:r>
          </a:p>
        </p:txBody>
      </p:sp>
      <p:sp>
        <p:nvSpPr>
          <p:cNvPr id="3" name="Text Placeholder 2">
            <a:extLst>
              <a:ext uri="{FF2B5EF4-FFF2-40B4-BE49-F238E27FC236}">
                <a16:creationId xmlns:a16="http://schemas.microsoft.com/office/drawing/2014/main" id="{D2462C5E-3ECE-457C-91FC-0DFD77A35383}"/>
              </a:ext>
            </a:extLst>
          </p:cNvPr>
          <p:cNvSpPr>
            <a:spLocks noGrp="1"/>
          </p:cNvSpPr>
          <p:nvPr>
            <p:ph type="body" sz="quarter" idx="10"/>
          </p:nvPr>
        </p:nvSpPr>
        <p:spPr/>
        <p:txBody>
          <a:bodyPr>
            <a:normAutofit/>
          </a:bodyPr>
          <a:lstStyle/>
          <a:p>
            <a:pPr marL="0" indent="0">
              <a:lnSpc>
                <a:spcPct val="100000"/>
              </a:lnSpc>
              <a:spcBef>
                <a:spcPts val="0"/>
              </a:spcBef>
            </a:pPr>
            <a:r>
              <a:rPr lang="en-US" dirty="0"/>
              <a:t>SE, status epilepticus</a:t>
            </a:r>
          </a:p>
          <a:p>
            <a:pPr marL="0" indent="0">
              <a:lnSpc>
                <a:spcPct val="100000"/>
              </a:lnSpc>
              <a:spcBef>
                <a:spcPts val="0"/>
              </a:spcBef>
            </a:pPr>
            <a:r>
              <a:rPr lang="en-US" dirty="0"/>
              <a:t>Alldredge BK, et al. </a:t>
            </a:r>
            <a:r>
              <a:rPr lang="en-US" i="1" dirty="0"/>
              <a:t>N Engl J Med. </a:t>
            </a:r>
            <a:r>
              <a:rPr lang="en-US" dirty="0"/>
              <a:t>2001;345:631-637. </a:t>
            </a:r>
            <a:r>
              <a:rPr lang="en-US" dirty="0">
                <a:solidFill>
                  <a:srgbClr val="000000"/>
                </a:solidFill>
                <a:latin typeface="JABND I+ Adv O T 863180fb"/>
              </a:rPr>
              <a:t>Chin RF, et al. </a:t>
            </a:r>
            <a:r>
              <a:rPr lang="en-US" i="1" dirty="0">
                <a:solidFill>
                  <a:srgbClr val="000000"/>
                </a:solidFill>
                <a:latin typeface="JABND I+ Adv O T 863180fb"/>
              </a:rPr>
              <a:t>Lancet Neurol. </a:t>
            </a:r>
            <a:r>
              <a:rPr lang="en-US" dirty="0">
                <a:solidFill>
                  <a:srgbClr val="000000"/>
                </a:solidFill>
                <a:latin typeface="JABND I+ Adv O T 863180fb"/>
              </a:rPr>
              <a:t>2008;7:696</a:t>
            </a:r>
            <a:r>
              <a:rPr lang="en-US" dirty="0">
                <a:solidFill>
                  <a:srgbClr val="000000"/>
                </a:solidFill>
                <a:latin typeface="JACCN L+ Adv O T 863180fb+ 20"/>
              </a:rPr>
              <a:t>–</a:t>
            </a:r>
            <a:r>
              <a:rPr lang="en-US" dirty="0">
                <a:solidFill>
                  <a:srgbClr val="000000"/>
                </a:solidFill>
                <a:latin typeface="JABND I+ Adv O T 863180fb"/>
              </a:rPr>
              <a:t>703. McKee HR, et al. </a:t>
            </a:r>
            <a:r>
              <a:rPr lang="en-US" i="1" dirty="0">
                <a:solidFill>
                  <a:srgbClr val="000000"/>
                </a:solidFill>
                <a:latin typeface="JABND I+ Adv O T 863180fb"/>
              </a:rPr>
              <a:t>CNS Drugs. </a:t>
            </a:r>
            <a:r>
              <a:rPr lang="en-US" dirty="0">
                <a:solidFill>
                  <a:srgbClr val="000000"/>
                </a:solidFill>
                <a:latin typeface="JABND I+ Adv O T 863180fb"/>
              </a:rPr>
              <a:t>2015;1:55</a:t>
            </a:r>
            <a:r>
              <a:rPr lang="en-US" dirty="0">
                <a:solidFill>
                  <a:srgbClr val="000000"/>
                </a:solidFill>
                <a:latin typeface="JACCN L+ Adv O T 863180fb+ 20"/>
              </a:rPr>
              <a:t>–</a:t>
            </a:r>
            <a:r>
              <a:rPr lang="en-US" dirty="0">
                <a:solidFill>
                  <a:srgbClr val="000000"/>
                </a:solidFill>
                <a:latin typeface="JABND I+ Adv O T 863180fb"/>
              </a:rPr>
              <a:t>70. </a:t>
            </a:r>
            <a:r>
              <a:rPr lang="en-US" dirty="0"/>
              <a:t>Sanchez Fernandez I, et al. </a:t>
            </a:r>
            <a:r>
              <a:rPr lang="en-US" i="1" dirty="0"/>
              <a:t>Neurology.</a:t>
            </a:r>
            <a:r>
              <a:rPr lang="en-US" dirty="0"/>
              <a:t> 2015;23:2304–2311.</a:t>
            </a:r>
          </a:p>
        </p:txBody>
      </p:sp>
      <p:grpSp>
        <p:nvGrpSpPr>
          <p:cNvPr id="16" name="Group 15">
            <a:extLst>
              <a:ext uri="{FF2B5EF4-FFF2-40B4-BE49-F238E27FC236}">
                <a16:creationId xmlns:a16="http://schemas.microsoft.com/office/drawing/2014/main" id="{430840B8-2BFD-47BA-A737-487A727076FC}"/>
              </a:ext>
            </a:extLst>
          </p:cNvPr>
          <p:cNvGrpSpPr/>
          <p:nvPr/>
        </p:nvGrpSpPr>
        <p:grpSpPr>
          <a:xfrm>
            <a:off x="355831" y="1511341"/>
            <a:ext cx="4032512" cy="2262399"/>
            <a:chOff x="136694" y="1177853"/>
            <a:chExt cx="4032512" cy="2262399"/>
          </a:xfrm>
        </p:grpSpPr>
        <p:pic>
          <p:nvPicPr>
            <p:cNvPr id="11" name="Picture 10">
              <a:extLst>
                <a:ext uri="{FF2B5EF4-FFF2-40B4-BE49-F238E27FC236}">
                  <a16:creationId xmlns:a16="http://schemas.microsoft.com/office/drawing/2014/main" id="{2AEF8DB8-A57A-4045-910E-389896B5757A}"/>
                </a:ext>
              </a:extLst>
            </p:cNvPr>
            <p:cNvPicPr>
              <a:picLocks noChangeAspect="1"/>
            </p:cNvPicPr>
            <p:nvPr/>
          </p:nvPicPr>
          <p:blipFill>
            <a:blip r:embed="rId2"/>
            <a:stretch>
              <a:fillRect/>
            </a:stretch>
          </p:blipFill>
          <p:spPr>
            <a:xfrm>
              <a:off x="3207695" y="1977760"/>
              <a:ext cx="961511" cy="1438227"/>
            </a:xfrm>
            <a:prstGeom prst="rect">
              <a:avLst/>
            </a:prstGeom>
          </p:spPr>
        </p:pic>
        <p:pic>
          <p:nvPicPr>
            <p:cNvPr id="18" name="Picture 17">
              <a:extLst>
                <a:ext uri="{FF2B5EF4-FFF2-40B4-BE49-F238E27FC236}">
                  <a16:creationId xmlns:a16="http://schemas.microsoft.com/office/drawing/2014/main" id="{CB2109F8-D403-4DF4-BEEC-460A71FF538D}"/>
                </a:ext>
              </a:extLst>
            </p:cNvPr>
            <p:cNvPicPr>
              <a:picLocks noChangeAspect="1"/>
            </p:cNvPicPr>
            <p:nvPr/>
          </p:nvPicPr>
          <p:blipFill rotWithShape="1">
            <a:blip r:embed="rId3"/>
            <a:srcRect t="13083" b="56159"/>
            <a:stretch/>
          </p:blipFill>
          <p:spPr>
            <a:xfrm>
              <a:off x="1292749" y="2642541"/>
              <a:ext cx="1975276" cy="176545"/>
            </a:xfrm>
            <a:prstGeom prst="rect">
              <a:avLst/>
            </a:prstGeom>
          </p:spPr>
        </p:pic>
        <p:pic>
          <p:nvPicPr>
            <p:cNvPr id="19" name="Picture 18">
              <a:extLst>
                <a:ext uri="{FF2B5EF4-FFF2-40B4-BE49-F238E27FC236}">
                  <a16:creationId xmlns:a16="http://schemas.microsoft.com/office/drawing/2014/main" id="{15E2B4EF-38D3-4B1D-864B-51A9E4734B32}"/>
                </a:ext>
              </a:extLst>
            </p:cNvPr>
            <p:cNvPicPr>
              <a:picLocks noChangeAspect="1"/>
            </p:cNvPicPr>
            <p:nvPr/>
          </p:nvPicPr>
          <p:blipFill rotWithShape="1">
            <a:blip r:embed="rId3"/>
            <a:srcRect t="48314" b="20928"/>
            <a:stretch/>
          </p:blipFill>
          <p:spPr>
            <a:xfrm>
              <a:off x="1439689" y="2845144"/>
              <a:ext cx="1975276" cy="176545"/>
            </a:xfrm>
            <a:prstGeom prst="rect">
              <a:avLst/>
            </a:prstGeom>
          </p:spPr>
        </p:pic>
        <p:grpSp>
          <p:nvGrpSpPr>
            <p:cNvPr id="26" name="Group 25">
              <a:extLst>
                <a:ext uri="{FF2B5EF4-FFF2-40B4-BE49-F238E27FC236}">
                  <a16:creationId xmlns:a16="http://schemas.microsoft.com/office/drawing/2014/main" id="{D10699B8-FA8A-4019-9125-BCEEE0C9E7FA}"/>
                </a:ext>
              </a:extLst>
            </p:cNvPr>
            <p:cNvGrpSpPr/>
            <p:nvPr/>
          </p:nvGrpSpPr>
          <p:grpSpPr>
            <a:xfrm>
              <a:off x="136694" y="1177853"/>
              <a:ext cx="2984666" cy="1437399"/>
              <a:chOff x="1930401" y="1521841"/>
              <a:chExt cx="3483765" cy="1677762"/>
            </a:xfrm>
          </p:grpSpPr>
          <p:pic>
            <p:nvPicPr>
              <p:cNvPr id="24" name="Picture 23">
                <a:extLst>
                  <a:ext uri="{FF2B5EF4-FFF2-40B4-BE49-F238E27FC236}">
                    <a16:creationId xmlns:a16="http://schemas.microsoft.com/office/drawing/2014/main" id="{D33FC39D-1AA9-4483-B488-A62E731BA6B6}"/>
                  </a:ext>
                </a:extLst>
              </p:cNvPr>
              <p:cNvPicPr>
                <a:picLocks noChangeAspect="1"/>
              </p:cNvPicPr>
              <p:nvPr/>
            </p:nvPicPr>
            <p:blipFill>
              <a:blip r:embed="rId4"/>
              <a:stretch>
                <a:fillRect/>
              </a:stretch>
            </p:blipFill>
            <p:spPr>
              <a:xfrm>
                <a:off x="1930401" y="1521841"/>
                <a:ext cx="1701798" cy="1677762"/>
              </a:xfrm>
              <a:prstGeom prst="rect">
                <a:avLst/>
              </a:prstGeom>
            </p:spPr>
          </p:pic>
          <p:pic>
            <p:nvPicPr>
              <p:cNvPr id="5" name="Picture 4">
                <a:extLst>
                  <a:ext uri="{FF2B5EF4-FFF2-40B4-BE49-F238E27FC236}">
                    <a16:creationId xmlns:a16="http://schemas.microsoft.com/office/drawing/2014/main" id="{868FE252-0F70-4B32-8CCA-66CA1D225BF8}"/>
                  </a:ext>
                </a:extLst>
              </p:cNvPr>
              <p:cNvPicPr>
                <a:picLocks noChangeAspect="1"/>
              </p:cNvPicPr>
              <p:nvPr/>
            </p:nvPicPr>
            <p:blipFill rotWithShape="1">
              <a:blip r:embed="rId5"/>
              <a:srcRect t="12038" b="49523"/>
              <a:stretch/>
            </p:blipFill>
            <p:spPr>
              <a:xfrm>
                <a:off x="2971801" y="2387274"/>
                <a:ext cx="2165350" cy="263683"/>
              </a:xfrm>
              <a:prstGeom prst="rect">
                <a:avLst/>
              </a:prstGeom>
            </p:spPr>
          </p:pic>
          <p:pic>
            <p:nvPicPr>
              <p:cNvPr id="6" name="Picture 5">
                <a:extLst>
                  <a:ext uri="{FF2B5EF4-FFF2-40B4-BE49-F238E27FC236}">
                    <a16:creationId xmlns:a16="http://schemas.microsoft.com/office/drawing/2014/main" id="{C9695BC7-ABEE-4559-8EEE-0286F97CE0D3}"/>
                  </a:ext>
                </a:extLst>
              </p:cNvPr>
              <p:cNvPicPr>
                <a:picLocks noChangeAspect="1"/>
              </p:cNvPicPr>
              <p:nvPr/>
            </p:nvPicPr>
            <p:blipFill rotWithShape="1">
              <a:blip r:embed="rId5"/>
              <a:srcRect t="44092" b="17469"/>
              <a:stretch/>
            </p:blipFill>
            <p:spPr>
              <a:xfrm>
                <a:off x="3248816" y="2564459"/>
                <a:ext cx="2165350" cy="263683"/>
              </a:xfrm>
              <a:prstGeom prst="rect">
                <a:avLst/>
              </a:prstGeom>
            </p:spPr>
          </p:pic>
        </p:grpSp>
        <p:pic>
          <p:nvPicPr>
            <p:cNvPr id="15" name="Picture 14">
              <a:extLst>
                <a:ext uri="{FF2B5EF4-FFF2-40B4-BE49-F238E27FC236}">
                  <a16:creationId xmlns:a16="http://schemas.microsoft.com/office/drawing/2014/main" id="{BB0502EF-CC96-4EC3-9E4F-2687EB3E36B8}"/>
                </a:ext>
              </a:extLst>
            </p:cNvPr>
            <p:cNvPicPr>
              <a:picLocks noChangeAspect="1"/>
            </p:cNvPicPr>
            <p:nvPr/>
          </p:nvPicPr>
          <p:blipFill rotWithShape="1">
            <a:blip r:embed="rId6"/>
            <a:srcRect b="59122"/>
            <a:stretch/>
          </p:blipFill>
          <p:spPr>
            <a:xfrm>
              <a:off x="566938" y="2972715"/>
              <a:ext cx="3127519" cy="189403"/>
            </a:xfrm>
            <a:prstGeom prst="rect">
              <a:avLst/>
            </a:prstGeom>
          </p:spPr>
        </p:pic>
        <p:pic>
          <p:nvPicPr>
            <p:cNvPr id="33" name="Picture 32">
              <a:extLst>
                <a:ext uri="{FF2B5EF4-FFF2-40B4-BE49-F238E27FC236}">
                  <a16:creationId xmlns:a16="http://schemas.microsoft.com/office/drawing/2014/main" id="{2813B271-3D5C-4EFB-92EB-3BBEAC00662C}"/>
                </a:ext>
              </a:extLst>
            </p:cNvPr>
            <p:cNvPicPr>
              <a:picLocks noChangeAspect="1"/>
            </p:cNvPicPr>
            <p:nvPr/>
          </p:nvPicPr>
          <p:blipFill rotWithShape="1">
            <a:blip r:embed="rId6"/>
            <a:srcRect t="34346" b="33385"/>
            <a:stretch/>
          </p:blipFill>
          <p:spPr>
            <a:xfrm>
              <a:off x="653273" y="3146343"/>
              <a:ext cx="3127519" cy="149513"/>
            </a:xfrm>
            <a:prstGeom prst="rect">
              <a:avLst/>
            </a:prstGeom>
          </p:spPr>
        </p:pic>
        <p:pic>
          <p:nvPicPr>
            <p:cNvPr id="35" name="Picture 34">
              <a:extLst>
                <a:ext uri="{FF2B5EF4-FFF2-40B4-BE49-F238E27FC236}">
                  <a16:creationId xmlns:a16="http://schemas.microsoft.com/office/drawing/2014/main" id="{661D69F1-C299-4913-906A-EDC23DA4CB32}"/>
                </a:ext>
              </a:extLst>
            </p:cNvPr>
            <p:cNvPicPr>
              <a:picLocks noChangeAspect="1"/>
            </p:cNvPicPr>
            <p:nvPr/>
          </p:nvPicPr>
          <p:blipFill rotWithShape="1">
            <a:blip r:embed="rId6"/>
            <a:srcRect t="61883" b="5848"/>
            <a:stretch/>
          </p:blipFill>
          <p:spPr>
            <a:xfrm>
              <a:off x="739608" y="3290739"/>
              <a:ext cx="3127519" cy="149513"/>
            </a:xfrm>
            <a:prstGeom prst="rect">
              <a:avLst/>
            </a:prstGeom>
          </p:spPr>
        </p:pic>
      </p:grpSp>
    </p:spTree>
    <p:extLst>
      <p:ext uri="{BB962C8B-B14F-4D97-AF65-F5344CB8AC3E}">
        <p14:creationId xmlns:p14="http://schemas.microsoft.com/office/powerpoint/2010/main" val="119405087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945D2C3-6A19-43D1-A18B-AF331637772F}"/>
              </a:ext>
            </a:extLst>
          </p:cNvPr>
          <p:cNvSpPr>
            <a:spLocks noGrp="1"/>
          </p:cNvSpPr>
          <p:nvPr>
            <p:ph type="title"/>
          </p:nvPr>
        </p:nvSpPr>
        <p:spPr/>
        <p:txBody>
          <a:bodyPr/>
          <a:lstStyle/>
          <a:p>
            <a:r>
              <a:rPr lang="en-US" b="1" dirty="0"/>
              <a:t>Importance of prehospital care</a:t>
            </a:r>
          </a:p>
        </p:txBody>
      </p:sp>
      <p:sp>
        <p:nvSpPr>
          <p:cNvPr id="3" name="Text Placeholder 2">
            <a:extLst>
              <a:ext uri="{FF2B5EF4-FFF2-40B4-BE49-F238E27FC236}">
                <a16:creationId xmlns:a16="http://schemas.microsoft.com/office/drawing/2014/main" id="{D2462C5E-3ECE-457C-91FC-0DFD77A35383}"/>
              </a:ext>
            </a:extLst>
          </p:cNvPr>
          <p:cNvSpPr>
            <a:spLocks noGrp="1"/>
          </p:cNvSpPr>
          <p:nvPr>
            <p:ph type="body" sz="quarter" idx="10"/>
          </p:nvPr>
        </p:nvSpPr>
        <p:spPr/>
        <p:txBody>
          <a:bodyPr>
            <a:normAutofit/>
          </a:bodyPr>
          <a:lstStyle/>
          <a:p>
            <a:pPr marL="0" indent="0">
              <a:lnSpc>
                <a:spcPct val="100000"/>
              </a:lnSpc>
              <a:spcBef>
                <a:spcPts val="0"/>
              </a:spcBef>
            </a:pPr>
            <a:r>
              <a:rPr lang="en-US" dirty="0"/>
              <a:t>SE, status epilepticus</a:t>
            </a:r>
          </a:p>
          <a:p>
            <a:pPr marL="0" indent="0">
              <a:lnSpc>
                <a:spcPct val="100000"/>
              </a:lnSpc>
              <a:spcBef>
                <a:spcPts val="0"/>
              </a:spcBef>
            </a:pPr>
            <a:r>
              <a:rPr lang="en-US" dirty="0"/>
              <a:t>Alldredge BK, et al. </a:t>
            </a:r>
            <a:r>
              <a:rPr lang="en-US" i="1" dirty="0"/>
              <a:t>N Engl J Med. </a:t>
            </a:r>
            <a:r>
              <a:rPr lang="en-US" dirty="0"/>
              <a:t>2001;345:631-637. </a:t>
            </a:r>
            <a:r>
              <a:rPr lang="en-US" dirty="0">
                <a:solidFill>
                  <a:srgbClr val="000000"/>
                </a:solidFill>
                <a:latin typeface="JABND I+ Adv O T 863180fb"/>
              </a:rPr>
              <a:t>Chin RF, et al. </a:t>
            </a:r>
            <a:r>
              <a:rPr lang="en-US" i="1" dirty="0">
                <a:solidFill>
                  <a:srgbClr val="000000"/>
                </a:solidFill>
                <a:latin typeface="JABND I+ Adv O T 863180fb"/>
              </a:rPr>
              <a:t>Lancet Neurol. </a:t>
            </a:r>
            <a:r>
              <a:rPr lang="en-US" dirty="0">
                <a:solidFill>
                  <a:srgbClr val="000000"/>
                </a:solidFill>
                <a:latin typeface="JABND I+ Adv O T 863180fb"/>
              </a:rPr>
              <a:t>2008;7:696</a:t>
            </a:r>
            <a:r>
              <a:rPr lang="en-US" dirty="0">
                <a:solidFill>
                  <a:srgbClr val="000000"/>
                </a:solidFill>
                <a:latin typeface="JACCN L+ Adv O T 863180fb+ 20"/>
              </a:rPr>
              <a:t>–</a:t>
            </a:r>
            <a:r>
              <a:rPr lang="en-US" dirty="0">
                <a:solidFill>
                  <a:srgbClr val="000000"/>
                </a:solidFill>
                <a:latin typeface="JABND I+ Adv O T 863180fb"/>
              </a:rPr>
              <a:t>703. McKee HR, et al. </a:t>
            </a:r>
            <a:r>
              <a:rPr lang="en-US" i="1" dirty="0">
                <a:solidFill>
                  <a:srgbClr val="000000"/>
                </a:solidFill>
                <a:latin typeface="JABND I+ Adv O T 863180fb"/>
              </a:rPr>
              <a:t>CNS Drugs. </a:t>
            </a:r>
            <a:r>
              <a:rPr lang="en-US" dirty="0">
                <a:solidFill>
                  <a:srgbClr val="000000"/>
                </a:solidFill>
                <a:latin typeface="JABND I+ Adv O T 863180fb"/>
              </a:rPr>
              <a:t>2015;1:55</a:t>
            </a:r>
            <a:r>
              <a:rPr lang="en-US" dirty="0">
                <a:solidFill>
                  <a:srgbClr val="000000"/>
                </a:solidFill>
                <a:latin typeface="JACCN L+ Adv O T 863180fb+ 20"/>
              </a:rPr>
              <a:t>–</a:t>
            </a:r>
            <a:r>
              <a:rPr lang="en-US" dirty="0">
                <a:solidFill>
                  <a:srgbClr val="000000"/>
                </a:solidFill>
                <a:latin typeface="JABND I+ Adv O T 863180fb"/>
              </a:rPr>
              <a:t>70. </a:t>
            </a:r>
            <a:r>
              <a:rPr lang="en-US" dirty="0"/>
              <a:t>Sanchez Fernandez I, et al. </a:t>
            </a:r>
            <a:r>
              <a:rPr lang="en-US" i="1" dirty="0"/>
              <a:t>Neurology.</a:t>
            </a:r>
            <a:r>
              <a:rPr lang="en-US" dirty="0"/>
              <a:t> 2015;23:2304–2311.</a:t>
            </a:r>
          </a:p>
        </p:txBody>
      </p:sp>
      <p:grpSp>
        <p:nvGrpSpPr>
          <p:cNvPr id="9" name="Group 8">
            <a:extLst>
              <a:ext uri="{FF2B5EF4-FFF2-40B4-BE49-F238E27FC236}">
                <a16:creationId xmlns:a16="http://schemas.microsoft.com/office/drawing/2014/main" id="{9AEC3882-ECB8-4312-805D-4DA412194D58}"/>
              </a:ext>
            </a:extLst>
          </p:cNvPr>
          <p:cNvGrpSpPr/>
          <p:nvPr/>
        </p:nvGrpSpPr>
        <p:grpSpPr>
          <a:xfrm>
            <a:off x="4253592" y="1641829"/>
            <a:ext cx="4323470" cy="2564040"/>
            <a:chOff x="4253592" y="1641829"/>
            <a:chExt cx="4323470" cy="2564040"/>
          </a:xfrm>
        </p:grpSpPr>
        <p:pic>
          <p:nvPicPr>
            <p:cNvPr id="36" name="Picture 35">
              <a:extLst>
                <a:ext uri="{FF2B5EF4-FFF2-40B4-BE49-F238E27FC236}">
                  <a16:creationId xmlns:a16="http://schemas.microsoft.com/office/drawing/2014/main" id="{145F081B-B349-4F8C-ACC3-5B5AEB2DB8F4}"/>
                </a:ext>
              </a:extLst>
            </p:cNvPr>
            <p:cNvPicPr>
              <a:picLocks noChangeAspect="1"/>
            </p:cNvPicPr>
            <p:nvPr/>
          </p:nvPicPr>
          <p:blipFill rotWithShape="1">
            <a:blip r:embed="rId2"/>
            <a:srcRect l="2399" t="588" r="1677" b="1"/>
            <a:stretch/>
          </p:blipFill>
          <p:spPr>
            <a:xfrm>
              <a:off x="7168232" y="2457047"/>
              <a:ext cx="1408830" cy="1684847"/>
            </a:xfrm>
            <a:prstGeom prst="rect">
              <a:avLst/>
            </a:prstGeom>
          </p:spPr>
        </p:pic>
        <p:pic>
          <p:nvPicPr>
            <p:cNvPr id="38" name="Picture 37">
              <a:extLst>
                <a:ext uri="{FF2B5EF4-FFF2-40B4-BE49-F238E27FC236}">
                  <a16:creationId xmlns:a16="http://schemas.microsoft.com/office/drawing/2014/main" id="{E8356D8E-9990-4386-81D9-C15CC56AF9C4}"/>
                </a:ext>
              </a:extLst>
            </p:cNvPr>
            <p:cNvPicPr>
              <a:picLocks noChangeAspect="1"/>
            </p:cNvPicPr>
            <p:nvPr/>
          </p:nvPicPr>
          <p:blipFill rotWithShape="1">
            <a:blip r:embed="rId3"/>
            <a:srcRect b="1096"/>
            <a:stretch/>
          </p:blipFill>
          <p:spPr>
            <a:xfrm>
              <a:off x="5532730" y="1719199"/>
              <a:ext cx="1408830" cy="1655736"/>
            </a:xfrm>
            <a:prstGeom prst="rect">
              <a:avLst/>
            </a:prstGeom>
          </p:spPr>
        </p:pic>
        <p:pic>
          <p:nvPicPr>
            <p:cNvPr id="44" name="Picture 43">
              <a:extLst>
                <a:ext uri="{FF2B5EF4-FFF2-40B4-BE49-F238E27FC236}">
                  <a16:creationId xmlns:a16="http://schemas.microsoft.com/office/drawing/2014/main" id="{EFF3417B-4084-47C7-B4B2-D2B3E41A1973}"/>
                </a:ext>
              </a:extLst>
            </p:cNvPr>
            <p:cNvPicPr>
              <a:picLocks noChangeAspect="1"/>
            </p:cNvPicPr>
            <p:nvPr/>
          </p:nvPicPr>
          <p:blipFill>
            <a:blip r:embed="rId4"/>
            <a:stretch>
              <a:fillRect/>
            </a:stretch>
          </p:blipFill>
          <p:spPr>
            <a:xfrm>
              <a:off x="4388343" y="3529154"/>
              <a:ext cx="2725148" cy="676715"/>
            </a:xfrm>
            <a:prstGeom prst="rect">
              <a:avLst/>
            </a:prstGeom>
          </p:spPr>
        </p:pic>
        <p:pic>
          <p:nvPicPr>
            <p:cNvPr id="46" name="Picture 45">
              <a:extLst>
                <a:ext uri="{FF2B5EF4-FFF2-40B4-BE49-F238E27FC236}">
                  <a16:creationId xmlns:a16="http://schemas.microsoft.com/office/drawing/2014/main" id="{66D303EC-CD96-4286-A1C3-28BE46F88C57}"/>
                </a:ext>
              </a:extLst>
            </p:cNvPr>
            <p:cNvPicPr>
              <a:picLocks noChangeAspect="1"/>
            </p:cNvPicPr>
            <p:nvPr/>
          </p:nvPicPr>
          <p:blipFill rotWithShape="1">
            <a:blip r:embed="rId5"/>
            <a:srcRect l="62561" b="54001"/>
            <a:stretch/>
          </p:blipFill>
          <p:spPr>
            <a:xfrm>
              <a:off x="4253592" y="1641829"/>
              <a:ext cx="1200593" cy="535629"/>
            </a:xfrm>
            <a:prstGeom prst="rect">
              <a:avLst/>
            </a:prstGeom>
          </p:spPr>
        </p:pic>
      </p:grpSp>
      <p:grpSp>
        <p:nvGrpSpPr>
          <p:cNvPr id="16" name="Group 15">
            <a:extLst>
              <a:ext uri="{FF2B5EF4-FFF2-40B4-BE49-F238E27FC236}">
                <a16:creationId xmlns:a16="http://schemas.microsoft.com/office/drawing/2014/main" id="{430840B8-2BFD-47BA-A737-487A727076FC}"/>
              </a:ext>
            </a:extLst>
          </p:cNvPr>
          <p:cNvGrpSpPr/>
          <p:nvPr/>
        </p:nvGrpSpPr>
        <p:grpSpPr>
          <a:xfrm>
            <a:off x="355831" y="1511341"/>
            <a:ext cx="4032512" cy="2262399"/>
            <a:chOff x="136694" y="1177853"/>
            <a:chExt cx="4032512" cy="2262399"/>
          </a:xfrm>
        </p:grpSpPr>
        <p:pic>
          <p:nvPicPr>
            <p:cNvPr id="11" name="Picture 10">
              <a:extLst>
                <a:ext uri="{FF2B5EF4-FFF2-40B4-BE49-F238E27FC236}">
                  <a16:creationId xmlns:a16="http://schemas.microsoft.com/office/drawing/2014/main" id="{2AEF8DB8-A57A-4045-910E-389896B5757A}"/>
                </a:ext>
              </a:extLst>
            </p:cNvPr>
            <p:cNvPicPr>
              <a:picLocks noChangeAspect="1"/>
            </p:cNvPicPr>
            <p:nvPr/>
          </p:nvPicPr>
          <p:blipFill>
            <a:blip r:embed="rId6"/>
            <a:stretch>
              <a:fillRect/>
            </a:stretch>
          </p:blipFill>
          <p:spPr>
            <a:xfrm>
              <a:off x="3207695" y="1977760"/>
              <a:ext cx="961511" cy="1438227"/>
            </a:xfrm>
            <a:prstGeom prst="rect">
              <a:avLst/>
            </a:prstGeom>
          </p:spPr>
        </p:pic>
        <p:pic>
          <p:nvPicPr>
            <p:cNvPr id="18" name="Picture 17">
              <a:extLst>
                <a:ext uri="{FF2B5EF4-FFF2-40B4-BE49-F238E27FC236}">
                  <a16:creationId xmlns:a16="http://schemas.microsoft.com/office/drawing/2014/main" id="{CB2109F8-D403-4DF4-BEEC-460A71FF538D}"/>
                </a:ext>
              </a:extLst>
            </p:cNvPr>
            <p:cNvPicPr>
              <a:picLocks noChangeAspect="1"/>
            </p:cNvPicPr>
            <p:nvPr/>
          </p:nvPicPr>
          <p:blipFill rotWithShape="1">
            <a:blip r:embed="rId7"/>
            <a:srcRect t="13083" b="56159"/>
            <a:stretch/>
          </p:blipFill>
          <p:spPr>
            <a:xfrm>
              <a:off x="1292749" y="2642541"/>
              <a:ext cx="1975276" cy="176545"/>
            </a:xfrm>
            <a:prstGeom prst="rect">
              <a:avLst/>
            </a:prstGeom>
          </p:spPr>
        </p:pic>
        <p:pic>
          <p:nvPicPr>
            <p:cNvPr id="19" name="Picture 18">
              <a:extLst>
                <a:ext uri="{FF2B5EF4-FFF2-40B4-BE49-F238E27FC236}">
                  <a16:creationId xmlns:a16="http://schemas.microsoft.com/office/drawing/2014/main" id="{15E2B4EF-38D3-4B1D-864B-51A9E4734B32}"/>
                </a:ext>
              </a:extLst>
            </p:cNvPr>
            <p:cNvPicPr>
              <a:picLocks noChangeAspect="1"/>
            </p:cNvPicPr>
            <p:nvPr/>
          </p:nvPicPr>
          <p:blipFill rotWithShape="1">
            <a:blip r:embed="rId7"/>
            <a:srcRect t="48314" b="20928"/>
            <a:stretch/>
          </p:blipFill>
          <p:spPr>
            <a:xfrm>
              <a:off x="1439689" y="2845144"/>
              <a:ext cx="1975276" cy="176545"/>
            </a:xfrm>
            <a:prstGeom prst="rect">
              <a:avLst/>
            </a:prstGeom>
          </p:spPr>
        </p:pic>
        <p:grpSp>
          <p:nvGrpSpPr>
            <p:cNvPr id="26" name="Group 25">
              <a:extLst>
                <a:ext uri="{FF2B5EF4-FFF2-40B4-BE49-F238E27FC236}">
                  <a16:creationId xmlns:a16="http://schemas.microsoft.com/office/drawing/2014/main" id="{D10699B8-FA8A-4019-9125-BCEEE0C9E7FA}"/>
                </a:ext>
              </a:extLst>
            </p:cNvPr>
            <p:cNvGrpSpPr/>
            <p:nvPr/>
          </p:nvGrpSpPr>
          <p:grpSpPr>
            <a:xfrm>
              <a:off x="136694" y="1177853"/>
              <a:ext cx="2984666" cy="1437399"/>
              <a:chOff x="1930401" y="1521841"/>
              <a:chExt cx="3483765" cy="1677762"/>
            </a:xfrm>
          </p:grpSpPr>
          <p:pic>
            <p:nvPicPr>
              <p:cNvPr id="24" name="Picture 23">
                <a:extLst>
                  <a:ext uri="{FF2B5EF4-FFF2-40B4-BE49-F238E27FC236}">
                    <a16:creationId xmlns:a16="http://schemas.microsoft.com/office/drawing/2014/main" id="{D33FC39D-1AA9-4483-B488-A62E731BA6B6}"/>
                  </a:ext>
                </a:extLst>
              </p:cNvPr>
              <p:cNvPicPr>
                <a:picLocks noChangeAspect="1"/>
              </p:cNvPicPr>
              <p:nvPr/>
            </p:nvPicPr>
            <p:blipFill>
              <a:blip r:embed="rId8"/>
              <a:stretch>
                <a:fillRect/>
              </a:stretch>
            </p:blipFill>
            <p:spPr>
              <a:xfrm>
                <a:off x="1930401" y="1521841"/>
                <a:ext cx="1701798" cy="1677762"/>
              </a:xfrm>
              <a:prstGeom prst="rect">
                <a:avLst/>
              </a:prstGeom>
            </p:spPr>
          </p:pic>
          <p:pic>
            <p:nvPicPr>
              <p:cNvPr id="5" name="Picture 4">
                <a:extLst>
                  <a:ext uri="{FF2B5EF4-FFF2-40B4-BE49-F238E27FC236}">
                    <a16:creationId xmlns:a16="http://schemas.microsoft.com/office/drawing/2014/main" id="{868FE252-0F70-4B32-8CCA-66CA1D225BF8}"/>
                  </a:ext>
                </a:extLst>
              </p:cNvPr>
              <p:cNvPicPr>
                <a:picLocks noChangeAspect="1"/>
              </p:cNvPicPr>
              <p:nvPr/>
            </p:nvPicPr>
            <p:blipFill rotWithShape="1">
              <a:blip r:embed="rId9"/>
              <a:srcRect t="12038" b="49523"/>
              <a:stretch/>
            </p:blipFill>
            <p:spPr>
              <a:xfrm>
                <a:off x="2971801" y="2387274"/>
                <a:ext cx="2165350" cy="263683"/>
              </a:xfrm>
              <a:prstGeom prst="rect">
                <a:avLst/>
              </a:prstGeom>
            </p:spPr>
          </p:pic>
          <p:pic>
            <p:nvPicPr>
              <p:cNvPr id="6" name="Picture 5">
                <a:extLst>
                  <a:ext uri="{FF2B5EF4-FFF2-40B4-BE49-F238E27FC236}">
                    <a16:creationId xmlns:a16="http://schemas.microsoft.com/office/drawing/2014/main" id="{C9695BC7-ABEE-4559-8EEE-0286F97CE0D3}"/>
                  </a:ext>
                </a:extLst>
              </p:cNvPr>
              <p:cNvPicPr>
                <a:picLocks noChangeAspect="1"/>
              </p:cNvPicPr>
              <p:nvPr/>
            </p:nvPicPr>
            <p:blipFill rotWithShape="1">
              <a:blip r:embed="rId9"/>
              <a:srcRect t="44092" b="17469"/>
              <a:stretch/>
            </p:blipFill>
            <p:spPr>
              <a:xfrm>
                <a:off x="3248816" y="2564459"/>
                <a:ext cx="2165350" cy="263683"/>
              </a:xfrm>
              <a:prstGeom prst="rect">
                <a:avLst/>
              </a:prstGeom>
            </p:spPr>
          </p:pic>
        </p:grpSp>
        <p:pic>
          <p:nvPicPr>
            <p:cNvPr id="15" name="Picture 14">
              <a:extLst>
                <a:ext uri="{FF2B5EF4-FFF2-40B4-BE49-F238E27FC236}">
                  <a16:creationId xmlns:a16="http://schemas.microsoft.com/office/drawing/2014/main" id="{BB0502EF-CC96-4EC3-9E4F-2687EB3E36B8}"/>
                </a:ext>
              </a:extLst>
            </p:cNvPr>
            <p:cNvPicPr>
              <a:picLocks noChangeAspect="1"/>
            </p:cNvPicPr>
            <p:nvPr/>
          </p:nvPicPr>
          <p:blipFill rotWithShape="1">
            <a:blip r:embed="rId10"/>
            <a:srcRect b="59122"/>
            <a:stretch/>
          </p:blipFill>
          <p:spPr>
            <a:xfrm>
              <a:off x="566938" y="2972715"/>
              <a:ext cx="3127519" cy="189403"/>
            </a:xfrm>
            <a:prstGeom prst="rect">
              <a:avLst/>
            </a:prstGeom>
          </p:spPr>
        </p:pic>
        <p:pic>
          <p:nvPicPr>
            <p:cNvPr id="33" name="Picture 32">
              <a:extLst>
                <a:ext uri="{FF2B5EF4-FFF2-40B4-BE49-F238E27FC236}">
                  <a16:creationId xmlns:a16="http://schemas.microsoft.com/office/drawing/2014/main" id="{2813B271-3D5C-4EFB-92EB-3BBEAC00662C}"/>
                </a:ext>
              </a:extLst>
            </p:cNvPr>
            <p:cNvPicPr>
              <a:picLocks noChangeAspect="1"/>
            </p:cNvPicPr>
            <p:nvPr/>
          </p:nvPicPr>
          <p:blipFill rotWithShape="1">
            <a:blip r:embed="rId10"/>
            <a:srcRect t="34346" b="33385"/>
            <a:stretch/>
          </p:blipFill>
          <p:spPr>
            <a:xfrm>
              <a:off x="653273" y="3146343"/>
              <a:ext cx="3127519" cy="149513"/>
            </a:xfrm>
            <a:prstGeom prst="rect">
              <a:avLst/>
            </a:prstGeom>
          </p:spPr>
        </p:pic>
        <p:pic>
          <p:nvPicPr>
            <p:cNvPr id="35" name="Picture 34">
              <a:extLst>
                <a:ext uri="{FF2B5EF4-FFF2-40B4-BE49-F238E27FC236}">
                  <a16:creationId xmlns:a16="http://schemas.microsoft.com/office/drawing/2014/main" id="{661D69F1-C299-4913-906A-EDC23DA4CB32}"/>
                </a:ext>
              </a:extLst>
            </p:cNvPr>
            <p:cNvPicPr>
              <a:picLocks noChangeAspect="1"/>
            </p:cNvPicPr>
            <p:nvPr/>
          </p:nvPicPr>
          <p:blipFill rotWithShape="1">
            <a:blip r:embed="rId10"/>
            <a:srcRect t="61883" b="5848"/>
            <a:stretch/>
          </p:blipFill>
          <p:spPr>
            <a:xfrm>
              <a:off x="739608" y="3290739"/>
              <a:ext cx="3127519" cy="149513"/>
            </a:xfrm>
            <a:prstGeom prst="rect">
              <a:avLst/>
            </a:prstGeom>
          </p:spPr>
        </p:pic>
      </p:grpSp>
      <p:sp>
        <p:nvSpPr>
          <p:cNvPr id="23" name="TextBox 22">
            <a:extLst>
              <a:ext uri="{FF2B5EF4-FFF2-40B4-BE49-F238E27FC236}">
                <a16:creationId xmlns:a16="http://schemas.microsoft.com/office/drawing/2014/main" id="{B1E6A238-01A0-48F9-A57A-182FC090A725}"/>
              </a:ext>
            </a:extLst>
          </p:cNvPr>
          <p:cNvSpPr txBox="1"/>
          <p:nvPr/>
        </p:nvSpPr>
        <p:spPr>
          <a:xfrm>
            <a:off x="4086264" y="1087500"/>
            <a:ext cx="4668815" cy="400110"/>
          </a:xfrm>
          <a:prstGeom prst="rect">
            <a:avLst/>
          </a:prstGeom>
          <a:noFill/>
        </p:spPr>
        <p:txBody>
          <a:bodyPr wrap="square">
            <a:spAutoFit/>
          </a:bodyPr>
          <a:lstStyle/>
          <a:p>
            <a:pPr algn="r"/>
            <a:r>
              <a:rPr lang="en-US" sz="2000" b="1" cap="small" dirty="0">
                <a:solidFill>
                  <a:srgbClr val="000000"/>
                </a:solidFill>
                <a:latin typeface="Eras Medium ITC" panose="020B0602030504020804" pitchFamily="34" charset="0"/>
              </a:rPr>
              <a:t>When prehospital care is neglected…</a:t>
            </a:r>
            <a:endParaRPr lang="en-US" sz="1600" b="1" cap="small" spc="-150" dirty="0">
              <a:solidFill>
                <a:srgbClr val="000000"/>
              </a:solidFill>
              <a:latin typeface="Eras Medium ITC" panose="020B0602030504020804" pitchFamily="34" charset="0"/>
            </a:endParaRPr>
          </a:p>
        </p:txBody>
      </p:sp>
      <p:sp>
        <p:nvSpPr>
          <p:cNvPr id="2" name="Freeform: Shape 1">
            <a:extLst>
              <a:ext uri="{FF2B5EF4-FFF2-40B4-BE49-F238E27FC236}">
                <a16:creationId xmlns:a16="http://schemas.microsoft.com/office/drawing/2014/main" id="{EB45CACF-F1BD-4813-A62B-E3B52E5C9D6D}"/>
              </a:ext>
            </a:extLst>
          </p:cNvPr>
          <p:cNvSpPr/>
          <p:nvPr/>
        </p:nvSpPr>
        <p:spPr>
          <a:xfrm>
            <a:off x="170916" y="1204957"/>
            <a:ext cx="4281443" cy="2785929"/>
          </a:xfrm>
          <a:custGeom>
            <a:avLst/>
            <a:gdLst>
              <a:gd name="connsiteX0" fmla="*/ 0 w 4281443"/>
              <a:gd name="connsiteY0" fmla="*/ 0 h 2785929"/>
              <a:gd name="connsiteX1" fmla="*/ 0 w 4281443"/>
              <a:gd name="connsiteY1" fmla="*/ 2785929 h 2785929"/>
              <a:gd name="connsiteX2" fmla="*/ 4281443 w 4281443"/>
              <a:gd name="connsiteY2" fmla="*/ 2785929 h 2785929"/>
              <a:gd name="connsiteX3" fmla="*/ 4281443 w 4281443"/>
              <a:gd name="connsiteY3" fmla="*/ 1068224 h 2785929"/>
              <a:gd name="connsiteX4" fmla="*/ 2991028 w 4281443"/>
              <a:gd name="connsiteY4" fmla="*/ 1068224 h 2785929"/>
              <a:gd name="connsiteX5" fmla="*/ 1811708 w 4281443"/>
              <a:gd name="connsiteY5" fmla="*/ 17092 h 2785929"/>
              <a:gd name="connsiteX6" fmla="*/ 0 w 4281443"/>
              <a:gd name="connsiteY6" fmla="*/ 0 h 2785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81443" h="2785929">
                <a:moveTo>
                  <a:pt x="0" y="0"/>
                </a:moveTo>
                <a:lnTo>
                  <a:pt x="0" y="2785929"/>
                </a:lnTo>
                <a:lnTo>
                  <a:pt x="4281443" y="2785929"/>
                </a:lnTo>
                <a:lnTo>
                  <a:pt x="4281443" y="1068224"/>
                </a:lnTo>
                <a:lnTo>
                  <a:pt x="2991028" y="1068224"/>
                </a:lnTo>
                <a:lnTo>
                  <a:pt x="1811708" y="17092"/>
                </a:lnTo>
                <a:lnTo>
                  <a:pt x="0" y="0"/>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7511687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49BF62-EDD1-4E55-A72D-42C6C225B8EC}"/>
              </a:ext>
            </a:extLst>
          </p:cNvPr>
          <p:cNvSpPr>
            <a:spLocks noGrp="1"/>
          </p:cNvSpPr>
          <p:nvPr>
            <p:ph type="title"/>
          </p:nvPr>
        </p:nvSpPr>
        <p:spPr/>
        <p:txBody>
          <a:bodyPr>
            <a:normAutofit fontScale="90000"/>
          </a:bodyPr>
          <a:lstStyle/>
          <a:p>
            <a:r>
              <a:rPr lang="en-US" b="1" dirty="0"/>
              <a:t>Prehospital treatment may reduce seizure duration</a:t>
            </a:r>
          </a:p>
        </p:txBody>
      </p:sp>
      <p:graphicFrame>
        <p:nvGraphicFramePr>
          <p:cNvPr id="9" name="Table 9">
            <a:extLst>
              <a:ext uri="{FF2B5EF4-FFF2-40B4-BE49-F238E27FC236}">
                <a16:creationId xmlns:a16="http://schemas.microsoft.com/office/drawing/2014/main" id="{79B003E0-7E41-43CA-B3B1-CD904896F3F0}"/>
              </a:ext>
            </a:extLst>
          </p:cNvPr>
          <p:cNvGraphicFramePr>
            <a:graphicFrameLocks noGrp="1"/>
          </p:cNvGraphicFramePr>
          <p:nvPr>
            <p:ph idx="1"/>
            <p:extLst>
              <p:ext uri="{D42A27DB-BD31-4B8C-83A1-F6EECF244321}">
                <p14:modId xmlns:p14="http://schemas.microsoft.com/office/powerpoint/2010/main" val="3864766869"/>
              </p:ext>
            </p:extLst>
          </p:nvPr>
        </p:nvGraphicFramePr>
        <p:xfrm>
          <a:off x="628650" y="1370013"/>
          <a:ext cx="7886701" cy="1854200"/>
        </p:xfrm>
        <a:graphic>
          <a:graphicData uri="http://schemas.openxmlformats.org/drawingml/2006/table">
            <a:tbl>
              <a:tblPr firstRow="1" bandRow="1">
                <a:tableStyleId>{5C22544A-7EE6-4342-B048-85BDC9FD1C3A}</a:tableStyleId>
              </a:tblPr>
              <a:tblGrid>
                <a:gridCol w="4177330">
                  <a:extLst>
                    <a:ext uri="{9D8B030D-6E8A-4147-A177-3AD203B41FA5}">
                      <a16:colId xmlns:a16="http://schemas.microsoft.com/office/drawing/2014/main" val="2400560769"/>
                    </a:ext>
                  </a:extLst>
                </a:gridCol>
                <a:gridCol w="2052020">
                  <a:extLst>
                    <a:ext uri="{9D8B030D-6E8A-4147-A177-3AD203B41FA5}">
                      <a16:colId xmlns:a16="http://schemas.microsoft.com/office/drawing/2014/main" val="2286246806"/>
                    </a:ext>
                  </a:extLst>
                </a:gridCol>
                <a:gridCol w="586740">
                  <a:extLst>
                    <a:ext uri="{9D8B030D-6E8A-4147-A177-3AD203B41FA5}">
                      <a16:colId xmlns:a16="http://schemas.microsoft.com/office/drawing/2014/main" val="3632803719"/>
                    </a:ext>
                  </a:extLst>
                </a:gridCol>
                <a:gridCol w="853440">
                  <a:extLst>
                    <a:ext uri="{9D8B030D-6E8A-4147-A177-3AD203B41FA5}">
                      <a16:colId xmlns:a16="http://schemas.microsoft.com/office/drawing/2014/main" val="1419126374"/>
                    </a:ext>
                  </a:extLst>
                </a:gridCol>
                <a:gridCol w="217171">
                  <a:extLst>
                    <a:ext uri="{9D8B030D-6E8A-4147-A177-3AD203B41FA5}">
                      <a16:colId xmlns:a16="http://schemas.microsoft.com/office/drawing/2014/main" val="2115907572"/>
                    </a:ext>
                  </a:extLst>
                </a:gridCol>
              </a:tblGrid>
              <a:tr h="370840">
                <a:tc>
                  <a:txBody>
                    <a:bodyPr/>
                    <a:lstStyle/>
                    <a:p>
                      <a:r>
                        <a:rPr lang="en-US" dirty="0"/>
                        <a:t>Factors associated with SE lasting &gt;60 min</a:t>
                      </a:r>
                    </a:p>
                  </a:txBody>
                  <a:tcPr anchor="ctr"/>
                </a:tc>
                <a:tc gridSpan="2">
                  <a:txBody>
                    <a:bodyPr/>
                    <a:lstStyle/>
                    <a:p>
                      <a:pPr algn="ctr"/>
                      <a:r>
                        <a:rPr lang="en-US" dirty="0"/>
                        <a:t>Adjusted Odds Ratio (95% CI)</a:t>
                      </a:r>
                    </a:p>
                  </a:txBody>
                  <a:tcPr anchor="ctr"/>
                </a:tc>
                <a:tc hMerge="1">
                  <a:txBody>
                    <a:bodyPr/>
                    <a:lstStyle/>
                    <a:p>
                      <a:endParaRPr lang="en-US" dirty="0"/>
                    </a:p>
                  </a:txBody>
                  <a:tcPr anchor="ctr"/>
                </a:tc>
                <a:tc gridSpan="2">
                  <a:txBody>
                    <a:bodyPr/>
                    <a:lstStyle/>
                    <a:p>
                      <a:pPr algn="ctr"/>
                      <a:r>
                        <a:rPr lang="en-US" i="1" dirty="0"/>
                        <a:t>P </a:t>
                      </a:r>
                      <a:r>
                        <a:rPr lang="en-US" i="0" dirty="0"/>
                        <a:t>value</a:t>
                      </a:r>
                      <a:endParaRPr lang="en-US" i="1" dirty="0"/>
                    </a:p>
                  </a:txBody>
                  <a:tcPr anchor="ctr"/>
                </a:tc>
                <a:tc hMerge="1">
                  <a:txBody>
                    <a:bodyPr/>
                    <a:lstStyle/>
                    <a:p>
                      <a:endParaRPr lang="en-US" i="1" dirty="0"/>
                    </a:p>
                  </a:txBody>
                  <a:tcPr anchor="ctr"/>
                </a:tc>
                <a:extLst>
                  <a:ext uri="{0D108BD9-81ED-4DB2-BD59-A6C34878D82A}">
                    <a16:rowId xmlns:a16="http://schemas.microsoft.com/office/drawing/2014/main" val="3928287490"/>
                  </a:ext>
                </a:extLst>
              </a:tr>
              <a:tr h="370840">
                <a:tc>
                  <a:txBody>
                    <a:bodyPr/>
                    <a:lstStyle/>
                    <a:p>
                      <a:r>
                        <a:rPr lang="en-US" b="1" dirty="0"/>
                        <a:t>No prehospital treatment vs prehospital treatment</a:t>
                      </a:r>
                    </a:p>
                  </a:txBody>
                  <a:tcPr anchor="ctr"/>
                </a:tc>
                <a:tc>
                  <a:txBody>
                    <a:bodyPr/>
                    <a:lstStyle/>
                    <a:p>
                      <a:pPr algn="r"/>
                      <a:r>
                        <a:rPr lang="en-US" b="1" dirty="0"/>
                        <a:t>2.4 (1.2-4.5)</a:t>
                      </a:r>
                    </a:p>
                  </a:txBody>
                  <a:tcPr anchor="ctr">
                    <a:lnR w="12700" cap="flat" cmpd="sng" algn="ctr">
                      <a:noFill/>
                      <a:prstDash val="solid"/>
                      <a:round/>
                      <a:headEnd type="none" w="med" len="med"/>
                      <a:tailEnd type="none" w="med" len="med"/>
                    </a:lnR>
                  </a:tcPr>
                </a:tc>
                <a:tc>
                  <a:txBody>
                    <a:bodyPr/>
                    <a:lstStyle/>
                    <a:p>
                      <a:pPr algn="ctr"/>
                      <a:endParaRPr lang="en-US" b="1" dirty="0"/>
                    </a:p>
                  </a:txBody>
                  <a:tcPr anchor="ctr">
                    <a:lnL w="12700" cap="flat" cmpd="sng" algn="ctr">
                      <a:noFill/>
                      <a:prstDash val="solid"/>
                      <a:round/>
                      <a:headEnd type="none" w="med" len="med"/>
                      <a:tailEnd type="none" w="med" len="med"/>
                    </a:lnL>
                  </a:tcPr>
                </a:tc>
                <a:tc>
                  <a:txBody>
                    <a:bodyPr/>
                    <a:lstStyle/>
                    <a:p>
                      <a:pPr algn="r"/>
                      <a:r>
                        <a:rPr lang="en-US" b="1" dirty="0"/>
                        <a:t>0.008</a:t>
                      </a:r>
                    </a:p>
                  </a:txBody>
                  <a:tcPr anchor="ctr">
                    <a:lnR w="12700" cap="flat" cmpd="sng" algn="ctr">
                      <a:noFill/>
                      <a:prstDash val="solid"/>
                      <a:round/>
                      <a:headEnd type="none" w="med" len="med"/>
                      <a:tailEnd type="none" w="med" len="med"/>
                    </a:lnR>
                  </a:tcPr>
                </a:tc>
                <a:tc>
                  <a:txBody>
                    <a:bodyPr/>
                    <a:lstStyle/>
                    <a:p>
                      <a:endParaRPr lang="en-US" b="1" dirty="0"/>
                    </a:p>
                  </a:txBody>
                  <a:tcPr anchor="ctr">
                    <a:lnL w="12700" cap="flat" cmpd="sng" algn="ctr">
                      <a:noFill/>
                      <a:prstDash val="solid"/>
                      <a:round/>
                      <a:headEnd type="none" w="med" len="med"/>
                      <a:tailEnd type="none" w="med" len="med"/>
                    </a:lnL>
                  </a:tcPr>
                </a:tc>
                <a:extLst>
                  <a:ext uri="{0D108BD9-81ED-4DB2-BD59-A6C34878D82A}">
                    <a16:rowId xmlns:a16="http://schemas.microsoft.com/office/drawing/2014/main" val="3908016563"/>
                  </a:ext>
                </a:extLst>
              </a:tr>
              <a:tr h="370840">
                <a:tc>
                  <a:txBody>
                    <a:bodyPr/>
                    <a:lstStyle/>
                    <a:p>
                      <a:r>
                        <a:rPr lang="en-US" dirty="0"/>
                        <a:t>Time from onset to arrival at ED</a:t>
                      </a:r>
                    </a:p>
                  </a:txBody>
                  <a:tcPr anchor="ctr"/>
                </a:tc>
                <a:tc>
                  <a:txBody>
                    <a:bodyPr/>
                    <a:lstStyle/>
                    <a:p>
                      <a:pPr algn="r"/>
                      <a:r>
                        <a:rPr lang="en-US" dirty="0"/>
                        <a:t>1.05 (1.03-1.06)</a:t>
                      </a:r>
                    </a:p>
                  </a:txBody>
                  <a:tcPr anchor="ctr">
                    <a:lnR w="12700" cap="flat" cmpd="sng" algn="ctr">
                      <a:noFill/>
                      <a:prstDash val="solid"/>
                      <a:round/>
                      <a:headEnd type="none" w="med" len="med"/>
                      <a:tailEnd type="none" w="med" len="med"/>
                    </a:lnR>
                  </a:tcPr>
                </a:tc>
                <a:tc>
                  <a:txBody>
                    <a:bodyPr/>
                    <a:lstStyle/>
                    <a:p>
                      <a:pPr algn="ctr"/>
                      <a:endParaRPr lang="en-US" dirty="0"/>
                    </a:p>
                  </a:txBody>
                  <a:tcPr anchor="ctr">
                    <a:lnL w="12700" cap="flat" cmpd="sng" algn="ctr">
                      <a:noFill/>
                      <a:prstDash val="solid"/>
                      <a:round/>
                      <a:headEnd type="none" w="med" len="med"/>
                      <a:tailEnd type="none" w="med" len="med"/>
                    </a:lnL>
                  </a:tcPr>
                </a:tc>
                <a:tc>
                  <a:txBody>
                    <a:bodyPr/>
                    <a:lstStyle/>
                    <a:p>
                      <a:pPr algn="r"/>
                      <a:r>
                        <a:rPr lang="en-US" dirty="0"/>
                        <a:t>&lt;0.0001</a:t>
                      </a:r>
                    </a:p>
                  </a:txBody>
                  <a:tcPr anchor="ctr">
                    <a:lnR w="12700" cap="flat" cmpd="sng" algn="ctr">
                      <a:noFill/>
                      <a:prstDash val="solid"/>
                      <a:round/>
                      <a:headEnd type="none" w="med" len="med"/>
                      <a:tailEnd type="none" w="med" len="med"/>
                    </a:lnR>
                  </a:tcPr>
                </a:tc>
                <a:tc>
                  <a:txBody>
                    <a:bodyPr/>
                    <a:lstStyle/>
                    <a:p>
                      <a:endParaRPr lang="en-US" dirty="0"/>
                    </a:p>
                  </a:txBody>
                  <a:tcPr anchor="ctr">
                    <a:lnL w="12700" cap="flat" cmpd="sng" algn="ctr">
                      <a:noFill/>
                      <a:prstDash val="solid"/>
                      <a:round/>
                      <a:headEnd type="none" w="med" len="med"/>
                      <a:tailEnd type="none" w="med" len="med"/>
                    </a:lnL>
                  </a:tcPr>
                </a:tc>
                <a:extLst>
                  <a:ext uri="{0D108BD9-81ED-4DB2-BD59-A6C34878D82A}">
                    <a16:rowId xmlns:a16="http://schemas.microsoft.com/office/drawing/2014/main" val="735316828"/>
                  </a:ext>
                </a:extLst>
              </a:tr>
              <a:tr h="370840">
                <a:tc>
                  <a:txBody>
                    <a:bodyPr/>
                    <a:lstStyle/>
                    <a:p>
                      <a:r>
                        <a:rPr lang="en-US" dirty="0"/>
                        <a:t>&gt;2 benzodiazepine doses vs ≤2 </a:t>
                      </a:r>
                    </a:p>
                  </a:txBody>
                  <a:tcPr anchor="ctr"/>
                </a:tc>
                <a:tc>
                  <a:txBody>
                    <a:bodyPr/>
                    <a:lstStyle/>
                    <a:p>
                      <a:pPr algn="r"/>
                      <a:r>
                        <a:rPr lang="en-US" dirty="0"/>
                        <a:t>3.6 (1.9-6.7)</a:t>
                      </a:r>
                    </a:p>
                  </a:txBody>
                  <a:tcPr anchor="ctr">
                    <a:lnR w="12700" cap="flat" cmpd="sng" algn="ctr">
                      <a:noFill/>
                      <a:prstDash val="solid"/>
                      <a:round/>
                      <a:headEnd type="none" w="med" len="med"/>
                      <a:tailEnd type="none" w="med" len="med"/>
                    </a:lnR>
                  </a:tcPr>
                </a:tc>
                <a:tc>
                  <a:txBody>
                    <a:bodyPr/>
                    <a:lstStyle/>
                    <a:p>
                      <a:pPr algn="ctr"/>
                      <a:endParaRPr lang="en-US" dirty="0"/>
                    </a:p>
                  </a:txBody>
                  <a:tcPr anchor="ctr">
                    <a:lnL w="12700" cap="flat" cmpd="sng" algn="ctr">
                      <a:noFill/>
                      <a:prstDash val="solid"/>
                      <a:round/>
                      <a:headEnd type="none" w="med" len="med"/>
                      <a:tailEnd type="none" w="med" len="med"/>
                    </a:lnL>
                  </a:tcPr>
                </a:tc>
                <a:tc>
                  <a:txBody>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lang="en-US" dirty="0"/>
                        <a:t>&lt;0.0001</a:t>
                      </a:r>
                    </a:p>
                  </a:txBody>
                  <a:tcPr anchor="ctr">
                    <a:lnR w="12700" cap="flat" cmpd="sng" algn="ctr">
                      <a:noFill/>
                      <a:prstDash val="solid"/>
                      <a:round/>
                      <a:headEnd type="none" w="med" len="med"/>
                      <a:tailEnd type="none" w="med" len="med"/>
                    </a:lnR>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lang="en-US" dirty="0"/>
                    </a:p>
                  </a:txBody>
                  <a:tcPr anchor="ctr">
                    <a:lnL w="12700" cap="flat" cmpd="sng" algn="ctr">
                      <a:noFill/>
                      <a:prstDash val="solid"/>
                      <a:round/>
                      <a:headEnd type="none" w="med" len="med"/>
                      <a:tailEnd type="none" w="med" len="med"/>
                    </a:lnL>
                  </a:tcPr>
                </a:tc>
                <a:extLst>
                  <a:ext uri="{0D108BD9-81ED-4DB2-BD59-A6C34878D82A}">
                    <a16:rowId xmlns:a16="http://schemas.microsoft.com/office/drawing/2014/main" val="629897414"/>
                  </a:ext>
                </a:extLst>
              </a:tr>
              <a:tr h="370840">
                <a:tc>
                  <a:txBody>
                    <a:bodyPr/>
                    <a:lstStyle/>
                    <a:p>
                      <a:r>
                        <a:rPr lang="en-US" dirty="0"/>
                        <a:t>Intermittent vs continuous SE</a:t>
                      </a:r>
                    </a:p>
                  </a:txBody>
                  <a:tcPr anchor="ctr"/>
                </a:tc>
                <a:tc>
                  <a:txBody>
                    <a:bodyPr/>
                    <a:lstStyle/>
                    <a:p>
                      <a:pPr algn="r"/>
                      <a:r>
                        <a:rPr lang="en-US" dirty="0"/>
                        <a:t>2.5 (1.4-4.8)</a:t>
                      </a:r>
                    </a:p>
                  </a:txBody>
                  <a:tcPr anchor="ctr">
                    <a:lnR w="12700" cap="flat" cmpd="sng" algn="ctr">
                      <a:noFill/>
                      <a:prstDash val="solid"/>
                      <a:round/>
                      <a:headEnd type="none" w="med" len="med"/>
                      <a:tailEnd type="none" w="med" len="med"/>
                    </a:lnR>
                  </a:tcPr>
                </a:tc>
                <a:tc>
                  <a:txBody>
                    <a:bodyPr/>
                    <a:lstStyle/>
                    <a:p>
                      <a:pPr algn="ctr"/>
                      <a:endParaRPr lang="en-US" dirty="0"/>
                    </a:p>
                  </a:txBody>
                  <a:tcPr anchor="ctr">
                    <a:lnL w="12700" cap="flat" cmpd="sng" algn="ctr">
                      <a:noFill/>
                      <a:prstDash val="solid"/>
                      <a:round/>
                      <a:headEnd type="none" w="med" len="med"/>
                      <a:tailEnd type="none" w="med" len="med"/>
                    </a:lnL>
                  </a:tcPr>
                </a:tc>
                <a:tc>
                  <a:txBody>
                    <a:bodyPr/>
                    <a:lstStyle/>
                    <a:p>
                      <a:pPr algn="r"/>
                      <a:r>
                        <a:rPr lang="en-US" dirty="0"/>
                        <a:t>0.003</a:t>
                      </a:r>
                    </a:p>
                  </a:txBody>
                  <a:tcPr anchor="ctr">
                    <a:lnR w="12700" cap="flat" cmpd="sng" algn="ctr">
                      <a:noFill/>
                      <a:prstDash val="solid"/>
                      <a:round/>
                      <a:headEnd type="none" w="med" len="med"/>
                      <a:tailEnd type="none" w="med" len="med"/>
                    </a:lnR>
                  </a:tcPr>
                </a:tc>
                <a:tc>
                  <a:txBody>
                    <a:bodyPr/>
                    <a:lstStyle/>
                    <a:p>
                      <a:endParaRPr lang="en-US" dirty="0"/>
                    </a:p>
                  </a:txBody>
                  <a:tcPr anchor="ctr">
                    <a:lnL w="12700" cap="flat" cmpd="sng" algn="ctr">
                      <a:noFill/>
                      <a:prstDash val="solid"/>
                      <a:round/>
                      <a:headEnd type="none" w="med" len="med"/>
                      <a:tailEnd type="none" w="med" len="med"/>
                    </a:lnL>
                  </a:tcPr>
                </a:tc>
                <a:extLst>
                  <a:ext uri="{0D108BD9-81ED-4DB2-BD59-A6C34878D82A}">
                    <a16:rowId xmlns:a16="http://schemas.microsoft.com/office/drawing/2014/main" val="928338923"/>
                  </a:ext>
                </a:extLst>
              </a:tr>
            </a:tbl>
          </a:graphicData>
        </a:graphic>
      </p:graphicFrame>
      <p:sp>
        <p:nvSpPr>
          <p:cNvPr id="8" name="Text Placeholder 7">
            <a:extLst>
              <a:ext uri="{FF2B5EF4-FFF2-40B4-BE49-F238E27FC236}">
                <a16:creationId xmlns:a16="http://schemas.microsoft.com/office/drawing/2014/main" id="{B7B14896-1408-4D5A-AC41-175D948CBCF7}"/>
              </a:ext>
            </a:extLst>
          </p:cNvPr>
          <p:cNvSpPr>
            <a:spLocks noGrp="1"/>
          </p:cNvSpPr>
          <p:nvPr>
            <p:ph type="body" sz="quarter" idx="10"/>
          </p:nvPr>
        </p:nvSpPr>
        <p:spPr/>
        <p:txBody>
          <a:bodyPr/>
          <a:lstStyle/>
          <a:p>
            <a:r>
              <a:rPr lang="en-US" dirty="0"/>
              <a:t>CI, confidence interval; ED, emergency department; SE, status epilepticus</a:t>
            </a:r>
          </a:p>
          <a:p>
            <a:r>
              <a:rPr lang="en-US" dirty="0"/>
              <a:t>Chin RFM, et al. </a:t>
            </a:r>
            <a:r>
              <a:rPr lang="en-US" i="1" dirty="0"/>
              <a:t>Lancet Neurol. </a:t>
            </a:r>
            <a:r>
              <a:rPr lang="en-US" dirty="0"/>
              <a:t>2008;7:696-703.</a:t>
            </a:r>
          </a:p>
        </p:txBody>
      </p:sp>
      <p:sp>
        <p:nvSpPr>
          <p:cNvPr id="10" name="Rectangle 9">
            <a:extLst>
              <a:ext uri="{FF2B5EF4-FFF2-40B4-BE49-F238E27FC236}">
                <a16:creationId xmlns:a16="http://schemas.microsoft.com/office/drawing/2014/main" id="{65C1C846-997C-411A-8F2B-C9BE565A9D4C}"/>
              </a:ext>
            </a:extLst>
          </p:cNvPr>
          <p:cNvSpPr/>
          <p:nvPr/>
        </p:nvSpPr>
        <p:spPr>
          <a:xfrm>
            <a:off x="628650" y="1737360"/>
            <a:ext cx="7886700" cy="38862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116813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C2617C-BB91-4D30-8E5A-A12ED614A9E8}"/>
              </a:ext>
            </a:extLst>
          </p:cNvPr>
          <p:cNvSpPr>
            <a:spLocks noGrp="1"/>
          </p:cNvSpPr>
          <p:nvPr>
            <p:ph type="title"/>
          </p:nvPr>
        </p:nvSpPr>
        <p:spPr/>
        <p:txBody>
          <a:bodyPr/>
          <a:lstStyle/>
          <a:p>
            <a:r>
              <a:rPr lang="en-US" b="1" dirty="0"/>
              <a:t>Prehospital management affects outcomes</a:t>
            </a:r>
          </a:p>
        </p:txBody>
      </p:sp>
      <p:sp>
        <p:nvSpPr>
          <p:cNvPr id="48" name="Text Placeholder 47">
            <a:extLst>
              <a:ext uri="{FF2B5EF4-FFF2-40B4-BE49-F238E27FC236}">
                <a16:creationId xmlns:a16="http://schemas.microsoft.com/office/drawing/2014/main" id="{D8240AF1-6E3A-4ED7-80DD-83D9DEC9FB10}"/>
              </a:ext>
            </a:extLst>
          </p:cNvPr>
          <p:cNvSpPr>
            <a:spLocks noGrp="1"/>
          </p:cNvSpPr>
          <p:nvPr>
            <p:ph type="body" sz="quarter" idx="10"/>
          </p:nvPr>
        </p:nvSpPr>
        <p:spPr/>
        <p:txBody>
          <a:bodyPr/>
          <a:lstStyle/>
          <a:p>
            <a:pPr marL="0" indent="0">
              <a:lnSpc>
                <a:spcPct val="100000"/>
              </a:lnSpc>
              <a:spcBef>
                <a:spcPts val="0"/>
              </a:spcBef>
            </a:pPr>
            <a:r>
              <a:rPr lang="en-US" dirty="0"/>
              <a:t>SE, status epilepticus</a:t>
            </a:r>
          </a:p>
          <a:p>
            <a:pPr marL="0" indent="0">
              <a:lnSpc>
                <a:spcPct val="100000"/>
              </a:lnSpc>
              <a:spcBef>
                <a:spcPts val="0"/>
              </a:spcBef>
            </a:pPr>
            <a:r>
              <a:rPr lang="en-US" dirty="0" err="1"/>
              <a:t>Alldredge</a:t>
            </a:r>
            <a:r>
              <a:rPr lang="en-US" dirty="0"/>
              <a:t> BK, et al. </a:t>
            </a:r>
            <a:r>
              <a:rPr lang="en-US" i="1" dirty="0" err="1"/>
              <a:t>Pediatr</a:t>
            </a:r>
            <a:r>
              <a:rPr lang="en-US" i="1" dirty="0"/>
              <a:t> Neurol. </a:t>
            </a:r>
            <a:r>
              <a:rPr lang="en-US" dirty="0"/>
              <a:t>1995;12:213–216.</a:t>
            </a:r>
          </a:p>
        </p:txBody>
      </p:sp>
      <p:sp>
        <p:nvSpPr>
          <p:cNvPr id="12" name="TextBox 11">
            <a:extLst>
              <a:ext uri="{FF2B5EF4-FFF2-40B4-BE49-F238E27FC236}">
                <a16:creationId xmlns:a16="http://schemas.microsoft.com/office/drawing/2014/main" id="{52F74FFF-FE9E-430C-BD26-763A15FA8D86}"/>
              </a:ext>
            </a:extLst>
          </p:cNvPr>
          <p:cNvSpPr txBox="1"/>
          <p:nvPr/>
        </p:nvSpPr>
        <p:spPr>
          <a:xfrm>
            <a:off x="2447769" y="1982433"/>
            <a:ext cx="1892300" cy="338554"/>
          </a:xfrm>
          <a:prstGeom prst="rect">
            <a:avLst/>
          </a:prstGeom>
          <a:noFill/>
        </p:spPr>
        <p:txBody>
          <a:bodyPr wrap="square">
            <a:spAutoFit/>
          </a:bodyPr>
          <a:lstStyle/>
          <a:p>
            <a:pPr algn="ctr"/>
            <a:r>
              <a:rPr lang="en-US" sz="1600" b="1" cap="small" dirty="0">
                <a:solidFill>
                  <a:srgbClr val="000000"/>
                </a:solidFill>
                <a:latin typeface="Eras Medium ITC" panose="020B0602030504020804" pitchFamily="34" charset="0"/>
              </a:rPr>
              <a:t>Duration of SE</a:t>
            </a:r>
            <a:endParaRPr lang="en-US" sz="1200" b="1" cap="small" dirty="0">
              <a:solidFill>
                <a:srgbClr val="000000"/>
              </a:solidFill>
              <a:latin typeface="Eras Medium ITC" panose="020B0602030504020804" pitchFamily="34" charset="0"/>
            </a:endParaRPr>
          </a:p>
        </p:txBody>
      </p:sp>
      <p:sp>
        <p:nvSpPr>
          <p:cNvPr id="31" name="TextBox 30">
            <a:extLst>
              <a:ext uri="{FF2B5EF4-FFF2-40B4-BE49-F238E27FC236}">
                <a16:creationId xmlns:a16="http://schemas.microsoft.com/office/drawing/2014/main" id="{3CB9B070-1D27-4E57-8B58-775B36F28E2C}"/>
              </a:ext>
            </a:extLst>
          </p:cNvPr>
          <p:cNvSpPr txBox="1"/>
          <p:nvPr/>
        </p:nvSpPr>
        <p:spPr>
          <a:xfrm>
            <a:off x="5011955" y="1982433"/>
            <a:ext cx="2387446" cy="338554"/>
          </a:xfrm>
          <a:prstGeom prst="rect">
            <a:avLst/>
          </a:prstGeom>
          <a:noFill/>
        </p:spPr>
        <p:txBody>
          <a:bodyPr wrap="square">
            <a:spAutoFit/>
          </a:bodyPr>
          <a:lstStyle/>
          <a:p>
            <a:pPr algn="ctr"/>
            <a:r>
              <a:rPr lang="en-US" sz="1600" b="1" cap="small" dirty="0">
                <a:solidFill>
                  <a:srgbClr val="000000"/>
                </a:solidFill>
                <a:latin typeface="Eras Medium ITC" panose="020B0602030504020804" pitchFamily="34" charset="0"/>
              </a:rPr>
              <a:t>Rate of SE Recurrence</a:t>
            </a:r>
            <a:endParaRPr lang="en-US" sz="1200" b="1" cap="small" dirty="0">
              <a:solidFill>
                <a:srgbClr val="000000"/>
              </a:solidFill>
              <a:latin typeface="Eras Medium ITC" panose="020B0602030504020804" pitchFamily="34" charset="0"/>
            </a:endParaRPr>
          </a:p>
        </p:txBody>
      </p:sp>
      <p:sp>
        <p:nvSpPr>
          <p:cNvPr id="32" name="TextBox 31">
            <a:extLst>
              <a:ext uri="{FF2B5EF4-FFF2-40B4-BE49-F238E27FC236}">
                <a16:creationId xmlns:a16="http://schemas.microsoft.com/office/drawing/2014/main" id="{6DC99708-7F7A-41F5-9B9C-8E1B29602AF2}"/>
              </a:ext>
            </a:extLst>
          </p:cNvPr>
          <p:cNvSpPr txBox="1"/>
          <p:nvPr/>
        </p:nvSpPr>
        <p:spPr>
          <a:xfrm>
            <a:off x="962586" y="1736212"/>
            <a:ext cx="1892301" cy="584775"/>
          </a:xfrm>
          <a:prstGeom prst="rect">
            <a:avLst/>
          </a:prstGeom>
          <a:noFill/>
        </p:spPr>
        <p:txBody>
          <a:bodyPr wrap="square">
            <a:spAutoFit/>
          </a:bodyPr>
          <a:lstStyle/>
          <a:p>
            <a:r>
              <a:rPr lang="en-US" sz="1600" b="1" cap="small" dirty="0">
                <a:solidFill>
                  <a:srgbClr val="000000"/>
                </a:solidFill>
                <a:latin typeface="Eras Medium ITC" panose="020B0602030504020804" pitchFamily="34" charset="0"/>
              </a:rPr>
              <a:t>Prehospital treatment</a:t>
            </a:r>
            <a:endParaRPr lang="en-US" sz="1200" b="1" cap="small" dirty="0">
              <a:solidFill>
                <a:srgbClr val="000000"/>
              </a:solidFill>
              <a:latin typeface="Eras Medium ITC" panose="020B0602030504020804" pitchFamily="34" charset="0"/>
            </a:endParaRPr>
          </a:p>
        </p:txBody>
      </p:sp>
      <p:sp>
        <p:nvSpPr>
          <p:cNvPr id="21" name="TextBox 20">
            <a:extLst>
              <a:ext uri="{FF2B5EF4-FFF2-40B4-BE49-F238E27FC236}">
                <a16:creationId xmlns:a16="http://schemas.microsoft.com/office/drawing/2014/main" id="{A8AB4D8A-252C-4381-B1B0-FAE294D13092}"/>
              </a:ext>
            </a:extLst>
          </p:cNvPr>
          <p:cNvSpPr txBox="1"/>
          <p:nvPr/>
        </p:nvSpPr>
        <p:spPr>
          <a:xfrm>
            <a:off x="962586" y="2528657"/>
            <a:ext cx="1200709" cy="307777"/>
          </a:xfrm>
          <a:prstGeom prst="rect">
            <a:avLst/>
          </a:prstGeom>
          <a:noFill/>
        </p:spPr>
        <p:txBody>
          <a:bodyPr wrap="square">
            <a:spAutoFit/>
          </a:bodyPr>
          <a:lstStyle/>
          <a:p>
            <a:r>
              <a:rPr lang="en-US" sz="1400" b="1" cap="small" dirty="0">
                <a:solidFill>
                  <a:srgbClr val="000000"/>
                </a:solidFill>
                <a:latin typeface="Eras Medium ITC" panose="020B0602030504020804" pitchFamily="34" charset="0"/>
              </a:rPr>
              <a:t>With</a:t>
            </a:r>
            <a:endParaRPr lang="en-US" sz="1200" b="1" cap="small" dirty="0">
              <a:solidFill>
                <a:srgbClr val="000000"/>
              </a:solidFill>
              <a:latin typeface="Eras Medium ITC" panose="020B0602030504020804" pitchFamily="34" charset="0"/>
            </a:endParaRPr>
          </a:p>
        </p:txBody>
      </p:sp>
      <p:sp>
        <p:nvSpPr>
          <p:cNvPr id="22" name="TextBox 21">
            <a:extLst>
              <a:ext uri="{FF2B5EF4-FFF2-40B4-BE49-F238E27FC236}">
                <a16:creationId xmlns:a16="http://schemas.microsoft.com/office/drawing/2014/main" id="{DCE17318-467B-4D2E-8E84-9B927DDC933C}"/>
              </a:ext>
            </a:extLst>
          </p:cNvPr>
          <p:cNvSpPr txBox="1"/>
          <p:nvPr/>
        </p:nvSpPr>
        <p:spPr>
          <a:xfrm>
            <a:off x="2878522" y="2881842"/>
            <a:ext cx="888262" cy="338554"/>
          </a:xfrm>
          <a:prstGeom prst="rect">
            <a:avLst/>
          </a:prstGeom>
          <a:noFill/>
        </p:spPr>
        <p:txBody>
          <a:bodyPr wrap="square">
            <a:spAutoFit/>
          </a:bodyPr>
          <a:lstStyle/>
          <a:p>
            <a:pPr algn="ctr"/>
            <a:r>
              <a:rPr lang="en-US" sz="1600" b="1" cap="small" dirty="0">
                <a:solidFill>
                  <a:srgbClr val="000000"/>
                </a:solidFill>
                <a:latin typeface="Eras Medium ITC" panose="020B0602030504020804" pitchFamily="34" charset="0"/>
              </a:rPr>
              <a:t>32 min</a:t>
            </a:r>
            <a:endParaRPr lang="en-US" sz="1200" b="1" cap="small" dirty="0">
              <a:solidFill>
                <a:srgbClr val="000000"/>
              </a:solidFill>
              <a:latin typeface="Eras Medium ITC" panose="020B0602030504020804" pitchFamily="34" charset="0"/>
            </a:endParaRPr>
          </a:p>
        </p:txBody>
      </p:sp>
      <p:pic>
        <p:nvPicPr>
          <p:cNvPr id="38" name="Picture 37">
            <a:extLst>
              <a:ext uri="{FF2B5EF4-FFF2-40B4-BE49-F238E27FC236}">
                <a16:creationId xmlns:a16="http://schemas.microsoft.com/office/drawing/2014/main" id="{109A3627-0710-4300-851D-28AC424FF582}"/>
              </a:ext>
            </a:extLst>
          </p:cNvPr>
          <p:cNvPicPr>
            <a:picLocks noChangeAspect="1"/>
          </p:cNvPicPr>
          <p:nvPr/>
        </p:nvPicPr>
        <p:blipFill rotWithShape="1">
          <a:blip r:embed="rId2"/>
          <a:srcRect t="56089" b="-7137"/>
          <a:stretch/>
        </p:blipFill>
        <p:spPr>
          <a:xfrm>
            <a:off x="2722236" y="2455589"/>
            <a:ext cx="2127680" cy="467359"/>
          </a:xfrm>
          <a:prstGeom prst="rect">
            <a:avLst/>
          </a:prstGeom>
        </p:spPr>
      </p:pic>
      <p:pic>
        <p:nvPicPr>
          <p:cNvPr id="39" name="Picture 38">
            <a:extLst>
              <a:ext uri="{FF2B5EF4-FFF2-40B4-BE49-F238E27FC236}">
                <a16:creationId xmlns:a16="http://schemas.microsoft.com/office/drawing/2014/main" id="{78FE76E4-1C69-454A-837F-B82F685BBED9}"/>
              </a:ext>
            </a:extLst>
          </p:cNvPr>
          <p:cNvPicPr>
            <a:picLocks noChangeAspect="1"/>
          </p:cNvPicPr>
          <p:nvPr/>
        </p:nvPicPr>
        <p:blipFill rotWithShape="1">
          <a:blip r:embed="rId3"/>
          <a:srcRect t="58204" b="-9252"/>
          <a:stretch/>
        </p:blipFill>
        <p:spPr>
          <a:xfrm>
            <a:off x="5224912" y="2455589"/>
            <a:ext cx="3002866" cy="467359"/>
          </a:xfrm>
          <a:prstGeom prst="rect">
            <a:avLst/>
          </a:prstGeom>
        </p:spPr>
      </p:pic>
      <p:sp>
        <p:nvSpPr>
          <p:cNvPr id="40" name="TextBox 39">
            <a:extLst>
              <a:ext uri="{FF2B5EF4-FFF2-40B4-BE49-F238E27FC236}">
                <a16:creationId xmlns:a16="http://schemas.microsoft.com/office/drawing/2014/main" id="{5685FC0F-E9A5-45AD-80DB-3D56B7555AA4}"/>
              </a:ext>
            </a:extLst>
          </p:cNvPr>
          <p:cNvSpPr txBox="1"/>
          <p:nvPr/>
        </p:nvSpPr>
        <p:spPr>
          <a:xfrm>
            <a:off x="5821976" y="2881842"/>
            <a:ext cx="888262" cy="338554"/>
          </a:xfrm>
          <a:prstGeom prst="rect">
            <a:avLst/>
          </a:prstGeom>
          <a:noFill/>
        </p:spPr>
        <p:txBody>
          <a:bodyPr wrap="square">
            <a:spAutoFit/>
          </a:bodyPr>
          <a:lstStyle/>
          <a:p>
            <a:pPr algn="ctr"/>
            <a:r>
              <a:rPr lang="en-US" sz="1600" b="1" cap="small" dirty="0">
                <a:solidFill>
                  <a:srgbClr val="000000"/>
                </a:solidFill>
                <a:latin typeface="Eras Medium ITC" panose="020B0602030504020804" pitchFamily="34" charset="0"/>
              </a:rPr>
              <a:t>58%</a:t>
            </a:r>
            <a:endParaRPr lang="en-US" sz="1200" b="1" cap="small" dirty="0">
              <a:solidFill>
                <a:srgbClr val="000000"/>
              </a:solidFill>
              <a:latin typeface="Eras Medium ITC" panose="020B0602030504020804" pitchFamily="34" charset="0"/>
            </a:endParaRPr>
          </a:p>
        </p:txBody>
      </p:sp>
      <p:sp>
        <p:nvSpPr>
          <p:cNvPr id="33" name="TextBox 32">
            <a:extLst>
              <a:ext uri="{FF2B5EF4-FFF2-40B4-BE49-F238E27FC236}">
                <a16:creationId xmlns:a16="http://schemas.microsoft.com/office/drawing/2014/main" id="{91BE3742-9D8D-4646-8A01-175FB1693B05}"/>
              </a:ext>
            </a:extLst>
          </p:cNvPr>
          <p:cNvSpPr txBox="1"/>
          <p:nvPr/>
        </p:nvSpPr>
        <p:spPr>
          <a:xfrm>
            <a:off x="962586" y="3404135"/>
            <a:ext cx="1200709" cy="307777"/>
          </a:xfrm>
          <a:prstGeom prst="rect">
            <a:avLst/>
          </a:prstGeom>
          <a:noFill/>
        </p:spPr>
        <p:txBody>
          <a:bodyPr wrap="square">
            <a:spAutoFit/>
          </a:bodyPr>
          <a:lstStyle/>
          <a:p>
            <a:r>
              <a:rPr lang="en-US" sz="1400" b="1" cap="small" dirty="0">
                <a:solidFill>
                  <a:srgbClr val="000000"/>
                </a:solidFill>
                <a:latin typeface="Eras Medium ITC" panose="020B0602030504020804" pitchFamily="34" charset="0"/>
              </a:rPr>
              <a:t>Without</a:t>
            </a:r>
            <a:endParaRPr lang="en-US" sz="1200" b="1" cap="small" dirty="0">
              <a:solidFill>
                <a:srgbClr val="000000"/>
              </a:solidFill>
              <a:latin typeface="Eras Medium ITC" panose="020B0602030504020804" pitchFamily="34" charset="0"/>
            </a:endParaRPr>
          </a:p>
        </p:txBody>
      </p:sp>
      <p:pic>
        <p:nvPicPr>
          <p:cNvPr id="35" name="Picture 34">
            <a:extLst>
              <a:ext uri="{FF2B5EF4-FFF2-40B4-BE49-F238E27FC236}">
                <a16:creationId xmlns:a16="http://schemas.microsoft.com/office/drawing/2014/main" id="{D33520F1-4B35-4034-A03B-F1CC203C9F01}"/>
              </a:ext>
            </a:extLst>
          </p:cNvPr>
          <p:cNvPicPr>
            <a:picLocks noChangeAspect="1"/>
          </p:cNvPicPr>
          <p:nvPr/>
        </p:nvPicPr>
        <p:blipFill rotWithShape="1">
          <a:blip r:embed="rId2"/>
          <a:srcRect b="48952"/>
          <a:stretch/>
        </p:blipFill>
        <p:spPr>
          <a:xfrm>
            <a:off x="2722236" y="3404135"/>
            <a:ext cx="2127680" cy="467359"/>
          </a:xfrm>
          <a:prstGeom prst="rect">
            <a:avLst/>
          </a:prstGeom>
        </p:spPr>
      </p:pic>
      <p:pic>
        <p:nvPicPr>
          <p:cNvPr id="37" name="Picture 36">
            <a:extLst>
              <a:ext uri="{FF2B5EF4-FFF2-40B4-BE49-F238E27FC236}">
                <a16:creationId xmlns:a16="http://schemas.microsoft.com/office/drawing/2014/main" id="{69E3C96A-EABA-4A37-9CD5-C4F9B619915F}"/>
              </a:ext>
            </a:extLst>
          </p:cNvPr>
          <p:cNvPicPr>
            <a:picLocks noChangeAspect="1"/>
          </p:cNvPicPr>
          <p:nvPr/>
        </p:nvPicPr>
        <p:blipFill rotWithShape="1">
          <a:blip r:embed="rId3"/>
          <a:srcRect b="48952"/>
          <a:stretch/>
        </p:blipFill>
        <p:spPr>
          <a:xfrm>
            <a:off x="5224912" y="3404135"/>
            <a:ext cx="3002866" cy="467359"/>
          </a:xfrm>
          <a:prstGeom prst="rect">
            <a:avLst/>
          </a:prstGeom>
        </p:spPr>
      </p:pic>
      <p:sp>
        <p:nvSpPr>
          <p:cNvPr id="41" name="TextBox 40">
            <a:extLst>
              <a:ext uri="{FF2B5EF4-FFF2-40B4-BE49-F238E27FC236}">
                <a16:creationId xmlns:a16="http://schemas.microsoft.com/office/drawing/2014/main" id="{EC6E3E10-6A87-4B5D-9CF3-F591D0FE0253}"/>
              </a:ext>
            </a:extLst>
          </p:cNvPr>
          <p:cNvSpPr txBox="1"/>
          <p:nvPr/>
        </p:nvSpPr>
        <p:spPr>
          <a:xfrm>
            <a:off x="2878522" y="3782971"/>
            <a:ext cx="888262" cy="338554"/>
          </a:xfrm>
          <a:prstGeom prst="rect">
            <a:avLst/>
          </a:prstGeom>
          <a:noFill/>
        </p:spPr>
        <p:txBody>
          <a:bodyPr wrap="square">
            <a:spAutoFit/>
          </a:bodyPr>
          <a:lstStyle/>
          <a:p>
            <a:pPr algn="ctr"/>
            <a:r>
              <a:rPr lang="en-US" sz="1600" b="1" cap="small" dirty="0">
                <a:solidFill>
                  <a:srgbClr val="000000"/>
                </a:solidFill>
                <a:latin typeface="Eras Medium ITC" panose="020B0602030504020804" pitchFamily="34" charset="0"/>
              </a:rPr>
              <a:t>60 min</a:t>
            </a:r>
            <a:endParaRPr lang="en-US" sz="1200" b="1" cap="small" dirty="0">
              <a:solidFill>
                <a:srgbClr val="000000"/>
              </a:solidFill>
              <a:latin typeface="Eras Medium ITC" panose="020B0602030504020804" pitchFamily="34" charset="0"/>
            </a:endParaRPr>
          </a:p>
        </p:txBody>
      </p:sp>
      <p:sp>
        <p:nvSpPr>
          <p:cNvPr id="42" name="TextBox 41">
            <a:extLst>
              <a:ext uri="{FF2B5EF4-FFF2-40B4-BE49-F238E27FC236}">
                <a16:creationId xmlns:a16="http://schemas.microsoft.com/office/drawing/2014/main" id="{03BA3C54-7DAF-4B71-AC62-C564183662B3}"/>
              </a:ext>
            </a:extLst>
          </p:cNvPr>
          <p:cNvSpPr txBox="1"/>
          <p:nvPr/>
        </p:nvSpPr>
        <p:spPr>
          <a:xfrm>
            <a:off x="5821976" y="3782971"/>
            <a:ext cx="888262" cy="338554"/>
          </a:xfrm>
          <a:prstGeom prst="rect">
            <a:avLst/>
          </a:prstGeom>
          <a:noFill/>
        </p:spPr>
        <p:txBody>
          <a:bodyPr wrap="square">
            <a:spAutoFit/>
          </a:bodyPr>
          <a:lstStyle/>
          <a:p>
            <a:pPr algn="ctr"/>
            <a:r>
              <a:rPr lang="en-US" sz="1600" b="1" cap="small" dirty="0">
                <a:solidFill>
                  <a:srgbClr val="000000"/>
                </a:solidFill>
                <a:latin typeface="Eras Medium ITC" panose="020B0602030504020804" pitchFamily="34" charset="0"/>
              </a:rPr>
              <a:t>85%</a:t>
            </a:r>
            <a:endParaRPr lang="en-US" sz="1200" b="1" cap="small" dirty="0">
              <a:solidFill>
                <a:srgbClr val="000000"/>
              </a:solidFill>
              <a:latin typeface="Eras Medium ITC" panose="020B0602030504020804" pitchFamily="34" charset="0"/>
            </a:endParaRPr>
          </a:p>
        </p:txBody>
      </p:sp>
      <p:cxnSp>
        <p:nvCxnSpPr>
          <p:cNvPr id="46" name="Straight Connector 45">
            <a:extLst>
              <a:ext uri="{FF2B5EF4-FFF2-40B4-BE49-F238E27FC236}">
                <a16:creationId xmlns:a16="http://schemas.microsoft.com/office/drawing/2014/main" id="{453FF13D-67DE-4DDC-A19F-57071BC3B19C}"/>
              </a:ext>
            </a:extLst>
          </p:cNvPr>
          <p:cNvCxnSpPr/>
          <p:nvPr/>
        </p:nvCxnSpPr>
        <p:spPr>
          <a:xfrm>
            <a:off x="657069" y="2349562"/>
            <a:ext cx="7915275" cy="0"/>
          </a:xfrm>
          <a:prstGeom prst="line">
            <a:avLst/>
          </a:prstGeom>
          <a:ln w="2857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64044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1000"/>
                                        <p:tgtEl>
                                          <p:spTgt spid="22"/>
                                        </p:tgtEl>
                                      </p:cBhvr>
                                    </p:animEffect>
                                  </p:childTnLst>
                                </p:cTn>
                              </p:par>
                              <p:par>
                                <p:cTn id="11" presetID="10" presetClass="entr" presetSubtype="0" fill="hold" nodeType="withEffect">
                                  <p:stCondLst>
                                    <p:cond delay="0"/>
                                  </p:stCondLst>
                                  <p:childTnLst>
                                    <p:set>
                                      <p:cBhvr>
                                        <p:cTn id="12" dur="1" fill="hold">
                                          <p:stCondLst>
                                            <p:cond delay="0"/>
                                          </p:stCondLst>
                                        </p:cTn>
                                        <p:tgtEl>
                                          <p:spTgt spid="38"/>
                                        </p:tgtEl>
                                        <p:attrNameLst>
                                          <p:attrName>style.visibility</p:attrName>
                                        </p:attrNameLst>
                                      </p:cBhvr>
                                      <p:to>
                                        <p:strVal val="visible"/>
                                      </p:to>
                                    </p:set>
                                    <p:animEffect transition="in" filter="fade">
                                      <p:cBhvr>
                                        <p:cTn id="13" dur="1000"/>
                                        <p:tgtEl>
                                          <p:spTgt spid="38"/>
                                        </p:tgtEl>
                                      </p:cBhvr>
                                    </p:animEffect>
                                  </p:childTnLst>
                                </p:cTn>
                              </p:par>
                              <p:par>
                                <p:cTn id="14" presetID="10" presetClass="entr" presetSubtype="0" fill="hold" nodeType="withEffect">
                                  <p:stCondLst>
                                    <p:cond delay="0"/>
                                  </p:stCondLst>
                                  <p:childTnLst>
                                    <p:set>
                                      <p:cBhvr>
                                        <p:cTn id="15" dur="1" fill="hold">
                                          <p:stCondLst>
                                            <p:cond delay="0"/>
                                          </p:stCondLst>
                                        </p:cTn>
                                        <p:tgtEl>
                                          <p:spTgt spid="35"/>
                                        </p:tgtEl>
                                        <p:attrNameLst>
                                          <p:attrName>style.visibility</p:attrName>
                                        </p:attrNameLst>
                                      </p:cBhvr>
                                      <p:to>
                                        <p:strVal val="visible"/>
                                      </p:to>
                                    </p:set>
                                    <p:animEffect transition="in" filter="fade">
                                      <p:cBhvr>
                                        <p:cTn id="16" dur="1000"/>
                                        <p:tgtEl>
                                          <p:spTgt spid="35"/>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41"/>
                                        </p:tgtEl>
                                        <p:attrNameLst>
                                          <p:attrName>style.visibility</p:attrName>
                                        </p:attrNameLst>
                                      </p:cBhvr>
                                      <p:to>
                                        <p:strVal val="visible"/>
                                      </p:to>
                                    </p:set>
                                    <p:animEffect transition="in" filter="fade">
                                      <p:cBhvr>
                                        <p:cTn id="19" dur="1000"/>
                                        <p:tgtEl>
                                          <p:spTgt spid="41"/>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fade">
                                      <p:cBhvr>
                                        <p:cTn id="24" dur="500"/>
                                        <p:tgtEl>
                                          <p:spTgt spid="31"/>
                                        </p:tgtEl>
                                      </p:cBhvr>
                                    </p:animEffect>
                                  </p:childTnLst>
                                </p:cTn>
                              </p:par>
                              <p:par>
                                <p:cTn id="25" presetID="10" presetClass="entr" presetSubtype="0" fill="hold" nodeType="withEffect">
                                  <p:stCondLst>
                                    <p:cond delay="0"/>
                                  </p:stCondLst>
                                  <p:childTnLst>
                                    <p:set>
                                      <p:cBhvr>
                                        <p:cTn id="26" dur="1" fill="hold">
                                          <p:stCondLst>
                                            <p:cond delay="0"/>
                                          </p:stCondLst>
                                        </p:cTn>
                                        <p:tgtEl>
                                          <p:spTgt spid="39"/>
                                        </p:tgtEl>
                                        <p:attrNameLst>
                                          <p:attrName>style.visibility</p:attrName>
                                        </p:attrNameLst>
                                      </p:cBhvr>
                                      <p:to>
                                        <p:strVal val="visible"/>
                                      </p:to>
                                    </p:set>
                                    <p:animEffect transition="in" filter="fade">
                                      <p:cBhvr>
                                        <p:cTn id="27" dur="500"/>
                                        <p:tgtEl>
                                          <p:spTgt spid="39"/>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40"/>
                                        </p:tgtEl>
                                        <p:attrNameLst>
                                          <p:attrName>style.visibility</p:attrName>
                                        </p:attrNameLst>
                                      </p:cBhvr>
                                      <p:to>
                                        <p:strVal val="visible"/>
                                      </p:to>
                                    </p:set>
                                    <p:animEffect transition="in" filter="fade">
                                      <p:cBhvr>
                                        <p:cTn id="30" dur="500"/>
                                        <p:tgtEl>
                                          <p:spTgt spid="40"/>
                                        </p:tgtEl>
                                      </p:cBhvr>
                                    </p:animEffect>
                                  </p:childTnLst>
                                </p:cTn>
                              </p:par>
                              <p:par>
                                <p:cTn id="31" presetID="10" presetClass="entr" presetSubtype="0" fill="hold" nodeType="withEffect">
                                  <p:stCondLst>
                                    <p:cond delay="0"/>
                                  </p:stCondLst>
                                  <p:childTnLst>
                                    <p:set>
                                      <p:cBhvr>
                                        <p:cTn id="32" dur="1" fill="hold">
                                          <p:stCondLst>
                                            <p:cond delay="0"/>
                                          </p:stCondLst>
                                        </p:cTn>
                                        <p:tgtEl>
                                          <p:spTgt spid="37"/>
                                        </p:tgtEl>
                                        <p:attrNameLst>
                                          <p:attrName>style.visibility</p:attrName>
                                        </p:attrNameLst>
                                      </p:cBhvr>
                                      <p:to>
                                        <p:strVal val="visible"/>
                                      </p:to>
                                    </p:set>
                                    <p:animEffect transition="in" filter="fade">
                                      <p:cBhvr>
                                        <p:cTn id="33" dur="500"/>
                                        <p:tgtEl>
                                          <p:spTgt spid="37"/>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42"/>
                                        </p:tgtEl>
                                        <p:attrNameLst>
                                          <p:attrName>style.visibility</p:attrName>
                                        </p:attrNameLst>
                                      </p:cBhvr>
                                      <p:to>
                                        <p:strVal val="visible"/>
                                      </p:to>
                                    </p:set>
                                    <p:animEffect transition="in" filter="fade">
                                      <p:cBhvr>
                                        <p:cTn id="36"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31" grpId="0"/>
      <p:bldP spid="22" grpId="0"/>
      <p:bldP spid="40" grpId="0"/>
      <p:bldP spid="41" grpId="0"/>
      <p:bldP spid="42"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EFA2E686-C7D1-4AFE-ACFD-A3B730953E67}"/>
              </a:ext>
            </a:extLst>
          </p:cNvPr>
          <p:cNvSpPr>
            <a:spLocks noGrp="1"/>
          </p:cNvSpPr>
          <p:nvPr>
            <p:ph type="body" sz="quarter" idx="10"/>
          </p:nvPr>
        </p:nvSpPr>
        <p:spPr/>
        <p:txBody>
          <a:bodyPr>
            <a:normAutofit/>
          </a:bodyPr>
          <a:lstStyle/>
          <a:p>
            <a:pPr marL="0" indent="0">
              <a:lnSpc>
                <a:spcPct val="120000"/>
              </a:lnSpc>
              <a:spcBef>
                <a:spcPts val="0"/>
              </a:spcBef>
            </a:pPr>
            <a:r>
              <a:rPr lang="en-US" dirty="0"/>
              <a:t>AOR, adjusted odds ratio; CI, confidence interval; RCSE, recurrent convulsive status epilepticus</a:t>
            </a:r>
          </a:p>
          <a:p>
            <a:pPr marL="0" indent="0">
              <a:lnSpc>
                <a:spcPct val="120000"/>
              </a:lnSpc>
              <a:spcBef>
                <a:spcPts val="0"/>
              </a:spcBef>
            </a:pPr>
            <a:r>
              <a:rPr lang="en-US" b="0" i="0" dirty="0" err="1">
                <a:solidFill>
                  <a:srgbClr val="333333"/>
                </a:solidFill>
                <a:effectLst/>
                <a:latin typeface="Guardian TextSans Web"/>
              </a:rPr>
              <a:t>Gaínza-Lein</a:t>
            </a:r>
            <a:r>
              <a:rPr lang="en-US" b="0" i="0" dirty="0">
                <a:solidFill>
                  <a:srgbClr val="333333"/>
                </a:solidFill>
                <a:effectLst/>
                <a:latin typeface="Guardian TextSans Web"/>
              </a:rPr>
              <a:t> M, et al. </a:t>
            </a:r>
            <a:r>
              <a:rPr lang="en-US" b="0" i="1" dirty="0">
                <a:solidFill>
                  <a:srgbClr val="333333"/>
                </a:solidFill>
                <a:effectLst/>
                <a:latin typeface="Guardian TextSans Web"/>
              </a:rPr>
              <a:t>JAMA Neurol.</a:t>
            </a:r>
            <a:r>
              <a:rPr lang="en-US" b="0" i="0" dirty="0">
                <a:solidFill>
                  <a:srgbClr val="333333"/>
                </a:solidFill>
                <a:effectLst/>
                <a:latin typeface="Guardian TextSans Web"/>
              </a:rPr>
              <a:t> 2018;75(4):410–418. doi:10.1001/jamaneurol.2017.4382.</a:t>
            </a:r>
            <a:endParaRPr lang="en-US" dirty="0"/>
          </a:p>
        </p:txBody>
      </p:sp>
      <p:pic>
        <p:nvPicPr>
          <p:cNvPr id="11" name="Picture 10">
            <a:extLst>
              <a:ext uri="{FF2B5EF4-FFF2-40B4-BE49-F238E27FC236}">
                <a16:creationId xmlns:a16="http://schemas.microsoft.com/office/drawing/2014/main" id="{159DFCFB-DCAA-4ED5-8A05-4BB22C38E8DF}"/>
              </a:ext>
            </a:extLst>
          </p:cNvPr>
          <p:cNvPicPr>
            <a:picLocks noChangeAspect="1"/>
          </p:cNvPicPr>
          <p:nvPr/>
        </p:nvPicPr>
        <p:blipFill rotWithShape="1">
          <a:blip r:embed="rId2"/>
          <a:srcRect t="11341" b="43038"/>
          <a:stretch/>
        </p:blipFill>
        <p:spPr>
          <a:xfrm>
            <a:off x="830580" y="194729"/>
            <a:ext cx="7482840" cy="1034530"/>
          </a:xfrm>
          <a:prstGeom prst="rect">
            <a:avLst/>
          </a:prstGeom>
        </p:spPr>
      </p:pic>
      <p:pic>
        <p:nvPicPr>
          <p:cNvPr id="12" name="Picture 11">
            <a:extLst>
              <a:ext uri="{FF2B5EF4-FFF2-40B4-BE49-F238E27FC236}">
                <a16:creationId xmlns:a16="http://schemas.microsoft.com/office/drawing/2014/main" id="{AB59D8CE-584B-4D08-A4F5-E6210EDD3C08}"/>
              </a:ext>
            </a:extLst>
          </p:cNvPr>
          <p:cNvPicPr>
            <a:picLocks noChangeAspect="1"/>
          </p:cNvPicPr>
          <p:nvPr/>
        </p:nvPicPr>
        <p:blipFill rotWithShape="1">
          <a:blip r:embed="rId2"/>
          <a:srcRect t="63821"/>
          <a:stretch/>
        </p:blipFill>
        <p:spPr>
          <a:xfrm>
            <a:off x="830584" y="1264168"/>
            <a:ext cx="7482832" cy="820442"/>
          </a:xfrm>
          <a:prstGeom prst="rect">
            <a:avLst/>
          </a:prstGeom>
        </p:spPr>
      </p:pic>
      <p:graphicFrame>
        <p:nvGraphicFramePr>
          <p:cNvPr id="15" name="Table 15">
            <a:extLst>
              <a:ext uri="{FF2B5EF4-FFF2-40B4-BE49-F238E27FC236}">
                <a16:creationId xmlns:a16="http://schemas.microsoft.com/office/drawing/2014/main" id="{C9550F69-3AFA-46B0-8BEE-B1CE5DE8BAC5}"/>
              </a:ext>
            </a:extLst>
          </p:cNvPr>
          <p:cNvGraphicFramePr>
            <a:graphicFrameLocks noGrp="1"/>
          </p:cNvGraphicFramePr>
          <p:nvPr>
            <p:extLst>
              <p:ext uri="{D42A27DB-BD31-4B8C-83A1-F6EECF244321}">
                <p14:modId xmlns:p14="http://schemas.microsoft.com/office/powerpoint/2010/main" val="1202187723"/>
              </p:ext>
            </p:extLst>
          </p:nvPr>
        </p:nvGraphicFramePr>
        <p:xfrm>
          <a:off x="274320" y="2205460"/>
          <a:ext cx="8595360" cy="2199640"/>
        </p:xfrm>
        <a:graphic>
          <a:graphicData uri="http://schemas.openxmlformats.org/drawingml/2006/table">
            <a:tbl>
              <a:tblPr firstRow="1" bandRow="1">
                <a:tableStyleId>{5C22544A-7EE6-4342-B048-85BDC9FD1C3A}</a:tableStyleId>
              </a:tblPr>
              <a:tblGrid>
                <a:gridCol w="4297680">
                  <a:extLst>
                    <a:ext uri="{9D8B030D-6E8A-4147-A177-3AD203B41FA5}">
                      <a16:colId xmlns:a16="http://schemas.microsoft.com/office/drawing/2014/main" val="679270105"/>
                    </a:ext>
                  </a:extLst>
                </a:gridCol>
                <a:gridCol w="2773680">
                  <a:extLst>
                    <a:ext uri="{9D8B030D-6E8A-4147-A177-3AD203B41FA5}">
                      <a16:colId xmlns:a16="http://schemas.microsoft.com/office/drawing/2014/main" val="4253445608"/>
                    </a:ext>
                  </a:extLst>
                </a:gridCol>
                <a:gridCol w="1524000">
                  <a:extLst>
                    <a:ext uri="{9D8B030D-6E8A-4147-A177-3AD203B41FA5}">
                      <a16:colId xmlns:a16="http://schemas.microsoft.com/office/drawing/2014/main" val="3389497674"/>
                    </a:ext>
                  </a:extLst>
                </a:gridCol>
              </a:tblGrid>
              <a:tr h="370840">
                <a:tc gridSpan="3">
                  <a:txBody>
                    <a:bodyPr/>
                    <a:lstStyle/>
                    <a:p>
                      <a:r>
                        <a:rPr lang="en-US" dirty="0"/>
                        <a:t>PSERG Trial: multicenter observational study of pediatric patients (N=218) with RCSE</a:t>
                      </a:r>
                    </a:p>
                  </a:txBody>
                  <a:tcPr anchor="ctr"/>
                </a:tc>
                <a:tc hMerge="1">
                  <a:txBody>
                    <a:bodyPr/>
                    <a:lstStyle/>
                    <a:p>
                      <a:endParaRPr lang="en-US" dirty="0"/>
                    </a:p>
                  </a:txBody>
                  <a:tcPr/>
                </a:tc>
                <a:tc hMerge="1">
                  <a:txBody>
                    <a:bodyPr/>
                    <a:lstStyle/>
                    <a:p>
                      <a:endParaRPr lang="en-US"/>
                    </a:p>
                  </a:txBody>
                  <a:tcPr/>
                </a:tc>
                <a:extLst>
                  <a:ext uri="{0D108BD9-81ED-4DB2-BD59-A6C34878D82A}">
                    <a16:rowId xmlns:a16="http://schemas.microsoft.com/office/drawing/2014/main" val="3885317971"/>
                  </a:ext>
                </a:extLst>
              </a:tr>
              <a:tr h="370840">
                <a:tc>
                  <a:txBody>
                    <a:bodyPr/>
                    <a:lstStyle/>
                    <a:p>
                      <a:r>
                        <a:rPr lang="en-US" b="1" dirty="0"/>
                        <a:t>First-line benzodiazepine treatment timing</a:t>
                      </a:r>
                    </a:p>
                    <a:p>
                      <a:pPr marL="0" indent="358775"/>
                      <a:r>
                        <a:rPr lang="en-US" dirty="0"/>
                        <a:t>Within 10 min</a:t>
                      </a:r>
                    </a:p>
                    <a:p>
                      <a:pPr marL="0" indent="358775"/>
                      <a:r>
                        <a:rPr lang="en-US" dirty="0"/>
                        <a:t>Delayed treatment</a:t>
                      </a:r>
                    </a:p>
                  </a:txBody>
                  <a:tcPr anchor="ctr"/>
                </a:tc>
                <a:tc>
                  <a:txBody>
                    <a:bodyPr/>
                    <a:lstStyle/>
                    <a:p>
                      <a:endParaRPr lang="en-US" dirty="0"/>
                    </a:p>
                    <a:p>
                      <a:pPr algn="r">
                        <a:tabLst/>
                      </a:pPr>
                      <a:r>
                        <a:rPr lang="en-US" dirty="0"/>
                        <a:t>74 (33.9%)</a:t>
                      </a:r>
                    </a:p>
                    <a:p>
                      <a:pPr algn="r">
                        <a:tabLst/>
                      </a:pPr>
                      <a:r>
                        <a:rPr lang="en-US" dirty="0"/>
                        <a:t>144 (66.1%)</a:t>
                      </a:r>
                    </a:p>
                  </a:txBody>
                  <a:tcPr anchor="ctr">
                    <a:lnR w="12700" cap="flat" cmpd="sng" algn="ctr">
                      <a:noFill/>
                      <a:prstDash val="solid"/>
                      <a:round/>
                      <a:headEnd type="none" w="med" len="med"/>
                      <a:tailEnd type="none" w="med" len="med"/>
                    </a:lnR>
                  </a:tcPr>
                </a:tc>
                <a:tc>
                  <a:txBody>
                    <a:bodyPr/>
                    <a:lstStyle/>
                    <a:p>
                      <a:pPr algn="r">
                        <a:tabLst/>
                      </a:pPr>
                      <a:endParaRPr lang="en-US" dirty="0"/>
                    </a:p>
                  </a:txBody>
                  <a:tcPr anchor="ctr">
                    <a:lnL w="12700" cap="flat" cmpd="sng" algn="ctr">
                      <a:noFill/>
                      <a:prstDash val="solid"/>
                      <a:round/>
                      <a:headEnd type="none" w="med" len="med"/>
                      <a:tailEnd type="none" w="med" len="med"/>
                    </a:lnL>
                  </a:tcPr>
                </a:tc>
                <a:extLst>
                  <a:ext uri="{0D108BD9-81ED-4DB2-BD59-A6C34878D82A}">
                    <a16:rowId xmlns:a16="http://schemas.microsoft.com/office/drawing/2014/main" val="613549110"/>
                  </a:ext>
                </a:extLst>
              </a:tr>
              <a:tr h="370840">
                <a:tc>
                  <a:txBody>
                    <a:bodyPr/>
                    <a:lstStyle/>
                    <a:p>
                      <a:r>
                        <a:rPr lang="en-US" b="1" dirty="0"/>
                        <a:t>Multivariate analysis of delayed group</a:t>
                      </a:r>
                    </a:p>
                    <a:p>
                      <a:pPr marL="0" indent="358775"/>
                      <a:r>
                        <a:rPr lang="en-US" dirty="0"/>
                        <a:t>Risk of death</a:t>
                      </a:r>
                    </a:p>
                    <a:p>
                      <a:pPr marL="0" indent="358775"/>
                      <a:r>
                        <a:rPr lang="en-US" dirty="0"/>
                        <a:t>Need for continuous infusion</a:t>
                      </a:r>
                    </a:p>
                    <a:p>
                      <a:pPr marL="0" indent="358775"/>
                      <a:r>
                        <a:rPr lang="en-US" dirty="0"/>
                        <a:t>Increased convulsive seizure duration</a:t>
                      </a:r>
                    </a:p>
                    <a:p>
                      <a:pPr marL="0" indent="358775"/>
                      <a:r>
                        <a:rPr lang="en-US" dirty="0"/>
                        <a:t>Risk of hypotension</a:t>
                      </a:r>
                    </a:p>
                  </a:txBody>
                  <a:tcPr anchor="ctr"/>
                </a:tc>
                <a:tc>
                  <a:txBody>
                    <a:bodyPr/>
                    <a:lstStyle/>
                    <a:p>
                      <a:pPr algn="r">
                        <a:tabLst/>
                      </a:pPr>
                      <a:r>
                        <a:rPr lang="en-US" b="1" dirty="0"/>
                        <a:t>Adjusted Odds Ratio (95% CI)</a:t>
                      </a:r>
                    </a:p>
                    <a:p>
                      <a:pPr algn="r">
                        <a:tabLst/>
                      </a:pPr>
                      <a:r>
                        <a:rPr lang="en-US" dirty="0"/>
                        <a:t>11.0 (1.43 to ∞)</a:t>
                      </a:r>
                    </a:p>
                    <a:p>
                      <a:pPr algn="r">
                        <a:tabLst/>
                      </a:pPr>
                      <a:r>
                        <a:rPr lang="en-US" dirty="0"/>
                        <a:t>1.8 (1.01-3.36) </a:t>
                      </a:r>
                    </a:p>
                    <a:p>
                      <a:pPr algn="r">
                        <a:tabLst/>
                      </a:pPr>
                      <a:r>
                        <a:rPr lang="en-US" dirty="0"/>
                        <a:t>2.6 (1.38-4.88)</a:t>
                      </a:r>
                    </a:p>
                    <a:p>
                      <a:pPr algn="r">
                        <a:tabLst/>
                      </a:pPr>
                      <a:r>
                        <a:rPr lang="en-US" dirty="0"/>
                        <a:t>2.3 (1.16-4.63)</a:t>
                      </a:r>
                    </a:p>
                  </a:txBody>
                  <a:tcPr anchor="ctr">
                    <a:lnR w="12700" cap="flat" cmpd="sng" algn="ctr">
                      <a:noFill/>
                      <a:prstDash val="solid"/>
                      <a:round/>
                      <a:headEnd type="none" w="med" len="med"/>
                      <a:tailEnd type="none" w="med" len="med"/>
                    </a:lnR>
                  </a:tcPr>
                </a:tc>
                <a:tc>
                  <a:txBody>
                    <a:bodyPr/>
                    <a:lstStyle/>
                    <a:p>
                      <a:pPr algn="r">
                        <a:tabLst/>
                      </a:pPr>
                      <a:r>
                        <a:rPr lang="en-US" b="1" i="1" dirty="0"/>
                        <a:t>P-</a:t>
                      </a:r>
                      <a:r>
                        <a:rPr lang="en-US" b="1" i="0" dirty="0"/>
                        <a:t>value</a:t>
                      </a:r>
                      <a:endParaRPr lang="en-US" b="1" i="1" dirty="0"/>
                    </a:p>
                    <a:p>
                      <a:pPr algn="r">
                        <a:tabLst/>
                      </a:pPr>
                      <a:r>
                        <a:rPr lang="en-US" dirty="0"/>
                        <a:t>0.02</a:t>
                      </a:r>
                    </a:p>
                    <a:p>
                      <a:pPr algn="r">
                        <a:tabLst/>
                      </a:pPr>
                      <a:r>
                        <a:rPr lang="en-US" dirty="0"/>
                        <a:t>0.047</a:t>
                      </a:r>
                    </a:p>
                    <a:p>
                      <a:pPr algn="r">
                        <a:tabLst/>
                      </a:pPr>
                      <a:r>
                        <a:rPr lang="en-US" dirty="0"/>
                        <a:t>0.003</a:t>
                      </a:r>
                    </a:p>
                    <a:p>
                      <a:pPr algn="r">
                        <a:tabLst/>
                      </a:pPr>
                      <a:r>
                        <a:rPr lang="en-US" dirty="0"/>
                        <a:t>0.02</a:t>
                      </a:r>
                    </a:p>
                  </a:txBody>
                  <a:tcPr anchor="ctr">
                    <a:lnL w="12700" cap="flat" cmpd="sng" algn="ctr">
                      <a:noFill/>
                      <a:prstDash val="solid"/>
                      <a:round/>
                      <a:headEnd type="none" w="med" len="med"/>
                      <a:tailEnd type="none" w="med" len="med"/>
                    </a:lnL>
                  </a:tcPr>
                </a:tc>
                <a:extLst>
                  <a:ext uri="{0D108BD9-81ED-4DB2-BD59-A6C34878D82A}">
                    <a16:rowId xmlns:a16="http://schemas.microsoft.com/office/drawing/2014/main" val="4175714415"/>
                  </a:ext>
                </a:extLst>
              </a:tr>
            </a:tbl>
          </a:graphicData>
        </a:graphic>
      </p:graphicFrame>
    </p:spTree>
    <p:extLst>
      <p:ext uri="{BB962C8B-B14F-4D97-AF65-F5344CB8AC3E}">
        <p14:creationId xmlns:p14="http://schemas.microsoft.com/office/powerpoint/2010/main" val="204047413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F549AE3-AA7C-4FA1-8B5F-A895D0258674}"/>
              </a:ext>
            </a:extLst>
          </p:cNvPr>
          <p:cNvSpPr/>
          <p:nvPr/>
        </p:nvSpPr>
        <p:spPr>
          <a:xfrm>
            <a:off x="830584" y="2309179"/>
            <a:ext cx="7589516" cy="1754326"/>
          </a:xfrm>
          <a:prstGeom prst="rect">
            <a:avLst/>
          </a:prstGeom>
          <a:solidFill>
            <a:srgbClr val="F2F2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8">
            <a:extLst>
              <a:ext uri="{FF2B5EF4-FFF2-40B4-BE49-F238E27FC236}">
                <a16:creationId xmlns:a16="http://schemas.microsoft.com/office/drawing/2014/main" id="{EFA2E686-C7D1-4AFE-ACFD-A3B730953E67}"/>
              </a:ext>
            </a:extLst>
          </p:cNvPr>
          <p:cNvSpPr>
            <a:spLocks noGrp="1"/>
          </p:cNvSpPr>
          <p:nvPr>
            <p:ph type="body" sz="quarter" idx="10"/>
          </p:nvPr>
        </p:nvSpPr>
        <p:spPr/>
        <p:txBody>
          <a:bodyPr>
            <a:normAutofit/>
          </a:bodyPr>
          <a:lstStyle/>
          <a:p>
            <a:pPr marL="0" indent="0">
              <a:lnSpc>
                <a:spcPct val="120000"/>
              </a:lnSpc>
              <a:spcBef>
                <a:spcPts val="0"/>
              </a:spcBef>
            </a:pPr>
            <a:r>
              <a:rPr lang="en-US" b="0" i="0" dirty="0" err="1">
                <a:solidFill>
                  <a:srgbClr val="333333"/>
                </a:solidFill>
                <a:effectLst/>
                <a:latin typeface="Guardian TextSans Web"/>
              </a:rPr>
              <a:t>Gaínza-Lein</a:t>
            </a:r>
            <a:r>
              <a:rPr lang="en-US" b="0" i="0" dirty="0">
                <a:solidFill>
                  <a:srgbClr val="333333"/>
                </a:solidFill>
                <a:effectLst/>
                <a:latin typeface="Guardian TextSans Web"/>
              </a:rPr>
              <a:t> M, et al. </a:t>
            </a:r>
            <a:r>
              <a:rPr lang="en-US" b="0" i="1" dirty="0">
                <a:solidFill>
                  <a:srgbClr val="333333"/>
                </a:solidFill>
                <a:effectLst/>
                <a:latin typeface="Guardian TextSans Web"/>
              </a:rPr>
              <a:t>JAMA Neurol.</a:t>
            </a:r>
            <a:r>
              <a:rPr lang="en-US" b="0" i="0" dirty="0">
                <a:solidFill>
                  <a:srgbClr val="333333"/>
                </a:solidFill>
                <a:effectLst/>
                <a:latin typeface="Guardian TextSans Web"/>
              </a:rPr>
              <a:t> 2018;75(4):410–418. doi:10.1001/jamaneurol.2017.4382.</a:t>
            </a:r>
            <a:endParaRPr lang="en-US" dirty="0"/>
          </a:p>
        </p:txBody>
      </p:sp>
      <p:pic>
        <p:nvPicPr>
          <p:cNvPr id="11" name="Picture 10">
            <a:extLst>
              <a:ext uri="{FF2B5EF4-FFF2-40B4-BE49-F238E27FC236}">
                <a16:creationId xmlns:a16="http://schemas.microsoft.com/office/drawing/2014/main" id="{159DFCFB-DCAA-4ED5-8A05-4BB22C38E8DF}"/>
              </a:ext>
            </a:extLst>
          </p:cNvPr>
          <p:cNvPicPr>
            <a:picLocks noChangeAspect="1"/>
          </p:cNvPicPr>
          <p:nvPr/>
        </p:nvPicPr>
        <p:blipFill rotWithShape="1">
          <a:blip r:embed="rId2"/>
          <a:srcRect t="11341" b="43038"/>
          <a:stretch/>
        </p:blipFill>
        <p:spPr>
          <a:xfrm>
            <a:off x="830580" y="194729"/>
            <a:ext cx="7482840" cy="1034530"/>
          </a:xfrm>
          <a:prstGeom prst="rect">
            <a:avLst/>
          </a:prstGeom>
        </p:spPr>
      </p:pic>
      <p:pic>
        <p:nvPicPr>
          <p:cNvPr id="12" name="Picture 11">
            <a:extLst>
              <a:ext uri="{FF2B5EF4-FFF2-40B4-BE49-F238E27FC236}">
                <a16:creationId xmlns:a16="http://schemas.microsoft.com/office/drawing/2014/main" id="{AB59D8CE-584B-4D08-A4F5-E6210EDD3C08}"/>
              </a:ext>
            </a:extLst>
          </p:cNvPr>
          <p:cNvPicPr>
            <a:picLocks noChangeAspect="1"/>
          </p:cNvPicPr>
          <p:nvPr/>
        </p:nvPicPr>
        <p:blipFill rotWithShape="1">
          <a:blip r:embed="rId2"/>
          <a:srcRect t="63821"/>
          <a:stretch/>
        </p:blipFill>
        <p:spPr>
          <a:xfrm>
            <a:off x="830584" y="1264168"/>
            <a:ext cx="7482832" cy="820442"/>
          </a:xfrm>
          <a:prstGeom prst="rect">
            <a:avLst/>
          </a:prstGeom>
        </p:spPr>
      </p:pic>
      <p:sp>
        <p:nvSpPr>
          <p:cNvPr id="7" name="TextBox 6">
            <a:extLst>
              <a:ext uri="{FF2B5EF4-FFF2-40B4-BE49-F238E27FC236}">
                <a16:creationId xmlns:a16="http://schemas.microsoft.com/office/drawing/2014/main" id="{6A73B701-A5F2-4D69-9C32-BCC432CDF92D}"/>
              </a:ext>
            </a:extLst>
          </p:cNvPr>
          <p:cNvSpPr txBox="1"/>
          <p:nvPr/>
        </p:nvSpPr>
        <p:spPr>
          <a:xfrm>
            <a:off x="937260" y="2309179"/>
            <a:ext cx="7269480" cy="1754326"/>
          </a:xfrm>
          <a:prstGeom prst="rect">
            <a:avLst/>
          </a:prstGeom>
          <a:noFill/>
        </p:spPr>
        <p:txBody>
          <a:bodyPr wrap="square">
            <a:spAutoFit/>
          </a:bodyPr>
          <a:lstStyle/>
          <a:p>
            <a:pPr algn="just"/>
            <a:r>
              <a:rPr kumimoji="0" lang="en-US" sz="1800" b="1" i="0" u="none" strike="noStrike" kern="1200" cap="small" spc="0" normalizeH="0" baseline="0" noProof="0" dirty="0">
                <a:ln>
                  <a:noFill/>
                </a:ln>
                <a:solidFill>
                  <a:srgbClr val="BE1E2C"/>
                </a:solidFill>
                <a:effectLst/>
                <a:uLnTx/>
                <a:uFillTx/>
                <a:latin typeface="Calibri" panose="020F0502020204030204"/>
                <a:ea typeface="+mn-ea"/>
                <a:cs typeface="+mn-cs"/>
              </a:rPr>
              <a:t>Conclusions and </a:t>
            </a:r>
            <a:r>
              <a:rPr lang="en-US" b="1" cap="small" dirty="0">
                <a:solidFill>
                  <a:srgbClr val="BE1E2C"/>
                </a:solidFill>
                <a:latin typeface="Calibri" panose="020F0502020204030204"/>
              </a:rPr>
              <a:t>relevance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Among pediatric patients with RCSE, an untimely first-line benzodiazepine treatment is independently associated with a higher frequency of death, use of continuous infusions, longer convulsion duration, and more frequent hypotension. Results of this study raise the question as to whether poor outcomes could, in part, be prevented by earlier administration of treatment. </a:t>
            </a:r>
            <a:endParaRPr lang="en-US" sz="2000" dirty="0"/>
          </a:p>
        </p:txBody>
      </p:sp>
    </p:spTree>
    <p:extLst>
      <p:ext uri="{BB962C8B-B14F-4D97-AF65-F5344CB8AC3E}">
        <p14:creationId xmlns:p14="http://schemas.microsoft.com/office/powerpoint/2010/main" val="42291615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E15019-69E4-4F4E-A36F-3E67096D3A72}"/>
              </a:ext>
            </a:extLst>
          </p:cNvPr>
          <p:cNvSpPr>
            <a:spLocks noGrp="1"/>
          </p:cNvSpPr>
          <p:nvPr>
            <p:ph type="title"/>
          </p:nvPr>
        </p:nvSpPr>
        <p:spPr/>
        <p:txBody>
          <a:bodyPr/>
          <a:lstStyle/>
          <a:p>
            <a:r>
              <a:rPr lang="en-US" b="1" dirty="0"/>
              <a:t>Program overview</a:t>
            </a:r>
          </a:p>
        </p:txBody>
      </p:sp>
      <p:sp>
        <p:nvSpPr>
          <p:cNvPr id="6" name="Content Placeholder 5">
            <a:extLst>
              <a:ext uri="{FF2B5EF4-FFF2-40B4-BE49-F238E27FC236}">
                <a16:creationId xmlns:a16="http://schemas.microsoft.com/office/drawing/2014/main" id="{79976DC9-0916-4D75-B977-E603EDB877BF}"/>
              </a:ext>
            </a:extLst>
          </p:cNvPr>
          <p:cNvSpPr>
            <a:spLocks noGrp="1"/>
          </p:cNvSpPr>
          <p:nvPr>
            <p:ph sz="half" idx="1"/>
          </p:nvPr>
        </p:nvSpPr>
        <p:spPr/>
        <p:txBody>
          <a:bodyPr>
            <a:normAutofit/>
          </a:bodyPr>
          <a:lstStyle/>
          <a:p>
            <a:r>
              <a:rPr lang="en-US" dirty="0"/>
              <a:t>Overview of care for seizure emergencies</a:t>
            </a:r>
          </a:p>
          <a:p>
            <a:r>
              <a:rPr lang="en-US" dirty="0"/>
              <a:t>Pediatric perspective</a:t>
            </a:r>
          </a:p>
          <a:p>
            <a:r>
              <a:rPr lang="en-US" dirty="0"/>
              <a:t>Advances in prehospital management of ARS</a:t>
            </a:r>
          </a:p>
          <a:p>
            <a:r>
              <a:rPr lang="en-US" dirty="0"/>
              <a:t>Faculty discussion: unanswered questions and emerging trends</a:t>
            </a:r>
          </a:p>
        </p:txBody>
      </p:sp>
      <p:sp>
        <p:nvSpPr>
          <p:cNvPr id="7" name="Content Placeholder 6">
            <a:extLst>
              <a:ext uri="{FF2B5EF4-FFF2-40B4-BE49-F238E27FC236}">
                <a16:creationId xmlns:a16="http://schemas.microsoft.com/office/drawing/2014/main" id="{74614641-C1D4-4A37-AFF0-F1C31E20C5A8}"/>
              </a:ext>
            </a:extLst>
          </p:cNvPr>
          <p:cNvSpPr>
            <a:spLocks noGrp="1"/>
          </p:cNvSpPr>
          <p:nvPr>
            <p:ph sz="half" idx="2"/>
          </p:nvPr>
        </p:nvSpPr>
        <p:spPr/>
        <p:txBody>
          <a:bodyPr>
            <a:normAutofit/>
          </a:bodyPr>
          <a:lstStyle/>
          <a:p>
            <a:r>
              <a:rPr lang="en-US" dirty="0"/>
              <a:t>Focus on caregivers and healthcare providers</a:t>
            </a:r>
          </a:p>
          <a:p>
            <a:r>
              <a:rPr lang="en-US" dirty="0"/>
              <a:t>Optimal management of seizure emergencies for caregivers</a:t>
            </a:r>
          </a:p>
          <a:p>
            <a:r>
              <a:rPr lang="en-US" dirty="0"/>
              <a:t>Key points summary</a:t>
            </a:r>
          </a:p>
          <a:p>
            <a:r>
              <a:rPr lang="en-US" dirty="0"/>
              <a:t>Faculty Q&amp;A panel</a:t>
            </a:r>
          </a:p>
          <a:p>
            <a:endParaRPr lang="en-US" dirty="0"/>
          </a:p>
          <a:p>
            <a:endParaRPr lang="en-US" dirty="0"/>
          </a:p>
        </p:txBody>
      </p:sp>
    </p:spTree>
    <p:extLst>
      <p:ext uri="{BB962C8B-B14F-4D97-AF65-F5344CB8AC3E}">
        <p14:creationId xmlns:p14="http://schemas.microsoft.com/office/powerpoint/2010/main" val="186284110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208A6BCE-A917-4C5E-849B-E4C7D7218FE2}"/>
              </a:ext>
            </a:extLst>
          </p:cNvPr>
          <p:cNvSpPr/>
          <p:nvPr/>
        </p:nvSpPr>
        <p:spPr>
          <a:xfrm>
            <a:off x="411480" y="1497173"/>
            <a:ext cx="8321040" cy="236220"/>
          </a:xfrm>
          <a:prstGeom prst="rect">
            <a:avLst/>
          </a:prstGeom>
          <a:solidFill>
            <a:srgbClr val="FFFF00">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AF6EBD2B-D14D-42DA-B38E-FC42230C9BF2}"/>
              </a:ext>
            </a:extLst>
          </p:cNvPr>
          <p:cNvSpPr/>
          <p:nvPr/>
        </p:nvSpPr>
        <p:spPr>
          <a:xfrm>
            <a:off x="411480" y="1733393"/>
            <a:ext cx="2796540" cy="236220"/>
          </a:xfrm>
          <a:prstGeom prst="rect">
            <a:avLst/>
          </a:prstGeom>
          <a:solidFill>
            <a:srgbClr val="FFFF00">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 Placeholder 8">
            <a:extLst>
              <a:ext uri="{FF2B5EF4-FFF2-40B4-BE49-F238E27FC236}">
                <a16:creationId xmlns:a16="http://schemas.microsoft.com/office/drawing/2014/main" id="{EFA2E686-C7D1-4AFE-ACFD-A3B730953E67}"/>
              </a:ext>
            </a:extLst>
          </p:cNvPr>
          <p:cNvSpPr>
            <a:spLocks noGrp="1"/>
          </p:cNvSpPr>
          <p:nvPr>
            <p:ph type="body" sz="quarter" idx="10"/>
          </p:nvPr>
        </p:nvSpPr>
        <p:spPr/>
        <p:txBody>
          <a:bodyPr>
            <a:normAutofit/>
          </a:bodyPr>
          <a:lstStyle/>
          <a:p>
            <a:r>
              <a:rPr lang="en-US" dirty="0" err="1"/>
              <a:t>Stredny</a:t>
            </a:r>
            <a:r>
              <a:rPr lang="en-US" dirty="0"/>
              <a:t> CM, et al. </a:t>
            </a:r>
            <a:r>
              <a:rPr lang="en-US" i="1" dirty="0"/>
              <a:t>Seizure</a:t>
            </a:r>
            <a:r>
              <a:rPr lang="en-US" dirty="0"/>
              <a:t>. 2018;58:133-140. </a:t>
            </a:r>
            <a:r>
              <a:rPr lang="en-US" dirty="0" err="1"/>
              <a:t>doi</a:t>
            </a:r>
            <a:r>
              <a:rPr lang="en-US" dirty="0"/>
              <a:t>: 10.1016/j.seizure.2018.04.011.</a:t>
            </a:r>
          </a:p>
        </p:txBody>
      </p:sp>
      <p:grpSp>
        <p:nvGrpSpPr>
          <p:cNvPr id="6" name="Group 5">
            <a:extLst>
              <a:ext uri="{FF2B5EF4-FFF2-40B4-BE49-F238E27FC236}">
                <a16:creationId xmlns:a16="http://schemas.microsoft.com/office/drawing/2014/main" id="{E129AA45-8E03-4D9F-9D45-4FA26AF4F83B}"/>
              </a:ext>
            </a:extLst>
          </p:cNvPr>
          <p:cNvGrpSpPr/>
          <p:nvPr/>
        </p:nvGrpSpPr>
        <p:grpSpPr>
          <a:xfrm>
            <a:off x="220980" y="150647"/>
            <a:ext cx="8702040" cy="1131266"/>
            <a:chOff x="0" y="121920"/>
            <a:chExt cx="9144000" cy="1188720"/>
          </a:xfrm>
        </p:grpSpPr>
        <p:pic>
          <p:nvPicPr>
            <p:cNvPr id="8" name="Picture 7">
              <a:extLst>
                <a:ext uri="{FF2B5EF4-FFF2-40B4-BE49-F238E27FC236}">
                  <a16:creationId xmlns:a16="http://schemas.microsoft.com/office/drawing/2014/main" id="{B7F40332-70B6-4865-9A36-36E2732A2E3B}"/>
                </a:ext>
              </a:extLst>
            </p:cNvPr>
            <p:cNvPicPr>
              <a:picLocks noChangeAspect="1"/>
            </p:cNvPicPr>
            <p:nvPr/>
          </p:nvPicPr>
          <p:blipFill rotWithShape="1">
            <a:blip r:embed="rId2"/>
            <a:srcRect t="21202" b="51202"/>
            <a:stretch/>
          </p:blipFill>
          <p:spPr>
            <a:xfrm>
              <a:off x="0" y="381000"/>
              <a:ext cx="9144000" cy="624840"/>
            </a:xfrm>
            <a:prstGeom prst="rect">
              <a:avLst/>
            </a:prstGeom>
          </p:spPr>
        </p:pic>
        <p:pic>
          <p:nvPicPr>
            <p:cNvPr id="10" name="Picture 9">
              <a:extLst>
                <a:ext uri="{FF2B5EF4-FFF2-40B4-BE49-F238E27FC236}">
                  <a16:creationId xmlns:a16="http://schemas.microsoft.com/office/drawing/2014/main" id="{632C7E68-542E-4675-94A4-B3F4BAB77AEF}"/>
                </a:ext>
              </a:extLst>
            </p:cNvPr>
            <p:cNvPicPr>
              <a:picLocks noChangeAspect="1"/>
            </p:cNvPicPr>
            <p:nvPr/>
          </p:nvPicPr>
          <p:blipFill rotWithShape="1">
            <a:blip r:embed="rId2"/>
            <a:srcRect t="57211" b="30337"/>
            <a:stretch/>
          </p:blipFill>
          <p:spPr>
            <a:xfrm>
              <a:off x="0" y="1028700"/>
              <a:ext cx="9144000" cy="281940"/>
            </a:xfrm>
            <a:prstGeom prst="rect">
              <a:avLst/>
            </a:prstGeom>
          </p:spPr>
        </p:pic>
        <p:pic>
          <p:nvPicPr>
            <p:cNvPr id="13" name="Picture 12">
              <a:extLst>
                <a:ext uri="{FF2B5EF4-FFF2-40B4-BE49-F238E27FC236}">
                  <a16:creationId xmlns:a16="http://schemas.microsoft.com/office/drawing/2014/main" id="{12CBB94D-CEF0-4B5E-884B-3F8FFCD3B0E5}"/>
                </a:ext>
              </a:extLst>
            </p:cNvPr>
            <p:cNvPicPr>
              <a:picLocks noChangeAspect="1"/>
            </p:cNvPicPr>
            <p:nvPr/>
          </p:nvPicPr>
          <p:blipFill rotWithShape="1">
            <a:blip r:embed="rId2"/>
            <a:srcRect t="4039" b="82836"/>
            <a:stretch/>
          </p:blipFill>
          <p:spPr>
            <a:xfrm>
              <a:off x="0" y="121920"/>
              <a:ext cx="9144000" cy="297180"/>
            </a:xfrm>
            <a:prstGeom prst="rect">
              <a:avLst/>
            </a:prstGeom>
          </p:spPr>
        </p:pic>
      </p:grpSp>
      <p:sp>
        <p:nvSpPr>
          <p:cNvPr id="16" name="TextBox 15">
            <a:extLst>
              <a:ext uri="{FF2B5EF4-FFF2-40B4-BE49-F238E27FC236}">
                <a16:creationId xmlns:a16="http://schemas.microsoft.com/office/drawing/2014/main" id="{441640CA-F704-4C12-8BDE-F7CFE6B01118}"/>
              </a:ext>
            </a:extLst>
          </p:cNvPr>
          <p:cNvSpPr txBox="1"/>
          <p:nvPr/>
        </p:nvSpPr>
        <p:spPr>
          <a:xfrm>
            <a:off x="350520" y="1432879"/>
            <a:ext cx="8442960" cy="2554545"/>
          </a:xfrm>
          <a:prstGeom prst="rect">
            <a:avLst/>
          </a:prstGeom>
          <a:noFill/>
        </p:spPr>
        <p:txBody>
          <a:bodyPr wrap="square">
            <a:spAutoFit/>
          </a:bodyPr>
          <a:lstStyle/>
          <a:p>
            <a:pPr algn="just"/>
            <a:r>
              <a:rPr lang="en-US" sz="1600" dirty="0"/>
              <a:t>Rapid initiation and escalation of SR treatment has been associated with shortened seizure duration and more favorable outcomes. </a:t>
            </a:r>
            <a:r>
              <a:rPr lang="en-US" sz="1600" b="0" i="0" u="none" strike="noStrike" baseline="0" dirty="0">
                <a:solidFill>
                  <a:schemeClr val="bg2">
                    <a:lumMod val="75000"/>
                  </a:schemeClr>
                </a:solidFill>
              </a:rPr>
              <a:t>Current evidence-based guidelines for management of status epilepticus propose medication algorithms with suggested times for each management step. [PSERG and other studies have shown that] time to antiseizure medication administration for pediatric status epilepticus remains delayed in both the pre- and in-hospital settings. Barriers to timely treatment include suboptimal preventive care, inaccurate seizure detection, infrequent or restricted use of home rescue medications by caregivers and pre-hospital emergency personnel, delayed summoning and arrival of emergency personnel, and use of inappropriately dosed medications….</a:t>
            </a:r>
          </a:p>
          <a:p>
            <a:pPr algn="just"/>
            <a:r>
              <a:rPr lang="en-US" sz="1600" b="0" i="1" u="none" strike="noStrike" baseline="0" dirty="0">
                <a:solidFill>
                  <a:schemeClr val="bg2">
                    <a:lumMod val="75000"/>
                  </a:schemeClr>
                </a:solidFill>
              </a:rPr>
              <a:t>Conclusion:</a:t>
            </a:r>
            <a:r>
              <a:rPr lang="en-US" sz="1600" b="0" i="0" u="none" strike="noStrike" baseline="0" dirty="0">
                <a:solidFill>
                  <a:schemeClr val="bg2">
                    <a:lumMod val="75000"/>
                  </a:schemeClr>
                </a:solidFill>
              </a:rPr>
              <a:t> Improved preventive care, seizure detection, and rescue medication education may advance pre-hospital management….</a:t>
            </a:r>
            <a:r>
              <a:rPr lang="en-US" sz="1600" b="0" i="0" u="none" strike="noStrike" baseline="0" dirty="0">
                <a:solidFill>
                  <a:srgbClr val="000000"/>
                </a:solidFill>
              </a:rPr>
              <a:t> </a:t>
            </a:r>
            <a:r>
              <a:rPr lang="en-US" sz="1600" b="0" i="0" u="none" strike="noStrike" baseline="0" dirty="0">
                <a:solidFill>
                  <a:srgbClr val="000000"/>
                </a:solidFill>
                <a:latin typeface="DCELB K+ Adv O T 863180fb"/>
              </a:rPr>
              <a:t> </a:t>
            </a:r>
            <a:endParaRPr lang="en-US" sz="1600" dirty="0"/>
          </a:p>
        </p:txBody>
      </p:sp>
    </p:spTree>
    <p:extLst>
      <p:ext uri="{BB962C8B-B14F-4D97-AF65-F5344CB8AC3E}">
        <p14:creationId xmlns:p14="http://schemas.microsoft.com/office/powerpoint/2010/main" val="2847541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50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1000"/>
                                        <p:tgtEl>
                                          <p:spTgt spid="17"/>
                                        </p:tgtEl>
                                      </p:cBhvr>
                                    </p:animEffect>
                                  </p:childTnLst>
                                </p:cTn>
                              </p:par>
                            </p:childTnLst>
                          </p:cTn>
                        </p:par>
                        <p:par>
                          <p:cTn id="8" fill="hold">
                            <p:stCondLst>
                              <p:cond delay="1500"/>
                            </p:stCondLst>
                            <p:childTnLst>
                              <p:par>
                                <p:cTn id="9" presetID="22" presetClass="entr" presetSubtype="8" fill="hold" grpId="0" nodeType="afterEffect">
                                  <p:stCondLst>
                                    <p:cond delay="500"/>
                                  </p:stCondLst>
                                  <p:childTnLst>
                                    <p:set>
                                      <p:cBhvr>
                                        <p:cTn id="10" dur="1" fill="hold">
                                          <p:stCondLst>
                                            <p:cond delay="0"/>
                                          </p:stCondLst>
                                        </p:cTn>
                                        <p:tgtEl>
                                          <p:spTgt spid="18"/>
                                        </p:tgtEl>
                                        <p:attrNameLst>
                                          <p:attrName>style.visibility</p:attrName>
                                        </p:attrNameLst>
                                      </p:cBhvr>
                                      <p:to>
                                        <p:strVal val="visible"/>
                                      </p:to>
                                    </p:set>
                                    <p:animEffect transition="in" filter="wipe(left)">
                                      <p:cBhvr>
                                        <p:cTn id="11"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E66AB54C-D1C7-4E22-9C95-A0B0B85C5F49}"/>
              </a:ext>
            </a:extLst>
          </p:cNvPr>
          <p:cNvSpPr/>
          <p:nvPr/>
        </p:nvSpPr>
        <p:spPr>
          <a:xfrm>
            <a:off x="3208020" y="1733393"/>
            <a:ext cx="5524500" cy="236220"/>
          </a:xfrm>
          <a:prstGeom prst="rect">
            <a:avLst/>
          </a:prstGeom>
          <a:solidFill>
            <a:srgbClr val="FFFF00">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7A23E9F1-30BB-4D77-9D58-EBAE34916BB9}"/>
              </a:ext>
            </a:extLst>
          </p:cNvPr>
          <p:cNvSpPr/>
          <p:nvPr/>
        </p:nvSpPr>
        <p:spPr>
          <a:xfrm>
            <a:off x="411480" y="1977233"/>
            <a:ext cx="7650480" cy="236220"/>
          </a:xfrm>
          <a:prstGeom prst="rect">
            <a:avLst/>
          </a:prstGeom>
          <a:solidFill>
            <a:srgbClr val="FFFF00">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 Placeholder 8">
            <a:extLst>
              <a:ext uri="{FF2B5EF4-FFF2-40B4-BE49-F238E27FC236}">
                <a16:creationId xmlns:a16="http://schemas.microsoft.com/office/drawing/2014/main" id="{EFA2E686-C7D1-4AFE-ACFD-A3B730953E67}"/>
              </a:ext>
            </a:extLst>
          </p:cNvPr>
          <p:cNvSpPr>
            <a:spLocks noGrp="1"/>
          </p:cNvSpPr>
          <p:nvPr>
            <p:ph type="body" sz="quarter" idx="10"/>
          </p:nvPr>
        </p:nvSpPr>
        <p:spPr/>
        <p:txBody>
          <a:bodyPr>
            <a:normAutofit/>
          </a:bodyPr>
          <a:lstStyle/>
          <a:p>
            <a:r>
              <a:rPr lang="en-US" dirty="0" err="1"/>
              <a:t>Stredny</a:t>
            </a:r>
            <a:r>
              <a:rPr lang="en-US" dirty="0"/>
              <a:t> CM, et al. </a:t>
            </a:r>
            <a:r>
              <a:rPr lang="en-US" i="1" dirty="0"/>
              <a:t>Seizure</a:t>
            </a:r>
            <a:r>
              <a:rPr lang="en-US" dirty="0"/>
              <a:t>. 2018;58:133-140. </a:t>
            </a:r>
            <a:r>
              <a:rPr lang="en-US" dirty="0" err="1"/>
              <a:t>doi</a:t>
            </a:r>
            <a:r>
              <a:rPr lang="en-US" dirty="0"/>
              <a:t>: 10.1016/j.seizure.2018.04.011.</a:t>
            </a:r>
          </a:p>
        </p:txBody>
      </p:sp>
      <p:grpSp>
        <p:nvGrpSpPr>
          <p:cNvPr id="6" name="Group 5">
            <a:extLst>
              <a:ext uri="{FF2B5EF4-FFF2-40B4-BE49-F238E27FC236}">
                <a16:creationId xmlns:a16="http://schemas.microsoft.com/office/drawing/2014/main" id="{E129AA45-8E03-4D9F-9D45-4FA26AF4F83B}"/>
              </a:ext>
            </a:extLst>
          </p:cNvPr>
          <p:cNvGrpSpPr/>
          <p:nvPr/>
        </p:nvGrpSpPr>
        <p:grpSpPr>
          <a:xfrm>
            <a:off x="220980" y="150647"/>
            <a:ext cx="8702040" cy="1131266"/>
            <a:chOff x="0" y="121920"/>
            <a:chExt cx="9144000" cy="1188720"/>
          </a:xfrm>
        </p:grpSpPr>
        <p:pic>
          <p:nvPicPr>
            <p:cNvPr id="8" name="Picture 7">
              <a:extLst>
                <a:ext uri="{FF2B5EF4-FFF2-40B4-BE49-F238E27FC236}">
                  <a16:creationId xmlns:a16="http://schemas.microsoft.com/office/drawing/2014/main" id="{B7F40332-70B6-4865-9A36-36E2732A2E3B}"/>
                </a:ext>
              </a:extLst>
            </p:cNvPr>
            <p:cNvPicPr>
              <a:picLocks noChangeAspect="1"/>
            </p:cNvPicPr>
            <p:nvPr/>
          </p:nvPicPr>
          <p:blipFill rotWithShape="1">
            <a:blip r:embed="rId2"/>
            <a:srcRect t="21202" b="51202"/>
            <a:stretch/>
          </p:blipFill>
          <p:spPr>
            <a:xfrm>
              <a:off x="0" y="381000"/>
              <a:ext cx="9144000" cy="624840"/>
            </a:xfrm>
            <a:prstGeom prst="rect">
              <a:avLst/>
            </a:prstGeom>
          </p:spPr>
        </p:pic>
        <p:pic>
          <p:nvPicPr>
            <p:cNvPr id="10" name="Picture 9">
              <a:extLst>
                <a:ext uri="{FF2B5EF4-FFF2-40B4-BE49-F238E27FC236}">
                  <a16:creationId xmlns:a16="http://schemas.microsoft.com/office/drawing/2014/main" id="{632C7E68-542E-4675-94A4-B3F4BAB77AEF}"/>
                </a:ext>
              </a:extLst>
            </p:cNvPr>
            <p:cNvPicPr>
              <a:picLocks noChangeAspect="1"/>
            </p:cNvPicPr>
            <p:nvPr/>
          </p:nvPicPr>
          <p:blipFill rotWithShape="1">
            <a:blip r:embed="rId2"/>
            <a:srcRect t="57211" b="30337"/>
            <a:stretch/>
          </p:blipFill>
          <p:spPr>
            <a:xfrm>
              <a:off x="0" y="1028700"/>
              <a:ext cx="9144000" cy="281940"/>
            </a:xfrm>
            <a:prstGeom prst="rect">
              <a:avLst/>
            </a:prstGeom>
          </p:spPr>
        </p:pic>
        <p:pic>
          <p:nvPicPr>
            <p:cNvPr id="13" name="Picture 12">
              <a:extLst>
                <a:ext uri="{FF2B5EF4-FFF2-40B4-BE49-F238E27FC236}">
                  <a16:creationId xmlns:a16="http://schemas.microsoft.com/office/drawing/2014/main" id="{12CBB94D-CEF0-4B5E-884B-3F8FFCD3B0E5}"/>
                </a:ext>
              </a:extLst>
            </p:cNvPr>
            <p:cNvPicPr>
              <a:picLocks noChangeAspect="1"/>
            </p:cNvPicPr>
            <p:nvPr/>
          </p:nvPicPr>
          <p:blipFill rotWithShape="1">
            <a:blip r:embed="rId2"/>
            <a:srcRect t="4039" b="82836"/>
            <a:stretch/>
          </p:blipFill>
          <p:spPr>
            <a:xfrm>
              <a:off x="0" y="121920"/>
              <a:ext cx="9144000" cy="297180"/>
            </a:xfrm>
            <a:prstGeom prst="rect">
              <a:avLst/>
            </a:prstGeom>
          </p:spPr>
        </p:pic>
      </p:grpSp>
      <p:sp>
        <p:nvSpPr>
          <p:cNvPr id="16" name="TextBox 15">
            <a:extLst>
              <a:ext uri="{FF2B5EF4-FFF2-40B4-BE49-F238E27FC236}">
                <a16:creationId xmlns:a16="http://schemas.microsoft.com/office/drawing/2014/main" id="{441640CA-F704-4C12-8BDE-F7CFE6B01118}"/>
              </a:ext>
            </a:extLst>
          </p:cNvPr>
          <p:cNvSpPr txBox="1"/>
          <p:nvPr/>
        </p:nvSpPr>
        <p:spPr>
          <a:xfrm>
            <a:off x="350520" y="1432879"/>
            <a:ext cx="8442960" cy="2554545"/>
          </a:xfrm>
          <a:prstGeom prst="rect">
            <a:avLst/>
          </a:prstGeom>
          <a:noFill/>
        </p:spPr>
        <p:txBody>
          <a:bodyPr wrap="square">
            <a:spAutoFit/>
          </a:bodyPr>
          <a:lstStyle/>
          <a:p>
            <a:pPr algn="just"/>
            <a:r>
              <a:rPr lang="en-US" sz="1600" dirty="0">
                <a:solidFill>
                  <a:schemeClr val="bg2">
                    <a:lumMod val="75000"/>
                  </a:schemeClr>
                </a:solidFill>
                <a:latin typeface="Calibri" panose="020F0502020204030204" pitchFamily="34" charset="0"/>
                <a:cs typeface="Calibri" panose="020F0502020204030204" pitchFamily="34" charset="0"/>
              </a:rPr>
              <a:t>Rapid initiation and escalation of SR treatment has been associated with shortened seizure duration and more favorable outcomes. </a:t>
            </a:r>
            <a:r>
              <a:rPr lang="en-US" sz="1600" b="0" i="0" u="none" strike="noStrike" baseline="0" dirty="0">
                <a:solidFill>
                  <a:srgbClr val="000000"/>
                </a:solidFill>
                <a:latin typeface="Calibri" panose="020F0502020204030204" pitchFamily="34" charset="0"/>
                <a:cs typeface="Calibri" panose="020F0502020204030204" pitchFamily="34" charset="0"/>
              </a:rPr>
              <a:t>Current evidence-based guidelines for management of status epilepticus propose medication algorithms with suggested times for each management step. </a:t>
            </a:r>
            <a:r>
              <a:rPr lang="en-US" sz="1600" dirty="0">
                <a:solidFill>
                  <a:schemeClr val="bg2">
                    <a:lumMod val="75000"/>
                  </a:schemeClr>
                </a:solidFill>
                <a:latin typeface="Calibri" panose="020F0502020204030204" pitchFamily="34" charset="0"/>
                <a:cs typeface="Calibri" panose="020F0502020204030204" pitchFamily="34" charset="0"/>
              </a:rPr>
              <a:t>[PSERG and other studies have shown that] time to antiseizure medication administration for pediatric status epilepticus remains delayed in both the pre- and in-hospital settings. Barriers to timely treatment include suboptimal preventive care, inaccurate seizure detection, infrequent or restricted use of home rescue medications by caregivers and pre-hospital emergency personnel, delayed summoning and arrival of emergency personnel, and use of inappropriately dosed medications….</a:t>
            </a:r>
          </a:p>
          <a:p>
            <a:pPr algn="just"/>
            <a:r>
              <a:rPr lang="en-US" sz="1600" dirty="0">
                <a:solidFill>
                  <a:schemeClr val="bg2">
                    <a:lumMod val="75000"/>
                  </a:schemeClr>
                </a:solidFill>
                <a:latin typeface="Calibri" panose="020F0502020204030204" pitchFamily="34" charset="0"/>
                <a:cs typeface="Calibri" panose="020F0502020204030204" pitchFamily="34" charset="0"/>
              </a:rPr>
              <a:t>Conclusion: Improved preventive care, seizure detection, and rescue medication education may advance pre-hospital management….  </a:t>
            </a:r>
          </a:p>
        </p:txBody>
      </p:sp>
    </p:spTree>
    <p:extLst>
      <p:ext uri="{BB962C8B-B14F-4D97-AF65-F5344CB8AC3E}">
        <p14:creationId xmlns:p14="http://schemas.microsoft.com/office/powerpoint/2010/main" val="4233947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1000"/>
                                        <p:tgtEl>
                                          <p:spTgt spid="19"/>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wipe(left)">
                                      <p:cBhvr>
                                        <p:cTn id="11" dur="1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5E9EBE4C-E9BA-441B-BE70-45DCE5407522}"/>
              </a:ext>
            </a:extLst>
          </p:cNvPr>
          <p:cNvSpPr/>
          <p:nvPr/>
        </p:nvSpPr>
        <p:spPr>
          <a:xfrm>
            <a:off x="8061960" y="1984853"/>
            <a:ext cx="670560" cy="236220"/>
          </a:xfrm>
          <a:prstGeom prst="rect">
            <a:avLst/>
          </a:prstGeom>
          <a:solidFill>
            <a:srgbClr val="FFFF00">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0209AD6E-37C2-440D-A7C1-56619404DBEF}"/>
              </a:ext>
            </a:extLst>
          </p:cNvPr>
          <p:cNvSpPr/>
          <p:nvPr/>
        </p:nvSpPr>
        <p:spPr>
          <a:xfrm>
            <a:off x="411480" y="2228693"/>
            <a:ext cx="8321040" cy="236220"/>
          </a:xfrm>
          <a:prstGeom prst="rect">
            <a:avLst/>
          </a:prstGeom>
          <a:solidFill>
            <a:srgbClr val="FFFF00">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A7E4682C-8522-4932-A75F-FFBA77E4C781}"/>
              </a:ext>
            </a:extLst>
          </p:cNvPr>
          <p:cNvSpPr/>
          <p:nvPr/>
        </p:nvSpPr>
        <p:spPr>
          <a:xfrm>
            <a:off x="411480" y="2464913"/>
            <a:ext cx="6713220" cy="236220"/>
          </a:xfrm>
          <a:prstGeom prst="rect">
            <a:avLst/>
          </a:prstGeom>
          <a:solidFill>
            <a:srgbClr val="FFFF00">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 Placeholder 8">
            <a:extLst>
              <a:ext uri="{FF2B5EF4-FFF2-40B4-BE49-F238E27FC236}">
                <a16:creationId xmlns:a16="http://schemas.microsoft.com/office/drawing/2014/main" id="{EFA2E686-C7D1-4AFE-ACFD-A3B730953E67}"/>
              </a:ext>
            </a:extLst>
          </p:cNvPr>
          <p:cNvSpPr>
            <a:spLocks noGrp="1"/>
          </p:cNvSpPr>
          <p:nvPr>
            <p:ph type="body" sz="quarter" idx="10"/>
          </p:nvPr>
        </p:nvSpPr>
        <p:spPr/>
        <p:txBody>
          <a:bodyPr>
            <a:normAutofit/>
          </a:bodyPr>
          <a:lstStyle/>
          <a:p>
            <a:r>
              <a:rPr lang="en-US" dirty="0" err="1"/>
              <a:t>Stredny</a:t>
            </a:r>
            <a:r>
              <a:rPr lang="en-US" dirty="0"/>
              <a:t> CM, et al. </a:t>
            </a:r>
            <a:r>
              <a:rPr lang="en-US" i="1" dirty="0"/>
              <a:t>Seizure</a:t>
            </a:r>
            <a:r>
              <a:rPr lang="en-US" dirty="0"/>
              <a:t>. 2018;58:133-140. </a:t>
            </a:r>
            <a:r>
              <a:rPr lang="en-US" dirty="0" err="1"/>
              <a:t>doi</a:t>
            </a:r>
            <a:r>
              <a:rPr lang="en-US" dirty="0"/>
              <a:t>: 10.1016/j.seizure.2018.04.011.</a:t>
            </a:r>
          </a:p>
        </p:txBody>
      </p:sp>
      <p:grpSp>
        <p:nvGrpSpPr>
          <p:cNvPr id="6" name="Group 5">
            <a:extLst>
              <a:ext uri="{FF2B5EF4-FFF2-40B4-BE49-F238E27FC236}">
                <a16:creationId xmlns:a16="http://schemas.microsoft.com/office/drawing/2014/main" id="{E129AA45-8E03-4D9F-9D45-4FA26AF4F83B}"/>
              </a:ext>
            </a:extLst>
          </p:cNvPr>
          <p:cNvGrpSpPr/>
          <p:nvPr/>
        </p:nvGrpSpPr>
        <p:grpSpPr>
          <a:xfrm>
            <a:off x="220980" y="150647"/>
            <a:ext cx="8702040" cy="1131266"/>
            <a:chOff x="0" y="121920"/>
            <a:chExt cx="9144000" cy="1188720"/>
          </a:xfrm>
        </p:grpSpPr>
        <p:pic>
          <p:nvPicPr>
            <p:cNvPr id="8" name="Picture 7">
              <a:extLst>
                <a:ext uri="{FF2B5EF4-FFF2-40B4-BE49-F238E27FC236}">
                  <a16:creationId xmlns:a16="http://schemas.microsoft.com/office/drawing/2014/main" id="{B7F40332-70B6-4865-9A36-36E2732A2E3B}"/>
                </a:ext>
              </a:extLst>
            </p:cNvPr>
            <p:cNvPicPr>
              <a:picLocks noChangeAspect="1"/>
            </p:cNvPicPr>
            <p:nvPr/>
          </p:nvPicPr>
          <p:blipFill rotWithShape="1">
            <a:blip r:embed="rId2"/>
            <a:srcRect t="21202" b="51202"/>
            <a:stretch/>
          </p:blipFill>
          <p:spPr>
            <a:xfrm>
              <a:off x="0" y="381000"/>
              <a:ext cx="9144000" cy="624840"/>
            </a:xfrm>
            <a:prstGeom prst="rect">
              <a:avLst/>
            </a:prstGeom>
          </p:spPr>
        </p:pic>
        <p:pic>
          <p:nvPicPr>
            <p:cNvPr id="10" name="Picture 9">
              <a:extLst>
                <a:ext uri="{FF2B5EF4-FFF2-40B4-BE49-F238E27FC236}">
                  <a16:creationId xmlns:a16="http://schemas.microsoft.com/office/drawing/2014/main" id="{632C7E68-542E-4675-94A4-B3F4BAB77AEF}"/>
                </a:ext>
              </a:extLst>
            </p:cNvPr>
            <p:cNvPicPr>
              <a:picLocks noChangeAspect="1"/>
            </p:cNvPicPr>
            <p:nvPr/>
          </p:nvPicPr>
          <p:blipFill rotWithShape="1">
            <a:blip r:embed="rId2"/>
            <a:srcRect t="57211" b="30337"/>
            <a:stretch/>
          </p:blipFill>
          <p:spPr>
            <a:xfrm>
              <a:off x="0" y="1028700"/>
              <a:ext cx="9144000" cy="281940"/>
            </a:xfrm>
            <a:prstGeom prst="rect">
              <a:avLst/>
            </a:prstGeom>
          </p:spPr>
        </p:pic>
        <p:pic>
          <p:nvPicPr>
            <p:cNvPr id="13" name="Picture 12">
              <a:extLst>
                <a:ext uri="{FF2B5EF4-FFF2-40B4-BE49-F238E27FC236}">
                  <a16:creationId xmlns:a16="http://schemas.microsoft.com/office/drawing/2014/main" id="{12CBB94D-CEF0-4B5E-884B-3F8FFCD3B0E5}"/>
                </a:ext>
              </a:extLst>
            </p:cNvPr>
            <p:cNvPicPr>
              <a:picLocks noChangeAspect="1"/>
            </p:cNvPicPr>
            <p:nvPr/>
          </p:nvPicPr>
          <p:blipFill rotWithShape="1">
            <a:blip r:embed="rId2"/>
            <a:srcRect t="4039" b="82836"/>
            <a:stretch/>
          </p:blipFill>
          <p:spPr>
            <a:xfrm>
              <a:off x="0" y="121920"/>
              <a:ext cx="9144000" cy="297180"/>
            </a:xfrm>
            <a:prstGeom prst="rect">
              <a:avLst/>
            </a:prstGeom>
          </p:spPr>
        </p:pic>
      </p:grpSp>
      <p:sp>
        <p:nvSpPr>
          <p:cNvPr id="16" name="TextBox 15">
            <a:extLst>
              <a:ext uri="{FF2B5EF4-FFF2-40B4-BE49-F238E27FC236}">
                <a16:creationId xmlns:a16="http://schemas.microsoft.com/office/drawing/2014/main" id="{441640CA-F704-4C12-8BDE-F7CFE6B01118}"/>
              </a:ext>
            </a:extLst>
          </p:cNvPr>
          <p:cNvSpPr txBox="1"/>
          <p:nvPr/>
        </p:nvSpPr>
        <p:spPr>
          <a:xfrm>
            <a:off x="350520" y="1432879"/>
            <a:ext cx="8442960" cy="2554545"/>
          </a:xfrm>
          <a:prstGeom prst="rect">
            <a:avLst/>
          </a:prstGeom>
          <a:noFill/>
        </p:spPr>
        <p:txBody>
          <a:bodyPr wrap="square">
            <a:spAutoFit/>
          </a:bodyPr>
          <a:lstStyle/>
          <a:p>
            <a:pPr algn="just"/>
            <a:r>
              <a:rPr lang="en-US" sz="1600" dirty="0">
                <a:solidFill>
                  <a:schemeClr val="bg2">
                    <a:lumMod val="75000"/>
                  </a:schemeClr>
                </a:solidFill>
                <a:latin typeface="Calibri" panose="020F0502020204030204" pitchFamily="34" charset="0"/>
                <a:cs typeface="Calibri" panose="020F0502020204030204" pitchFamily="34" charset="0"/>
              </a:rPr>
              <a:t>Rapid initiation and escalation of SR treatment has been associated with shortened seizure duration and more favorable outcomes. Current evidence-based guidelines for management of status epilepticus propose medication algorithms with suggested times for each management step. </a:t>
            </a:r>
            <a:r>
              <a:rPr lang="en-US" sz="1600" b="0" i="0" u="none" strike="noStrike" baseline="0" dirty="0">
                <a:solidFill>
                  <a:srgbClr val="000000"/>
                </a:solidFill>
                <a:latin typeface="Calibri" panose="020F0502020204030204" pitchFamily="34" charset="0"/>
                <a:cs typeface="Calibri" panose="020F0502020204030204" pitchFamily="34" charset="0"/>
              </a:rPr>
              <a:t>[PSERG and other studies have shown that] time to antiseizure medication administration for pediatric status epilepticus remains delayed in both the pre- and in-hospital settings. </a:t>
            </a:r>
            <a:r>
              <a:rPr lang="en-US" sz="1600" dirty="0">
                <a:solidFill>
                  <a:schemeClr val="bg2">
                    <a:lumMod val="75000"/>
                  </a:schemeClr>
                </a:solidFill>
                <a:latin typeface="Calibri" panose="020F0502020204030204" pitchFamily="34" charset="0"/>
                <a:cs typeface="Calibri" panose="020F0502020204030204" pitchFamily="34" charset="0"/>
              </a:rPr>
              <a:t>Barriers to timely treatment include suboptimal preventive care, inaccurate seizure detection, infrequent or restricted use of home rescue medications by caregivers and pre-hospital emergency personnel, delayed summoning and arrival of emergency personnel, and use of inappropriately dosed medications….</a:t>
            </a:r>
          </a:p>
          <a:p>
            <a:pPr algn="just"/>
            <a:r>
              <a:rPr lang="en-US" sz="1600" dirty="0">
                <a:solidFill>
                  <a:schemeClr val="bg2">
                    <a:lumMod val="75000"/>
                  </a:schemeClr>
                </a:solidFill>
                <a:latin typeface="Calibri" panose="020F0502020204030204" pitchFamily="34" charset="0"/>
                <a:cs typeface="Calibri" panose="020F0502020204030204" pitchFamily="34" charset="0"/>
              </a:rPr>
              <a:t>Conclusion: Improved preventive care, seizure detection, and rescue medication education may advance pre-hospital management…. </a:t>
            </a:r>
            <a:r>
              <a:rPr lang="en-US" sz="1600" dirty="0">
                <a:solidFill>
                  <a:schemeClr val="bg2">
                    <a:lumMod val="75000"/>
                  </a:schemeClr>
                </a:solidFill>
                <a:latin typeface="DCELB K+ Adv O T 863180fb"/>
              </a:rPr>
              <a:t> </a:t>
            </a:r>
          </a:p>
        </p:txBody>
      </p:sp>
    </p:spTree>
    <p:extLst>
      <p:ext uri="{BB962C8B-B14F-4D97-AF65-F5344CB8AC3E}">
        <p14:creationId xmlns:p14="http://schemas.microsoft.com/office/powerpoint/2010/main" val="349107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left)">
                                      <p:cBhvr>
                                        <p:cTn id="7" dur="500"/>
                                        <p:tgtEl>
                                          <p:spTgt spid="21"/>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wipe(left)">
                                      <p:cBhvr>
                                        <p:cTn id="11" dur="500"/>
                                        <p:tgtEl>
                                          <p:spTgt spid="22"/>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wipe(left)">
                                      <p:cBhvr>
                                        <p:cTn id="15"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3"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31150BDA-676B-4B0A-933F-B87FA58D9A42}"/>
              </a:ext>
            </a:extLst>
          </p:cNvPr>
          <p:cNvSpPr/>
          <p:nvPr/>
        </p:nvSpPr>
        <p:spPr>
          <a:xfrm>
            <a:off x="7124700" y="2464913"/>
            <a:ext cx="1607820" cy="236220"/>
          </a:xfrm>
          <a:prstGeom prst="rect">
            <a:avLst/>
          </a:prstGeom>
          <a:solidFill>
            <a:srgbClr val="FFFF00">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2FA309A4-9FC5-4860-AA6E-AE8C1A79EDDB}"/>
              </a:ext>
            </a:extLst>
          </p:cNvPr>
          <p:cNvSpPr/>
          <p:nvPr/>
        </p:nvSpPr>
        <p:spPr>
          <a:xfrm>
            <a:off x="411480" y="2701133"/>
            <a:ext cx="8321040" cy="236220"/>
          </a:xfrm>
          <a:prstGeom prst="rect">
            <a:avLst/>
          </a:prstGeom>
          <a:solidFill>
            <a:srgbClr val="FFFF00">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a:extLst>
              <a:ext uri="{FF2B5EF4-FFF2-40B4-BE49-F238E27FC236}">
                <a16:creationId xmlns:a16="http://schemas.microsoft.com/office/drawing/2014/main" id="{37A93B10-8954-40F9-BB08-CD7CEC3EE507}"/>
              </a:ext>
            </a:extLst>
          </p:cNvPr>
          <p:cNvSpPr/>
          <p:nvPr/>
        </p:nvSpPr>
        <p:spPr>
          <a:xfrm>
            <a:off x="411480" y="2937353"/>
            <a:ext cx="8321040" cy="236220"/>
          </a:xfrm>
          <a:prstGeom prst="rect">
            <a:avLst/>
          </a:prstGeom>
          <a:solidFill>
            <a:srgbClr val="FFFF00">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Rectangle 40">
            <a:extLst>
              <a:ext uri="{FF2B5EF4-FFF2-40B4-BE49-F238E27FC236}">
                <a16:creationId xmlns:a16="http://schemas.microsoft.com/office/drawing/2014/main" id="{AB23C69E-B292-4CB6-96BA-EB1B140A8CF4}"/>
              </a:ext>
            </a:extLst>
          </p:cNvPr>
          <p:cNvSpPr/>
          <p:nvPr/>
        </p:nvSpPr>
        <p:spPr>
          <a:xfrm>
            <a:off x="411480" y="3177226"/>
            <a:ext cx="8321040" cy="236220"/>
          </a:xfrm>
          <a:prstGeom prst="rect">
            <a:avLst/>
          </a:prstGeom>
          <a:solidFill>
            <a:srgbClr val="FFFF00">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 Placeholder 8">
            <a:extLst>
              <a:ext uri="{FF2B5EF4-FFF2-40B4-BE49-F238E27FC236}">
                <a16:creationId xmlns:a16="http://schemas.microsoft.com/office/drawing/2014/main" id="{EFA2E686-C7D1-4AFE-ACFD-A3B730953E67}"/>
              </a:ext>
            </a:extLst>
          </p:cNvPr>
          <p:cNvSpPr>
            <a:spLocks noGrp="1"/>
          </p:cNvSpPr>
          <p:nvPr>
            <p:ph type="body" sz="quarter" idx="10"/>
          </p:nvPr>
        </p:nvSpPr>
        <p:spPr/>
        <p:txBody>
          <a:bodyPr>
            <a:normAutofit/>
          </a:bodyPr>
          <a:lstStyle/>
          <a:p>
            <a:r>
              <a:rPr lang="en-US" dirty="0" err="1"/>
              <a:t>Stredny</a:t>
            </a:r>
            <a:r>
              <a:rPr lang="en-US" dirty="0"/>
              <a:t> CM, et al. </a:t>
            </a:r>
            <a:r>
              <a:rPr lang="en-US" i="1" dirty="0"/>
              <a:t>Seizure</a:t>
            </a:r>
            <a:r>
              <a:rPr lang="en-US" dirty="0"/>
              <a:t>. 2018;58:133-140. </a:t>
            </a:r>
            <a:r>
              <a:rPr lang="en-US" dirty="0" err="1"/>
              <a:t>doi</a:t>
            </a:r>
            <a:r>
              <a:rPr lang="en-US" dirty="0"/>
              <a:t>: 10.1016/j.seizure.2018.04.011.</a:t>
            </a:r>
          </a:p>
        </p:txBody>
      </p:sp>
      <p:grpSp>
        <p:nvGrpSpPr>
          <p:cNvPr id="6" name="Group 5">
            <a:extLst>
              <a:ext uri="{FF2B5EF4-FFF2-40B4-BE49-F238E27FC236}">
                <a16:creationId xmlns:a16="http://schemas.microsoft.com/office/drawing/2014/main" id="{E129AA45-8E03-4D9F-9D45-4FA26AF4F83B}"/>
              </a:ext>
            </a:extLst>
          </p:cNvPr>
          <p:cNvGrpSpPr/>
          <p:nvPr/>
        </p:nvGrpSpPr>
        <p:grpSpPr>
          <a:xfrm>
            <a:off x="220980" y="150647"/>
            <a:ext cx="8702040" cy="1131266"/>
            <a:chOff x="0" y="121920"/>
            <a:chExt cx="9144000" cy="1188720"/>
          </a:xfrm>
        </p:grpSpPr>
        <p:pic>
          <p:nvPicPr>
            <p:cNvPr id="8" name="Picture 7">
              <a:extLst>
                <a:ext uri="{FF2B5EF4-FFF2-40B4-BE49-F238E27FC236}">
                  <a16:creationId xmlns:a16="http://schemas.microsoft.com/office/drawing/2014/main" id="{B7F40332-70B6-4865-9A36-36E2732A2E3B}"/>
                </a:ext>
              </a:extLst>
            </p:cNvPr>
            <p:cNvPicPr>
              <a:picLocks noChangeAspect="1"/>
            </p:cNvPicPr>
            <p:nvPr/>
          </p:nvPicPr>
          <p:blipFill rotWithShape="1">
            <a:blip r:embed="rId2"/>
            <a:srcRect t="21202" b="51202"/>
            <a:stretch/>
          </p:blipFill>
          <p:spPr>
            <a:xfrm>
              <a:off x="0" y="381000"/>
              <a:ext cx="9144000" cy="624840"/>
            </a:xfrm>
            <a:prstGeom prst="rect">
              <a:avLst/>
            </a:prstGeom>
          </p:spPr>
        </p:pic>
        <p:pic>
          <p:nvPicPr>
            <p:cNvPr id="10" name="Picture 9">
              <a:extLst>
                <a:ext uri="{FF2B5EF4-FFF2-40B4-BE49-F238E27FC236}">
                  <a16:creationId xmlns:a16="http://schemas.microsoft.com/office/drawing/2014/main" id="{632C7E68-542E-4675-94A4-B3F4BAB77AEF}"/>
                </a:ext>
              </a:extLst>
            </p:cNvPr>
            <p:cNvPicPr>
              <a:picLocks noChangeAspect="1"/>
            </p:cNvPicPr>
            <p:nvPr/>
          </p:nvPicPr>
          <p:blipFill rotWithShape="1">
            <a:blip r:embed="rId2"/>
            <a:srcRect t="57211" b="30337"/>
            <a:stretch/>
          </p:blipFill>
          <p:spPr>
            <a:xfrm>
              <a:off x="0" y="1028700"/>
              <a:ext cx="9144000" cy="281940"/>
            </a:xfrm>
            <a:prstGeom prst="rect">
              <a:avLst/>
            </a:prstGeom>
          </p:spPr>
        </p:pic>
        <p:pic>
          <p:nvPicPr>
            <p:cNvPr id="13" name="Picture 12">
              <a:extLst>
                <a:ext uri="{FF2B5EF4-FFF2-40B4-BE49-F238E27FC236}">
                  <a16:creationId xmlns:a16="http://schemas.microsoft.com/office/drawing/2014/main" id="{12CBB94D-CEF0-4B5E-884B-3F8FFCD3B0E5}"/>
                </a:ext>
              </a:extLst>
            </p:cNvPr>
            <p:cNvPicPr>
              <a:picLocks noChangeAspect="1"/>
            </p:cNvPicPr>
            <p:nvPr/>
          </p:nvPicPr>
          <p:blipFill rotWithShape="1">
            <a:blip r:embed="rId2"/>
            <a:srcRect t="4039" b="82836"/>
            <a:stretch/>
          </p:blipFill>
          <p:spPr>
            <a:xfrm>
              <a:off x="0" y="121920"/>
              <a:ext cx="9144000" cy="297180"/>
            </a:xfrm>
            <a:prstGeom prst="rect">
              <a:avLst/>
            </a:prstGeom>
          </p:spPr>
        </p:pic>
      </p:grpSp>
      <p:sp>
        <p:nvSpPr>
          <p:cNvPr id="16" name="TextBox 15">
            <a:extLst>
              <a:ext uri="{FF2B5EF4-FFF2-40B4-BE49-F238E27FC236}">
                <a16:creationId xmlns:a16="http://schemas.microsoft.com/office/drawing/2014/main" id="{441640CA-F704-4C12-8BDE-F7CFE6B01118}"/>
              </a:ext>
            </a:extLst>
          </p:cNvPr>
          <p:cNvSpPr txBox="1"/>
          <p:nvPr/>
        </p:nvSpPr>
        <p:spPr>
          <a:xfrm>
            <a:off x="350520" y="1432879"/>
            <a:ext cx="8442960" cy="2554545"/>
          </a:xfrm>
          <a:prstGeom prst="rect">
            <a:avLst/>
          </a:prstGeom>
          <a:noFill/>
        </p:spPr>
        <p:txBody>
          <a:bodyPr wrap="square">
            <a:spAutoFit/>
          </a:bodyPr>
          <a:lstStyle/>
          <a:p>
            <a:pPr algn="just"/>
            <a:r>
              <a:rPr lang="en-US" sz="1600" dirty="0">
                <a:solidFill>
                  <a:schemeClr val="bg2">
                    <a:lumMod val="75000"/>
                  </a:schemeClr>
                </a:solidFill>
                <a:latin typeface="Calibri" panose="020F0502020204030204" pitchFamily="34" charset="0"/>
                <a:cs typeface="Calibri" panose="020F0502020204030204" pitchFamily="34" charset="0"/>
              </a:rPr>
              <a:t>Rapid initiation and escalation of SR treatment has been associated with shortened seizure duration and more favorable outcomes. Current evidence-based guidelines for management of status epilepticus propose medication algorithms with suggested times for each management step. [PSERG and other studies have shown that] time to antiseizure medication administration for pediatric status epilepticus remains delayed in both the pre- and in-hospital settings.</a:t>
            </a:r>
            <a:r>
              <a:rPr lang="en-US" sz="1600" b="0" i="0" u="none" strike="noStrike" baseline="0" dirty="0">
                <a:solidFill>
                  <a:srgbClr val="000000"/>
                </a:solidFill>
                <a:latin typeface="Calibri" panose="020F0502020204030204" pitchFamily="34" charset="0"/>
                <a:cs typeface="Calibri" panose="020F0502020204030204" pitchFamily="34" charset="0"/>
              </a:rPr>
              <a:t> Barriers to timely treatment include suboptimal preventive care, inaccurate seizure detection, infrequent or restricted use of home rescue medications by caregivers and pre-hospital emergency personnel, delayed summoning and arrival of emergency personnel, and use of inappropriately dosed medications….</a:t>
            </a:r>
          </a:p>
          <a:p>
            <a:pPr algn="just"/>
            <a:r>
              <a:rPr lang="en-US" sz="1600" dirty="0">
                <a:solidFill>
                  <a:schemeClr val="bg2">
                    <a:lumMod val="75000"/>
                  </a:schemeClr>
                </a:solidFill>
                <a:latin typeface="Calibri" panose="020F0502020204030204" pitchFamily="34" charset="0"/>
                <a:cs typeface="Calibri" panose="020F0502020204030204" pitchFamily="34" charset="0"/>
              </a:rPr>
              <a:t>Conclusion: Improved preventive care, seizure detection, and rescue medication education may advance pre-hospital management….  </a:t>
            </a:r>
          </a:p>
        </p:txBody>
      </p:sp>
      <p:cxnSp>
        <p:nvCxnSpPr>
          <p:cNvPr id="27" name="Straight Connector 26">
            <a:extLst>
              <a:ext uri="{FF2B5EF4-FFF2-40B4-BE49-F238E27FC236}">
                <a16:creationId xmlns:a16="http://schemas.microsoft.com/office/drawing/2014/main" id="{030F8B72-1876-4297-A137-C08C7CD0309B}"/>
              </a:ext>
            </a:extLst>
          </p:cNvPr>
          <p:cNvCxnSpPr>
            <a:cxnSpLocks/>
          </p:cNvCxnSpPr>
          <p:nvPr/>
        </p:nvCxnSpPr>
        <p:spPr>
          <a:xfrm>
            <a:off x="1988820" y="2937353"/>
            <a:ext cx="223266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2ED2024A-8EBE-4D3A-98F9-0269BBBEEC25}"/>
              </a:ext>
            </a:extLst>
          </p:cNvPr>
          <p:cNvCxnSpPr>
            <a:cxnSpLocks/>
          </p:cNvCxnSpPr>
          <p:nvPr/>
        </p:nvCxnSpPr>
        <p:spPr>
          <a:xfrm>
            <a:off x="4335780" y="2937353"/>
            <a:ext cx="232410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B154A1B6-E44D-4642-820F-08BAB10D9861}"/>
              </a:ext>
            </a:extLst>
          </p:cNvPr>
          <p:cNvCxnSpPr>
            <a:cxnSpLocks/>
          </p:cNvCxnSpPr>
          <p:nvPr/>
        </p:nvCxnSpPr>
        <p:spPr>
          <a:xfrm>
            <a:off x="6758940" y="2937353"/>
            <a:ext cx="190500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5A1F0A13-B1ED-482F-A089-4E5BEB8DFBAE}"/>
              </a:ext>
            </a:extLst>
          </p:cNvPr>
          <p:cNvCxnSpPr>
            <a:cxnSpLocks/>
          </p:cNvCxnSpPr>
          <p:nvPr/>
        </p:nvCxnSpPr>
        <p:spPr>
          <a:xfrm>
            <a:off x="411480" y="3161986"/>
            <a:ext cx="288036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F952ADE6-5A5B-4A4A-81F3-FDA53F53C84B}"/>
              </a:ext>
            </a:extLst>
          </p:cNvPr>
          <p:cNvCxnSpPr>
            <a:cxnSpLocks/>
          </p:cNvCxnSpPr>
          <p:nvPr/>
        </p:nvCxnSpPr>
        <p:spPr>
          <a:xfrm>
            <a:off x="8061960" y="3161986"/>
            <a:ext cx="60198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1C5FB474-9CA6-4251-A32D-4F67B788D03B}"/>
              </a:ext>
            </a:extLst>
          </p:cNvPr>
          <p:cNvCxnSpPr>
            <a:cxnSpLocks/>
          </p:cNvCxnSpPr>
          <p:nvPr/>
        </p:nvCxnSpPr>
        <p:spPr>
          <a:xfrm>
            <a:off x="411480" y="3413446"/>
            <a:ext cx="397764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A6E6E747-2BDB-45FB-A62C-1F66DB4BB0A4}"/>
              </a:ext>
            </a:extLst>
          </p:cNvPr>
          <p:cNvCxnSpPr>
            <a:cxnSpLocks/>
          </p:cNvCxnSpPr>
          <p:nvPr/>
        </p:nvCxnSpPr>
        <p:spPr>
          <a:xfrm>
            <a:off x="4815840" y="3413446"/>
            <a:ext cx="384810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15394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left)">
                                      <p:cBhvr>
                                        <p:cTn id="7" dur="1000"/>
                                        <p:tgtEl>
                                          <p:spTgt spid="24"/>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wipe(left)">
                                      <p:cBhvr>
                                        <p:cTn id="11" dur="1000"/>
                                        <p:tgtEl>
                                          <p:spTgt spid="25"/>
                                        </p:tgtEl>
                                      </p:cBhvr>
                                    </p:animEffect>
                                  </p:childTnLst>
                                </p:cTn>
                              </p:par>
                            </p:childTnLst>
                          </p:cTn>
                        </p:par>
                        <p:par>
                          <p:cTn id="12" fill="hold">
                            <p:stCondLst>
                              <p:cond delay="2000"/>
                            </p:stCondLst>
                            <p:childTnLst>
                              <p:par>
                                <p:cTn id="13" presetID="22" presetClass="entr" presetSubtype="8" fill="hold" grpId="0" nodeType="after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wipe(left)">
                                      <p:cBhvr>
                                        <p:cTn id="15" dur="1000"/>
                                        <p:tgtEl>
                                          <p:spTgt spid="26"/>
                                        </p:tgtEl>
                                      </p:cBhvr>
                                    </p:animEffect>
                                  </p:childTnLst>
                                </p:cTn>
                              </p:par>
                            </p:childTnLst>
                          </p:cTn>
                        </p:par>
                        <p:par>
                          <p:cTn id="16" fill="hold">
                            <p:stCondLst>
                              <p:cond delay="3000"/>
                            </p:stCondLst>
                            <p:childTnLst>
                              <p:par>
                                <p:cTn id="17" presetID="22" presetClass="entr" presetSubtype="8" fill="hold" grpId="0" nodeType="afterEffect">
                                  <p:stCondLst>
                                    <p:cond delay="0"/>
                                  </p:stCondLst>
                                  <p:childTnLst>
                                    <p:set>
                                      <p:cBhvr>
                                        <p:cTn id="18" dur="1" fill="hold">
                                          <p:stCondLst>
                                            <p:cond delay="0"/>
                                          </p:stCondLst>
                                        </p:cTn>
                                        <p:tgtEl>
                                          <p:spTgt spid="41"/>
                                        </p:tgtEl>
                                        <p:attrNameLst>
                                          <p:attrName>style.visibility</p:attrName>
                                        </p:attrNameLst>
                                      </p:cBhvr>
                                      <p:to>
                                        <p:strVal val="visible"/>
                                      </p:to>
                                    </p:set>
                                    <p:animEffect transition="in" filter="wipe(left)">
                                      <p:cBhvr>
                                        <p:cTn id="19" dur="1000"/>
                                        <p:tgtEl>
                                          <p:spTgt spid="41"/>
                                        </p:tgtEl>
                                      </p:cBhvr>
                                    </p:animEffect>
                                  </p:childTnLst>
                                </p:cTn>
                              </p:par>
                            </p:childTnLst>
                          </p:cTn>
                        </p:par>
                        <p:par>
                          <p:cTn id="20" fill="hold">
                            <p:stCondLst>
                              <p:cond delay="4000"/>
                            </p:stCondLst>
                            <p:childTnLst>
                              <p:par>
                                <p:cTn id="21" presetID="10" presetClass="entr" presetSubtype="0" fill="hold" nodeType="after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fade">
                                      <p:cBhvr>
                                        <p:cTn id="23" dur="1000"/>
                                        <p:tgtEl>
                                          <p:spTgt spid="27"/>
                                        </p:tgtEl>
                                      </p:cBhvr>
                                    </p:animEffect>
                                  </p:childTnLst>
                                </p:cTn>
                              </p:par>
                              <p:par>
                                <p:cTn id="24" presetID="10" presetClass="entr" presetSubtype="0" fill="hold" nodeType="withEffect">
                                  <p:stCondLst>
                                    <p:cond delay="0"/>
                                  </p:stCondLst>
                                  <p:childTnLst>
                                    <p:set>
                                      <p:cBhvr>
                                        <p:cTn id="25" dur="1" fill="hold">
                                          <p:stCondLst>
                                            <p:cond delay="0"/>
                                          </p:stCondLst>
                                        </p:cTn>
                                        <p:tgtEl>
                                          <p:spTgt spid="29"/>
                                        </p:tgtEl>
                                        <p:attrNameLst>
                                          <p:attrName>style.visibility</p:attrName>
                                        </p:attrNameLst>
                                      </p:cBhvr>
                                      <p:to>
                                        <p:strVal val="visible"/>
                                      </p:to>
                                    </p:set>
                                    <p:animEffect transition="in" filter="fade">
                                      <p:cBhvr>
                                        <p:cTn id="26" dur="1000"/>
                                        <p:tgtEl>
                                          <p:spTgt spid="29"/>
                                        </p:tgtEl>
                                      </p:cBhvr>
                                    </p:animEffect>
                                  </p:childTnLst>
                                </p:cTn>
                              </p:par>
                              <p:par>
                                <p:cTn id="27" presetID="10" presetClass="entr" presetSubtype="0" fill="hold" nodeType="withEffect">
                                  <p:stCondLst>
                                    <p:cond delay="0"/>
                                  </p:stCondLst>
                                  <p:childTnLst>
                                    <p:set>
                                      <p:cBhvr>
                                        <p:cTn id="28" dur="1" fill="hold">
                                          <p:stCondLst>
                                            <p:cond delay="0"/>
                                          </p:stCondLst>
                                        </p:cTn>
                                        <p:tgtEl>
                                          <p:spTgt spid="31"/>
                                        </p:tgtEl>
                                        <p:attrNameLst>
                                          <p:attrName>style.visibility</p:attrName>
                                        </p:attrNameLst>
                                      </p:cBhvr>
                                      <p:to>
                                        <p:strVal val="visible"/>
                                      </p:to>
                                    </p:set>
                                    <p:animEffect transition="in" filter="fade">
                                      <p:cBhvr>
                                        <p:cTn id="29" dur="1000"/>
                                        <p:tgtEl>
                                          <p:spTgt spid="31"/>
                                        </p:tgtEl>
                                      </p:cBhvr>
                                    </p:animEffect>
                                  </p:childTnLst>
                                </p:cTn>
                              </p:par>
                              <p:par>
                                <p:cTn id="30" presetID="10" presetClass="entr" presetSubtype="0" fill="hold" nodeType="withEffect">
                                  <p:stCondLst>
                                    <p:cond delay="0"/>
                                  </p:stCondLst>
                                  <p:childTnLst>
                                    <p:set>
                                      <p:cBhvr>
                                        <p:cTn id="31" dur="1" fill="hold">
                                          <p:stCondLst>
                                            <p:cond delay="0"/>
                                          </p:stCondLst>
                                        </p:cTn>
                                        <p:tgtEl>
                                          <p:spTgt spid="33"/>
                                        </p:tgtEl>
                                        <p:attrNameLst>
                                          <p:attrName>style.visibility</p:attrName>
                                        </p:attrNameLst>
                                      </p:cBhvr>
                                      <p:to>
                                        <p:strVal val="visible"/>
                                      </p:to>
                                    </p:set>
                                    <p:animEffect transition="in" filter="fade">
                                      <p:cBhvr>
                                        <p:cTn id="32" dur="1000"/>
                                        <p:tgtEl>
                                          <p:spTgt spid="33"/>
                                        </p:tgtEl>
                                      </p:cBhvr>
                                    </p:animEffect>
                                  </p:childTnLst>
                                </p:cTn>
                              </p:par>
                              <p:par>
                                <p:cTn id="33" presetID="10" presetClass="entr" presetSubtype="0" fill="hold" nodeType="withEffect">
                                  <p:stCondLst>
                                    <p:cond delay="0"/>
                                  </p:stCondLst>
                                  <p:childTnLst>
                                    <p:set>
                                      <p:cBhvr>
                                        <p:cTn id="34" dur="1" fill="hold">
                                          <p:stCondLst>
                                            <p:cond delay="0"/>
                                          </p:stCondLst>
                                        </p:cTn>
                                        <p:tgtEl>
                                          <p:spTgt spid="35"/>
                                        </p:tgtEl>
                                        <p:attrNameLst>
                                          <p:attrName>style.visibility</p:attrName>
                                        </p:attrNameLst>
                                      </p:cBhvr>
                                      <p:to>
                                        <p:strVal val="visible"/>
                                      </p:to>
                                    </p:set>
                                    <p:animEffect transition="in" filter="fade">
                                      <p:cBhvr>
                                        <p:cTn id="35" dur="1000"/>
                                        <p:tgtEl>
                                          <p:spTgt spid="35"/>
                                        </p:tgtEl>
                                      </p:cBhvr>
                                    </p:animEffect>
                                  </p:childTnLst>
                                </p:cTn>
                              </p:par>
                              <p:par>
                                <p:cTn id="36" presetID="10" presetClass="entr" presetSubtype="0" fill="hold" nodeType="withEffect">
                                  <p:stCondLst>
                                    <p:cond delay="0"/>
                                  </p:stCondLst>
                                  <p:childTnLst>
                                    <p:set>
                                      <p:cBhvr>
                                        <p:cTn id="37" dur="1" fill="hold">
                                          <p:stCondLst>
                                            <p:cond delay="0"/>
                                          </p:stCondLst>
                                        </p:cTn>
                                        <p:tgtEl>
                                          <p:spTgt spid="39"/>
                                        </p:tgtEl>
                                        <p:attrNameLst>
                                          <p:attrName>style.visibility</p:attrName>
                                        </p:attrNameLst>
                                      </p:cBhvr>
                                      <p:to>
                                        <p:strVal val="visible"/>
                                      </p:to>
                                    </p:set>
                                    <p:animEffect transition="in" filter="fade">
                                      <p:cBhvr>
                                        <p:cTn id="38" dur="1000"/>
                                        <p:tgtEl>
                                          <p:spTgt spid="39"/>
                                        </p:tgtEl>
                                      </p:cBhvr>
                                    </p:animEffect>
                                  </p:childTnLst>
                                </p:cTn>
                              </p:par>
                              <p:par>
                                <p:cTn id="39" presetID="10" presetClass="entr" presetSubtype="0" fill="hold" nodeType="withEffect">
                                  <p:stCondLst>
                                    <p:cond delay="0"/>
                                  </p:stCondLst>
                                  <p:childTnLst>
                                    <p:set>
                                      <p:cBhvr>
                                        <p:cTn id="40" dur="1" fill="hold">
                                          <p:stCondLst>
                                            <p:cond delay="0"/>
                                          </p:stCondLst>
                                        </p:cTn>
                                        <p:tgtEl>
                                          <p:spTgt spid="37"/>
                                        </p:tgtEl>
                                        <p:attrNameLst>
                                          <p:attrName>style.visibility</p:attrName>
                                        </p:attrNameLst>
                                      </p:cBhvr>
                                      <p:to>
                                        <p:strVal val="visible"/>
                                      </p:to>
                                    </p:set>
                                    <p:animEffect transition="in" filter="fade">
                                      <p:cBhvr>
                                        <p:cTn id="41" dur="10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P spid="26" grpId="0" animBg="1"/>
      <p:bldP spid="41"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Rectangle 41">
            <a:extLst>
              <a:ext uri="{FF2B5EF4-FFF2-40B4-BE49-F238E27FC236}">
                <a16:creationId xmlns:a16="http://schemas.microsoft.com/office/drawing/2014/main" id="{8663363D-9ED5-4D3A-A75C-BAB763D4F241}"/>
              </a:ext>
            </a:extLst>
          </p:cNvPr>
          <p:cNvSpPr/>
          <p:nvPr/>
        </p:nvSpPr>
        <p:spPr>
          <a:xfrm>
            <a:off x="411480" y="3421066"/>
            <a:ext cx="8321040" cy="236220"/>
          </a:xfrm>
          <a:prstGeom prst="rect">
            <a:avLst/>
          </a:prstGeom>
          <a:solidFill>
            <a:srgbClr val="FFFF00">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Rectangle 42">
            <a:extLst>
              <a:ext uri="{FF2B5EF4-FFF2-40B4-BE49-F238E27FC236}">
                <a16:creationId xmlns:a16="http://schemas.microsoft.com/office/drawing/2014/main" id="{D090A5D0-4EF9-4B0C-A0A2-6861D1A66BD9}"/>
              </a:ext>
            </a:extLst>
          </p:cNvPr>
          <p:cNvSpPr/>
          <p:nvPr/>
        </p:nvSpPr>
        <p:spPr>
          <a:xfrm>
            <a:off x="411480" y="3664906"/>
            <a:ext cx="3131820" cy="236220"/>
          </a:xfrm>
          <a:prstGeom prst="rect">
            <a:avLst/>
          </a:prstGeom>
          <a:solidFill>
            <a:srgbClr val="FFFF00">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 Placeholder 8">
            <a:extLst>
              <a:ext uri="{FF2B5EF4-FFF2-40B4-BE49-F238E27FC236}">
                <a16:creationId xmlns:a16="http://schemas.microsoft.com/office/drawing/2014/main" id="{EFA2E686-C7D1-4AFE-ACFD-A3B730953E67}"/>
              </a:ext>
            </a:extLst>
          </p:cNvPr>
          <p:cNvSpPr>
            <a:spLocks noGrp="1"/>
          </p:cNvSpPr>
          <p:nvPr>
            <p:ph type="body" sz="quarter" idx="10"/>
          </p:nvPr>
        </p:nvSpPr>
        <p:spPr/>
        <p:txBody>
          <a:bodyPr>
            <a:normAutofit/>
          </a:bodyPr>
          <a:lstStyle/>
          <a:p>
            <a:r>
              <a:rPr lang="en-US" dirty="0" err="1"/>
              <a:t>Stredny</a:t>
            </a:r>
            <a:r>
              <a:rPr lang="en-US" dirty="0"/>
              <a:t> CM, et al. </a:t>
            </a:r>
            <a:r>
              <a:rPr lang="en-US" i="1" dirty="0"/>
              <a:t>Seizure</a:t>
            </a:r>
            <a:r>
              <a:rPr lang="en-US" dirty="0"/>
              <a:t>. 2018;58:133-140. </a:t>
            </a:r>
            <a:r>
              <a:rPr lang="en-US" dirty="0" err="1"/>
              <a:t>doi</a:t>
            </a:r>
            <a:r>
              <a:rPr lang="en-US" dirty="0"/>
              <a:t>: 10.1016/j.seizure.2018.04.011.</a:t>
            </a:r>
          </a:p>
        </p:txBody>
      </p:sp>
      <p:grpSp>
        <p:nvGrpSpPr>
          <p:cNvPr id="6" name="Group 5">
            <a:extLst>
              <a:ext uri="{FF2B5EF4-FFF2-40B4-BE49-F238E27FC236}">
                <a16:creationId xmlns:a16="http://schemas.microsoft.com/office/drawing/2014/main" id="{E129AA45-8E03-4D9F-9D45-4FA26AF4F83B}"/>
              </a:ext>
            </a:extLst>
          </p:cNvPr>
          <p:cNvGrpSpPr/>
          <p:nvPr/>
        </p:nvGrpSpPr>
        <p:grpSpPr>
          <a:xfrm>
            <a:off x="220980" y="150647"/>
            <a:ext cx="8702040" cy="1131266"/>
            <a:chOff x="0" y="121920"/>
            <a:chExt cx="9144000" cy="1188720"/>
          </a:xfrm>
        </p:grpSpPr>
        <p:pic>
          <p:nvPicPr>
            <p:cNvPr id="8" name="Picture 7">
              <a:extLst>
                <a:ext uri="{FF2B5EF4-FFF2-40B4-BE49-F238E27FC236}">
                  <a16:creationId xmlns:a16="http://schemas.microsoft.com/office/drawing/2014/main" id="{B7F40332-70B6-4865-9A36-36E2732A2E3B}"/>
                </a:ext>
              </a:extLst>
            </p:cNvPr>
            <p:cNvPicPr>
              <a:picLocks noChangeAspect="1"/>
            </p:cNvPicPr>
            <p:nvPr/>
          </p:nvPicPr>
          <p:blipFill rotWithShape="1">
            <a:blip r:embed="rId2"/>
            <a:srcRect t="21202" b="51202"/>
            <a:stretch/>
          </p:blipFill>
          <p:spPr>
            <a:xfrm>
              <a:off x="0" y="381000"/>
              <a:ext cx="9144000" cy="624840"/>
            </a:xfrm>
            <a:prstGeom prst="rect">
              <a:avLst/>
            </a:prstGeom>
          </p:spPr>
        </p:pic>
        <p:pic>
          <p:nvPicPr>
            <p:cNvPr id="10" name="Picture 9">
              <a:extLst>
                <a:ext uri="{FF2B5EF4-FFF2-40B4-BE49-F238E27FC236}">
                  <a16:creationId xmlns:a16="http://schemas.microsoft.com/office/drawing/2014/main" id="{632C7E68-542E-4675-94A4-B3F4BAB77AEF}"/>
                </a:ext>
              </a:extLst>
            </p:cNvPr>
            <p:cNvPicPr>
              <a:picLocks noChangeAspect="1"/>
            </p:cNvPicPr>
            <p:nvPr/>
          </p:nvPicPr>
          <p:blipFill rotWithShape="1">
            <a:blip r:embed="rId2"/>
            <a:srcRect t="57211" b="30337"/>
            <a:stretch/>
          </p:blipFill>
          <p:spPr>
            <a:xfrm>
              <a:off x="0" y="1028700"/>
              <a:ext cx="9144000" cy="281940"/>
            </a:xfrm>
            <a:prstGeom prst="rect">
              <a:avLst/>
            </a:prstGeom>
          </p:spPr>
        </p:pic>
        <p:pic>
          <p:nvPicPr>
            <p:cNvPr id="13" name="Picture 12">
              <a:extLst>
                <a:ext uri="{FF2B5EF4-FFF2-40B4-BE49-F238E27FC236}">
                  <a16:creationId xmlns:a16="http://schemas.microsoft.com/office/drawing/2014/main" id="{12CBB94D-CEF0-4B5E-884B-3F8FFCD3B0E5}"/>
                </a:ext>
              </a:extLst>
            </p:cNvPr>
            <p:cNvPicPr>
              <a:picLocks noChangeAspect="1"/>
            </p:cNvPicPr>
            <p:nvPr/>
          </p:nvPicPr>
          <p:blipFill rotWithShape="1">
            <a:blip r:embed="rId2"/>
            <a:srcRect t="4039" b="82836"/>
            <a:stretch/>
          </p:blipFill>
          <p:spPr>
            <a:xfrm>
              <a:off x="0" y="121920"/>
              <a:ext cx="9144000" cy="297180"/>
            </a:xfrm>
            <a:prstGeom prst="rect">
              <a:avLst/>
            </a:prstGeom>
          </p:spPr>
        </p:pic>
      </p:grpSp>
      <p:sp>
        <p:nvSpPr>
          <p:cNvPr id="16" name="TextBox 15">
            <a:extLst>
              <a:ext uri="{FF2B5EF4-FFF2-40B4-BE49-F238E27FC236}">
                <a16:creationId xmlns:a16="http://schemas.microsoft.com/office/drawing/2014/main" id="{441640CA-F704-4C12-8BDE-F7CFE6B01118}"/>
              </a:ext>
            </a:extLst>
          </p:cNvPr>
          <p:cNvSpPr txBox="1"/>
          <p:nvPr/>
        </p:nvSpPr>
        <p:spPr>
          <a:xfrm>
            <a:off x="350520" y="1432879"/>
            <a:ext cx="8442960" cy="2554545"/>
          </a:xfrm>
          <a:prstGeom prst="rect">
            <a:avLst/>
          </a:prstGeom>
          <a:noFill/>
        </p:spPr>
        <p:txBody>
          <a:bodyPr wrap="square">
            <a:spAutoFit/>
          </a:bodyPr>
          <a:lstStyle/>
          <a:p>
            <a:pPr algn="just"/>
            <a:r>
              <a:rPr lang="en-US" sz="1600" dirty="0">
                <a:solidFill>
                  <a:schemeClr val="bg2">
                    <a:lumMod val="75000"/>
                  </a:schemeClr>
                </a:solidFill>
              </a:rPr>
              <a:t>Rapid initiation and escalation of SR treatment has been associated with shortened seizure duration and more favorable outcomes. Current evidence-based guidelines for management of status epilepticus propose medication algorithms with suggested times for each management step. [PSERG and other studies have shown that] time to antiseizure medication administration for pediatric status epilepticus remains delayed in both the pre- and in-hospital settings. Barriers to timely treatment include suboptimal preventive care, inaccurate seizure detection, infrequent or restricted use of home rescue medications by caregivers and pre-hospital emergency personnel, delayed summoning and arrival of emergency personnel, and use of inappropriately dosed medications….</a:t>
            </a:r>
          </a:p>
          <a:p>
            <a:pPr algn="just"/>
            <a:r>
              <a:rPr lang="en-US" sz="1600" b="0" i="1" u="none" strike="noStrike" baseline="0" dirty="0">
                <a:solidFill>
                  <a:srgbClr val="000000"/>
                </a:solidFill>
              </a:rPr>
              <a:t>Conclusion:</a:t>
            </a:r>
            <a:r>
              <a:rPr lang="en-US" sz="1600" b="0" i="0" u="none" strike="noStrike" baseline="0" dirty="0">
                <a:solidFill>
                  <a:srgbClr val="000000"/>
                </a:solidFill>
              </a:rPr>
              <a:t> Improved preventive care, seizure detection, and rescue medication education may advance pre-hospital management….  </a:t>
            </a:r>
            <a:endParaRPr lang="en-US" sz="1600" dirty="0"/>
          </a:p>
        </p:txBody>
      </p:sp>
    </p:spTree>
    <p:extLst>
      <p:ext uri="{BB962C8B-B14F-4D97-AF65-F5344CB8AC3E}">
        <p14:creationId xmlns:p14="http://schemas.microsoft.com/office/powerpoint/2010/main" val="146517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wipe(left)">
                                      <p:cBhvr>
                                        <p:cTn id="7" dur="1000"/>
                                        <p:tgtEl>
                                          <p:spTgt spid="42"/>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43"/>
                                        </p:tgtEl>
                                        <p:attrNameLst>
                                          <p:attrName>style.visibility</p:attrName>
                                        </p:attrNameLst>
                                      </p:cBhvr>
                                      <p:to>
                                        <p:strVal val="visible"/>
                                      </p:to>
                                    </p:set>
                                    <p:animEffect transition="in" filter="wipe(left)">
                                      <p:cBhvr>
                                        <p:cTn id="11" dur="10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43"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C12A5AA-5067-4F17-8775-8EA530A3B300}"/>
              </a:ext>
            </a:extLst>
          </p:cNvPr>
          <p:cNvSpPr>
            <a:spLocks noGrp="1"/>
          </p:cNvSpPr>
          <p:nvPr>
            <p:ph type="title"/>
          </p:nvPr>
        </p:nvSpPr>
        <p:spPr/>
        <p:txBody>
          <a:bodyPr>
            <a:normAutofit/>
          </a:bodyPr>
          <a:lstStyle/>
          <a:p>
            <a:r>
              <a:rPr lang="en-US" dirty="0"/>
              <a:t>MODULE 5—RESCUE MEDICATION OPTIONS</a:t>
            </a:r>
          </a:p>
        </p:txBody>
      </p:sp>
      <p:sp>
        <p:nvSpPr>
          <p:cNvPr id="4" name="Text Placeholder 3">
            <a:extLst>
              <a:ext uri="{FF2B5EF4-FFF2-40B4-BE49-F238E27FC236}">
                <a16:creationId xmlns:a16="http://schemas.microsoft.com/office/drawing/2014/main" id="{F2B53AE3-ED06-4063-A498-E6BEA28DF32E}"/>
              </a:ext>
            </a:extLst>
          </p:cNvPr>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303449174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AFF8FE-CAF9-4715-B000-A8526581875F}"/>
              </a:ext>
            </a:extLst>
          </p:cNvPr>
          <p:cNvSpPr>
            <a:spLocks noGrp="1"/>
          </p:cNvSpPr>
          <p:nvPr>
            <p:ph type="title"/>
          </p:nvPr>
        </p:nvSpPr>
        <p:spPr/>
        <p:txBody>
          <a:bodyPr>
            <a:normAutofit fontScale="90000"/>
          </a:bodyPr>
          <a:lstStyle/>
          <a:p>
            <a:r>
              <a:rPr lang="en-US" b="1" dirty="0"/>
              <a:t>Current standard of care for prehospital management</a:t>
            </a:r>
          </a:p>
        </p:txBody>
      </p:sp>
      <p:sp>
        <p:nvSpPr>
          <p:cNvPr id="25" name="Text Placeholder 24">
            <a:extLst>
              <a:ext uri="{FF2B5EF4-FFF2-40B4-BE49-F238E27FC236}">
                <a16:creationId xmlns:a16="http://schemas.microsoft.com/office/drawing/2014/main" id="{50B623F2-0255-4554-B6AC-0F6D41AB76DD}"/>
              </a:ext>
            </a:extLst>
          </p:cNvPr>
          <p:cNvSpPr>
            <a:spLocks noGrp="1"/>
          </p:cNvSpPr>
          <p:nvPr>
            <p:ph type="body" sz="quarter" idx="10"/>
          </p:nvPr>
        </p:nvSpPr>
        <p:spPr/>
        <p:txBody>
          <a:bodyPr>
            <a:normAutofit/>
          </a:bodyPr>
          <a:lstStyle/>
          <a:p>
            <a:pPr marL="0" indent="0">
              <a:spcBef>
                <a:spcPts val="0"/>
              </a:spcBef>
            </a:pPr>
            <a:r>
              <a:rPr lang="en-US" dirty="0"/>
              <a:t>Gainza-Lein M, et al. </a:t>
            </a:r>
            <a:r>
              <a:rPr lang="en-US" i="1" dirty="0"/>
              <a:t>Seizure.</a:t>
            </a:r>
            <a:r>
              <a:rPr lang="en-US" dirty="0"/>
              <a:t> 2017;52:188-194. </a:t>
            </a:r>
            <a:r>
              <a:rPr lang="nl-NL" dirty="0">
                <a:latin typeface="+mj-lt"/>
              </a:rPr>
              <a:t>de Haan GJ, et al. </a:t>
            </a:r>
            <a:r>
              <a:rPr lang="en-US" i="1" dirty="0" err="1">
                <a:latin typeface="+mj-lt"/>
              </a:rPr>
              <a:t>Epilepsia</a:t>
            </a:r>
            <a:r>
              <a:rPr lang="en-US" i="1" dirty="0">
                <a:latin typeface="+mj-lt"/>
              </a:rPr>
              <a:t>.</a:t>
            </a:r>
            <a:r>
              <a:rPr lang="en-US" dirty="0">
                <a:latin typeface="+mj-lt"/>
              </a:rPr>
              <a:t> </a:t>
            </a:r>
            <a:r>
              <a:rPr lang="en-US" dirty="0">
                <a:latin typeface="STIX-Regular"/>
              </a:rPr>
              <a:t>2010;51:478–482. </a:t>
            </a:r>
            <a:r>
              <a:rPr lang="en-US" dirty="0"/>
              <a:t>Holsti M, et al</a:t>
            </a:r>
            <a:r>
              <a:rPr lang="pt-BR" dirty="0"/>
              <a:t>.</a:t>
            </a:r>
            <a:r>
              <a:rPr lang="en-US" dirty="0"/>
              <a:t> </a:t>
            </a:r>
            <a:r>
              <a:rPr lang="en-US" i="1" dirty="0"/>
              <a:t>Arch Pediatr </a:t>
            </a:r>
            <a:r>
              <a:rPr lang="en-US" i="1" dirty="0" err="1"/>
              <a:t>Adoles</a:t>
            </a:r>
            <a:r>
              <a:rPr lang="en-US" i="1" dirty="0"/>
              <a:t> Med.</a:t>
            </a:r>
            <a:r>
              <a:rPr lang="en-US" dirty="0"/>
              <a:t> 2010;164:747–753.</a:t>
            </a:r>
          </a:p>
        </p:txBody>
      </p:sp>
      <p:pic>
        <p:nvPicPr>
          <p:cNvPr id="20" name="Picture 19">
            <a:extLst>
              <a:ext uri="{FF2B5EF4-FFF2-40B4-BE49-F238E27FC236}">
                <a16:creationId xmlns:a16="http://schemas.microsoft.com/office/drawing/2014/main" id="{98872BDF-6413-4101-92F3-62DDCAC3B491}"/>
              </a:ext>
            </a:extLst>
          </p:cNvPr>
          <p:cNvPicPr>
            <a:picLocks noChangeAspect="1"/>
          </p:cNvPicPr>
          <p:nvPr/>
        </p:nvPicPr>
        <p:blipFill>
          <a:blip r:embed="rId2"/>
          <a:stretch>
            <a:fillRect/>
          </a:stretch>
        </p:blipFill>
        <p:spPr>
          <a:xfrm>
            <a:off x="-193680" y="1608834"/>
            <a:ext cx="4544658" cy="2290804"/>
          </a:xfrm>
          <a:prstGeom prst="rect">
            <a:avLst/>
          </a:prstGeom>
        </p:spPr>
      </p:pic>
      <p:pic>
        <p:nvPicPr>
          <p:cNvPr id="31" name="Picture 30">
            <a:extLst>
              <a:ext uri="{FF2B5EF4-FFF2-40B4-BE49-F238E27FC236}">
                <a16:creationId xmlns:a16="http://schemas.microsoft.com/office/drawing/2014/main" id="{EB56955D-136D-4BF1-8FAC-6E855B21673C}"/>
              </a:ext>
            </a:extLst>
          </p:cNvPr>
          <p:cNvPicPr>
            <a:picLocks noChangeAspect="1"/>
          </p:cNvPicPr>
          <p:nvPr/>
        </p:nvPicPr>
        <p:blipFill rotWithShape="1">
          <a:blip r:embed="rId3"/>
          <a:srcRect l="16086" r="12093"/>
          <a:stretch/>
        </p:blipFill>
        <p:spPr>
          <a:xfrm>
            <a:off x="4268676" y="1571415"/>
            <a:ext cx="4098058" cy="2361780"/>
          </a:xfrm>
          <a:prstGeom prst="rect">
            <a:avLst/>
          </a:prstGeom>
        </p:spPr>
      </p:pic>
      <p:sp>
        <p:nvSpPr>
          <p:cNvPr id="9" name="TextBox 8">
            <a:extLst>
              <a:ext uri="{FF2B5EF4-FFF2-40B4-BE49-F238E27FC236}">
                <a16:creationId xmlns:a16="http://schemas.microsoft.com/office/drawing/2014/main" id="{6EC29551-3832-4247-B63D-C7BC3CA8DA92}"/>
              </a:ext>
            </a:extLst>
          </p:cNvPr>
          <p:cNvSpPr txBox="1"/>
          <p:nvPr/>
        </p:nvSpPr>
        <p:spPr>
          <a:xfrm>
            <a:off x="4892664" y="2950121"/>
            <a:ext cx="1720514" cy="461665"/>
          </a:xfrm>
          <a:prstGeom prst="rect">
            <a:avLst/>
          </a:prstGeom>
          <a:noFill/>
        </p:spPr>
        <p:txBody>
          <a:bodyPr wrap="square">
            <a:spAutoFit/>
          </a:bodyPr>
          <a:lstStyle/>
          <a:p>
            <a:r>
              <a:rPr lang="en-US" sz="1200" b="1" cap="small" dirty="0">
                <a:solidFill>
                  <a:schemeClr val="bg1"/>
                </a:solidFill>
                <a:latin typeface="Eras Medium ITC" panose="020B0602030504020804" pitchFamily="34" charset="0"/>
              </a:rPr>
              <a:t>Prefer non-rectal route</a:t>
            </a:r>
            <a:endParaRPr lang="en-US" sz="1100" b="1" cap="small" dirty="0">
              <a:solidFill>
                <a:schemeClr val="bg1"/>
              </a:solidFill>
              <a:latin typeface="Eras Medium ITC" panose="020B0602030504020804" pitchFamily="34" charset="0"/>
            </a:endParaRPr>
          </a:p>
        </p:txBody>
      </p:sp>
      <p:sp>
        <p:nvSpPr>
          <p:cNvPr id="10" name="TextBox 9">
            <a:extLst>
              <a:ext uri="{FF2B5EF4-FFF2-40B4-BE49-F238E27FC236}">
                <a16:creationId xmlns:a16="http://schemas.microsoft.com/office/drawing/2014/main" id="{51BE218F-2FC5-4C46-B600-E605C9C79E62}"/>
              </a:ext>
            </a:extLst>
          </p:cNvPr>
          <p:cNvSpPr txBox="1"/>
          <p:nvPr/>
        </p:nvSpPr>
        <p:spPr>
          <a:xfrm>
            <a:off x="5341013" y="2370008"/>
            <a:ext cx="1136479" cy="400110"/>
          </a:xfrm>
          <a:prstGeom prst="rect">
            <a:avLst/>
          </a:prstGeom>
          <a:noFill/>
        </p:spPr>
        <p:txBody>
          <a:bodyPr wrap="square">
            <a:spAutoFit/>
          </a:bodyPr>
          <a:lstStyle/>
          <a:p>
            <a:r>
              <a:rPr lang="en-US" sz="1000" b="1" cap="small" dirty="0">
                <a:solidFill>
                  <a:schemeClr val="bg1"/>
                </a:solidFill>
                <a:latin typeface="Eras Medium ITC" panose="020B0602030504020804" pitchFamily="34" charset="0"/>
              </a:rPr>
              <a:t>Satisfied with rectal diazepam</a:t>
            </a:r>
            <a:endParaRPr lang="en-US" sz="900" b="1" cap="small" dirty="0">
              <a:solidFill>
                <a:schemeClr val="bg1"/>
              </a:solidFill>
              <a:latin typeface="Eras Medium ITC" panose="020B0602030504020804" pitchFamily="34" charset="0"/>
            </a:endParaRPr>
          </a:p>
        </p:txBody>
      </p:sp>
    </p:spTree>
    <p:extLst>
      <p:ext uri="{BB962C8B-B14F-4D97-AF65-F5344CB8AC3E}">
        <p14:creationId xmlns:p14="http://schemas.microsoft.com/office/powerpoint/2010/main" val="4078578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350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75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112C87-C853-4D5E-A174-3F9F5AC40233}"/>
              </a:ext>
            </a:extLst>
          </p:cNvPr>
          <p:cNvSpPr>
            <a:spLocks noGrp="1"/>
          </p:cNvSpPr>
          <p:nvPr>
            <p:ph type="title"/>
          </p:nvPr>
        </p:nvSpPr>
        <p:spPr/>
        <p:txBody>
          <a:bodyPr/>
          <a:lstStyle/>
          <a:p>
            <a:r>
              <a:rPr lang="en-US" b="1" dirty="0"/>
              <a:t>Off-label options sometimes used for SE</a:t>
            </a:r>
          </a:p>
        </p:txBody>
      </p:sp>
      <p:sp>
        <p:nvSpPr>
          <p:cNvPr id="6" name="Content Placeholder 5">
            <a:extLst>
              <a:ext uri="{FF2B5EF4-FFF2-40B4-BE49-F238E27FC236}">
                <a16:creationId xmlns:a16="http://schemas.microsoft.com/office/drawing/2014/main" id="{0C9F532E-2BC9-4876-B6B8-DBC428DE8DC2}"/>
              </a:ext>
            </a:extLst>
          </p:cNvPr>
          <p:cNvSpPr>
            <a:spLocks noGrp="1"/>
          </p:cNvSpPr>
          <p:nvPr>
            <p:ph idx="1"/>
          </p:nvPr>
        </p:nvSpPr>
        <p:spPr/>
        <p:txBody>
          <a:bodyPr/>
          <a:lstStyle/>
          <a:p>
            <a:r>
              <a:rPr lang="en-US" dirty="0" err="1"/>
              <a:t>Nonrectal</a:t>
            </a:r>
            <a:r>
              <a:rPr lang="en-US" dirty="0"/>
              <a:t> benzodiazepine formulations</a:t>
            </a:r>
          </a:p>
          <a:p>
            <a:pPr lvl="1"/>
            <a:r>
              <a:rPr lang="en-US" dirty="0"/>
              <a:t>Buccal midazolam</a:t>
            </a:r>
          </a:p>
          <a:p>
            <a:pPr lvl="1"/>
            <a:r>
              <a:rPr lang="en-US" dirty="0"/>
              <a:t>Compounded midazolam</a:t>
            </a:r>
          </a:p>
          <a:p>
            <a:pPr lvl="2"/>
            <a:r>
              <a:rPr lang="en-US" dirty="0"/>
              <a:t>Acidity can cause irritation</a:t>
            </a:r>
          </a:p>
          <a:p>
            <a:pPr lvl="2"/>
            <a:r>
              <a:rPr lang="en-US" dirty="0"/>
              <a:t>Limitations of device (eg, not preloaded/premeasured)</a:t>
            </a:r>
          </a:p>
          <a:p>
            <a:pPr lvl="2"/>
            <a:r>
              <a:rPr lang="en-US" dirty="0"/>
              <a:t>Shelf-life and storage limitations</a:t>
            </a:r>
          </a:p>
          <a:p>
            <a:pPr lvl="1"/>
            <a:r>
              <a:rPr lang="en-US" dirty="0"/>
              <a:t>Clonazepam orally-disintegrating tablets</a:t>
            </a:r>
          </a:p>
          <a:p>
            <a:r>
              <a:rPr lang="en-US" dirty="0"/>
              <a:t>VNS magnets</a:t>
            </a:r>
          </a:p>
        </p:txBody>
      </p:sp>
      <p:sp>
        <p:nvSpPr>
          <p:cNvPr id="7" name="Text Placeholder 6">
            <a:extLst>
              <a:ext uri="{FF2B5EF4-FFF2-40B4-BE49-F238E27FC236}">
                <a16:creationId xmlns:a16="http://schemas.microsoft.com/office/drawing/2014/main" id="{F098D9A5-225B-46BE-8353-6080D8DF2ECF}"/>
              </a:ext>
            </a:extLst>
          </p:cNvPr>
          <p:cNvSpPr>
            <a:spLocks noGrp="1"/>
          </p:cNvSpPr>
          <p:nvPr>
            <p:ph type="body" sz="quarter" idx="10"/>
          </p:nvPr>
        </p:nvSpPr>
        <p:spPr/>
        <p:txBody>
          <a:bodyPr/>
          <a:lstStyle/>
          <a:p>
            <a:r>
              <a:rPr lang="en-US" dirty="0"/>
              <a:t>VNS, vagal nerve stimulating </a:t>
            </a:r>
          </a:p>
        </p:txBody>
      </p:sp>
    </p:spTree>
    <p:extLst>
      <p:ext uri="{BB962C8B-B14F-4D97-AF65-F5344CB8AC3E}">
        <p14:creationId xmlns:p14="http://schemas.microsoft.com/office/powerpoint/2010/main" val="34346709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7E3841-33F1-4355-A396-73E65149EF48}"/>
              </a:ext>
            </a:extLst>
          </p:cNvPr>
          <p:cNvSpPr>
            <a:spLocks noGrp="1"/>
          </p:cNvSpPr>
          <p:nvPr>
            <p:ph type="title"/>
          </p:nvPr>
        </p:nvSpPr>
        <p:spPr/>
        <p:txBody>
          <a:bodyPr>
            <a:normAutofit fontScale="90000"/>
          </a:bodyPr>
          <a:lstStyle/>
          <a:p>
            <a:r>
              <a:rPr lang="en-US" b="1" dirty="0"/>
              <a:t>Characteristics of an ideal prehospital treatment for SE</a:t>
            </a:r>
          </a:p>
        </p:txBody>
      </p:sp>
      <p:sp>
        <p:nvSpPr>
          <p:cNvPr id="4" name="Content Placeholder 3">
            <a:extLst>
              <a:ext uri="{FF2B5EF4-FFF2-40B4-BE49-F238E27FC236}">
                <a16:creationId xmlns:a16="http://schemas.microsoft.com/office/drawing/2014/main" id="{4807B07F-40B8-4781-A95C-7762080C8D59}"/>
              </a:ext>
            </a:extLst>
          </p:cNvPr>
          <p:cNvSpPr>
            <a:spLocks noGrp="1"/>
          </p:cNvSpPr>
          <p:nvPr>
            <p:ph idx="1"/>
          </p:nvPr>
        </p:nvSpPr>
        <p:spPr/>
        <p:txBody>
          <a:bodyPr/>
          <a:lstStyle/>
          <a:p>
            <a:r>
              <a:rPr lang="en-US" dirty="0"/>
              <a:t>Immediate duration of action</a:t>
            </a:r>
          </a:p>
          <a:p>
            <a:r>
              <a:rPr lang="en-US" dirty="0"/>
              <a:t>Rapid cessation of seizures</a:t>
            </a:r>
          </a:p>
          <a:p>
            <a:r>
              <a:rPr lang="en-US" dirty="0"/>
              <a:t>Easy to use</a:t>
            </a:r>
          </a:p>
          <a:p>
            <a:r>
              <a:rPr lang="en-US" dirty="0"/>
              <a:t>Safe, without causing discomfort</a:t>
            </a:r>
          </a:p>
          <a:p>
            <a:r>
              <a:rPr lang="en-US" dirty="0"/>
              <a:t>Low inter- and intra-patient variability </a:t>
            </a:r>
          </a:p>
          <a:p>
            <a:r>
              <a:rPr lang="en-US" dirty="0"/>
              <a:t>Long shelf life</a:t>
            </a:r>
          </a:p>
        </p:txBody>
      </p:sp>
      <p:sp>
        <p:nvSpPr>
          <p:cNvPr id="10" name="Text Placeholder 9">
            <a:extLst>
              <a:ext uri="{FF2B5EF4-FFF2-40B4-BE49-F238E27FC236}">
                <a16:creationId xmlns:a16="http://schemas.microsoft.com/office/drawing/2014/main" id="{79718580-4352-4C61-994B-0A0A17833690}"/>
              </a:ext>
            </a:extLst>
          </p:cNvPr>
          <p:cNvSpPr>
            <a:spLocks noGrp="1"/>
          </p:cNvSpPr>
          <p:nvPr>
            <p:ph type="body" sz="quarter" idx="10"/>
          </p:nvPr>
        </p:nvSpPr>
        <p:spPr/>
        <p:txBody>
          <a:bodyPr/>
          <a:lstStyle/>
          <a:p>
            <a:r>
              <a:rPr lang="en-US" b="0" i="0" dirty="0">
                <a:solidFill>
                  <a:srgbClr val="212121"/>
                </a:solidFill>
                <a:effectLst/>
                <a:latin typeface="BlinkMacSystemFont"/>
              </a:rPr>
              <a:t>Maglalang PD, et al. </a:t>
            </a:r>
            <a:r>
              <a:rPr lang="en-US" b="0" i="1" dirty="0" err="1">
                <a:solidFill>
                  <a:srgbClr val="212121"/>
                </a:solidFill>
                <a:effectLst/>
                <a:latin typeface="BlinkMacSystemFont"/>
              </a:rPr>
              <a:t>Epilepsia</a:t>
            </a:r>
            <a:r>
              <a:rPr lang="en-US" b="0" i="1" dirty="0">
                <a:solidFill>
                  <a:srgbClr val="212121"/>
                </a:solidFill>
                <a:effectLst/>
                <a:latin typeface="BlinkMacSystemFont"/>
              </a:rPr>
              <a:t>.</a:t>
            </a:r>
            <a:r>
              <a:rPr lang="en-US" b="0" i="0" dirty="0">
                <a:solidFill>
                  <a:srgbClr val="212121"/>
                </a:solidFill>
                <a:effectLst/>
                <a:latin typeface="BlinkMacSystemFont"/>
              </a:rPr>
              <a:t> 2018;59:207-215. </a:t>
            </a:r>
            <a:endParaRPr lang="en-US" dirty="0"/>
          </a:p>
        </p:txBody>
      </p:sp>
    </p:spTree>
    <p:extLst>
      <p:ext uri="{BB962C8B-B14F-4D97-AF65-F5344CB8AC3E}">
        <p14:creationId xmlns:p14="http://schemas.microsoft.com/office/powerpoint/2010/main" val="186717796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a:extLst>
              <a:ext uri="{FF2B5EF4-FFF2-40B4-BE49-F238E27FC236}">
                <a16:creationId xmlns:a16="http://schemas.microsoft.com/office/drawing/2014/main" id="{F73AF415-06C5-4D64-98DA-FBFE8F32B193}"/>
              </a:ext>
            </a:extLst>
          </p:cNvPr>
          <p:cNvPicPr>
            <a:picLocks noChangeAspect="1"/>
          </p:cNvPicPr>
          <p:nvPr/>
        </p:nvPicPr>
        <p:blipFill rotWithShape="1">
          <a:blip r:embed="rId2"/>
          <a:srcRect l="4337" t="6558" r="4862" b="4967"/>
          <a:stretch/>
        </p:blipFill>
        <p:spPr>
          <a:xfrm>
            <a:off x="1694127" y="1531620"/>
            <a:ext cx="3558540" cy="2118360"/>
          </a:xfrm>
          <a:prstGeom prst="rect">
            <a:avLst/>
          </a:prstGeom>
        </p:spPr>
      </p:pic>
      <p:sp>
        <p:nvSpPr>
          <p:cNvPr id="2" name="Title 1">
            <a:extLst>
              <a:ext uri="{FF2B5EF4-FFF2-40B4-BE49-F238E27FC236}">
                <a16:creationId xmlns:a16="http://schemas.microsoft.com/office/drawing/2014/main" id="{6712419F-1C0A-4F4C-BE1D-28E15BD27579}"/>
              </a:ext>
            </a:extLst>
          </p:cNvPr>
          <p:cNvSpPr>
            <a:spLocks noGrp="1"/>
          </p:cNvSpPr>
          <p:nvPr>
            <p:ph type="title"/>
          </p:nvPr>
        </p:nvSpPr>
        <p:spPr/>
        <p:txBody>
          <a:bodyPr/>
          <a:lstStyle/>
          <a:p>
            <a:r>
              <a:rPr lang="en-US" b="1" dirty="0"/>
              <a:t>Intranasal vs other administration routes</a:t>
            </a:r>
          </a:p>
        </p:txBody>
      </p:sp>
      <p:sp>
        <p:nvSpPr>
          <p:cNvPr id="5" name="Text Placeholder 4">
            <a:extLst>
              <a:ext uri="{FF2B5EF4-FFF2-40B4-BE49-F238E27FC236}">
                <a16:creationId xmlns:a16="http://schemas.microsoft.com/office/drawing/2014/main" id="{DA8A7802-2732-4164-9C6C-84E294AF4A0D}"/>
              </a:ext>
            </a:extLst>
          </p:cNvPr>
          <p:cNvSpPr>
            <a:spLocks noGrp="1"/>
          </p:cNvSpPr>
          <p:nvPr>
            <p:ph type="body" sz="quarter" idx="10"/>
          </p:nvPr>
        </p:nvSpPr>
        <p:spPr/>
        <p:txBody>
          <a:bodyPr/>
          <a:lstStyle/>
          <a:p>
            <a:pPr marL="0" indent="0">
              <a:lnSpc>
                <a:spcPct val="100000"/>
              </a:lnSpc>
              <a:spcBef>
                <a:spcPts val="0"/>
              </a:spcBef>
            </a:pPr>
            <a:r>
              <a:rPr lang="en-US" b="0" i="0" dirty="0">
                <a:solidFill>
                  <a:srgbClr val="212121"/>
                </a:solidFill>
                <a:effectLst/>
                <a:latin typeface="BlinkMacSystemFont"/>
              </a:rPr>
              <a:t>CNS, central nervous system</a:t>
            </a:r>
          </a:p>
          <a:p>
            <a:pPr marL="0" indent="0">
              <a:lnSpc>
                <a:spcPct val="100000"/>
              </a:lnSpc>
              <a:spcBef>
                <a:spcPts val="0"/>
              </a:spcBef>
            </a:pPr>
            <a:r>
              <a:rPr lang="en-US" b="0" i="0" dirty="0">
                <a:solidFill>
                  <a:srgbClr val="212121"/>
                </a:solidFill>
                <a:effectLst/>
                <a:latin typeface="BlinkMacSystemFont"/>
              </a:rPr>
              <a:t>Maglalang PD, et al. </a:t>
            </a:r>
            <a:r>
              <a:rPr lang="en-US" b="0" i="1" dirty="0" err="1">
                <a:solidFill>
                  <a:srgbClr val="212121"/>
                </a:solidFill>
                <a:effectLst/>
                <a:latin typeface="BlinkMacSystemFont"/>
              </a:rPr>
              <a:t>Epilepsia</a:t>
            </a:r>
            <a:r>
              <a:rPr lang="en-US" b="0" i="1" dirty="0">
                <a:solidFill>
                  <a:srgbClr val="212121"/>
                </a:solidFill>
                <a:effectLst/>
                <a:latin typeface="BlinkMacSystemFont"/>
              </a:rPr>
              <a:t>.</a:t>
            </a:r>
            <a:r>
              <a:rPr lang="en-US" b="0" i="0" dirty="0">
                <a:solidFill>
                  <a:srgbClr val="212121"/>
                </a:solidFill>
                <a:effectLst/>
                <a:latin typeface="BlinkMacSystemFont"/>
              </a:rPr>
              <a:t> 2018;59:207-215. </a:t>
            </a:r>
            <a:endParaRPr lang="en-US" dirty="0"/>
          </a:p>
        </p:txBody>
      </p:sp>
      <p:sp>
        <p:nvSpPr>
          <p:cNvPr id="22" name="TextBox 21">
            <a:extLst>
              <a:ext uri="{FF2B5EF4-FFF2-40B4-BE49-F238E27FC236}">
                <a16:creationId xmlns:a16="http://schemas.microsoft.com/office/drawing/2014/main" id="{3CC039BA-FD76-4A98-A71C-53D4E1B5C004}"/>
              </a:ext>
            </a:extLst>
          </p:cNvPr>
          <p:cNvSpPr txBox="1"/>
          <p:nvPr/>
        </p:nvSpPr>
        <p:spPr>
          <a:xfrm>
            <a:off x="3770577" y="1468640"/>
            <a:ext cx="3655377" cy="338554"/>
          </a:xfrm>
          <a:prstGeom prst="rect">
            <a:avLst/>
          </a:prstGeom>
          <a:noFill/>
        </p:spPr>
        <p:txBody>
          <a:bodyPr wrap="square" anchor="ctr">
            <a:spAutoFit/>
          </a:bodyPr>
          <a:lstStyle/>
          <a:p>
            <a:pPr algn="r"/>
            <a:r>
              <a:rPr lang="en-US" sz="1600" b="1" cap="small" dirty="0">
                <a:solidFill>
                  <a:srgbClr val="000000"/>
                </a:solidFill>
                <a:latin typeface="Eras Medium ITC" panose="020B0602030504020804" pitchFamily="34" charset="0"/>
              </a:rPr>
              <a:t>High perfusion = Rapid absorption</a:t>
            </a:r>
          </a:p>
        </p:txBody>
      </p:sp>
      <p:sp>
        <p:nvSpPr>
          <p:cNvPr id="23" name="TextBox 22">
            <a:extLst>
              <a:ext uri="{FF2B5EF4-FFF2-40B4-BE49-F238E27FC236}">
                <a16:creationId xmlns:a16="http://schemas.microsoft.com/office/drawing/2014/main" id="{EB7809B3-46C0-4396-ADBC-4C190DB4EA04}"/>
              </a:ext>
            </a:extLst>
          </p:cNvPr>
          <p:cNvSpPr txBox="1"/>
          <p:nvPr/>
        </p:nvSpPr>
        <p:spPr>
          <a:xfrm>
            <a:off x="4231057" y="2322080"/>
            <a:ext cx="3194897" cy="338554"/>
          </a:xfrm>
          <a:prstGeom prst="rect">
            <a:avLst/>
          </a:prstGeom>
          <a:noFill/>
        </p:spPr>
        <p:txBody>
          <a:bodyPr wrap="square" anchor="ctr">
            <a:spAutoFit/>
          </a:bodyPr>
          <a:lstStyle/>
          <a:p>
            <a:pPr algn="r"/>
            <a:r>
              <a:rPr lang="en-US" sz="1600" b="1" cap="small" dirty="0">
                <a:solidFill>
                  <a:srgbClr val="000000"/>
                </a:solidFill>
                <a:latin typeface="Eras Medium ITC" panose="020B0602030504020804" pitchFamily="34" charset="0"/>
              </a:rPr>
              <a:t>Rapid distribution into CNS</a:t>
            </a:r>
          </a:p>
        </p:txBody>
      </p:sp>
      <p:sp>
        <p:nvSpPr>
          <p:cNvPr id="24" name="TextBox 23">
            <a:extLst>
              <a:ext uri="{FF2B5EF4-FFF2-40B4-BE49-F238E27FC236}">
                <a16:creationId xmlns:a16="http://schemas.microsoft.com/office/drawing/2014/main" id="{CDB692F7-DC74-4D64-BFCB-73425AC2AE4D}"/>
              </a:ext>
            </a:extLst>
          </p:cNvPr>
          <p:cNvSpPr txBox="1"/>
          <p:nvPr/>
        </p:nvSpPr>
        <p:spPr>
          <a:xfrm>
            <a:off x="4231057" y="2748800"/>
            <a:ext cx="3194897" cy="338554"/>
          </a:xfrm>
          <a:prstGeom prst="rect">
            <a:avLst/>
          </a:prstGeom>
          <a:noFill/>
        </p:spPr>
        <p:txBody>
          <a:bodyPr wrap="square" anchor="ctr">
            <a:spAutoFit/>
          </a:bodyPr>
          <a:lstStyle/>
          <a:p>
            <a:pPr algn="r"/>
            <a:r>
              <a:rPr lang="en-US" sz="1600" b="1" cap="small" dirty="0">
                <a:solidFill>
                  <a:srgbClr val="000000"/>
                </a:solidFill>
                <a:latin typeface="Eras Medium ITC" panose="020B0602030504020804" pitchFamily="34" charset="0"/>
              </a:rPr>
              <a:t>Small volume vs rectal </a:t>
            </a:r>
          </a:p>
        </p:txBody>
      </p:sp>
      <p:sp>
        <p:nvSpPr>
          <p:cNvPr id="25" name="TextBox 24">
            <a:extLst>
              <a:ext uri="{FF2B5EF4-FFF2-40B4-BE49-F238E27FC236}">
                <a16:creationId xmlns:a16="http://schemas.microsoft.com/office/drawing/2014/main" id="{1AEAEAD3-0F1F-43BD-9C1E-F00DFD4A38F1}"/>
              </a:ext>
            </a:extLst>
          </p:cNvPr>
          <p:cNvSpPr txBox="1"/>
          <p:nvPr/>
        </p:nvSpPr>
        <p:spPr>
          <a:xfrm>
            <a:off x="4231057" y="1895360"/>
            <a:ext cx="3194897" cy="338554"/>
          </a:xfrm>
          <a:prstGeom prst="rect">
            <a:avLst/>
          </a:prstGeom>
          <a:noFill/>
        </p:spPr>
        <p:txBody>
          <a:bodyPr wrap="square" anchor="ctr">
            <a:spAutoFit/>
          </a:bodyPr>
          <a:lstStyle/>
          <a:p>
            <a:pPr algn="r"/>
            <a:r>
              <a:rPr lang="en-US" sz="1600" b="1" cap="small" dirty="0">
                <a:solidFill>
                  <a:srgbClr val="000000"/>
                </a:solidFill>
                <a:latin typeface="Eras Medium ITC" panose="020B0602030504020804" pitchFamily="34" charset="0"/>
              </a:rPr>
              <a:t>Easy, minimal training, low risk</a:t>
            </a:r>
          </a:p>
        </p:txBody>
      </p:sp>
    </p:spTree>
    <p:extLst>
      <p:ext uri="{BB962C8B-B14F-4D97-AF65-F5344CB8AC3E}">
        <p14:creationId xmlns:p14="http://schemas.microsoft.com/office/powerpoint/2010/main" val="5163830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26E8AA9-84E7-4263-A445-EFE4669455EE}"/>
              </a:ext>
            </a:extLst>
          </p:cNvPr>
          <p:cNvSpPr>
            <a:spLocks noGrp="1"/>
          </p:cNvSpPr>
          <p:nvPr>
            <p:ph type="title"/>
          </p:nvPr>
        </p:nvSpPr>
        <p:spPr/>
        <p:txBody>
          <a:bodyPr>
            <a:normAutofit fontScale="90000"/>
          </a:bodyPr>
          <a:lstStyle/>
          <a:p>
            <a:r>
              <a:rPr lang="en-US" dirty="0"/>
              <a:t>MODULE 2—STATUS EPILEPTICUS DISEASE BURDEN </a:t>
            </a:r>
          </a:p>
        </p:txBody>
      </p:sp>
      <p:sp>
        <p:nvSpPr>
          <p:cNvPr id="7" name="Text Placeholder 6">
            <a:extLst>
              <a:ext uri="{FF2B5EF4-FFF2-40B4-BE49-F238E27FC236}">
                <a16:creationId xmlns:a16="http://schemas.microsoft.com/office/drawing/2014/main" id="{5782253C-8FD5-44DE-910B-57A53992C2ED}"/>
              </a:ext>
            </a:extLst>
          </p:cNvPr>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158147185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C917D82C-AA10-416F-944E-351CFD62095F}"/>
              </a:ext>
            </a:extLst>
          </p:cNvPr>
          <p:cNvSpPr>
            <a:spLocks noGrp="1"/>
          </p:cNvSpPr>
          <p:nvPr>
            <p:ph type="title"/>
          </p:nvPr>
        </p:nvSpPr>
        <p:spPr/>
        <p:txBody>
          <a:bodyPr/>
          <a:lstStyle/>
          <a:p>
            <a:r>
              <a:rPr lang="en-US" b="1" dirty="0"/>
              <a:t>New approvals for seizure rescue medications</a:t>
            </a:r>
          </a:p>
        </p:txBody>
      </p:sp>
      <p:sp>
        <p:nvSpPr>
          <p:cNvPr id="9" name="Content Placeholder 8">
            <a:extLst>
              <a:ext uri="{FF2B5EF4-FFF2-40B4-BE49-F238E27FC236}">
                <a16:creationId xmlns:a16="http://schemas.microsoft.com/office/drawing/2014/main" id="{73B8422E-4F99-4F74-92DF-49EF27AC239F}"/>
              </a:ext>
            </a:extLst>
          </p:cNvPr>
          <p:cNvSpPr>
            <a:spLocks noGrp="1"/>
          </p:cNvSpPr>
          <p:nvPr>
            <p:ph sz="half" idx="1"/>
          </p:nvPr>
        </p:nvSpPr>
        <p:spPr>
          <a:xfrm>
            <a:off x="685800" y="2571750"/>
            <a:ext cx="3886200" cy="1200330"/>
          </a:xfrm>
        </p:spPr>
        <p:txBody>
          <a:bodyPr>
            <a:normAutofit fontScale="92500"/>
          </a:bodyPr>
          <a:lstStyle/>
          <a:p>
            <a:pPr marL="0" indent="0">
              <a:buNone/>
            </a:pPr>
            <a:r>
              <a:rPr lang="en-US" sz="2300" b="1" dirty="0"/>
              <a:t>Midazolam nasal spray</a:t>
            </a:r>
          </a:p>
          <a:p>
            <a:r>
              <a:rPr lang="en-US" sz="1800" dirty="0"/>
              <a:t>Patients ≥12 years of age with epilepsy</a:t>
            </a:r>
          </a:p>
          <a:p>
            <a:r>
              <a:rPr lang="en-US" sz="1800" dirty="0"/>
              <a:t>5 mg dose</a:t>
            </a:r>
          </a:p>
        </p:txBody>
      </p:sp>
      <p:sp>
        <p:nvSpPr>
          <p:cNvPr id="10" name="Content Placeholder 9">
            <a:extLst>
              <a:ext uri="{FF2B5EF4-FFF2-40B4-BE49-F238E27FC236}">
                <a16:creationId xmlns:a16="http://schemas.microsoft.com/office/drawing/2014/main" id="{073ACE4B-C7D4-4E6A-8BE8-C2C5C2C1BDAD}"/>
              </a:ext>
            </a:extLst>
          </p:cNvPr>
          <p:cNvSpPr>
            <a:spLocks noGrp="1"/>
          </p:cNvSpPr>
          <p:nvPr>
            <p:ph sz="half" idx="2"/>
          </p:nvPr>
        </p:nvSpPr>
        <p:spPr>
          <a:xfrm>
            <a:off x="4629150" y="2571750"/>
            <a:ext cx="3886200" cy="1200330"/>
          </a:xfrm>
        </p:spPr>
        <p:txBody>
          <a:bodyPr>
            <a:normAutofit/>
          </a:bodyPr>
          <a:lstStyle/>
          <a:p>
            <a:pPr marL="0" indent="0">
              <a:buNone/>
            </a:pPr>
            <a:r>
              <a:rPr lang="en-US" b="1" dirty="0"/>
              <a:t>Diazepam nasal spray</a:t>
            </a:r>
          </a:p>
          <a:p>
            <a:r>
              <a:rPr lang="en-US" sz="1700" dirty="0"/>
              <a:t>Patients </a:t>
            </a:r>
            <a:r>
              <a:rPr lang="en-US" sz="1600" dirty="0"/>
              <a:t>≥ </a:t>
            </a:r>
            <a:r>
              <a:rPr lang="en-US" sz="1700" dirty="0"/>
              <a:t>6 years of age with epilepsy</a:t>
            </a:r>
          </a:p>
          <a:p>
            <a:r>
              <a:rPr lang="en-US" sz="1700" dirty="0"/>
              <a:t>5 mg, 10 mg, 15 mg, 20 mg doses</a:t>
            </a:r>
          </a:p>
        </p:txBody>
      </p:sp>
      <p:sp>
        <p:nvSpPr>
          <p:cNvPr id="11" name="Text Placeholder 10">
            <a:extLst>
              <a:ext uri="{FF2B5EF4-FFF2-40B4-BE49-F238E27FC236}">
                <a16:creationId xmlns:a16="http://schemas.microsoft.com/office/drawing/2014/main" id="{181A097F-FE22-4502-81FF-B6263457B317}"/>
              </a:ext>
            </a:extLst>
          </p:cNvPr>
          <p:cNvSpPr>
            <a:spLocks noGrp="1"/>
          </p:cNvSpPr>
          <p:nvPr>
            <p:ph type="body" sz="quarter" idx="10"/>
          </p:nvPr>
        </p:nvSpPr>
        <p:spPr/>
        <p:txBody>
          <a:bodyPr/>
          <a:lstStyle/>
          <a:p>
            <a:r>
              <a:rPr lang="en-US" dirty="0"/>
              <a:t>Midazolam nasal spray package insert, 2019. Diazepam nasal spray package insert, 2020.  </a:t>
            </a:r>
          </a:p>
        </p:txBody>
      </p:sp>
      <p:pic>
        <p:nvPicPr>
          <p:cNvPr id="22" name="Picture 21">
            <a:extLst>
              <a:ext uri="{FF2B5EF4-FFF2-40B4-BE49-F238E27FC236}">
                <a16:creationId xmlns:a16="http://schemas.microsoft.com/office/drawing/2014/main" id="{00EF4B35-E8BA-405D-8FA3-9005AFAC1E98}"/>
              </a:ext>
            </a:extLst>
          </p:cNvPr>
          <p:cNvPicPr>
            <a:picLocks noChangeAspect="1"/>
          </p:cNvPicPr>
          <p:nvPr/>
        </p:nvPicPr>
        <p:blipFill>
          <a:blip r:embed="rId2"/>
          <a:stretch>
            <a:fillRect/>
          </a:stretch>
        </p:blipFill>
        <p:spPr>
          <a:xfrm>
            <a:off x="1790701" y="1104423"/>
            <a:ext cx="5562598" cy="1339334"/>
          </a:xfrm>
          <a:prstGeom prst="rect">
            <a:avLst/>
          </a:prstGeom>
        </p:spPr>
      </p:pic>
    </p:spTree>
    <p:extLst>
      <p:ext uri="{BB962C8B-B14F-4D97-AF65-F5344CB8AC3E}">
        <p14:creationId xmlns:p14="http://schemas.microsoft.com/office/powerpoint/2010/main" val="277882298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454C92-1A95-444C-8A65-14B6A618023F}"/>
              </a:ext>
            </a:extLst>
          </p:cNvPr>
          <p:cNvSpPr>
            <a:spLocks noGrp="1"/>
          </p:cNvSpPr>
          <p:nvPr>
            <p:ph type="title"/>
          </p:nvPr>
        </p:nvSpPr>
        <p:spPr/>
        <p:txBody>
          <a:bodyPr/>
          <a:lstStyle/>
          <a:p>
            <a:r>
              <a:rPr lang="en-US" b="1" dirty="0"/>
              <a:t>ARTEMIS 1 phase 3 trial</a:t>
            </a:r>
          </a:p>
        </p:txBody>
      </p:sp>
      <p:sp>
        <p:nvSpPr>
          <p:cNvPr id="4" name="Text Placeholder 3">
            <a:extLst>
              <a:ext uri="{FF2B5EF4-FFF2-40B4-BE49-F238E27FC236}">
                <a16:creationId xmlns:a16="http://schemas.microsoft.com/office/drawing/2014/main" id="{427F435F-F337-44C6-917A-77045547254A}"/>
              </a:ext>
            </a:extLst>
          </p:cNvPr>
          <p:cNvSpPr>
            <a:spLocks noGrp="1"/>
          </p:cNvSpPr>
          <p:nvPr>
            <p:ph type="body" sz="quarter" idx="10"/>
          </p:nvPr>
        </p:nvSpPr>
        <p:spPr/>
        <p:txBody>
          <a:bodyPr/>
          <a:lstStyle/>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900" b="0" i="0" u="none" strike="noStrike" kern="1200" cap="none" spc="0" normalizeH="0" baseline="0" noProof="0" dirty="0">
                <a:ln>
                  <a:noFill/>
                </a:ln>
                <a:solidFill>
                  <a:srgbClr val="212121"/>
                </a:solidFill>
                <a:effectLst/>
                <a:uLnTx/>
                <a:uFillTx/>
                <a:latin typeface="BlinkMacSystemFont"/>
                <a:ea typeface="+mn-ea"/>
                <a:cs typeface="+mn-cs"/>
              </a:rPr>
              <a:t>MDZ-NS, midazolam nasal spray</a:t>
            </a:r>
          </a:p>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900" b="0" i="0" u="none" strike="noStrike" kern="1200" cap="none" spc="0" normalizeH="0" baseline="0" noProof="0" dirty="0">
                <a:ln>
                  <a:noFill/>
                </a:ln>
                <a:solidFill>
                  <a:srgbClr val="212121"/>
                </a:solidFill>
                <a:effectLst/>
                <a:uLnTx/>
                <a:uFillTx/>
                <a:latin typeface="BlinkMacSystemFont"/>
                <a:ea typeface="+mn-ea"/>
                <a:cs typeface="+mn-cs"/>
              </a:rPr>
              <a:t>Detyniecki K, et al. </a:t>
            </a:r>
            <a:r>
              <a:rPr kumimoji="0" lang="en-US" sz="900" b="0" i="1" u="none" strike="noStrike" kern="1200" cap="none" spc="0" normalizeH="0" baseline="0" noProof="0" dirty="0">
                <a:ln>
                  <a:noFill/>
                </a:ln>
                <a:solidFill>
                  <a:srgbClr val="212121"/>
                </a:solidFill>
                <a:effectLst/>
                <a:uLnTx/>
                <a:uFillTx/>
                <a:latin typeface="BlinkMacSystemFont"/>
                <a:ea typeface="+mn-ea"/>
                <a:cs typeface="+mn-cs"/>
              </a:rPr>
              <a:t>Epilepsia</a:t>
            </a:r>
            <a:r>
              <a:rPr kumimoji="0" lang="en-US" sz="900" b="0" i="0" u="none" strike="noStrike" kern="1200" cap="none" spc="0" normalizeH="0" baseline="0" noProof="0" dirty="0">
                <a:ln>
                  <a:noFill/>
                </a:ln>
                <a:solidFill>
                  <a:srgbClr val="212121"/>
                </a:solidFill>
                <a:effectLst/>
                <a:uLnTx/>
                <a:uFillTx/>
                <a:latin typeface="BlinkMacSystemFont"/>
                <a:ea typeface="+mn-ea"/>
                <a:cs typeface="+mn-cs"/>
              </a:rPr>
              <a:t>. 2019;60:1797-1808. </a:t>
            </a:r>
            <a:endParaRPr lang="en-US" dirty="0"/>
          </a:p>
        </p:txBody>
      </p:sp>
      <p:sp>
        <p:nvSpPr>
          <p:cNvPr id="8" name="Rectangle 7">
            <a:extLst>
              <a:ext uri="{FF2B5EF4-FFF2-40B4-BE49-F238E27FC236}">
                <a16:creationId xmlns:a16="http://schemas.microsoft.com/office/drawing/2014/main" id="{6F9DA537-61D5-4913-8530-8A369A7C0A39}"/>
              </a:ext>
            </a:extLst>
          </p:cNvPr>
          <p:cNvSpPr/>
          <p:nvPr/>
        </p:nvSpPr>
        <p:spPr>
          <a:xfrm>
            <a:off x="533400" y="1507808"/>
            <a:ext cx="2415540" cy="2981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Part 1: test dose phase</a:t>
            </a:r>
          </a:p>
        </p:txBody>
      </p:sp>
      <p:sp>
        <p:nvSpPr>
          <p:cNvPr id="9" name="Rectangle 8">
            <a:extLst>
              <a:ext uri="{FF2B5EF4-FFF2-40B4-BE49-F238E27FC236}">
                <a16:creationId xmlns:a16="http://schemas.microsoft.com/office/drawing/2014/main" id="{3415875D-567C-4F48-AD41-597EE19F13EC}"/>
              </a:ext>
            </a:extLst>
          </p:cNvPr>
          <p:cNvSpPr/>
          <p:nvPr/>
        </p:nvSpPr>
        <p:spPr>
          <a:xfrm>
            <a:off x="3787140" y="1110616"/>
            <a:ext cx="4907280" cy="2981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Part 2: Comparative phase (N=201) </a:t>
            </a:r>
          </a:p>
        </p:txBody>
      </p:sp>
      <p:sp>
        <p:nvSpPr>
          <p:cNvPr id="10" name="Content Placeholder 8">
            <a:extLst>
              <a:ext uri="{FF2B5EF4-FFF2-40B4-BE49-F238E27FC236}">
                <a16:creationId xmlns:a16="http://schemas.microsoft.com/office/drawing/2014/main" id="{11469E4A-99C8-4135-95CA-F55E89C33843}"/>
              </a:ext>
            </a:extLst>
          </p:cNvPr>
          <p:cNvSpPr txBox="1">
            <a:spLocks/>
          </p:cNvSpPr>
          <p:nvPr/>
        </p:nvSpPr>
        <p:spPr>
          <a:xfrm>
            <a:off x="533400" y="1849755"/>
            <a:ext cx="2415540" cy="750570"/>
          </a:xfrm>
          <a:prstGeom prst="rect">
            <a:avLst/>
          </a:prstGeom>
        </p:spPr>
        <p:txBody>
          <a:bodyPr>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00000"/>
              </a:lnSpc>
              <a:spcBef>
                <a:spcPts val="0"/>
              </a:spcBef>
              <a:buNone/>
            </a:pPr>
            <a:r>
              <a:rPr kumimoji="0" lang="en-US" sz="1400" b="1" i="0" u="none" strike="noStrike" kern="1200" cap="none" spc="0" normalizeH="0" baseline="0" noProof="0" dirty="0">
                <a:ln>
                  <a:noFill/>
                </a:ln>
                <a:effectLst/>
                <a:uLnTx/>
                <a:uFillTx/>
                <a:latin typeface="Calibri" panose="020F0502020204030204"/>
                <a:ea typeface="+mn-ea"/>
                <a:cs typeface="+mn-cs"/>
              </a:rPr>
              <a:t>Safety outcomes</a:t>
            </a:r>
          </a:p>
          <a:p>
            <a:pPr marL="92075" indent="-92075">
              <a:lnSpc>
                <a:spcPct val="100000"/>
              </a:lnSpc>
              <a:spcBef>
                <a:spcPts val="0"/>
              </a:spcBef>
            </a:pPr>
            <a:r>
              <a:rPr kumimoji="0" lang="en-US" sz="1400" b="0" i="0" u="none" strike="noStrike" kern="1200" cap="none" spc="0" normalizeH="0" baseline="0" noProof="0" dirty="0">
                <a:ln>
                  <a:noFill/>
                </a:ln>
                <a:effectLst/>
                <a:uLnTx/>
                <a:uFillTx/>
                <a:latin typeface="Calibri" panose="020F0502020204030204"/>
                <a:ea typeface="+mn-ea"/>
                <a:cs typeface="+mn-cs"/>
              </a:rPr>
              <a:t>Open-label, in-clinic </a:t>
            </a:r>
          </a:p>
          <a:p>
            <a:pPr marL="92075" indent="-92075">
              <a:lnSpc>
                <a:spcPct val="100000"/>
              </a:lnSpc>
              <a:spcBef>
                <a:spcPts val="0"/>
              </a:spcBef>
            </a:pPr>
            <a:r>
              <a:rPr lang="en-US" sz="1400" dirty="0">
                <a:latin typeface="Calibri" panose="020F0502020204030204"/>
              </a:rPr>
              <a:t>2 doses 5 mg MDZ-NS</a:t>
            </a:r>
          </a:p>
        </p:txBody>
      </p:sp>
      <p:sp>
        <p:nvSpPr>
          <p:cNvPr id="11" name="Content Placeholder 8">
            <a:extLst>
              <a:ext uri="{FF2B5EF4-FFF2-40B4-BE49-F238E27FC236}">
                <a16:creationId xmlns:a16="http://schemas.microsoft.com/office/drawing/2014/main" id="{BA6AA072-A2FF-4F86-B116-B3CFC1E05188}"/>
              </a:ext>
            </a:extLst>
          </p:cNvPr>
          <p:cNvSpPr txBox="1">
            <a:spLocks/>
          </p:cNvSpPr>
          <p:nvPr/>
        </p:nvSpPr>
        <p:spPr>
          <a:xfrm>
            <a:off x="3787140" y="1452563"/>
            <a:ext cx="5486400" cy="1480185"/>
          </a:xfrm>
          <a:prstGeom prst="rect">
            <a:avLst/>
          </a:prstGeom>
        </p:spPr>
        <p:txBody>
          <a:bodyPr>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00000"/>
              </a:lnSpc>
              <a:spcBef>
                <a:spcPts val="0"/>
              </a:spcBef>
              <a:buNone/>
            </a:pPr>
            <a:r>
              <a:rPr kumimoji="0" lang="en-US" sz="1400" b="1" i="0" u="none" strike="noStrike" kern="1200" cap="none" spc="0" normalizeH="0" baseline="0" noProof="0" dirty="0">
                <a:ln>
                  <a:noFill/>
                </a:ln>
                <a:effectLst/>
                <a:uLnTx/>
                <a:uFillTx/>
                <a:latin typeface="Calibri" panose="020F0502020204030204"/>
                <a:ea typeface="+mn-ea"/>
                <a:cs typeface="+mn-cs"/>
              </a:rPr>
              <a:t>Efficacy outcomes</a:t>
            </a:r>
          </a:p>
          <a:p>
            <a:pPr marL="92075" indent="-92075">
              <a:lnSpc>
                <a:spcPct val="100000"/>
              </a:lnSpc>
              <a:spcBef>
                <a:spcPts val="0"/>
              </a:spcBef>
            </a:pPr>
            <a:r>
              <a:rPr kumimoji="0" lang="en-US" sz="1400" b="0" i="0" u="none" strike="noStrike" kern="1200" cap="none" spc="0" normalizeH="0" baseline="0" noProof="0" dirty="0">
                <a:ln>
                  <a:noFill/>
                </a:ln>
                <a:effectLst/>
                <a:uLnTx/>
                <a:uFillTx/>
                <a:latin typeface="Calibri" panose="020F0502020204030204"/>
                <a:ea typeface="+mn-ea"/>
                <a:cs typeface="+mn-cs"/>
              </a:rPr>
              <a:t>Outpatient, administered by caregivers</a:t>
            </a:r>
          </a:p>
          <a:p>
            <a:pPr marL="92075" indent="-92075">
              <a:lnSpc>
                <a:spcPct val="100000"/>
              </a:lnSpc>
              <a:spcBef>
                <a:spcPts val="0"/>
              </a:spcBef>
            </a:pPr>
            <a:r>
              <a:rPr kumimoji="0" lang="en-US" sz="1400" b="0" i="0" u="none" strike="noStrike" kern="1200" cap="none" spc="0" normalizeH="0" baseline="0" noProof="0" dirty="0">
                <a:ln>
                  <a:noFill/>
                </a:ln>
                <a:effectLst/>
                <a:uLnTx/>
                <a:uFillTx/>
                <a:latin typeface="Calibri" panose="020F0502020204030204"/>
                <a:ea typeface="+mn-ea"/>
                <a:cs typeface="+mn-cs"/>
              </a:rPr>
              <a:t>Caregiver training = Patient Management Plans</a:t>
            </a:r>
          </a:p>
          <a:p>
            <a:pPr marL="182563" lvl="1" indent="-90488">
              <a:lnSpc>
                <a:spcPct val="100000"/>
              </a:lnSpc>
              <a:spcBef>
                <a:spcPts val="0"/>
              </a:spcBef>
            </a:pPr>
            <a:r>
              <a:rPr lang="en-US" sz="1050" dirty="0"/>
              <a:t>Drug administration training </a:t>
            </a:r>
          </a:p>
          <a:p>
            <a:pPr marL="182563" lvl="1" indent="-90488">
              <a:lnSpc>
                <a:spcPct val="100000"/>
              </a:lnSpc>
              <a:spcBef>
                <a:spcPts val="0"/>
              </a:spcBef>
            </a:pPr>
            <a:r>
              <a:rPr lang="en-US" sz="1050" dirty="0"/>
              <a:t>When to administer, requirements for second dose, and emergency rescue protocol</a:t>
            </a:r>
          </a:p>
          <a:p>
            <a:pPr marL="92075" indent="-92075">
              <a:lnSpc>
                <a:spcPct val="100000"/>
              </a:lnSpc>
              <a:spcBef>
                <a:spcPts val="0"/>
              </a:spcBef>
            </a:pPr>
            <a:r>
              <a:rPr lang="en-US" sz="1400" dirty="0">
                <a:latin typeface="Calibri" panose="020F0502020204030204"/>
              </a:rPr>
              <a:t>Double-blind first dose: MDZ-NS or placebo</a:t>
            </a:r>
          </a:p>
          <a:p>
            <a:pPr marL="92075" indent="-92075">
              <a:lnSpc>
                <a:spcPct val="100000"/>
              </a:lnSpc>
              <a:spcBef>
                <a:spcPts val="0"/>
              </a:spcBef>
            </a:pPr>
            <a:r>
              <a:rPr lang="en-US" sz="1400" dirty="0">
                <a:latin typeface="Calibri" panose="020F0502020204030204"/>
              </a:rPr>
              <a:t>Optional, open-label second dose: MDZ-NS</a:t>
            </a:r>
            <a:endParaRPr lang="en-US" sz="1100" dirty="0">
              <a:latin typeface="Calibri" panose="020F0502020204030204"/>
            </a:endParaRPr>
          </a:p>
        </p:txBody>
      </p:sp>
      <p:sp>
        <p:nvSpPr>
          <p:cNvPr id="12" name="Rectangle 11">
            <a:extLst>
              <a:ext uri="{FF2B5EF4-FFF2-40B4-BE49-F238E27FC236}">
                <a16:creationId xmlns:a16="http://schemas.microsoft.com/office/drawing/2014/main" id="{DAE826BC-369D-4031-B4CA-FE988F717C88}"/>
              </a:ext>
            </a:extLst>
          </p:cNvPr>
          <p:cNvSpPr/>
          <p:nvPr/>
        </p:nvSpPr>
        <p:spPr>
          <a:xfrm>
            <a:off x="3787140" y="1408748"/>
            <a:ext cx="4907280" cy="1524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35DAE585-81C4-4014-8AE3-3BA893AA2B2C}"/>
              </a:ext>
            </a:extLst>
          </p:cNvPr>
          <p:cNvSpPr/>
          <p:nvPr/>
        </p:nvSpPr>
        <p:spPr>
          <a:xfrm>
            <a:off x="533400" y="1805940"/>
            <a:ext cx="2415540" cy="79438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Arrow: Right 13">
            <a:extLst>
              <a:ext uri="{FF2B5EF4-FFF2-40B4-BE49-F238E27FC236}">
                <a16:creationId xmlns:a16="http://schemas.microsoft.com/office/drawing/2014/main" id="{410ACF70-8DFC-4F44-AF13-0E848038D7A2}"/>
              </a:ext>
            </a:extLst>
          </p:cNvPr>
          <p:cNvSpPr/>
          <p:nvPr/>
        </p:nvSpPr>
        <p:spPr>
          <a:xfrm>
            <a:off x="3141663" y="1957388"/>
            <a:ext cx="485457" cy="315516"/>
          </a:xfrm>
          <a:prstGeom prst="rightArrow">
            <a:avLst/>
          </a:prstGeom>
          <a:solidFill>
            <a:srgbClr val="BE1E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F9C29D89-4798-4F9B-A55D-8C9BA9430B76}"/>
              </a:ext>
            </a:extLst>
          </p:cNvPr>
          <p:cNvSpPr/>
          <p:nvPr/>
        </p:nvSpPr>
        <p:spPr>
          <a:xfrm>
            <a:off x="3787140" y="3557987"/>
            <a:ext cx="4907280" cy="84213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92075" lvl="2" indent="-92075" defTabSz="685800">
              <a:buFont typeface="Arial" panose="020B0604020202020204" pitchFamily="34" charset="0"/>
            </a:pPr>
            <a:r>
              <a:rPr lang="en-US" sz="1400" dirty="0">
                <a:solidFill>
                  <a:schemeClr val="tx1"/>
                </a:solidFill>
                <a:latin typeface="Calibri" panose="020F0502020204030204"/>
              </a:rPr>
              <a:t>Composite endpoint: treatment success</a:t>
            </a:r>
          </a:p>
          <a:p>
            <a:pPr marL="92075" lvl="2" indent="-92075" defTabSz="685800">
              <a:buFont typeface="Arial" panose="020B0604020202020204" pitchFamily="34" charset="0"/>
              <a:buChar char="•"/>
            </a:pPr>
            <a:r>
              <a:rPr lang="en-US" sz="1400" dirty="0">
                <a:solidFill>
                  <a:schemeClr val="tx1"/>
                </a:solidFill>
                <a:latin typeface="Calibri" panose="020F0502020204030204"/>
              </a:rPr>
              <a:t>Seizure termination within 10 mins</a:t>
            </a:r>
          </a:p>
          <a:p>
            <a:pPr marL="92075" lvl="2" indent="-92075" defTabSz="685800">
              <a:buFont typeface="Arial" panose="020B0604020202020204" pitchFamily="34" charset="0"/>
              <a:buChar char="•"/>
            </a:pPr>
            <a:r>
              <a:rPr lang="en-US" sz="1400" dirty="0">
                <a:solidFill>
                  <a:schemeClr val="tx1"/>
                </a:solidFill>
                <a:latin typeface="Calibri" panose="020F0502020204030204"/>
              </a:rPr>
              <a:t>No seizure recurrence 10 min to 6 hrs after treatment</a:t>
            </a:r>
          </a:p>
        </p:txBody>
      </p:sp>
      <p:sp>
        <p:nvSpPr>
          <p:cNvPr id="20" name="Rectangle 19">
            <a:extLst>
              <a:ext uri="{FF2B5EF4-FFF2-40B4-BE49-F238E27FC236}">
                <a16:creationId xmlns:a16="http://schemas.microsoft.com/office/drawing/2014/main" id="{BF2F6E1F-3B09-4507-AF01-6372EC772DFA}"/>
              </a:ext>
            </a:extLst>
          </p:cNvPr>
          <p:cNvSpPr/>
          <p:nvPr/>
        </p:nvSpPr>
        <p:spPr>
          <a:xfrm>
            <a:off x="3787140" y="3260146"/>
            <a:ext cx="4907280" cy="2981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Primary outcome</a:t>
            </a:r>
          </a:p>
        </p:txBody>
      </p:sp>
      <p:sp>
        <p:nvSpPr>
          <p:cNvPr id="23" name="Arrow: Right 22">
            <a:extLst>
              <a:ext uri="{FF2B5EF4-FFF2-40B4-BE49-F238E27FC236}">
                <a16:creationId xmlns:a16="http://schemas.microsoft.com/office/drawing/2014/main" id="{2B18C02E-5F8C-416A-93F0-CE880A09E5BF}"/>
              </a:ext>
            </a:extLst>
          </p:cNvPr>
          <p:cNvSpPr/>
          <p:nvPr/>
        </p:nvSpPr>
        <p:spPr>
          <a:xfrm rot="5400000">
            <a:off x="6091715" y="2938689"/>
            <a:ext cx="298131" cy="315516"/>
          </a:xfrm>
          <a:prstGeom prst="rightArrow">
            <a:avLst/>
          </a:prstGeom>
          <a:solidFill>
            <a:srgbClr val="BE1E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4078150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02EF45-37D0-406D-B5F1-326A242CC147}"/>
              </a:ext>
            </a:extLst>
          </p:cNvPr>
          <p:cNvSpPr>
            <a:spLocks noGrp="1"/>
          </p:cNvSpPr>
          <p:nvPr>
            <p:ph type="title"/>
          </p:nvPr>
        </p:nvSpPr>
        <p:spPr/>
        <p:txBody>
          <a:bodyPr/>
          <a:lstStyle/>
          <a:p>
            <a:r>
              <a:rPr lang="en-US" b="1" dirty="0"/>
              <a:t>ARTEMIS 1 efficacy outcomes</a:t>
            </a:r>
          </a:p>
        </p:txBody>
      </p:sp>
      <p:graphicFrame>
        <p:nvGraphicFramePr>
          <p:cNvPr id="12" name="Table 12">
            <a:extLst>
              <a:ext uri="{FF2B5EF4-FFF2-40B4-BE49-F238E27FC236}">
                <a16:creationId xmlns:a16="http://schemas.microsoft.com/office/drawing/2014/main" id="{E4A5122E-425C-4B44-97A9-709628D8B34B}"/>
              </a:ext>
            </a:extLst>
          </p:cNvPr>
          <p:cNvGraphicFramePr>
            <a:graphicFrameLocks noGrp="1"/>
          </p:cNvGraphicFramePr>
          <p:nvPr>
            <p:ph idx="1"/>
            <p:extLst>
              <p:ext uri="{D42A27DB-BD31-4B8C-83A1-F6EECF244321}">
                <p14:modId xmlns:p14="http://schemas.microsoft.com/office/powerpoint/2010/main" val="3283144134"/>
              </p:ext>
            </p:extLst>
          </p:nvPr>
        </p:nvGraphicFramePr>
        <p:xfrm>
          <a:off x="840537" y="1370013"/>
          <a:ext cx="7462927" cy="1450340"/>
        </p:xfrm>
        <a:graphic>
          <a:graphicData uri="http://schemas.openxmlformats.org/drawingml/2006/table">
            <a:tbl>
              <a:tblPr firstRow="1" bandRow="1">
                <a:tableStyleId>{5C22544A-7EE6-4342-B048-85BDC9FD1C3A}</a:tableStyleId>
              </a:tblPr>
              <a:tblGrid>
                <a:gridCol w="3009331">
                  <a:extLst>
                    <a:ext uri="{9D8B030D-6E8A-4147-A177-3AD203B41FA5}">
                      <a16:colId xmlns:a16="http://schemas.microsoft.com/office/drawing/2014/main" val="3745890060"/>
                    </a:ext>
                  </a:extLst>
                </a:gridCol>
                <a:gridCol w="1343091">
                  <a:extLst>
                    <a:ext uri="{9D8B030D-6E8A-4147-A177-3AD203B41FA5}">
                      <a16:colId xmlns:a16="http://schemas.microsoft.com/office/drawing/2014/main" val="2312668146"/>
                    </a:ext>
                  </a:extLst>
                </a:gridCol>
                <a:gridCol w="440967">
                  <a:extLst>
                    <a:ext uri="{9D8B030D-6E8A-4147-A177-3AD203B41FA5}">
                      <a16:colId xmlns:a16="http://schemas.microsoft.com/office/drawing/2014/main" val="2165239362"/>
                    </a:ext>
                  </a:extLst>
                </a:gridCol>
                <a:gridCol w="892029">
                  <a:extLst>
                    <a:ext uri="{9D8B030D-6E8A-4147-A177-3AD203B41FA5}">
                      <a16:colId xmlns:a16="http://schemas.microsoft.com/office/drawing/2014/main" val="1946972451"/>
                    </a:ext>
                  </a:extLst>
                </a:gridCol>
                <a:gridCol w="442740">
                  <a:extLst>
                    <a:ext uri="{9D8B030D-6E8A-4147-A177-3AD203B41FA5}">
                      <a16:colId xmlns:a16="http://schemas.microsoft.com/office/drawing/2014/main" val="3236129622"/>
                    </a:ext>
                  </a:extLst>
                </a:gridCol>
                <a:gridCol w="892029">
                  <a:extLst>
                    <a:ext uri="{9D8B030D-6E8A-4147-A177-3AD203B41FA5}">
                      <a16:colId xmlns:a16="http://schemas.microsoft.com/office/drawing/2014/main" val="4171027035"/>
                    </a:ext>
                  </a:extLst>
                </a:gridCol>
                <a:gridCol w="442740">
                  <a:extLst>
                    <a:ext uri="{9D8B030D-6E8A-4147-A177-3AD203B41FA5}">
                      <a16:colId xmlns:a16="http://schemas.microsoft.com/office/drawing/2014/main" val="2674921571"/>
                    </a:ext>
                  </a:extLst>
                </a:gridCol>
              </a:tblGrid>
              <a:tr h="370840">
                <a:tc>
                  <a:txBody>
                    <a:bodyPr/>
                    <a:lstStyle/>
                    <a:p>
                      <a:endParaRPr lang="en-US" dirty="0"/>
                    </a:p>
                  </a:txBody>
                  <a:tcPr anchor="ctr"/>
                </a:tc>
                <a:tc gridSpan="2">
                  <a:txBody>
                    <a:bodyPr/>
                    <a:lstStyle/>
                    <a:p>
                      <a:pPr algn="ctr"/>
                      <a:r>
                        <a:rPr lang="en-US" dirty="0"/>
                        <a:t>MDZ-NS</a:t>
                      </a:r>
                    </a:p>
                  </a:txBody>
                  <a:tcPr anchor="ctr"/>
                </a:tc>
                <a:tc hMerge="1">
                  <a:txBody>
                    <a:bodyPr/>
                    <a:lstStyle/>
                    <a:p>
                      <a:endParaRPr lang="en-US"/>
                    </a:p>
                  </a:txBody>
                  <a:tcPr/>
                </a:tc>
                <a:tc gridSpan="2">
                  <a:txBody>
                    <a:bodyPr/>
                    <a:lstStyle/>
                    <a:p>
                      <a:pPr algn="ctr"/>
                      <a:r>
                        <a:rPr lang="en-US" dirty="0"/>
                        <a:t>Placebo</a:t>
                      </a:r>
                    </a:p>
                  </a:txBody>
                  <a:tcPr anchor="ctr"/>
                </a:tc>
                <a:tc hMerge="1">
                  <a:txBody>
                    <a:bodyPr/>
                    <a:lstStyle/>
                    <a:p>
                      <a:endParaRPr lang="en-US"/>
                    </a:p>
                  </a:txBody>
                  <a:tcPr/>
                </a:tc>
                <a:tc gridSpan="2">
                  <a:txBody>
                    <a:bodyPr/>
                    <a:lstStyle/>
                    <a:p>
                      <a:pPr algn="ctr"/>
                      <a:r>
                        <a:rPr lang="en-US" i="1" dirty="0"/>
                        <a:t>P</a:t>
                      </a:r>
                      <a:r>
                        <a:rPr lang="en-US" i="0" dirty="0"/>
                        <a:t>-value</a:t>
                      </a:r>
                      <a:endParaRPr lang="en-US" i="1" dirty="0"/>
                    </a:p>
                  </a:txBody>
                  <a:tcPr anchor="ctr"/>
                </a:tc>
                <a:tc hMerge="1">
                  <a:txBody>
                    <a:bodyPr/>
                    <a:lstStyle/>
                    <a:p>
                      <a:endParaRPr lang="en-US"/>
                    </a:p>
                  </a:txBody>
                  <a:tcPr/>
                </a:tc>
                <a:extLst>
                  <a:ext uri="{0D108BD9-81ED-4DB2-BD59-A6C34878D82A}">
                    <a16:rowId xmlns:a16="http://schemas.microsoft.com/office/drawing/2014/main" val="245643798"/>
                  </a:ext>
                </a:extLst>
              </a:tr>
              <a:tr h="370840">
                <a:tc>
                  <a:txBody>
                    <a:bodyPr/>
                    <a:lstStyle/>
                    <a:p>
                      <a:r>
                        <a:rPr lang="en-US" b="1" dirty="0"/>
                        <a:t>Treatment success</a:t>
                      </a:r>
                    </a:p>
                    <a:p>
                      <a:pPr marL="285750" indent="-285750">
                        <a:buFont typeface="Arial" panose="020B0604020202020204" pitchFamily="34" charset="0"/>
                        <a:buChar char="•"/>
                      </a:pPr>
                      <a:r>
                        <a:rPr lang="en-US" dirty="0"/>
                        <a:t>Seizure termination within 10 mins</a:t>
                      </a:r>
                    </a:p>
                    <a:p>
                      <a:pPr marL="285750" indent="-285750">
                        <a:buFont typeface="Arial" panose="020B0604020202020204" pitchFamily="34" charset="0"/>
                        <a:buChar char="•"/>
                      </a:pPr>
                      <a:r>
                        <a:rPr lang="en-US" dirty="0"/>
                        <a:t>No seizure recurrence 10 min-60 hrs</a:t>
                      </a:r>
                    </a:p>
                  </a:txBody>
                  <a:tcPr anchor="ctr"/>
                </a:tc>
                <a:tc>
                  <a:txBody>
                    <a:bodyPr/>
                    <a:lstStyle/>
                    <a:p>
                      <a:pPr algn="r"/>
                      <a:r>
                        <a:rPr lang="en-US" dirty="0"/>
                        <a:t>53.7%</a:t>
                      </a:r>
                    </a:p>
                  </a:txBody>
                  <a:tcPr anchor="ctr">
                    <a:lnR w="12700" cap="flat" cmpd="sng" algn="ctr">
                      <a:noFill/>
                      <a:prstDash val="solid"/>
                      <a:round/>
                      <a:headEnd type="none" w="med" len="med"/>
                      <a:tailEnd type="none" w="med" len="med"/>
                    </a:lnR>
                  </a:tcPr>
                </a:tc>
                <a:tc>
                  <a:txBody>
                    <a:bodyPr/>
                    <a:lstStyle/>
                    <a:p>
                      <a:pPr algn="r"/>
                      <a:endParaRPr lang="en-US" dirty="0"/>
                    </a:p>
                  </a:txBody>
                  <a:tcPr anchor="ctr">
                    <a:lnL w="12700" cap="flat" cmpd="sng" algn="ctr">
                      <a:noFill/>
                      <a:prstDash val="solid"/>
                      <a:round/>
                      <a:headEnd type="none" w="med" len="med"/>
                      <a:tailEnd type="none" w="med" len="med"/>
                    </a:lnL>
                  </a:tcPr>
                </a:tc>
                <a:tc>
                  <a:txBody>
                    <a:bodyPr/>
                    <a:lstStyle/>
                    <a:p>
                      <a:pPr algn="r"/>
                      <a:r>
                        <a:rPr lang="en-US" dirty="0"/>
                        <a:t>34.4%</a:t>
                      </a:r>
                    </a:p>
                  </a:txBody>
                  <a:tcPr anchor="ctr">
                    <a:lnR w="12700" cap="flat" cmpd="sng" algn="ctr">
                      <a:noFill/>
                      <a:prstDash val="solid"/>
                      <a:round/>
                      <a:headEnd type="none" w="med" len="med"/>
                      <a:tailEnd type="none" w="med" len="med"/>
                    </a:lnR>
                  </a:tcPr>
                </a:tc>
                <a:tc>
                  <a:txBody>
                    <a:bodyPr/>
                    <a:lstStyle/>
                    <a:p>
                      <a:pPr algn="r"/>
                      <a:endParaRPr lang="en-US" dirty="0"/>
                    </a:p>
                  </a:txBody>
                  <a:tcPr anchor="ctr">
                    <a:lnL w="12700" cap="flat" cmpd="sng" algn="ctr">
                      <a:noFill/>
                      <a:prstDash val="solid"/>
                      <a:round/>
                      <a:headEnd type="none" w="med" len="med"/>
                      <a:tailEnd type="none" w="med" len="med"/>
                    </a:lnL>
                  </a:tcPr>
                </a:tc>
                <a:tc>
                  <a:txBody>
                    <a:bodyPr/>
                    <a:lstStyle/>
                    <a:p>
                      <a:pPr algn="r"/>
                      <a:r>
                        <a:rPr lang="en-US" dirty="0"/>
                        <a:t>0.01</a:t>
                      </a:r>
                    </a:p>
                  </a:txBody>
                  <a:tcPr anchor="ctr">
                    <a:lnR w="12700" cap="flat" cmpd="sng" algn="ctr">
                      <a:noFill/>
                      <a:prstDash val="solid"/>
                      <a:round/>
                      <a:headEnd type="none" w="med" len="med"/>
                      <a:tailEnd type="none" w="med" len="med"/>
                    </a:lnR>
                  </a:tcPr>
                </a:tc>
                <a:tc>
                  <a:txBody>
                    <a:bodyPr/>
                    <a:lstStyle/>
                    <a:p>
                      <a:pPr algn="r"/>
                      <a:endParaRPr lang="en-US" dirty="0"/>
                    </a:p>
                  </a:txBody>
                  <a:tcPr anchor="ctr">
                    <a:lnL w="12700" cap="flat" cmpd="sng" algn="ctr">
                      <a:noFill/>
                      <a:prstDash val="solid"/>
                      <a:round/>
                      <a:headEnd type="none" w="med" len="med"/>
                      <a:tailEnd type="none" w="med" len="med"/>
                    </a:lnL>
                  </a:tcPr>
                </a:tc>
                <a:extLst>
                  <a:ext uri="{0D108BD9-81ED-4DB2-BD59-A6C34878D82A}">
                    <a16:rowId xmlns:a16="http://schemas.microsoft.com/office/drawing/2014/main" val="2271957354"/>
                  </a:ext>
                </a:extLst>
              </a:tr>
              <a:tr h="370840">
                <a:tc>
                  <a:txBody>
                    <a:bodyPr/>
                    <a:lstStyle/>
                    <a:p>
                      <a:r>
                        <a:rPr lang="en-US" b="1" dirty="0"/>
                        <a:t>Seizure recurrence</a:t>
                      </a:r>
                    </a:p>
                  </a:txBody>
                  <a:tcPr anchor="ctr"/>
                </a:tc>
                <a:tc>
                  <a:txBody>
                    <a:bodyPr/>
                    <a:lstStyle/>
                    <a:p>
                      <a:pPr algn="r"/>
                      <a:r>
                        <a:rPr lang="en-US" dirty="0"/>
                        <a:t>38.1%</a:t>
                      </a:r>
                    </a:p>
                  </a:txBody>
                  <a:tcPr anchor="ctr">
                    <a:lnR w="12700" cap="flat" cmpd="sng" algn="ctr">
                      <a:noFill/>
                      <a:prstDash val="solid"/>
                      <a:round/>
                      <a:headEnd type="none" w="med" len="med"/>
                      <a:tailEnd type="none" w="med" len="med"/>
                    </a:lnR>
                  </a:tcPr>
                </a:tc>
                <a:tc>
                  <a:txBody>
                    <a:bodyPr/>
                    <a:lstStyle/>
                    <a:p>
                      <a:pPr algn="r"/>
                      <a:endParaRPr lang="en-US" dirty="0"/>
                    </a:p>
                  </a:txBody>
                  <a:tcPr anchor="ctr">
                    <a:lnL w="12700" cap="flat" cmpd="sng" algn="ctr">
                      <a:noFill/>
                      <a:prstDash val="solid"/>
                      <a:round/>
                      <a:headEnd type="none" w="med" len="med"/>
                      <a:tailEnd type="none" w="med" len="med"/>
                    </a:lnL>
                  </a:tcPr>
                </a:tc>
                <a:tc>
                  <a:txBody>
                    <a:bodyPr/>
                    <a:lstStyle/>
                    <a:p>
                      <a:pPr algn="r"/>
                      <a:r>
                        <a:rPr lang="en-US" dirty="0"/>
                        <a:t>59.7%</a:t>
                      </a:r>
                    </a:p>
                  </a:txBody>
                  <a:tcPr anchor="ctr">
                    <a:lnR w="12700" cap="flat" cmpd="sng" algn="ctr">
                      <a:noFill/>
                      <a:prstDash val="solid"/>
                      <a:round/>
                      <a:headEnd type="none" w="med" len="med"/>
                      <a:tailEnd type="none" w="med" len="med"/>
                    </a:lnR>
                  </a:tcPr>
                </a:tc>
                <a:tc>
                  <a:txBody>
                    <a:bodyPr/>
                    <a:lstStyle/>
                    <a:p>
                      <a:pPr algn="r"/>
                      <a:endParaRPr lang="en-US" dirty="0"/>
                    </a:p>
                  </a:txBody>
                  <a:tcPr anchor="ctr">
                    <a:lnL w="12700" cap="flat" cmpd="sng" algn="ctr">
                      <a:noFill/>
                      <a:prstDash val="solid"/>
                      <a:round/>
                      <a:headEnd type="none" w="med" len="med"/>
                      <a:tailEnd type="none" w="med" len="med"/>
                    </a:lnL>
                  </a:tcPr>
                </a:tc>
                <a:tc>
                  <a:txBody>
                    <a:bodyPr/>
                    <a:lstStyle/>
                    <a:p>
                      <a:pPr algn="r"/>
                      <a:r>
                        <a:rPr lang="en-US" dirty="0"/>
                        <a:t>0.004</a:t>
                      </a:r>
                    </a:p>
                  </a:txBody>
                  <a:tcPr anchor="ctr">
                    <a:lnR w="12700" cap="flat" cmpd="sng" algn="ctr">
                      <a:noFill/>
                      <a:prstDash val="solid"/>
                      <a:round/>
                      <a:headEnd type="none" w="med" len="med"/>
                      <a:tailEnd type="none" w="med" len="med"/>
                    </a:lnR>
                  </a:tcPr>
                </a:tc>
                <a:tc>
                  <a:txBody>
                    <a:bodyPr/>
                    <a:lstStyle/>
                    <a:p>
                      <a:pPr algn="r"/>
                      <a:endParaRPr lang="en-US" dirty="0"/>
                    </a:p>
                  </a:txBody>
                  <a:tcPr anchor="ctr">
                    <a:lnL w="12700" cap="flat" cmpd="sng" algn="ctr">
                      <a:noFill/>
                      <a:prstDash val="solid"/>
                      <a:round/>
                      <a:headEnd type="none" w="med" len="med"/>
                      <a:tailEnd type="none" w="med" len="med"/>
                    </a:lnL>
                  </a:tcPr>
                </a:tc>
                <a:extLst>
                  <a:ext uri="{0D108BD9-81ED-4DB2-BD59-A6C34878D82A}">
                    <a16:rowId xmlns:a16="http://schemas.microsoft.com/office/drawing/2014/main" val="1449375170"/>
                  </a:ext>
                </a:extLst>
              </a:tr>
            </a:tbl>
          </a:graphicData>
        </a:graphic>
      </p:graphicFrame>
      <p:sp>
        <p:nvSpPr>
          <p:cNvPr id="4" name="Text Placeholder 3">
            <a:extLst>
              <a:ext uri="{FF2B5EF4-FFF2-40B4-BE49-F238E27FC236}">
                <a16:creationId xmlns:a16="http://schemas.microsoft.com/office/drawing/2014/main" id="{7FCECA54-133C-4C41-A8F1-B62D404398BC}"/>
              </a:ext>
            </a:extLst>
          </p:cNvPr>
          <p:cNvSpPr>
            <a:spLocks noGrp="1"/>
          </p:cNvSpPr>
          <p:nvPr>
            <p:ph type="body" sz="quarter" idx="10"/>
          </p:nvPr>
        </p:nvSpPr>
        <p:spPr/>
        <p:txBody>
          <a:bodyPr/>
          <a:lstStyle/>
          <a:p>
            <a:r>
              <a:rPr kumimoji="0" lang="en-US" sz="900" b="0" i="0" u="none" strike="noStrike" kern="1200" cap="none" spc="0" normalizeH="0" baseline="0" noProof="0" dirty="0">
                <a:ln>
                  <a:noFill/>
                </a:ln>
                <a:solidFill>
                  <a:srgbClr val="212121"/>
                </a:solidFill>
                <a:effectLst/>
                <a:uLnTx/>
                <a:uFillTx/>
                <a:latin typeface="BlinkMacSystemFont"/>
                <a:ea typeface="+mn-ea"/>
                <a:cs typeface="+mn-cs"/>
              </a:rPr>
              <a:t>MDZ-NS, midazolam nasal spray</a:t>
            </a:r>
          </a:p>
          <a:p>
            <a:r>
              <a:rPr lang="en-US" b="0" i="0" dirty="0">
                <a:solidFill>
                  <a:srgbClr val="212121"/>
                </a:solidFill>
                <a:effectLst/>
                <a:latin typeface="BlinkMacSystemFont"/>
              </a:rPr>
              <a:t>Detyniecki K, et al. </a:t>
            </a:r>
            <a:r>
              <a:rPr lang="en-US" b="0" i="1" dirty="0">
                <a:solidFill>
                  <a:srgbClr val="212121"/>
                </a:solidFill>
                <a:effectLst/>
                <a:latin typeface="BlinkMacSystemFont"/>
              </a:rPr>
              <a:t>Epilepsia</a:t>
            </a:r>
            <a:r>
              <a:rPr lang="en-US" b="0" i="0" dirty="0">
                <a:solidFill>
                  <a:srgbClr val="212121"/>
                </a:solidFill>
                <a:effectLst/>
                <a:latin typeface="BlinkMacSystemFont"/>
              </a:rPr>
              <a:t>. 2019;60:1797-1808. </a:t>
            </a:r>
            <a:endParaRPr lang="en-US" dirty="0"/>
          </a:p>
        </p:txBody>
      </p:sp>
    </p:spTree>
    <p:extLst>
      <p:ext uri="{BB962C8B-B14F-4D97-AF65-F5344CB8AC3E}">
        <p14:creationId xmlns:p14="http://schemas.microsoft.com/office/powerpoint/2010/main" val="398659623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02EF45-37D0-406D-B5F1-326A242CC147}"/>
              </a:ext>
            </a:extLst>
          </p:cNvPr>
          <p:cNvSpPr>
            <a:spLocks noGrp="1"/>
          </p:cNvSpPr>
          <p:nvPr>
            <p:ph type="title"/>
          </p:nvPr>
        </p:nvSpPr>
        <p:spPr/>
        <p:txBody>
          <a:bodyPr/>
          <a:lstStyle/>
          <a:p>
            <a:r>
              <a:rPr lang="en-US" b="1" dirty="0"/>
              <a:t>ARTEMIS 1 efficacy outcomes</a:t>
            </a:r>
          </a:p>
        </p:txBody>
      </p:sp>
      <p:sp>
        <p:nvSpPr>
          <p:cNvPr id="4" name="Text Placeholder 3">
            <a:extLst>
              <a:ext uri="{FF2B5EF4-FFF2-40B4-BE49-F238E27FC236}">
                <a16:creationId xmlns:a16="http://schemas.microsoft.com/office/drawing/2014/main" id="{7FCECA54-133C-4C41-A8F1-B62D404398BC}"/>
              </a:ext>
            </a:extLst>
          </p:cNvPr>
          <p:cNvSpPr>
            <a:spLocks noGrp="1"/>
          </p:cNvSpPr>
          <p:nvPr>
            <p:ph type="body" sz="quarter" idx="10"/>
          </p:nvPr>
        </p:nvSpPr>
        <p:spPr/>
        <p:txBody>
          <a:bodyPr/>
          <a:lstStyle/>
          <a:p>
            <a:r>
              <a:rPr lang="en-US" b="0" i="0" dirty="0">
                <a:solidFill>
                  <a:srgbClr val="212121"/>
                </a:solidFill>
                <a:effectLst/>
                <a:latin typeface="BlinkMacSystemFont"/>
              </a:rPr>
              <a:t>Detyniecki K, et al. </a:t>
            </a:r>
            <a:r>
              <a:rPr lang="en-US" b="0" i="1" dirty="0">
                <a:solidFill>
                  <a:srgbClr val="212121"/>
                </a:solidFill>
                <a:effectLst/>
                <a:latin typeface="BlinkMacSystemFont"/>
              </a:rPr>
              <a:t>Epilepsia</a:t>
            </a:r>
            <a:r>
              <a:rPr lang="en-US" b="0" i="0" dirty="0">
                <a:solidFill>
                  <a:srgbClr val="212121"/>
                </a:solidFill>
                <a:effectLst/>
                <a:latin typeface="BlinkMacSystemFont"/>
              </a:rPr>
              <a:t>. 2019;60:1797-1808. </a:t>
            </a:r>
            <a:endParaRPr lang="en-US" dirty="0"/>
          </a:p>
        </p:txBody>
      </p:sp>
      <p:pic>
        <p:nvPicPr>
          <p:cNvPr id="7" name="Picture 6">
            <a:extLst>
              <a:ext uri="{FF2B5EF4-FFF2-40B4-BE49-F238E27FC236}">
                <a16:creationId xmlns:a16="http://schemas.microsoft.com/office/drawing/2014/main" id="{FE87B8A6-3CD0-4FBE-86E8-0A6717073231}"/>
              </a:ext>
            </a:extLst>
          </p:cNvPr>
          <p:cNvPicPr>
            <a:picLocks noChangeAspect="1"/>
          </p:cNvPicPr>
          <p:nvPr/>
        </p:nvPicPr>
        <p:blipFill rotWithShape="1">
          <a:blip r:embed="rId2"/>
          <a:srcRect t="2262"/>
          <a:stretch/>
        </p:blipFill>
        <p:spPr>
          <a:xfrm>
            <a:off x="1120140" y="1211580"/>
            <a:ext cx="6111240" cy="3128010"/>
          </a:xfrm>
          <a:prstGeom prst="rect">
            <a:avLst/>
          </a:prstGeom>
        </p:spPr>
      </p:pic>
      <p:sp>
        <p:nvSpPr>
          <p:cNvPr id="8" name="TextBox 7">
            <a:extLst>
              <a:ext uri="{FF2B5EF4-FFF2-40B4-BE49-F238E27FC236}">
                <a16:creationId xmlns:a16="http://schemas.microsoft.com/office/drawing/2014/main" id="{A53ADD58-1725-4D6B-8C3E-578D1F2E6263}"/>
              </a:ext>
            </a:extLst>
          </p:cNvPr>
          <p:cNvSpPr txBox="1"/>
          <p:nvPr/>
        </p:nvSpPr>
        <p:spPr>
          <a:xfrm>
            <a:off x="6888480" y="2488138"/>
            <a:ext cx="1430007" cy="338554"/>
          </a:xfrm>
          <a:prstGeom prst="rect">
            <a:avLst/>
          </a:prstGeom>
          <a:noFill/>
        </p:spPr>
        <p:txBody>
          <a:bodyPr wrap="none" rtlCol="0">
            <a:spAutoFit/>
          </a:bodyPr>
          <a:lstStyle/>
          <a:p>
            <a:r>
              <a:rPr lang="en-US" sz="1600" dirty="0"/>
              <a:t>21% difference</a:t>
            </a:r>
          </a:p>
        </p:txBody>
      </p:sp>
      <p:cxnSp>
        <p:nvCxnSpPr>
          <p:cNvPr id="10" name="Straight Arrow Connector 9">
            <a:extLst>
              <a:ext uri="{FF2B5EF4-FFF2-40B4-BE49-F238E27FC236}">
                <a16:creationId xmlns:a16="http://schemas.microsoft.com/office/drawing/2014/main" id="{64B7A0D0-83A8-4CE9-AADF-F08BAEF67B5B}"/>
              </a:ext>
            </a:extLst>
          </p:cNvPr>
          <p:cNvCxnSpPr>
            <a:cxnSpLocks/>
          </p:cNvCxnSpPr>
          <p:nvPr/>
        </p:nvCxnSpPr>
        <p:spPr>
          <a:xfrm>
            <a:off x="6888480" y="2434471"/>
            <a:ext cx="0" cy="445889"/>
          </a:xfrm>
          <a:prstGeom prst="straightConnector1">
            <a:avLst/>
          </a:prstGeom>
          <a:ln>
            <a:solidFill>
              <a:srgbClr val="BE1E2C"/>
            </a:solidFill>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7371772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02EF45-37D0-406D-B5F1-326A242CC147}"/>
              </a:ext>
            </a:extLst>
          </p:cNvPr>
          <p:cNvSpPr>
            <a:spLocks noGrp="1"/>
          </p:cNvSpPr>
          <p:nvPr>
            <p:ph type="title"/>
          </p:nvPr>
        </p:nvSpPr>
        <p:spPr/>
        <p:txBody>
          <a:bodyPr/>
          <a:lstStyle/>
          <a:p>
            <a:r>
              <a:rPr lang="en-US" b="1" dirty="0"/>
              <a:t>ARTEMIS 1 safety outcomes</a:t>
            </a:r>
          </a:p>
        </p:txBody>
      </p:sp>
      <p:sp>
        <p:nvSpPr>
          <p:cNvPr id="3" name="Content Placeholder 2">
            <a:extLst>
              <a:ext uri="{FF2B5EF4-FFF2-40B4-BE49-F238E27FC236}">
                <a16:creationId xmlns:a16="http://schemas.microsoft.com/office/drawing/2014/main" id="{86318082-4E9A-40FA-B1B1-639E2DDC5BC1}"/>
              </a:ext>
            </a:extLst>
          </p:cNvPr>
          <p:cNvSpPr>
            <a:spLocks noGrp="1"/>
          </p:cNvSpPr>
          <p:nvPr>
            <p:ph idx="1"/>
          </p:nvPr>
        </p:nvSpPr>
        <p:spPr/>
        <p:txBody>
          <a:bodyPr/>
          <a:lstStyle/>
          <a:p>
            <a:r>
              <a:rPr lang="en-US" dirty="0"/>
              <a:t>TEAEs</a:t>
            </a:r>
          </a:p>
          <a:p>
            <a:pPr lvl="1"/>
            <a:r>
              <a:rPr lang="en-US" dirty="0"/>
              <a:t>Consistent with known benzodiazepine AEs (eg, sedation)</a:t>
            </a:r>
          </a:p>
          <a:p>
            <a:pPr lvl="1"/>
            <a:r>
              <a:rPr lang="en-US" dirty="0"/>
              <a:t>Expected from IN administration (eg, nasal discomfort)</a:t>
            </a:r>
          </a:p>
          <a:p>
            <a:pPr lvl="1"/>
            <a:r>
              <a:rPr lang="en-US" dirty="0"/>
              <a:t>Low rate of respiratory depression type events (0.7%) </a:t>
            </a:r>
          </a:p>
          <a:p>
            <a:pPr lvl="1"/>
            <a:r>
              <a:rPr lang="en-US" dirty="0"/>
              <a:t>No discontinuations due to TEAE</a:t>
            </a:r>
          </a:p>
        </p:txBody>
      </p:sp>
      <p:sp>
        <p:nvSpPr>
          <p:cNvPr id="4" name="Text Placeholder 3">
            <a:extLst>
              <a:ext uri="{FF2B5EF4-FFF2-40B4-BE49-F238E27FC236}">
                <a16:creationId xmlns:a16="http://schemas.microsoft.com/office/drawing/2014/main" id="{7FCECA54-133C-4C41-A8F1-B62D404398BC}"/>
              </a:ext>
            </a:extLst>
          </p:cNvPr>
          <p:cNvSpPr>
            <a:spLocks noGrp="1"/>
          </p:cNvSpPr>
          <p:nvPr>
            <p:ph type="body" sz="quarter" idx="10"/>
          </p:nvPr>
        </p:nvSpPr>
        <p:spPr/>
        <p:txBody>
          <a:bodyPr/>
          <a:lstStyle/>
          <a:p>
            <a:r>
              <a:rPr lang="en-US" b="0" i="0" dirty="0">
                <a:solidFill>
                  <a:srgbClr val="212121"/>
                </a:solidFill>
                <a:effectLst/>
                <a:latin typeface="BlinkMacSystemFont"/>
              </a:rPr>
              <a:t>TEAEs, treatment associated adverse events; AE, adverse event; IN, intranasal</a:t>
            </a:r>
          </a:p>
          <a:p>
            <a:r>
              <a:rPr lang="en-US" b="0" i="0" dirty="0">
                <a:solidFill>
                  <a:srgbClr val="212121"/>
                </a:solidFill>
                <a:effectLst/>
                <a:latin typeface="BlinkMacSystemFont"/>
              </a:rPr>
              <a:t>Detyniecki K, et al. </a:t>
            </a:r>
            <a:r>
              <a:rPr lang="en-US" b="0" i="1" dirty="0" err="1">
                <a:solidFill>
                  <a:srgbClr val="212121"/>
                </a:solidFill>
                <a:effectLst/>
                <a:latin typeface="BlinkMacSystemFont"/>
              </a:rPr>
              <a:t>Epilepsia</a:t>
            </a:r>
            <a:r>
              <a:rPr lang="en-US" b="0" i="1" dirty="0">
                <a:solidFill>
                  <a:srgbClr val="212121"/>
                </a:solidFill>
                <a:effectLst/>
                <a:latin typeface="BlinkMacSystemFont"/>
              </a:rPr>
              <a:t>.</a:t>
            </a:r>
            <a:r>
              <a:rPr lang="en-US" b="0" i="0" dirty="0">
                <a:solidFill>
                  <a:srgbClr val="212121"/>
                </a:solidFill>
                <a:effectLst/>
                <a:latin typeface="BlinkMacSystemFont"/>
              </a:rPr>
              <a:t> 2019;60:1797-1808. </a:t>
            </a:r>
            <a:endParaRPr lang="en-US" dirty="0"/>
          </a:p>
        </p:txBody>
      </p:sp>
    </p:spTree>
    <p:extLst>
      <p:ext uri="{BB962C8B-B14F-4D97-AF65-F5344CB8AC3E}">
        <p14:creationId xmlns:p14="http://schemas.microsoft.com/office/powerpoint/2010/main" val="207338314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36BD0E-C2A5-46C9-987A-F6BD52FF555A}"/>
              </a:ext>
            </a:extLst>
          </p:cNvPr>
          <p:cNvSpPr>
            <a:spLocks noGrp="1"/>
          </p:cNvSpPr>
          <p:nvPr>
            <p:ph type="title"/>
          </p:nvPr>
        </p:nvSpPr>
        <p:spPr/>
        <p:txBody>
          <a:bodyPr/>
          <a:lstStyle/>
          <a:p>
            <a:r>
              <a:rPr lang="en-US" b="1" dirty="0"/>
              <a:t>ARTEMIS 1 extension trial</a:t>
            </a:r>
          </a:p>
        </p:txBody>
      </p:sp>
      <p:sp>
        <p:nvSpPr>
          <p:cNvPr id="3" name="Content Placeholder 2">
            <a:extLst>
              <a:ext uri="{FF2B5EF4-FFF2-40B4-BE49-F238E27FC236}">
                <a16:creationId xmlns:a16="http://schemas.microsoft.com/office/drawing/2014/main" id="{714F131B-3B57-4F21-8676-91AADF29598F}"/>
              </a:ext>
            </a:extLst>
          </p:cNvPr>
          <p:cNvSpPr>
            <a:spLocks noGrp="1"/>
          </p:cNvSpPr>
          <p:nvPr>
            <p:ph idx="1"/>
          </p:nvPr>
        </p:nvSpPr>
        <p:spPr>
          <a:xfrm>
            <a:off x="628650" y="1369219"/>
            <a:ext cx="7886700" cy="1427321"/>
          </a:xfrm>
        </p:spPr>
        <p:txBody>
          <a:bodyPr>
            <a:normAutofit/>
          </a:bodyPr>
          <a:lstStyle/>
          <a:p>
            <a:r>
              <a:rPr lang="en-US" sz="2000" dirty="0"/>
              <a:t>Open-label extension of ARTEMIS 1 </a:t>
            </a:r>
          </a:p>
          <a:p>
            <a:pPr lvl="1"/>
            <a:r>
              <a:rPr lang="en-US" sz="1600" dirty="0"/>
              <a:t>N=175 patients enrolled</a:t>
            </a:r>
          </a:p>
          <a:p>
            <a:pPr lvl="1"/>
            <a:r>
              <a:rPr lang="en-US" sz="1600" dirty="0"/>
              <a:t>1998 seizure cluster episodes</a:t>
            </a:r>
          </a:p>
          <a:p>
            <a:r>
              <a:rPr lang="en-US" sz="2000" dirty="0"/>
              <a:t>Up to 2 doses MDZ-NS 5 mg during seizure clusters</a:t>
            </a:r>
          </a:p>
          <a:p>
            <a:endParaRPr lang="en-US" sz="2000" dirty="0"/>
          </a:p>
        </p:txBody>
      </p:sp>
      <p:sp>
        <p:nvSpPr>
          <p:cNvPr id="4" name="Text Placeholder 3">
            <a:extLst>
              <a:ext uri="{FF2B5EF4-FFF2-40B4-BE49-F238E27FC236}">
                <a16:creationId xmlns:a16="http://schemas.microsoft.com/office/drawing/2014/main" id="{CC0F1EE2-726B-4156-9270-D5F41F20340E}"/>
              </a:ext>
            </a:extLst>
          </p:cNvPr>
          <p:cNvSpPr>
            <a:spLocks noGrp="1"/>
          </p:cNvSpPr>
          <p:nvPr>
            <p:ph type="body" sz="quarter" idx="10"/>
          </p:nvPr>
        </p:nvSpPr>
        <p:spPr/>
        <p:txBody>
          <a:bodyPr/>
          <a:lstStyle/>
          <a:p>
            <a:r>
              <a:rPr kumimoji="0" lang="en-US" sz="900" b="0" i="0" u="none" strike="noStrike" kern="1200" cap="none" spc="0" normalizeH="0" baseline="0" noProof="0" dirty="0">
                <a:ln>
                  <a:noFill/>
                </a:ln>
                <a:solidFill>
                  <a:srgbClr val="212121"/>
                </a:solidFill>
                <a:effectLst/>
                <a:uLnTx/>
                <a:uFillTx/>
                <a:latin typeface="BlinkMacSystemFont"/>
                <a:ea typeface="+mn-ea"/>
                <a:cs typeface="+mn-cs"/>
              </a:rPr>
              <a:t>MDZ-NS, midazolam nasal spray</a:t>
            </a:r>
          </a:p>
          <a:p>
            <a:r>
              <a:rPr lang="en-US" b="0" i="0" dirty="0">
                <a:solidFill>
                  <a:srgbClr val="212121"/>
                </a:solidFill>
                <a:effectLst/>
                <a:latin typeface="BlinkMacSystemFont"/>
              </a:rPr>
              <a:t>Wheless JW, et al. </a:t>
            </a:r>
            <a:r>
              <a:rPr lang="en-US" b="0" i="1" dirty="0" err="1">
                <a:solidFill>
                  <a:srgbClr val="212121"/>
                </a:solidFill>
                <a:effectLst/>
                <a:latin typeface="BlinkMacSystemFont"/>
              </a:rPr>
              <a:t>Epilepsia</a:t>
            </a:r>
            <a:r>
              <a:rPr lang="en-US" b="0" i="1" dirty="0">
                <a:solidFill>
                  <a:srgbClr val="212121"/>
                </a:solidFill>
                <a:effectLst/>
                <a:latin typeface="BlinkMacSystemFont"/>
              </a:rPr>
              <a:t>.</a:t>
            </a:r>
            <a:r>
              <a:rPr lang="en-US" b="0" i="0" dirty="0">
                <a:solidFill>
                  <a:srgbClr val="212121"/>
                </a:solidFill>
                <a:effectLst/>
                <a:latin typeface="BlinkMacSystemFont"/>
              </a:rPr>
              <a:t> 2019;60:1809-1819. </a:t>
            </a:r>
            <a:endParaRPr lang="en-US" dirty="0"/>
          </a:p>
        </p:txBody>
      </p:sp>
      <p:graphicFrame>
        <p:nvGraphicFramePr>
          <p:cNvPr id="5" name="Table 12">
            <a:extLst>
              <a:ext uri="{FF2B5EF4-FFF2-40B4-BE49-F238E27FC236}">
                <a16:creationId xmlns:a16="http://schemas.microsoft.com/office/drawing/2014/main" id="{95D6D83E-D136-48C1-A8DE-48977D99E9C8}"/>
              </a:ext>
            </a:extLst>
          </p:cNvPr>
          <p:cNvGraphicFramePr>
            <a:graphicFrameLocks/>
          </p:cNvGraphicFramePr>
          <p:nvPr>
            <p:extLst>
              <p:ext uri="{D42A27DB-BD31-4B8C-83A1-F6EECF244321}">
                <p14:modId xmlns:p14="http://schemas.microsoft.com/office/powerpoint/2010/main" val="2446239105"/>
              </p:ext>
            </p:extLst>
          </p:nvPr>
        </p:nvGraphicFramePr>
        <p:xfrm>
          <a:off x="840537" y="2796540"/>
          <a:ext cx="7480503" cy="1485900"/>
        </p:xfrm>
        <a:graphic>
          <a:graphicData uri="http://schemas.openxmlformats.org/drawingml/2006/table">
            <a:tbl>
              <a:tblPr firstRow="1" bandRow="1">
                <a:tableStyleId>{5C22544A-7EE6-4342-B048-85BDC9FD1C3A}</a:tableStyleId>
              </a:tblPr>
              <a:tblGrid>
                <a:gridCol w="4696324">
                  <a:extLst>
                    <a:ext uri="{9D8B030D-6E8A-4147-A177-3AD203B41FA5}">
                      <a16:colId xmlns:a16="http://schemas.microsoft.com/office/drawing/2014/main" val="3745890060"/>
                    </a:ext>
                  </a:extLst>
                </a:gridCol>
                <a:gridCol w="2096011">
                  <a:extLst>
                    <a:ext uri="{9D8B030D-6E8A-4147-A177-3AD203B41FA5}">
                      <a16:colId xmlns:a16="http://schemas.microsoft.com/office/drawing/2014/main" val="2312668146"/>
                    </a:ext>
                  </a:extLst>
                </a:gridCol>
                <a:gridCol w="688168">
                  <a:extLst>
                    <a:ext uri="{9D8B030D-6E8A-4147-A177-3AD203B41FA5}">
                      <a16:colId xmlns:a16="http://schemas.microsoft.com/office/drawing/2014/main" val="2165239362"/>
                    </a:ext>
                  </a:extLst>
                </a:gridCol>
              </a:tblGrid>
              <a:tr h="211203">
                <a:tc>
                  <a:txBody>
                    <a:bodyPr/>
                    <a:lstStyle/>
                    <a:p>
                      <a:r>
                        <a:rPr lang="en-US" dirty="0"/>
                        <a:t>Outcome</a:t>
                      </a:r>
                    </a:p>
                  </a:txBody>
                  <a:tcPr anchor="ctr"/>
                </a:tc>
                <a:tc gridSpan="2">
                  <a:txBody>
                    <a:bodyPr/>
                    <a:lstStyle/>
                    <a:p>
                      <a:pPr algn="ctr"/>
                      <a:endParaRPr lang="en-US" dirty="0"/>
                    </a:p>
                  </a:txBody>
                  <a:tcPr anchor="ctr"/>
                </a:tc>
                <a:tc hMerge="1">
                  <a:txBody>
                    <a:bodyPr/>
                    <a:lstStyle/>
                    <a:p>
                      <a:endParaRPr lang="en-US"/>
                    </a:p>
                  </a:txBody>
                  <a:tcPr/>
                </a:tc>
                <a:extLst>
                  <a:ext uri="{0D108BD9-81ED-4DB2-BD59-A6C34878D82A}">
                    <a16:rowId xmlns:a16="http://schemas.microsoft.com/office/drawing/2014/main" val="245643798"/>
                  </a:ext>
                </a:extLst>
              </a:tr>
              <a:tr h="211203">
                <a:tc>
                  <a:txBody>
                    <a:bodyPr/>
                    <a:lstStyle/>
                    <a:p>
                      <a:r>
                        <a:rPr lang="en-US" b="1" dirty="0"/>
                        <a:t>Treatment success, first dose</a:t>
                      </a:r>
                    </a:p>
                  </a:txBody>
                  <a:tcPr anchor="ctr"/>
                </a:tc>
                <a:tc>
                  <a:txBody>
                    <a:bodyPr/>
                    <a:lstStyle/>
                    <a:p>
                      <a:pPr algn="r"/>
                      <a:r>
                        <a:rPr lang="en-US" dirty="0"/>
                        <a:t>55.5%</a:t>
                      </a:r>
                    </a:p>
                  </a:txBody>
                  <a:tcPr anchor="ctr">
                    <a:lnR w="12700" cap="flat" cmpd="sng" algn="ctr">
                      <a:noFill/>
                      <a:prstDash val="solid"/>
                      <a:round/>
                      <a:headEnd type="none" w="med" len="med"/>
                      <a:tailEnd type="none" w="med" len="med"/>
                    </a:lnR>
                  </a:tcPr>
                </a:tc>
                <a:tc>
                  <a:txBody>
                    <a:bodyPr/>
                    <a:lstStyle/>
                    <a:p>
                      <a:pPr algn="r"/>
                      <a:endParaRPr lang="en-US" dirty="0"/>
                    </a:p>
                  </a:txBody>
                  <a:tcPr anchor="ctr">
                    <a:lnL w="12700" cap="flat" cmpd="sng" algn="ctr">
                      <a:noFill/>
                      <a:prstDash val="solid"/>
                      <a:round/>
                      <a:headEnd type="none" w="med" len="med"/>
                      <a:tailEnd type="none" w="med" len="med"/>
                    </a:lnL>
                  </a:tcPr>
                </a:tc>
                <a:extLst>
                  <a:ext uri="{0D108BD9-81ED-4DB2-BD59-A6C34878D82A}">
                    <a16:rowId xmlns:a16="http://schemas.microsoft.com/office/drawing/2014/main" val="2271957354"/>
                  </a:ext>
                </a:extLst>
              </a:tr>
              <a:tr h="211203">
                <a:tc>
                  <a:txBody>
                    <a:bodyPr/>
                    <a:lstStyle/>
                    <a:p>
                      <a:r>
                        <a:rPr lang="en-US" b="1" dirty="0"/>
                        <a:t>Patients requiring a 2</a:t>
                      </a:r>
                      <a:r>
                        <a:rPr lang="en-US" b="1" baseline="0" dirty="0"/>
                        <a:t>nd</a:t>
                      </a:r>
                      <a:r>
                        <a:rPr lang="en-US" b="1" dirty="0"/>
                        <a:t> dose</a:t>
                      </a:r>
                    </a:p>
                  </a:txBody>
                  <a:tcPr anchor="ctr"/>
                </a:tc>
                <a:tc>
                  <a:txBody>
                    <a:bodyPr/>
                    <a:lstStyle/>
                    <a:p>
                      <a:pPr algn="r"/>
                      <a:r>
                        <a:rPr lang="en-US" dirty="0"/>
                        <a:t>40%</a:t>
                      </a:r>
                    </a:p>
                  </a:txBody>
                  <a:tcPr anchor="ctr">
                    <a:lnR w="12700" cap="flat" cmpd="sng" algn="ctr">
                      <a:noFill/>
                      <a:prstDash val="solid"/>
                      <a:round/>
                      <a:headEnd type="none" w="med" len="med"/>
                      <a:tailEnd type="none" w="med" len="med"/>
                    </a:lnR>
                  </a:tcPr>
                </a:tc>
                <a:tc>
                  <a:txBody>
                    <a:bodyPr/>
                    <a:lstStyle/>
                    <a:p>
                      <a:pPr algn="r"/>
                      <a:endParaRPr lang="en-US" dirty="0"/>
                    </a:p>
                  </a:txBody>
                  <a:tcPr anchor="ctr">
                    <a:lnL w="12700" cap="flat" cmpd="sng" algn="ctr">
                      <a:noFill/>
                      <a:prstDash val="solid"/>
                      <a:round/>
                      <a:headEnd type="none" w="med" len="med"/>
                      <a:tailEnd type="none" w="med" len="med"/>
                    </a:lnL>
                  </a:tcPr>
                </a:tc>
                <a:extLst>
                  <a:ext uri="{0D108BD9-81ED-4DB2-BD59-A6C34878D82A}">
                    <a16:rowId xmlns:a16="http://schemas.microsoft.com/office/drawing/2014/main" val="1449375170"/>
                  </a:ext>
                </a:extLst>
              </a:tr>
              <a:tr h="211203">
                <a:tc>
                  <a:txBody>
                    <a:bodyPr/>
                    <a:lstStyle/>
                    <a:p>
                      <a:r>
                        <a:rPr lang="en-US" b="1" dirty="0"/>
                        <a:t>Treatment success, 2</a:t>
                      </a:r>
                      <a:r>
                        <a:rPr lang="en-US" b="1" baseline="0" dirty="0"/>
                        <a:t>nd</a:t>
                      </a:r>
                      <a:r>
                        <a:rPr lang="en-US" b="1" dirty="0"/>
                        <a:t> dose</a:t>
                      </a:r>
                    </a:p>
                  </a:txBody>
                  <a:tcPr anchor="ctr"/>
                </a:tc>
                <a:tc>
                  <a:txBody>
                    <a:bodyPr/>
                    <a:lstStyle/>
                    <a:p>
                      <a:pPr algn="r"/>
                      <a:r>
                        <a:rPr lang="en-US" dirty="0"/>
                        <a:t>80%</a:t>
                      </a:r>
                    </a:p>
                  </a:txBody>
                  <a:tcPr anchor="ctr">
                    <a:lnR w="12700" cap="flat" cmpd="sng" algn="ctr">
                      <a:noFill/>
                      <a:prstDash val="solid"/>
                      <a:round/>
                      <a:headEnd type="none" w="med" len="med"/>
                      <a:tailEnd type="none" w="med" len="med"/>
                    </a:lnR>
                  </a:tcPr>
                </a:tc>
                <a:tc>
                  <a:txBody>
                    <a:bodyPr/>
                    <a:lstStyle/>
                    <a:p>
                      <a:pPr algn="r"/>
                      <a:endParaRPr lang="en-US" dirty="0"/>
                    </a:p>
                  </a:txBody>
                  <a:tcPr anchor="ctr">
                    <a:lnL w="12700" cap="flat" cmpd="sng" algn="ctr">
                      <a:noFill/>
                      <a:prstDash val="solid"/>
                      <a:round/>
                      <a:headEnd type="none" w="med" len="med"/>
                      <a:tailEnd type="none" w="med" len="med"/>
                    </a:lnL>
                  </a:tcPr>
                </a:tc>
                <a:extLst>
                  <a:ext uri="{0D108BD9-81ED-4DB2-BD59-A6C34878D82A}">
                    <a16:rowId xmlns:a16="http://schemas.microsoft.com/office/drawing/2014/main" val="2764725039"/>
                  </a:ext>
                </a:extLst>
              </a:tr>
              <a:tr h="211203">
                <a:tc>
                  <a:txBody>
                    <a:bodyPr/>
                    <a:lstStyle/>
                    <a:p>
                      <a:r>
                        <a:rPr lang="en-US" b="1" dirty="0"/>
                        <a:t>Median time to return to full baseline functionality</a:t>
                      </a:r>
                    </a:p>
                  </a:txBody>
                  <a:tcPr anchor="ctr"/>
                </a:tc>
                <a:tc>
                  <a:txBody>
                    <a:bodyPr/>
                    <a:lstStyle/>
                    <a:p>
                      <a:pPr algn="r"/>
                      <a:r>
                        <a:rPr lang="en-US" dirty="0"/>
                        <a:t>1.2 hours</a:t>
                      </a:r>
                    </a:p>
                  </a:txBody>
                  <a:tcPr anchor="ctr">
                    <a:lnR w="12700" cap="flat" cmpd="sng" algn="ctr">
                      <a:noFill/>
                      <a:prstDash val="solid"/>
                      <a:round/>
                      <a:headEnd type="none" w="med" len="med"/>
                      <a:tailEnd type="none" w="med" len="med"/>
                    </a:lnR>
                  </a:tcPr>
                </a:tc>
                <a:tc>
                  <a:txBody>
                    <a:bodyPr/>
                    <a:lstStyle/>
                    <a:p>
                      <a:pPr algn="r"/>
                      <a:endParaRPr lang="en-US" dirty="0"/>
                    </a:p>
                  </a:txBody>
                  <a:tcPr anchor="ctr">
                    <a:lnL w="12700" cap="flat" cmpd="sng" algn="ctr">
                      <a:noFill/>
                      <a:prstDash val="solid"/>
                      <a:round/>
                      <a:headEnd type="none" w="med" len="med"/>
                      <a:tailEnd type="none" w="med" len="med"/>
                    </a:lnL>
                  </a:tcPr>
                </a:tc>
                <a:extLst>
                  <a:ext uri="{0D108BD9-81ED-4DB2-BD59-A6C34878D82A}">
                    <a16:rowId xmlns:a16="http://schemas.microsoft.com/office/drawing/2014/main" val="2999031382"/>
                  </a:ext>
                </a:extLst>
              </a:tr>
            </a:tbl>
          </a:graphicData>
        </a:graphic>
      </p:graphicFrame>
    </p:spTree>
    <p:extLst>
      <p:ext uri="{BB962C8B-B14F-4D97-AF65-F5344CB8AC3E}">
        <p14:creationId xmlns:p14="http://schemas.microsoft.com/office/powerpoint/2010/main" val="277976733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4DB5ED-0C7A-42E9-B5C7-59C8DD7935A3}"/>
              </a:ext>
            </a:extLst>
          </p:cNvPr>
          <p:cNvSpPr>
            <a:spLocks noGrp="1"/>
          </p:cNvSpPr>
          <p:nvPr>
            <p:ph type="title"/>
          </p:nvPr>
        </p:nvSpPr>
        <p:spPr/>
        <p:txBody>
          <a:bodyPr/>
          <a:lstStyle/>
          <a:p>
            <a:r>
              <a:rPr lang="en-US" b="1" dirty="0"/>
              <a:t>Diazepam nasal spray FDA approval</a:t>
            </a:r>
          </a:p>
        </p:txBody>
      </p:sp>
      <p:sp>
        <p:nvSpPr>
          <p:cNvPr id="21" name="Text Placeholder 20">
            <a:extLst>
              <a:ext uri="{FF2B5EF4-FFF2-40B4-BE49-F238E27FC236}">
                <a16:creationId xmlns:a16="http://schemas.microsoft.com/office/drawing/2014/main" id="{71861DF7-2C12-4133-8A2D-F85E62F6777F}"/>
              </a:ext>
            </a:extLst>
          </p:cNvPr>
          <p:cNvSpPr>
            <a:spLocks noGrp="1"/>
          </p:cNvSpPr>
          <p:nvPr>
            <p:ph type="body" sz="quarter" idx="10"/>
          </p:nvPr>
        </p:nvSpPr>
        <p:spPr/>
        <p:txBody>
          <a:bodyPr/>
          <a:lstStyle/>
          <a:p>
            <a:pPr marL="0" indent="0">
              <a:lnSpc>
                <a:spcPct val="100000"/>
              </a:lnSpc>
              <a:spcBef>
                <a:spcPts val="0"/>
              </a:spcBef>
            </a:pPr>
            <a:r>
              <a:rPr lang="pt-BR" dirty="0">
                <a:solidFill>
                  <a:srgbClr val="212121"/>
                </a:solidFill>
                <a:latin typeface="BlinkMacSystemFont"/>
              </a:rPr>
              <a:t>NDA 211635 (Diazepam nasal spray). Available at </a:t>
            </a:r>
            <a:r>
              <a:rPr lang="en-US" dirty="0">
                <a:solidFill>
                  <a:srgbClr val="212121"/>
                </a:solidFill>
                <a:latin typeface="BlinkMacSystemFont"/>
              </a:rPr>
              <a:t>https://www.accessdata.fda.gov/drugsatfda_docs/nda/2020/211635Orig1s000MedR.pdf</a:t>
            </a:r>
          </a:p>
        </p:txBody>
      </p:sp>
      <p:sp>
        <p:nvSpPr>
          <p:cNvPr id="27" name="TextBox 26">
            <a:extLst>
              <a:ext uri="{FF2B5EF4-FFF2-40B4-BE49-F238E27FC236}">
                <a16:creationId xmlns:a16="http://schemas.microsoft.com/office/drawing/2014/main" id="{74BB5DB1-3062-4BC4-9D39-05C7918F1B44}"/>
              </a:ext>
            </a:extLst>
          </p:cNvPr>
          <p:cNvSpPr txBox="1"/>
          <p:nvPr/>
        </p:nvSpPr>
        <p:spPr>
          <a:xfrm>
            <a:off x="1523650" y="1835644"/>
            <a:ext cx="6401503" cy="1754326"/>
          </a:xfrm>
          <a:prstGeom prst="rect">
            <a:avLst/>
          </a:prstGeom>
          <a:noFill/>
        </p:spPr>
        <p:txBody>
          <a:bodyPr wrap="square">
            <a:spAutoFit/>
          </a:bodyPr>
          <a:lstStyle/>
          <a:p>
            <a:pPr algn="just"/>
            <a:r>
              <a:rPr lang="en-US" dirty="0">
                <a:solidFill>
                  <a:schemeClr val="tx1">
                    <a:lumMod val="75000"/>
                    <a:lumOff val="25000"/>
                  </a:schemeClr>
                </a:solidFill>
              </a:rPr>
              <a:t>…demonstration of comparable bioavailability between rectal and IN diazepam in the healthy adults … reasonably congruent results between ictal/peri-ictal and interictal PK in adults (adults in Study 01.04), and no notable differences between the PK in healthy adults and adult patients with epilepsy in a cross-study comparison would be necessary, as well as chronic safety data...</a:t>
            </a:r>
          </a:p>
        </p:txBody>
      </p:sp>
      <p:sp>
        <p:nvSpPr>
          <p:cNvPr id="29" name="TextBox 28">
            <a:extLst>
              <a:ext uri="{FF2B5EF4-FFF2-40B4-BE49-F238E27FC236}">
                <a16:creationId xmlns:a16="http://schemas.microsoft.com/office/drawing/2014/main" id="{45A93265-A134-4CEE-8960-477542DBA2C1}"/>
              </a:ext>
            </a:extLst>
          </p:cNvPr>
          <p:cNvSpPr txBox="1"/>
          <p:nvPr/>
        </p:nvSpPr>
        <p:spPr>
          <a:xfrm>
            <a:off x="1805311" y="1567755"/>
            <a:ext cx="5838201" cy="369332"/>
          </a:xfrm>
          <a:prstGeom prst="rect">
            <a:avLst/>
          </a:prstGeom>
          <a:noFill/>
        </p:spPr>
        <p:txBody>
          <a:bodyPr wrap="none" rtlCol="0">
            <a:spAutoFit/>
          </a:bodyPr>
          <a:lstStyle/>
          <a:p>
            <a:pPr algn="ctr"/>
            <a:r>
              <a:rPr lang="en-US" b="1" dirty="0">
                <a:solidFill>
                  <a:schemeClr val="tx1">
                    <a:lumMod val="75000"/>
                    <a:lumOff val="25000"/>
                  </a:schemeClr>
                </a:solidFill>
              </a:rPr>
              <a:t>Summary of Presubmission/Submission Regulatory Activity</a:t>
            </a:r>
          </a:p>
        </p:txBody>
      </p:sp>
    </p:spTree>
    <p:extLst>
      <p:ext uri="{BB962C8B-B14F-4D97-AF65-F5344CB8AC3E}">
        <p14:creationId xmlns:p14="http://schemas.microsoft.com/office/powerpoint/2010/main" val="40453199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4DB5ED-0C7A-42E9-B5C7-59C8DD7935A3}"/>
              </a:ext>
            </a:extLst>
          </p:cNvPr>
          <p:cNvSpPr>
            <a:spLocks noGrp="1"/>
          </p:cNvSpPr>
          <p:nvPr>
            <p:ph type="title"/>
          </p:nvPr>
        </p:nvSpPr>
        <p:spPr/>
        <p:txBody>
          <a:bodyPr>
            <a:normAutofit/>
          </a:bodyPr>
          <a:lstStyle/>
          <a:p>
            <a:r>
              <a:rPr lang="en-US" b="1" dirty="0"/>
              <a:t>DZP-NS phase 1 PK and safety study</a:t>
            </a:r>
          </a:p>
        </p:txBody>
      </p:sp>
      <p:sp>
        <p:nvSpPr>
          <p:cNvPr id="7" name="Content Placeholder 6">
            <a:extLst>
              <a:ext uri="{FF2B5EF4-FFF2-40B4-BE49-F238E27FC236}">
                <a16:creationId xmlns:a16="http://schemas.microsoft.com/office/drawing/2014/main" id="{A77CAAFF-72DC-4ECE-A1B4-32BE64A6973C}"/>
              </a:ext>
            </a:extLst>
          </p:cNvPr>
          <p:cNvSpPr>
            <a:spLocks noGrp="1"/>
          </p:cNvSpPr>
          <p:nvPr>
            <p:ph idx="1"/>
          </p:nvPr>
        </p:nvSpPr>
        <p:spPr>
          <a:xfrm>
            <a:off x="628650" y="1369219"/>
            <a:ext cx="3827236" cy="3028610"/>
          </a:xfrm>
        </p:spPr>
        <p:txBody>
          <a:bodyPr>
            <a:normAutofit fontScale="85000" lnSpcReduction="10000"/>
          </a:bodyPr>
          <a:lstStyle/>
          <a:p>
            <a:r>
              <a:rPr lang="en-US" dirty="0"/>
              <a:t>Diazepam nasal spray formulation</a:t>
            </a:r>
          </a:p>
          <a:p>
            <a:pPr lvl="1"/>
            <a:r>
              <a:rPr lang="en-US" dirty="0"/>
              <a:t>Vitamin E (increases solubility)</a:t>
            </a:r>
          </a:p>
          <a:p>
            <a:pPr lvl="1"/>
            <a:r>
              <a:rPr lang="en-US" dirty="0"/>
              <a:t>Proprietary nonionic surfactant (increases transmucosal bioavailability)</a:t>
            </a:r>
          </a:p>
          <a:p>
            <a:r>
              <a:rPr lang="en-US" dirty="0"/>
              <a:t>Open-label phase 1 study (N=57)</a:t>
            </a:r>
          </a:p>
          <a:p>
            <a:pPr lvl="1"/>
            <a:r>
              <a:rPr lang="en-US" dirty="0"/>
              <a:t>Administration of DZP-NS during ictal/peri-ictal and inter-ictal periods</a:t>
            </a:r>
          </a:p>
          <a:p>
            <a:pPr lvl="1"/>
            <a:r>
              <a:rPr lang="en-US" dirty="0"/>
              <a:t>Dosing based on patient age and weight (5, 10, 15, or 20 mg doses)</a:t>
            </a:r>
          </a:p>
          <a:p>
            <a:r>
              <a:rPr lang="en-US" dirty="0"/>
              <a:t>PK conclusions</a:t>
            </a:r>
          </a:p>
          <a:p>
            <a:pPr lvl="1"/>
            <a:r>
              <a:rPr lang="en-US" dirty="0"/>
              <a:t>Profile comparable to PR diazepam</a:t>
            </a:r>
          </a:p>
          <a:p>
            <a:pPr lvl="1"/>
            <a:r>
              <a:rPr lang="en-US" dirty="0"/>
              <a:t>Lower interpatient variability</a:t>
            </a:r>
          </a:p>
          <a:p>
            <a:pPr lvl="1"/>
            <a:endParaRPr lang="en-US" dirty="0"/>
          </a:p>
          <a:p>
            <a:pPr lvl="1"/>
            <a:endParaRPr lang="en-US" dirty="0"/>
          </a:p>
        </p:txBody>
      </p:sp>
      <p:sp>
        <p:nvSpPr>
          <p:cNvPr id="21" name="Text Placeholder 20">
            <a:extLst>
              <a:ext uri="{FF2B5EF4-FFF2-40B4-BE49-F238E27FC236}">
                <a16:creationId xmlns:a16="http://schemas.microsoft.com/office/drawing/2014/main" id="{71861DF7-2C12-4133-8A2D-F85E62F6777F}"/>
              </a:ext>
            </a:extLst>
          </p:cNvPr>
          <p:cNvSpPr>
            <a:spLocks noGrp="1"/>
          </p:cNvSpPr>
          <p:nvPr>
            <p:ph type="body" sz="quarter" idx="10"/>
          </p:nvPr>
        </p:nvSpPr>
        <p:spPr/>
        <p:txBody>
          <a:bodyPr/>
          <a:lstStyle/>
          <a:p>
            <a:pPr marL="0" indent="0">
              <a:lnSpc>
                <a:spcPct val="100000"/>
              </a:lnSpc>
              <a:spcBef>
                <a:spcPts val="0"/>
              </a:spcBef>
            </a:pPr>
            <a:r>
              <a:rPr lang="pt-BR" dirty="0">
                <a:solidFill>
                  <a:srgbClr val="212121"/>
                </a:solidFill>
                <a:latin typeface="BlinkMacSystemFont"/>
              </a:rPr>
              <a:t>DZP-NS, diazepam nasal spray; PR, rectal</a:t>
            </a:r>
          </a:p>
          <a:p>
            <a:pPr marL="0" indent="0">
              <a:lnSpc>
                <a:spcPct val="100000"/>
              </a:lnSpc>
              <a:spcBef>
                <a:spcPts val="0"/>
              </a:spcBef>
            </a:pPr>
            <a:r>
              <a:rPr lang="en-US" dirty="0">
                <a:solidFill>
                  <a:srgbClr val="212121"/>
                </a:solidFill>
                <a:latin typeface="BlinkMacSystemFont"/>
              </a:rPr>
              <a:t>Hogan R, et al. Presented at the American Academy of Neurology Annual Meeting. Toronto. April 25-May1, 2020.</a:t>
            </a:r>
          </a:p>
        </p:txBody>
      </p:sp>
      <p:pic>
        <p:nvPicPr>
          <p:cNvPr id="11" name="Picture 10">
            <a:extLst>
              <a:ext uri="{FF2B5EF4-FFF2-40B4-BE49-F238E27FC236}">
                <a16:creationId xmlns:a16="http://schemas.microsoft.com/office/drawing/2014/main" id="{2AFEAB1B-F8CF-4EA9-8ECA-D890929DBABE}"/>
              </a:ext>
            </a:extLst>
          </p:cNvPr>
          <p:cNvPicPr>
            <a:picLocks noChangeAspect="1"/>
          </p:cNvPicPr>
          <p:nvPr/>
        </p:nvPicPr>
        <p:blipFill>
          <a:blip r:embed="rId2"/>
          <a:stretch>
            <a:fillRect/>
          </a:stretch>
        </p:blipFill>
        <p:spPr>
          <a:xfrm>
            <a:off x="4775199" y="1310640"/>
            <a:ext cx="3855642" cy="2829876"/>
          </a:xfrm>
          <a:prstGeom prst="rect">
            <a:avLst/>
          </a:prstGeom>
        </p:spPr>
      </p:pic>
    </p:spTree>
    <p:extLst>
      <p:ext uri="{BB962C8B-B14F-4D97-AF65-F5344CB8AC3E}">
        <p14:creationId xmlns:p14="http://schemas.microsoft.com/office/powerpoint/2010/main" val="134216649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D9FCD7-9132-4D50-8F67-94C1EFB28670}"/>
              </a:ext>
            </a:extLst>
          </p:cNvPr>
          <p:cNvSpPr>
            <a:spLocks noGrp="1"/>
          </p:cNvSpPr>
          <p:nvPr>
            <p:ph type="title"/>
          </p:nvPr>
        </p:nvSpPr>
        <p:spPr/>
        <p:txBody>
          <a:bodyPr/>
          <a:lstStyle/>
          <a:p>
            <a:r>
              <a:rPr lang="en-US" b="1" dirty="0"/>
              <a:t>DZP-NS phase 1 PK and safety study</a:t>
            </a:r>
          </a:p>
        </p:txBody>
      </p:sp>
      <p:sp>
        <p:nvSpPr>
          <p:cNvPr id="19" name="Content Placeholder 18">
            <a:extLst>
              <a:ext uri="{FF2B5EF4-FFF2-40B4-BE49-F238E27FC236}">
                <a16:creationId xmlns:a16="http://schemas.microsoft.com/office/drawing/2014/main" id="{FBA2694C-7B3C-44DA-9F4B-CDF3335DDF6D}"/>
              </a:ext>
            </a:extLst>
          </p:cNvPr>
          <p:cNvSpPr>
            <a:spLocks noGrp="1"/>
          </p:cNvSpPr>
          <p:nvPr>
            <p:ph idx="1"/>
          </p:nvPr>
        </p:nvSpPr>
        <p:spPr/>
        <p:txBody>
          <a:bodyPr/>
          <a:lstStyle/>
          <a:p>
            <a:r>
              <a:rPr lang="en-US" dirty="0"/>
              <a:t>No TEAEs resulted in discontinuation</a:t>
            </a:r>
          </a:p>
          <a:p>
            <a:r>
              <a:rPr lang="en-US" dirty="0"/>
              <a:t>Most TEAEs were consistent with events expected with nasal administration</a:t>
            </a:r>
          </a:p>
          <a:p>
            <a:r>
              <a:rPr lang="en-US" dirty="0"/>
              <a:t>No clinically significant abnormalities in vital signs</a:t>
            </a:r>
          </a:p>
          <a:p>
            <a:pPr lvl="1"/>
            <a:r>
              <a:rPr lang="en-US" dirty="0"/>
              <a:t>No changes in respiratory rate after DZP-NS administration</a:t>
            </a:r>
          </a:p>
          <a:p>
            <a:r>
              <a:rPr lang="en-US" dirty="0"/>
              <a:t>No clinically significant changes in clinical laboratory tests or ECGs</a:t>
            </a:r>
          </a:p>
        </p:txBody>
      </p:sp>
      <p:sp>
        <p:nvSpPr>
          <p:cNvPr id="20" name="Text Placeholder 19">
            <a:extLst>
              <a:ext uri="{FF2B5EF4-FFF2-40B4-BE49-F238E27FC236}">
                <a16:creationId xmlns:a16="http://schemas.microsoft.com/office/drawing/2014/main" id="{86629791-E782-4A39-8C42-F2A3CB366E2A}"/>
              </a:ext>
            </a:extLst>
          </p:cNvPr>
          <p:cNvSpPr>
            <a:spLocks noGrp="1"/>
          </p:cNvSpPr>
          <p:nvPr>
            <p:ph type="body" sz="quarter" idx="10"/>
          </p:nvPr>
        </p:nvSpPr>
        <p:spPr/>
        <p:txBody>
          <a:bodyPr/>
          <a:lstStyle/>
          <a:p>
            <a:pPr marL="0" indent="0">
              <a:lnSpc>
                <a:spcPct val="100000"/>
              </a:lnSpc>
              <a:spcBef>
                <a:spcPts val="0"/>
              </a:spcBef>
            </a:pPr>
            <a:r>
              <a:rPr lang="pt-BR" dirty="0">
                <a:solidFill>
                  <a:srgbClr val="212121"/>
                </a:solidFill>
                <a:latin typeface="BlinkMacSystemFont"/>
              </a:rPr>
              <a:t>DZP-NS, diazepam nasal spray; TEAEs, treatment emergent adverse events; ECG, electrocardiogram</a:t>
            </a:r>
          </a:p>
          <a:p>
            <a:pPr marL="0" indent="0">
              <a:lnSpc>
                <a:spcPct val="100000"/>
              </a:lnSpc>
              <a:spcBef>
                <a:spcPts val="0"/>
              </a:spcBef>
            </a:pPr>
            <a:r>
              <a:rPr lang="en-US" dirty="0">
                <a:solidFill>
                  <a:srgbClr val="212121"/>
                </a:solidFill>
                <a:latin typeface="BlinkMacSystemFont"/>
              </a:rPr>
              <a:t>Hogan R, et al. Presented at the American Academy of Neurology Annual Meeting. Toronto. April 25-May 1, 2020.</a:t>
            </a:r>
          </a:p>
        </p:txBody>
      </p:sp>
    </p:spTree>
    <p:extLst>
      <p:ext uri="{BB962C8B-B14F-4D97-AF65-F5344CB8AC3E}">
        <p14:creationId xmlns:p14="http://schemas.microsoft.com/office/powerpoint/2010/main" val="267165939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D9FCD7-9132-4D50-8F67-94C1EFB28670}"/>
              </a:ext>
            </a:extLst>
          </p:cNvPr>
          <p:cNvSpPr>
            <a:spLocks noGrp="1"/>
          </p:cNvSpPr>
          <p:nvPr>
            <p:ph type="title"/>
          </p:nvPr>
        </p:nvSpPr>
        <p:spPr/>
        <p:txBody>
          <a:bodyPr/>
          <a:lstStyle/>
          <a:p>
            <a:r>
              <a:rPr lang="en-US" b="1" dirty="0"/>
              <a:t>DZP-NS phase 3 study interim analysis</a:t>
            </a:r>
          </a:p>
        </p:txBody>
      </p:sp>
      <p:sp>
        <p:nvSpPr>
          <p:cNvPr id="19" name="Content Placeholder 18">
            <a:extLst>
              <a:ext uri="{FF2B5EF4-FFF2-40B4-BE49-F238E27FC236}">
                <a16:creationId xmlns:a16="http://schemas.microsoft.com/office/drawing/2014/main" id="{FBA2694C-7B3C-44DA-9F4B-CDF3335DDF6D}"/>
              </a:ext>
            </a:extLst>
          </p:cNvPr>
          <p:cNvSpPr>
            <a:spLocks noGrp="1"/>
          </p:cNvSpPr>
          <p:nvPr>
            <p:ph idx="1"/>
          </p:nvPr>
        </p:nvSpPr>
        <p:spPr/>
        <p:txBody>
          <a:bodyPr/>
          <a:lstStyle/>
          <a:p>
            <a:r>
              <a:rPr lang="en-US" dirty="0"/>
              <a:t>Safety and tolerability stratified by frequency of use</a:t>
            </a:r>
          </a:p>
          <a:p>
            <a:pPr lvl="1"/>
            <a:r>
              <a:rPr lang="en-US" dirty="0"/>
              <a:t>Moderate (1-2 doses/mo) vs frequent (&gt;2 doses/mo)</a:t>
            </a:r>
          </a:p>
          <a:p>
            <a:r>
              <a:rPr lang="en-US" dirty="0"/>
              <a:t>No trends noted after 2274 episodes (N=132)</a:t>
            </a:r>
          </a:p>
          <a:p>
            <a:pPr lvl="1"/>
            <a:r>
              <a:rPr lang="en-US" dirty="0"/>
              <a:t>No trend observed with higher use frequency</a:t>
            </a:r>
          </a:p>
          <a:p>
            <a:pPr lvl="1"/>
            <a:r>
              <a:rPr lang="en-US" dirty="0"/>
              <a:t>Nasal irritation was mild and transient </a:t>
            </a:r>
          </a:p>
          <a:p>
            <a:pPr lvl="1"/>
            <a:r>
              <a:rPr lang="en-US" dirty="0"/>
              <a:t>Smell tests showed olfactory changes were minimal and transient and were not related to usage frequency</a:t>
            </a:r>
          </a:p>
        </p:txBody>
      </p:sp>
      <p:sp>
        <p:nvSpPr>
          <p:cNvPr id="20" name="Text Placeholder 19">
            <a:extLst>
              <a:ext uri="{FF2B5EF4-FFF2-40B4-BE49-F238E27FC236}">
                <a16:creationId xmlns:a16="http://schemas.microsoft.com/office/drawing/2014/main" id="{86629791-E782-4A39-8C42-F2A3CB366E2A}"/>
              </a:ext>
            </a:extLst>
          </p:cNvPr>
          <p:cNvSpPr>
            <a:spLocks noGrp="1"/>
          </p:cNvSpPr>
          <p:nvPr>
            <p:ph type="body" sz="quarter" idx="10"/>
          </p:nvPr>
        </p:nvSpPr>
        <p:spPr/>
        <p:txBody>
          <a:bodyPr/>
          <a:lstStyle/>
          <a:p>
            <a:pPr marL="0" indent="0">
              <a:lnSpc>
                <a:spcPct val="100000"/>
              </a:lnSpc>
              <a:spcBef>
                <a:spcPts val="0"/>
              </a:spcBef>
            </a:pPr>
            <a:r>
              <a:rPr lang="pt-BR" dirty="0">
                <a:solidFill>
                  <a:srgbClr val="212121"/>
                </a:solidFill>
                <a:latin typeface="BlinkMacSystemFont"/>
              </a:rPr>
              <a:t>DZP-NS, diazepam nasal spray; TEAEs, treatment emergent adverse events; ECG, electrocardiogram</a:t>
            </a:r>
          </a:p>
          <a:p>
            <a:pPr marL="0" indent="0">
              <a:lnSpc>
                <a:spcPct val="100000"/>
              </a:lnSpc>
              <a:spcBef>
                <a:spcPts val="0"/>
              </a:spcBef>
            </a:pPr>
            <a:r>
              <a:rPr lang="en-US" dirty="0">
                <a:solidFill>
                  <a:srgbClr val="212121"/>
                </a:solidFill>
                <a:latin typeface="BlinkMacSystemFont"/>
              </a:rPr>
              <a:t>Miller I, et al. Presented at the American Academy of Neurology Annual Meeting. Toronto. April 25-May 1, 2020.</a:t>
            </a:r>
          </a:p>
        </p:txBody>
      </p:sp>
    </p:spTree>
    <p:extLst>
      <p:ext uri="{BB962C8B-B14F-4D97-AF65-F5344CB8AC3E}">
        <p14:creationId xmlns:p14="http://schemas.microsoft.com/office/powerpoint/2010/main" val="28933872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5CFF931-DB6A-45D9-A902-B246835E474D}"/>
              </a:ext>
            </a:extLst>
          </p:cNvPr>
          <p:cNvSpPr>
            <a:spLocks noGrp="1"/>
          </p:cNvSpPr>
          <p:nvPr>
            <p:ph type="title"/>
          </p:nvPr>
        </p:nvSpPr>
        <p:spPr>
          <a:xfrm>
            <a:off x="623888" y="1282305"/>
            <a:ext cx="7886700" cy="1289446"/>
          </a:xfrm>
        </p:spPr>
        <p:txBody>
          <a:bodyPr>
            <a:normAutofit fontScale="90000"/>
          </a:bodyPr>
          <a:lstStyle/>
          <a:p>
            <a:r>
              <a:rPr lang="en-US" b="1" dirty="0"/>
              <a:t>Overview of care for seizure emergencies</a:t>
            </a:r>
          </a:p>
        </p:txBody>
      </p:sp>
      <p:sp>
        <p:nvSpPr>
          <p:cNvPr id="6" name="Text Placeholder 5">
            <a:extLst>
              <a:ext uri="{FF2B5EF4-FFF2-40B4-BE49-F238E27FC236}">
                <a16:creationId xmlns:a16="http://schemas.microsoft.com/office/drawing/2014/main" id="{E76E79CB-D28D-4E69-8BCB-501AF269024F}"/>
              </a:ext>
            </a:extLst>
          </p:cNvPr>
          <p:cNvSpPr>
            <a:spLocks noGrp="1"/>
          </p:cNvSpPr>
          <p:nvPr>
            <p:ph type="body" idx="1"/>
          </p:nvPr>
        </p:nvSpPr>
        <p:spPr>
          <a:xfrm>
            <a:off x="623888" y="2498650"/>
            <a:ext cx="7886700" cy="1125140"/>
          </a:xfrm>
        </p:spPr>
        <p:txBody>
          <a:bodyPr>
            <a:normAutofit fontScale="25000" lnSpcReduction="20000"/>
          </a:bodyPr>
          <a:lstStyle/>
          <a:p>
            <a:pPr>
              <a:lnSpc>
                <a:spcPct val="120000"/>
              </a:lnSpc>
              <a:spcBef>
                <a:spcPts val="0"/>
              </a:spcBef>
            </a:pPr>
            <a:r>
              <a:rPr lang="en-US" sz="9600" b="1" dirty="0">
                <a:latin typeface="Calibri" panose="020F0502020204030204" pitchFamily="34" charset="0"/>
                <a:ea typeface="Calibri" panose="020F0502020204030204" pitchFamily="34" charset="0"/>
                <a:cs typeface="Times New Roman" panose="02020603050405020304" pitchFamily="18" charset="0"/>
              </a:rPr>
              <a:t>Gregory D. Cascino, MD, FAAN, FANA, FACNS, FAES</a:t>
            </a:r>
          </a:p>
          <a:p>
            <a:pPr>
              <a:lnSpc>
                <a:spcPct val="120000"/>
              </a:lnSpc>
              <a:spcBef>
                <a:spcPts val="0"/>
              </a:spcBef>
            </a:pPr>
            <a:r>
              <a:rPr lang="en-US" sz="4800" dirty="0">
                <a:latin typeface="Calibri" panose="020F0502020204030204" pitchFamily="34" charset="0"/>
                <a:ea typeface="Calibri" panose="020F0502020204030204" pitchFamily="34" charset="0"/>
                <a:cs typeface="Times New Roman" panose="02020603050405020304" pitchFamily="18" charset="0"/>
              </a:rPr>
              <a:t>Whitney MacMillan Jr, Professor of Neuroscience</a:t>
            </a:r>
          </a:p>
          <a:p>
            <a:pPr>
              <a:lnSpc>
                <a:spcPct val="120000"/>
              </a:lnSpc>
              <a:spcBef>
                <a:spcPts val="0"/>
              </a:spcBef>
            </a:pPr>
            <a:r>
              <a:rPr lang="en-US" sz="4800" dirty="0">
                <a:latin typeface="Calibri" panose="020F0502020204030204" pitchFamily="34" charset="0"/>
                <a:ea typeface="Calibri" panose="020F0502020204030204" pitchFamily="34" charset="0"/>
                <a:cs typeface="Times New Roman" panose="02020603050405020304" pitchFamily="18" charset="0"/>
              </a:rPr>
              <a:t>Mayo Clinic Alix School of Medicine</a:t>
            </a:r>
          </a:p>
          <a:p>
            <a:pPr>
              <a:lnSpc>
                <a:spcPct val="120000"/>
              </a:lnSpc>
              <a:spcBef>
                <a:spcPts val="0"/>
              </a:spcBef>
            </a:pPr>
            <a:r>
              <a:rPr lang="en-US" sz="4800" dirty="0">
                <a:latin typeface="Calibri" panose="020F0502020204030204" pitchFamily="34" charset="0"/>
                <a:ea typeface="Calibri" panose="020F0502020204030204" pitchFamily="34" charset="0"/>
                <a:cs typeface="Times New Roman" panose="02020603050405020304" pitchFamily="18" charset="0"/>
              </a:rPr>
              <a:t>Enterprise Director of Epilepsy</a:t>
            </a:r>
          </a:p>
          <a:p>
            <a:pPr>
              <a:lnSpc>
                <a:spcPct val="120000"/>
              </a:lnSpc>
              <a:spcBef>
                <a:spcPts val="0"/>
              </a:spcBef>
            </a:pPr>
            <a:r>
              <a:rPr lang="en-US" sz="4800" dirty="0">
                <a:latin typeface="Calibri" panose="020F0502020204030204" pitchFamily="34" charset="0"/>
                <a:ea typeface="Calibri" panose="020F0502020204030204" pitchFamily="34" charset="0"/>
                <a:cs typeface="Times New Roman" panose="02020603050405020304" pitchFamily="18" charset="0"/>
              </a:rPr>
              <a:t>Consultant</a:t>
            </a:r>
          </a:p>
          <a:p>
            <a:pPr>
              <a:lnSpc>
                <a:spcPct val="120000"/>
              </a:lnSpc>
              <a:spcBef>
                <a:spcPts val="0"/>
              </a:spcBef>
            </a:pPr>
            <a:r>
              <a:rPr lang="en-US" sz="4800" dirty="0">
                <a:latin typeface="Calibri" panose="020F0502020204030204" pitchFamily="34" charset="0"/>
                <a:ea typeface="Calibri" panose="020F0502020204030204" pitchFamily="34" charset="0"/>
                <a:cs typeface="Times New Roman" panose="02020603050405020304" pitchFamily="18" charset="0"/>
              </a:rPr>
              <a:t>Department of Neurology</a:t>
            </a:r>
          </a:p>
          <a:p>
            <a:pPr>
              <a:lnSpc>
                <a:spcPct val="120000"/>
              </a:lnSpc>
              <a:spcBef>
                <a:spcPts val="0"/>
              </a:spcBef>
            </a:pPr>
            <a:r>
              <a:rPr lang="en-US" sz="4800" dirty="0">
                <a:latin typeface="Calibri" panose="020F0502020204030204" pitchFamily="34" charset="0"/>
                <a:ea typeface="Calibri" panose="020F0502020204030204" pitchFamily="34" charset="0"/>
                <a:cs typeface="Times New Roman" panose="02020603050405020304" pitchFamily="18" charset="0"/>
              </a:rPr>
              <a:t>Mayo Clinic</a:t>
            </a:r>
          </a:p>
          <a:p>
            <a:pPr>
              <a:lnSpc>
                <a:spcPct val="120000"/>
              </a:lnSpc>
              <a:spcBef>
                <a:spcPts val="0"/>
              </a:spcBef>
            </a:pPr>
            <a:r>
              <a:rPr lang="en-US" sz="4800" dirty="0">
                <a:latin typeface="Calibri" panose="020F0502020204030204" pitchFamily="34" charset="0"/>
                <a:ea typeface="Calibri" panose="020F0502020204030204" pitchFamily="34" charset="0"/>
                <a:cs typeface="Times New Roman" panose="02020603050405020304" pitchFamily="18" charset="0"/>
              </a:rPr>
              <a:t>Rochester, Minnesota</a:t>
            </a:r>
            <a:endParaRPr lang="en-US" sz="8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51552955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2DB9BD-1231-4864-BCFE-145AD7916CD6}"/>
              </a:ext>
            </a:extLst>
          </p:cNvPr>
          <p:cNvSpPr>
            <a:spLocks noGrp="1"/>
          </p:cNvSpPr>
          <p:nvPr>
            <p:ph type="title"/>
          </p:nvPr>
        </p:nvSpPr>
        <p:spPr/>
        <p:txBody>
          <a:bodyPr/>
          <a:lstStyle/>
          <a:p>
            <a:r>
              <a:rPr lang="en-US" sz="1800" dirty="0">
                <a:solidFill>
                  <a:srgbClr val="000000"/>
                </a:solidFill>
                <a:effectLst/>
                <a:latin typeface="Calibri" panose="020F0502020204030204" pitchFamily="34" charset="0"/>
                <a:ea typeface="Calibri" panose="020F0502020204030204" pitchFamily="34" charset="0"/>
              </a:rPr>
              <a:t>MODULE 6—FACULTY DISCUSSION: ADDRESSING TREATMENT GAPS</a:t>
            </a:r>
            <a:endParaRPr lang="en-US" dirty="0"/>
          </a:p>
        </p:txBody>
      </p:sp>
      <p:sp>
        <p:nvSpPr>
          <p:cNvPr id="3" name="Content Placeholder 2">
            <a:extLst>
              <a:ext uri="{FF2B5EF4-FFF2-40B4-BE49-F238E27FC236}">
                <a16:creationId xmlns:a16="http://schemas.microsoft.com/office/drawing/2014/main" id="{633E0FFA-6AB2-468D-B00D-95D6E0DFBB87}"/>
              </a:ext>
            </a:extLst>
          </p:cNvPr>
          <p:cNvSpPr>
            <a:spLocks noGrp="1"/>
          </p:cNvSpPr>
          <p:nvPr>
            <p:ph idx="1"/>
          </p:nvPr>
        </p:nvSpPr>
        <p:spPr/>
        <p:txBody>
          <a:bodyPr/>
          <a:lstStyle/>
          <a:p>
            <a:endParaRPr lang="en-US"/>
          </a:p>
        </p:txBody>
      </p:sp>
      <p:sp>
        <p:nvSpPr>
          <p:cNvPr id="4" name="Text Placeholder 3">
            <a:extLst>
              <a:ext uri="{FF2B5EF4-FFF2-40B4-BE49-F238E27FC236}">
                <a16:creationId xmlns:a16="http://schemas.microsoft.com/office/drawing/2014/main" id="{E5FB95FB-46BE-4002-8FCB-509705866DE1}"/>
              </a:ext>
            </a:extLst>
          </p:cNvPr>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17514525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2DB9BD-1231-4864-BCFE-145AD7916CD6}"/>
              </a:ext>
            </a:extLst>
          </p:cNvPr>
          <p:cNvSpPr>
            <a:spLocks noGrp="1"/>
          </p:cNvSpPr>
          <p:nvPr>
            <p:ph type="title"/>
          </p:nvPr>
        </p:nvSpPr>
        <p:spPr/>
        <p:txBody>
          <a:bodyPr/>
          <a:lstStyle/>
          <a:p>
            <a:r>
              <a:rPr lang="en-US" sz="1800" dirty="0">
                <a:solidFill>
                  <a:srgbClr val="000000"/>
                </a:solidFill>
                <a:effectLst/>
                <a:latin typeface="Calibri" panose="020F0502020204030204" pitchFamily="34" charset="0"/>
                <a:ea typeface="Calibri" panose="020F0502020204030204" pitchFamily="34" charset="0"/>
              </a:rPr>
              <a:t>MODULE 7—FOCUS ON CAREGIVERS AND HEALTHCARE PROVIDERS: IMPROVING PREHOSPITAL CARE</a:t>
            </a:r>
            <a:endParaRPr lang="en-US" dirty="0"/>
          </a:p>
        </p:txBody>
      </p:sp>
      <p:sp>
        <p:nvSpPr>
          <p:cNvPr id="3" name="Content Placeholder 2">
            <a:extLst>
              <a:ext uri="{FF2B5EF4-FFF2-40B4-BE49-F238E27FC236}">
                <a16:creationId xmlns:a16="http://schemas.microsoft.com/office/drawing/2014/main" id="{633E0FFA-6AB2-468D-B00D-95D6E0DFBB87}"/>
              </a:ext>
            </a:extLst>
          </p:cNvPr>
          <p:cNvSpPr>
            <a:spLocks noGrp="1"/>
          </p:cNvSpPr>
          <p:nvPr>
            <p:ph idx="1"/>
          </p:nvPr>
        </p:nvSpPr>
        <p:spPr/>
        <p:txBody>
          <a:bodyPr/>
          <a:lstStyle/>
          <a:p>
            <a:endParaRPr lang="en-US"/>
          </a:p>
        </p:txBody>
      </p:sp>
      <p:sp>
        <p:nvSpPr>
          <p:cNvPr id="4" name="Text Placeholder 3">
            <a:extLst>
              <a:ext uri="{FF2B5EF4-FFF2-40B4-BE49-F238E27FC236}">
                <a16:creationId xmlns:a16="http://schemas.microsoft.com/office/drawing/2014/main" id="{E5FB95FB-46BE-4002-8FCB-509705866DE1}"/>
              </a:ext>
            </a:extLst>
          </p:cNvPr>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81323267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5CFF931-DB6A-45D9-A902-B246835E474D}"/>
              </a:ext>
            </a:extLst>
          </p:cNvPr>
          <p:cNvSpPr>
            <a:spLocks noGrp="1"/>
          </p:cNvSpPr>
          <p:nvPr>
            <p:ph type="title"/>
          </p:nvPr>
        </p:nvSpPr>
        <p:spPr>
          <a:xfrm>
            <a:off x="623888" y="1282305"/>
            <a:ext cx="7886700" cy="1289446"/>
          </a:xfrm>
        </p:spPr>
        <p:txBody>
          <a:bodyPr>
            <a:normAutofit fontScale="90000"/>
          </a:bodyPr>
          <a:lstStyle/>
          <a:p>
            <a:r>
              <a:rPr lang="en-US" b="1" dirty="0"/>
              <a:t>Focus on caregivers and healthcare providers: improving prehospital care</a:t>
            </a:r>
          </a:p>
        </p:txBody>
      </p:sp>
      <p:sp>
        <p:nvSpPr>
          <p:cNvPr id="6" name="Text Placeholder 5">
            <a:extLst>
              <a:ext uri="{FF2B5EF4-FFF2-40B4-BE49-F238E27FC236}">
                <a16:creationId xmlns:a16="http://schemas.microsoft.com/office/drawing/2014/main" id="{E76E79CB-D28D-4E69-8BCB-501AF269024F}"/>
              </a:ext>
            </a:extLst>
          </p:cNvPr>
          <p:cNvSpPr>
            <a:spLocks noGrp="1"/>
          </p:cNvSpPr>
          <p:nvPr>
            <p:ph type="body" idx="1"/>
          </p:nvPr>
        </p:nvSpPr>
        <p:spPr>
          <a:xfrm>
            <a:off x="623888" y="2498650"/>
            <a:ext cx="7886700" cy="1125140"/>
          </a:xfrm>
        </p:spPr>
        <p:txBody>
          <a:bodyPr>
            <a:normAutofit fontScale="25000" lnSpcReduction="20000"/>
          </a:bodyPr>
          <a:lstStyle/>
          <a:p>
            <a:pPr>
              <a:lnSpc>
                <a:spcPct val="120000"/>
              </a:lnSpc>
              <a:spcBef>
                <a:spcPts val="0"/>
              </a:spcBef>
            </a:pPr>
            <a:r>
              <a:rPr lang="it-IT" sz="9600" b="1" dirty="0">
                <a:latin typeface="Calibri" panose="020F0502020204030204" pitchFamily="34" charset="0"/>
                <a:ea typeface="Calibri" panose="020F0502020204030204" pitchFamily="34" charset="0"/>
                <a:cs typeface="Times New Roman" panose="02020603050405020304" pitchFamily="18" charset="0"/>
              </a:rPr>
              <a:t>Lucretia Long C-ANP, FAES</a:t>
            </a:r>
          </a:p>
          <a:p>
            <a:pPr>
              <a:lnSpc>
                <a:spcPct val="120000"/>
              </a:lnSpc>
              <a:spcBef>
                <a:spcPts val="0"/>
              </a:spcBef>
            </a:pPr>
            <a:r>
              <a:rPr lang="en-US" sz="4800" dirty="0">
                <a:latin typeface="Calibri" panose="020F0502020204030204" pitchFamily="34" charset="0"/>
                <a:ea typeface="Calibri" panose="020F0502020204030204" pitchFamily="34" charset="0"/>
                <a:cs typeface="Times New Roman" panose="02020603050405020304" pitchFamily="18" charset="0"/>
              </a:rPr>
              <a:t>Clinical Assistant Professor of Neurology</a:t>
            </a:r>
          </a:p>
          <a:p>
            <a:pPr>
              <a:lnSpc>
                <a:spcPct val="120000"/>
              </a:lnSpc>
              <a:spcBef>
                <a:spcPts val="0"/>
              </a:spcBef>
            </a:pPr>
            <a:r>
              <a:rPr lang="en-US" sz="4800" dirty="0">
                <a:latin typeface="Calibri" panose="020F0502020204030204" pitchFamily="34" charset="0"/>
                <a:ea typeface="Calibri" panose="020F0502020204030204" pitchFamily="34" charset="0"/>
                <a:cs typeface="Times New Roman" panose="02020603050405020304" pitchFamily="18" charset="0"/>
              </a:rPr>
              <a:t>Epilepsy Nurse Practitioner</a:t>
            </a:r>
          </a:p>
          <a:p>
            <a:pPr>
              <a:lnSpc>
                <a:spcPct val="120000"/>
              </a:lnSpc>
              <a:spcBef>
                <a:spcPts val="0"/>
              </a:spcBef>
            </a:pPr>
            <a:r>
              <a:rPr lang="en-US" sz="4800" dirty="0">
                <a:latin typeface="Calibri" panose="020F0502020204030204" pitchFamily="34" charset="0"/>
                <a:ea typeface="Calibri" panose="020F0502020204030204" pitchFamily="34" charset="0"/>
                <a:cs typeface="Times New Roman" panose="02020603050405020304" pitchFamily="18" charset="0"/>
              </a:rPr>
              <a:t>Department of Neurology</a:t>
            </a:r>
          </a:p>
          <a:p>
            <a:pPr>
              <a:lnSpc>
                <a:spcPct val="120000"/>
              </a:lnSpc>
              <a:spcBef>
                <a:spcPts val="0"/>
              </a:spcBef>
            </a:pPr>
            <a:r>
              <a:rPr lang="en-US" sz="4800" dirty="0">
                <a:latin typeface="Calibri" panose="020F0502020204030204" pitchFamily="34" charset="0"/>
                <a:ea typeface="Calibri" panose="020F0502020204030204" pitchFamily="34" charset="0"/>
                <a:cs typeface="Times New Roman" panose="02020603050405020304" pitchFamily="18" charset="0"/>
              </a:rPr>
              <a:t>Division of Epilepsy</a:t>
            </a:r>
          </a:p>
          <a:p>
            <a:pPr>
              <a:lnSpc>
                <a:spcPct val="120000"/>
              </a:lnSpc>
              <a:spcBef>
                <a:spcPts val="0"/>
              </a:spcBef>
            </a:pPr>
            <a:r>
              <a:rPr lang="en-US" sz="4800" dirty="0">
                <a:latin typeface="Calibri" panose="020F0502020204030204" pitchFamily="34" charset="0"/>
                <a:ea typeface="Calibri" panose="020F0502020204030204" pitchFamily="34" charset="0"/>
                <a:cs typeface="Times New Roman" panose="02020603050405020304" pitchFamily="18" charset="0"/>
              </a:rPr>
              <a:t>The Ohio State University Medical Center</a:t>
            </a:r>
          </a:p>
          <a:p>
            <a:pPr>
              <a:lnSpc>
                <a:spcPct val="120000"/>
              </a:lnSpc>
              <a:spcBef>
                <a:spcPts val="0"/>
              </a:spcBef>
            </a:pPr>
            <a:r>
              <a:rPr lang="en-US" sz="4800" dirty="0">
                <a:latin typeface="Calibri" panose="020F0502020204030204" pitchFamily="34" charset="0"/>
                <a:ea typeface="Calibri" panose="020F0502020204030204" pitchFamily="34" charset="0"/>
                <a:cs typeface="Times New Roman" panose="02020603050405020304" pitchFamily="18" charset="0"/>
              </a:rPr>
              <a:t>Columbus, Ohio</a:t>
            </a:r>
            <a:endParaRPr lang="en-US" sz="8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92327820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DA75EA5-8C0A-4AF1-9E12-033191BAD2AC}"/>
              </a:ext>
            </a:extLst>
          </p:cNvPr>
          <p:cNvPicPr>
            <a:picLocks noChangeAspect="1"/>
          </p:cNvPicPr>
          <p:nvPr/>
        </p:nvPicPr>
        <p:blipFill rotWithShape="1">
          <a:blip r:embed="rId2"/>
          <a:srcRect l="60751" t="23235" r="7666" b="14634"/>
          <a:stretch/>
        </p:blipFill>
        <p:spPr>
          <a:xfrm>
            <a:off x="403860" y="1584601"/>
            <a:ext cx="2583493" cy="2856156"/>
          </a:xfrm>
          <a:prstGeom prst="rect">
            <a:avLst/>
          </a:prstGeom>
        </p:spPr>
      </p:pic>
      <p:sp>
        <p:nvSpPr>
          <p:cNvPr id="6" name="Content Placeholder 5">
            <a:extLst>
              <a:ext uri="{FF2B5EF4-FFF2-40B4-BE49-F238E27FC236}">
                <a16:creationId xmlns:a16="http://schemas.microsoft.com/office/drawing/2014/main" id="{7BCB80E9-1C40-4655-B091-DE94786EE45E}"/>
              </a:ext>
            </a:extLst>
          </p:cNvPr>
          <p:cNvSpPr>
            <a:spLocks noGrp="1"/>
          </p:cNvSpPr>
          <p:nvPr>
            <p:ph type="body" sz="quarter" idx="10"/>
          </p:nvPr>
        </p:nvSpPr>
        <p:spPr/>
        <p:txBody>
          <a:bodyPr>
            <a:normAutofit fontScale="55000" lnSpcReduction="20000"/>
          </a:bodyPr>
          <a:lstStyle/>
          <a:p>
            <a:pPr marL="0" indent="0" fontAlgn="ctr">
              <a:lnSpc>
                <a:spcPct val="100000"/>
              </a:lnSpc>
              <a:buNone/>
            </a:pPr>
            <a:endParaRPr lang="en-US" sz="1900" dirty="0"/>
          </a:p>
        </p:txBody>
      </p:sp>
      <p:sp>
        <p:nvSpPr>
          <p:cNvPr id="2" name="Title 1">
            <a:extLst>
              <a:ext uri="{FF2B5EF4-FFF2-40B4-BE49-F238E27FC236}">
                <a16:creationId xmlns:a16="http://schemas.microsoft.com/office/drawing/2014/main" id="{2479E2A1-26E8-48A3-99ED-4B89CF60A891}"/>
              </a:ext>
            </a:extLst>
          </p:cNvPr>
          <p:cNvSpPr>
            <a:spLocks noGrp="1"/>
          </p:cNvSpPr>
          <p:nvPr>
            <p:ph type="title"/>
          </p:nvPr>
        </p:nvSpPr>
        <p:spPr>
          <a:xfrm>
            <a:off x="628650" y="167164"/>
            <a:ext cx="7886700" cy="1036796"/>
          </a:xfrm>
        </p:spPr>
        <p:txBody>
          <a:bodyPr>
            <a:normAutofit fontScale="90000"/>
          </a:bodyPr>
          <a:lstStyle/>
          <a:p>
            <a:pPr algn="ctr"/>
            <a:r>
              <a:rPr lang="en-US" sz="2800" b="1" dirty="0"/>
              <a:t>Audience response</a:t>
            </a:r>
            <a:br>
              <a:rPr lang="en-US" sz="2800" b="1" dirty="0"/>
            </a:br>
            <a:r>
              <a:rPr lang="en-US" sz="2800" b="1" cap="small" dirty="0">
                <a:latin typeface="+mj-lt"/>
                <a:ea typeface="+mj-ea"/>
                <a:cs typeface="+mj-cs"/>
              </a:rPr>
              <a:t>How could the </a:t>
            </a:r>
            <a:r>
              <a:rPr lang="en-US" sz="2800" b="1" cap="small" dirty="0">
                <a:solidFill>
                  <a:schemeClr val="accent1"/>
                </a:solidFill>
              </a:rPr>
              <a:t>medical treatment</a:t>
            </a:r>
            <a:r>
              <a:rPr lang="en-US" sz="2800" b="1" cap="small" dirty="0">
                <a:latin typeface="+mj-lt"/>
                <a:ea typeface="+mj-ea"/>
                <a:cs typeface="+mj-cs"/>
              </a:rPr>
              <a:t> the patient received have been improved? </a:t>
            </a:r>
            <a:endParaRPr lang="en-US" sz="2800" b="1" cap="small" dirty="0"/>
          </a:p>
        </p:txBody>
      </p:sp>
      <p:sp>
        <p:nvSpPr>
          <p:cNvPr id="16" name="Content Placeholder 5">
            <a:extLst>
              <a:ext uri="{FF2B5EF4-FFF2-40B4-BE49-F238E27FC236}">
                <a16:creationId xmlns:a16="http://schemas.microsoft.com/office/drawing/2014/main" id="{48E6C3C4-3C92-461D-A214-DBCA3137ACDD}"/>
              </a:ext>
            </a:extLst>
          </p:cNvPr>
          <p:cNvSpPr txBox="1">
            <a:spLocks/>
          </p:cNvSpPr>
          <p:nvPr/>
        </p:nvSpPr>
        <p:spPr>
          <a:xfrm>
            <a:off x="8766810" y="1777839"/>
            <a:ext cx="3886200" cy="2918820"/>
          </a:xfrm>
          <a:prstGeom prst="rect">
            <a:avLst/>
          </a:prstGeom>
        </p:spPr>
        <p:txBody>
          <a:bodyPr>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endParaRPr lang="en-US" sz="1300" dirty="0"/>
          </a:p>
        </p:txBody>
      </p:sp>
      <p:pic>
        <p:nvPicPr>
          <p:cNvPr id="15" name="Picture 14" descr="Text&#10;&#10;Description automatically generated">
            <a:extLst>
              <a:ext uri="{FF2B5EF4-FFF2-40B4-BE49-F238E27FC236}">
                <a16:creationId xmlns:a16="http://schemas.microsoft.com/office/drawing/2014/main" id="{2D3E6FF6-853D-46E1-9787-FC2BE3203B99}"/>
              </a:ext>
            </a:extLst>
          </p:cNvPr>
          <p:cNvPicPr>
            <a:picLocks noChangeAspect="1"/>
          </p:cNvPicPr>
          <p:nvPr/>
        </p:nvPicPr>
        <p:blipFill>
          <a:blip r:embed="rId3"/>
          <a:stretch>
            <a:fillRect/>
          </a:stretch>
        </p:blipFill>
        <p:spPr>
          <a:xfrm>
            <a:off x="2916862" y="1468352"/>
            <a:ext cx="6227138" cy="3332744"/>
          </a:xfrm>
          <a:prstGeom prst="rect">
            <a:avLst/>
          </a:prstGeom>
        </p:spPr>
      </p:pic>
    </p:spTree>
    <p:extLst>
      <p:ext uri="{BB962C8B-B14F-4D97-AF65-F5344CB8AC3E}">
        <p14:creationId xmlns:p14="http://schemas.microsoft.com/office/powerpoint/2010/main" val="135787345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99D0849-4D75-492F-AA0A-03EAFAD845E0}"/>
              </a:ext>
            </a:extLst>
          </p:cNvPr>
          <p:cNvPicPr>
            <a:picLocks noChangeAspect="1"/>
          </p:cNvPicPr>
          <p:nvPr/>
        </p:nvPicPr>
        <p:blipFill rotWithShape="1">
          <a:blip r:embed="rId2"/>
          <a:srcRect l="16438" t="13110" r="13641" b="7063"/>
          <a:stretch/>
        </p:blipFill>
        <p:spPr>
          <a:xfrm>
            <a:off x="247961" y="1558358"/>
            <a:ext cx="2864498" cy="2857859"/>
          </a:xfrm>
          <a:prstGeom prst="rect">
            <a:avLst/>
          </a:prstGeom>
        </p:spPr>
      </p:pic>
      <p:sp>
        <p:nvSpPr>
          <p:cNvPr id="6" name="Content Placeholder 5">
            <a:extLst>
              <a:ext uri="{FF2B5EF4-FFF2-40B4-BE49-F238E27FC236}">
                <a16:creationId xmlns:a16="http://schemas.microsoft.com/office/drawing/2014/main" id="{7BCB80E9-1C40-4655-B091-DE94786EE45E}"/>
              </a:ext>
            </a:extLst>
          </p:cNvPr>
          <p:cNvSpPr>
            <a:spLocks noGrp="1"/>
          </p:cNvSpPr>
          <p:nvPr>
            <p:ph type="body" sz="quarter" idx="10"/>
          </p:nvPr>
        </p:nvSpPr>
        <p:spPr/>
        <p:txBody>
          <a:bodyPr>
            <a:normAutofit fontScale="55000" lnSpcReduction="20000"/>
          </a:bodyPr>
          <a:lstStyle/>
          <a:p>
            <a:pPr marL="0" indent="0" fontAlgn="ctr">
              <a:lnSpc>
                <a:spcPct val="100000"/>
              </a:lnSpc>
              <a:buNone/>
            </a:pPr>
            <a:endParaRPr lang="en-US" sz="1900" dirty="0"/>
          </a:p>
        </p:txBody>
      </p:sp>
      <p:sp>
        <p:nvSpPr>
          <p:cNvPr id="2" name="Title 1">
            <a:extLst>
              <a:ext uri="{FF2B5EF4-FFF2-40B4-BE49-F238E27FC236}">
                <a16:creationId xmlns:a16="http://schemas.microsoft.com/office/drawing/2014/main" id="{2479E2A1-26E8-48A3-99ED-4B89CF60A891}"/>
              </a:ext>
            </a:extLst>
          </p:cNvPr>
          <p:cNvSpPr>
            <a:spLocks noGrp="1"/>
          </p:cNvSpPr>
          <p:nvPr>
            <p:ph type="title"/>
          </p:nvPr>
        </p:nvSpPr>
        <p:spPr>
          <a:xfrm>
            <a:off x="628650" y="167164"/>
            <a:ext cx="7886700" cy="1036796"/>
          </a:xfrm>
        </p:spPr>
        <p:txBody>
          <a:bodyPr>
            <a:normAutofit fontScale="90000"/>
          </a:bodyPr>
          <a:lstStyle/>
          <a:p>
            <a:pPr algn="ctr"/>
            <a:r>
              <a:rPr lang="en-US" sz="2800" b="1" dirty="0"/>
              <a:t>Audience response</a:t>
            </a:r>
            <a:br>
              <a:rPr lang="en-US" sz="2800" b="1" dirty="0"/>
            </a:br>
            <a:r>
              <a:rPr lang="en-US" sz="2800" b="1" cap="small" dirty="0"/>
              <a:t>How could the </a:t>
            </a:r>
            <a:r>
              <a:rPr lang="en-US" sz="2800" b="1" cap="small" dirty="0">
                <a:solidFill>
                  <a:schemeClr val="accent1"/>
                </a:solidFill>
              </a:rPr>
              <a:t>healthcare system </a:t>
            </a:r>
            <a:r>
              <a:rPr lang="en-US" sz="2800" b="1" cap="small" dirty="0"/>
              <a:t>better prepare caregivers to manage seizure emergencies?</a:t>
            </a:r>
          </a:p>
        </p:txBody>
      </p:sp>
      <p:sp>
        <p:nvSpPr>
          <p:cNvPr id="16" name="Content Placeholder 5">
            <a:extLst>
              <a:ext uri="{FF2B5EF4-FFF2-40B4-BE49-F238E27FC236}">
                <a16:creationId xmlns:a16="http://schemas.microsoft.com/office/drawing/2014/main" id="{48E6C3C4-3C92-461D-A214-DBCA3137ACDD}"/>
              </a:ext>
            </a:extLst>
          </p:cNvPr>
          <p:cNvSpPr txBox="1">
            <a:spLocks/>
          </p:cNvSpPr>
          <p:nvPr/>
        </p:nvSpPr>
        <p:spPr>
          <a:xfrm>
            <a:off x="8766810" y="1777839"/>
            <a:ext cx="3886200" cy="2918820"/>
          </a:xfrm>
          <a:prstGeom prst="rect">
            <a:avLst/>
          </a:prstGeom>
        </p:spPr>
        <p:txBody>
          <a:bodyPr>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endParaRPr lang="en-US" sz="1300" dirty="0"/>
          </a:p>
        </p:txBody>
      </p:sp>
      <p:pic>
        <p:nvPicPr>
          <p:cNvPr id="8" name="Picture 7" descr="Text&#10;&#10;Description automatically generated">
            <a:extLst>
              <a:ext uri="{FF2B5EF4-FFF2-40B4-BE49-F238E27FC236}">
                <a16:creationId xmlns:a16="http://schemas.microsoft.com/office/drawing/2014/main" id="{3D4EB3C2-392C-4D13-9798-E374212ED5F0}"/>
              </a:ext>
            </a:extLst>
          </p:cNvPr>
          <p:cNvPicPr>
            <a:picLocks noChangeAspect="1"/>
          </p:cNvPicPr>
          <p:nvPr/>
        </p:nvPicPr>
        <p:blipFill>
          <a:blip r:embed="rId3"/>
          <a:stretch>
            <a:fillRect/>
          </a:stretch>
        </p:blipFill>
        <p:spPr>
          <a:xfrm>
            <a:off x="2910542" y="1344823"/>
            <a:ext cx="6457949" cy="3456273"/>
          </a:xfrm>
          <a:prstGeom prst="rect">
            <a:avLst/>
          </a:prstGeom>
        </p:spPr>
      </p:pic>
    </p:spTree>
    <p:extLst>
      <p:ext uri="{BB962C8B-B14F-4D97-AF65-F5344CB8AC3E}">
        <p14:creationId xmlns:p14="http://schemas.microsoft.com/office/powerpoint/2010/main" val="14711974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F9F642A-1901-4099-8CC5-E31C60E1D742}"/>
              </a:ext>
            </a:extLst>
          </p:cNvPr>
          <p:cNvSpPr>
            <a:spLocks noGrp="1"/>
          </p:cNvSpPr>
          <p:nvPr>
            <p:ph type="title"/>
          </p:nvPr>
        </p:nvSpPr>
        <p:spPr/>
        <p:txBody>
          <a:bodyPr>
            <a:normAutofit fontScale="90000"/>
          </a:bodyPr>
          <a:lstStyle/>
          <a:p>
            <a:r>
              <a:rPr lang="en-US" b="1" dirty="0"/>
              <a:t>Institute of Medicine </a:t>
            </a:r>
            <a:r>
              <a:rPr lang="en-US" b="1" i="1" dirty="0"/>
              <a:t>Crossing the Quality Chasm</a:t>
            </a:r>
          </a:p>
        </p:txBody>
      </p:sp>
      <p:sp>
        <p:nvSpPr>
          <p:cNvPr id="8" name="Text Placeholder 7">
            <a:extLst>
              <a:ext uri="{FF2B5EF4-FFF2-40B4-BE49-F238E27FC236}">
                <a16:creationId xmlns:a16="http://schemas.microsoft.com/office/drawing/2014/main" id="{34DF8363-36C2-4F1E-BB6A-74FB94E57118}"/>
              </a:ext>
            </a:extLst>
          </p:cNvPr>
          <p:cNvSpPr>
            <a:spLocks noGrp="1"/>
          </p:cNvSpPr>
          <p:nvPr>
            <p:ph type="body" sz="quarter" idx="10"/>
          </p:nvPr>
        </p:nvSpPr>
        <p:spPr/>
        <p:txBody>
          <a:bodyPr/>
          <a:lstStyle/>
          <a:p>
            <a:pPr marL="0" indent="0"/>
            <a:r>
              <a:rPr lang="en-US" b="0" i="0" dirty="0">
                <a:solidFill>
                  <a:srgbClr val="1B1B1B"/>
                </a:solidFill>
                <a:effectLst/>
                <a:latin typeface="Source Sans Pro" panose="020B0503030403020204" pitchFamily="34" charset="0"/>
              </a:rPr>
              <a:t>Institute of Medicine (IOM). Crossing the Quality Chasm: A New Health System for the 21st Century. Washington, D.C: National Academy Press; 2001.</a:t>
            </a:r>
            <a:endParaRPr lang="en-US" dirty="0"/>
          </a:p>
        </p:txBody>
      </p:sp>
      <p:pic>
        <p:nvPicPr>
          <p:cNvPr id="1026" name="Picture 2" descr="Image">
            <a:extLst>
              <a:ext uri="{FF2B5EF4-FFF2-40B4-BE49-F238E27FC236}">
                <a16:creationId xmlns:a16="http://schemas.microsoft.com/office/drawing/2014/main" id="{21C46D73-F8B2-42BA-8C0A-80CD5A7859A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977" b="2835"/>
          <a:stretch/>
        </p:blipFill>
        <p:spPr bwMode="auto">
          <a:xfrm>
            <a:off x="1775461" y="1082040"/>
            <a:ext cx="5593080" cy="33756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535644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8E585A9-2779-4EC1-AD45-B3195F912F3B}"/>
              </a:ext>
            </a:extLst>
          </p:cNvPr>
          <p:cNvSpPr/>
          <p:nvPr/>
        </p:nvSpPr>
        <p:spPr>
          <a:xfrm>
            <a:off x="6400800" y="2655413"/>
            <a:ext cx="1226820" cy="236220"/>
          </a:xfrm>
          <a:prstGeom prst="rect">
            <a:avLst/>
          </a:prstGeom>
          <a:solidFill>
            <a:srgbClr val="FFFF00">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B5935DEF-A5E4-4C7A-B4B6-B32961C3D116}"/>
              </a:ext>
            </a:extLst>
          </p:cNvPr>
          <p:cNvSpPr/>
          <p:nvPr/>
        </p:nvSpPr>
        <p:spPr>
          <a:xfrm>
            <a:off x="3846430" y="2891633"/>
            <a:ext cx="2241950" cy="236220"/>
          </a:xfrm>
          <a:prstGeom prst="rect">
            <a:avLst/>
          </a:prstGeom>
          <a:solidFill>
            <a:srgbClr val="FFFF00">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85B402B7-54A2-4D6C-8DDA-D4E20B77F889}"/>
              </a:ext>
            </a:extLst>
          </p:cNvPr>
          <p:cNvSpPr/>
          <p:nvPr/>
        </p:nvSpPr>
        <p:spPr>
          <a:xfrm>
            <a:off x="1516380" y="2891633"/>
            <a:ext cx="1958340" cy="236220"/>
          </a:xfrm>
          <a:prstGeom prst="rect">
            <a:avLst/>
          </a:prstGeom>
          <a:solidFill>
            <a:srgbClr val="FFFF00">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 Placeholder 4">
            <a:extLst>
              <a:ext uri="{FF2B5EF4-FFF2-40B4-BE49-F238E27FC236}">
                <a16:creationId xmlns:a16="http://schemas.microsoft.com/office/drawing/2014/main" id="{D86BB48B-F2BA-40A7-AA2A-C2A2C9A87A91}"/>
              </a:ext>
            </a:extLst>
          </p:cNvPr>
          <p:cNvSpPr>
            <a:spLocks noGrp="1"/>
          </p:cNvSpPr>
          <p:nvPr>
            <p:ph type="body" sz="quarter" idx="10"/>
          </p:nvPr>
        </p:nvSpPr>
        <p:spPr/>
        <p:txBody>
          <a:bodyPr/>
          <a:lstStyle/>
          <a:p>
            <a:r>
              <a:rPr lang="en-US" dirty="0"/>
              <a:t>Glauser T, et al. </a:t>
            </a:r>
            <a:r>
              <a:rPr lang="en-US" i="1" dirty="0"/>
              <a:t>Epilepsy </a:t>
            </a:r>
            <a:r>
              <a:rPr lang="en-US" i="1" dirty="0" err="1"/>
              <a:t>Curr</a:t>
            </a:r>
            <a:r>
              <a:rPr lang="en-US" i="1" dirty="0"/>
              <a:t>. </a:t>
            </a:r>
            <a:r>
              <a:rPr lang="en-US" dirty="0"/>
              <a:t>2016;16:48-61.</a:t>
            </a:r>
          </a:p>
        </p:txBody>
      </p:sp>
      <p:pic>
        <p:nvPicPr>
          <p:cNvPr id="7" name="Picture 6">
            <a:extLst>
              <a:ext uri="{FF2B5EF4-FFF2-40B4-BE49-F238E27FC236}">
                <a16:creationId xmlns:a16="http://schemas.microsoft.com/office/drawing/2014/main" id="{E800BB5C-4AA5-428A-ABC6-0E109061536C}"/>
              </a:ext>
            </a:extLst>
          </p:cNvPr>
          <p:cNvPicPr>
            <a:picLocks noChangeAspect="1"/>
          </p:cNvPicPr>
          <p:nvPr/>
        </p:nvPicPr>
        <p:blipFill rotWithShape="1">
          <a:blip r:embed="rId2"/>
          <a:srcRect b="88255"/>
          <a:stretch/>
        </p:blipFill>
        <p:spPr>
          <a:xfrm>
            <a:off x="1209205" y="517850"/>
            <a:ext cx="6725589" cy="302084"/>
          </a:xfrm>
          <a:prstGeom prst="rect">
            <a:avLst/>
          </a:prstGeom>
        </p:spPr>
      </p:pic>
      <p:pic>
        <p:nvPicPr>
          <p:cNvPr id="8" name="Picture 7">
            <a:extLst>
              <a:ext uri="{FF2B5EF4-FFF2-40B4-BE49-F238E27FC236}">
                <a16:creationId xmlns:a16="http://schemas.microsoft.com/office/drawing/2014/main" id="{297CBE3E-3CDC-4171-A8E2-B60D51A94F08}"/>
              </a:ext>
            </a:extLst>
          </p:cNvPr>
          <p:cNvPicPr>
            <a:picLocks noChangeAspect="1"/>
          </p:cNvPicPr>
          <p:nvPr/>
        </p:nvPicPr>
        <p:blipFill rotWithShape="1">
          <a:blip r:embed="rId2"/>
          <a:srcRect t="28246" b="38581"/>
          <a:stretch/>
        </p:blipFill>
        <p:spPr>
          <a:xfrm>
            <a:off x="1209205" y="868577"/>
            <a:ext cx="6725589" cy="853229"/>
          </a:xfrm>
          <a:prstGeom prst="rect">
            <a:avLst/>
          </a:prstGeom>
        </p:spPr>
      </p:pic>
      <p:pic>
        <p:nvPicPr>
          <p:cNvPr id="9" name="Picture 8">
            <a:extLst>
              <a:ext uri="{FF2B5EF4-FFF2-40B4-BE49-F238E27FC236}">
                <a16:creationId xmlns:a16="http://schemas.microsoft.com/office/drawing/2014/main" id="{7C7C7E7D-4B4F-4A59-9B20-70425CB14FF1}"/>
              </a:ext>
            </a:extLst>
          </p:cNvPr>
          <p:cNvPicPr>
            <a:picLocks noChangeAspect="1"/>
          </p:cNvPicPr>
          <p:nvPr/>
        </p:nvPicPr>
        <p:blipFill rotWithShape="1">
          <a:blip r:embed="rId2"/>
          <a:srcRect t="74999" b="-380"/>
          <a:stretch/>
        </p:blipFill>
        <p:spPr>
          <a:xfrm>
            <a:off x="1209205" y="1721806"/>
            <a:ext cx="6725589" cy="652814"/>
          </a:xfrm>
          <a:prstGeom prst="rect">
            <a:avLst/>
          </a:prstGeom>
        </p:spPr>
      </p:pic>
      <p:sp>
        <p:nvSpPr>
          <p:cNvPr id="11" name="TextBox 10">
            <a:extLst>
              <a:ext uri="{FF2B5EF4-FFF2-40B4-BE49-F238E27FC236}">
                <a16:creationId xmlns:a16="http://schemas.microsoft.com/office/drawing/2014/main" id="{C3A26EE0-0BE0-4B54-BF5E-249232FDDD54}"/>
              </a:ext>
            </a:extLst>
          </p:cNvPr>
          <p:cNvSpPr txBox="1"/>
          <p:nvPr/>
        </p:nvSpPr>
        <p:spPr>
          <a:xfrm>
            <a:off x="1434230" y="2598739"/>
            <a:ext cx="6275540" cy="584775"/>
          </a:xfrm>
          <a:prstGeom prst="rect">
            <a:avLst/>
          </a:prstGeom>
          <a:noFill/>
        </p:spPr>
        <p:txBody>
          <a:bodyPr wrap="square">
            <a:spAutoFit/>
          </a:bodyPr>
          <a:lstStyle/>
          <a:p>
            <a:pPr algn="just"/>
            <a:r>
              <a:rPr lang="en-US" sz="1600" dirty="0">
                <a:solidFill>
                  <a:schemeClr val="tx1">
                    <a:lumMod val="75000"/>
                    <a:lumOff val="25000"/>
                  </a:schemeClr>
                </a:solidFill>
              </a:rPr>
              <a:t>Basic critical care and emergency principles of therapy…have achieved widespread acceptance and are routinely implemented…</a:t>
            </a:r>
          </a:p>
        </p:txBody>
      </p:sp>
    </p:spTree>
    <p:extLst>
      <p:ext uri="{BB962C8B-B14F-4D97-AF65-F5344CB8AC3E}">
        <p14:creationId xmlns:p14="http://schemas.microsoft.com/office/powerpoint/2010/main" val="2802081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50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wipe(left)">
                                      <p:cBhvr>
                                        <p:cTn id="11" dur="500"/>
                                        <p:tgtEl>
                                          <p:spTgt spid="13"/>
                                        </p:tgtEl>
                                      </p:cBhvr>
                                    </p:animEffect>
                                  </p:childTnLst>
                                </p:cTn>
                              </p:par>
                            </p:childTnLst>
                          </p:cTn>
                        </p:par>
                        <p:par>
                          <p:cTn id="12" fill="hold">
                            <p:stCondLst>
                              <p:cond delay="1500"/>
                            </p:stCondLst>
                            <p:childTnLst>
                              <p:par>
                                <p:cTn id="13" presetID="22" presetClass="entr" presetSubtype="8" fill="hold" grpId="0" nodeType="afterEffect">
                                  <p:stCondLst>
                                    <p:cond delay="500"/>
                                  </p:stCondLst>
                                  <p:childTnLst>
                                    <p:set>
                                      <p:cBhvr>
                                        <p:cTn id="14" dur="1" fill="hold">
                                          <p:stCondLst>
                                            <p:cond delay="0"/>
                                          </p:stCondLst>
                                        </p:cTn>
                                        <p:tgtEl>
                                          <p:spTgt spid="12"/>
                                        </p:tgtEl>
                                        <p:attrNameLst>
                                          <p:attrName>style.visibility</p:attrName>
                                        </p:attrNameLst>
                                      </p:cBhvr>
                                      <p:to>
                                        <p:strVal val="visible"/>
                                      </p:to>
                                    </p:set>
                                    <p:animEffect transition="in" filter="wipe(left)">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P spid="13"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820C0E9-57A4-4835-8DB5-7D81698DF78A}"/>
              </a:ext>
            </a:extLst>
          </p:cNvPr>
          <p:cNvSpPr/>
          <p:nvPr/>
        </p:nvSpPr>
        <p:spPr>
          <a:xfrm>
            <a:off x="4739640" y="2903220"/>
            <a:ext cx="2895600" cy="236220"/>
          </a:xfrm>
          <a:prstGeom prst="rect">
            <a:avLst/>
          </a:prstGeom>
          <a:solidFill>
            <a:srgbClr val="FFFF00">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1E6FBB13-BA43-440E-A46F-584960C55F35}"/>
              </a:ext>
            </a:extLst>
          </p:cNvPr>
          <p:cNvSpPr/>
          <p:nvPr/>
        </p:nvSpPr>
        <p:spPr>
          <a:xfrm>
            <a:off x="1493520" y="3139440"/>
            <a:ext cx="899160" cy="236220"/>
          </a:xfrm>
          <a:prstGeom prst="rect">
            <a:avLst/>
          </a:prstGeom>
          <a:solidFill>
            <a:srgbClr val="FFFF00">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ADCEC1A2-1515-4848-B4CD-69D6D1C0D1B6}"/>
              </a:ext>
            </a:extLst>
          </p:cNvPr>
          <p:cNvSpPr/>
          <p:nvPr/>
        </p:nvSpPr>
        <p:spPr>
          <a:xfrm>
            <a:off x="5346290" y="3156662"/>
            <a:ext cx="2288950" cy="236220"/>
          </a:xfrm>
          <a:prstGeom prst="rect">
            <a:avLst/>
          </a:prstGeom>
          <a:solidFill>
            <a:srgbClr val="FFFF00">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9135617D-D1D5-4863-8719-340B66E5F215}"/>
              </a:ext>
            </a:extLst>
          </p:cNvPr>
          <p:cNvSpPr/>
          <p:nvPr/>
        </p:nvSpPr>
        <p:spPr>
          <a:xfrm>
            <a:off x="5035550" y="3410199"/>
            <a:ext cx="2599690" cy="236220"/>
          </a:xfrm>
          <a:prstGeom prst="rect">
            <a:avLst/>
          </a:prstGeom>
          <a:solidFill>
            <a:srgbClr val="FFFF00">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1FCF42A7-5E7A-4A61-A22B-0306F6EA0A38}"/>
              </a:ext>
            </a:extLst>
          </p:cNvPr>
          <p:cNvSpPr/>
          <p:nvPr/>
        </p:nvSpPr>
        <p:spPr>
          <a:xfrm>
            <a:off x="1493519" y="3618581"/>
            <a:ext cx="1761649" cy="236220"/>
          </a:xfrm>
          <a:prstGeom prst="rect">
            <a:avLst/>
          </a:prstGeom>
          <a:solidFill>
            <a:srgbClr val="FFFF00">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 Placeholder 4">
            <a:extLst>
              <a:ext uri="{FF2B5EF4-FFF2-40B4-BE49-F238E27FC236}">
                <a16:creationId xmlns:a16="http://schemas.microsoft.com/office/drawing/2014/main" id="{D86BB48B-F2BA-40A7-AA2A-C2A2C9A87A91}"/>
              </a:ext>
            </a:extLst>
          </p:cNvPr>
          <p:cNvSpPr>
            <a:spLocks noGrp="1"/>
          </p:cNvSpPr>
          <p:nvPr>
            <p:ph type="body" sz="quarter" idx="10"/>
          </p:nvPr>
        </p:nvSpPr>
        <p:spPr/>
        <p:txBody>
          <a:bodyPr/>
          <a:lstStyle/>
          <a:p>
            <a:r>
              <a:rPr lang="en-US" dirty="0"/>
              <a:t>Glauser T, et al. </a:t>
            </a:r>
            <a:r>
              <a:rPr lang="en-US" i="1" dirty="0"/>
              <a:t>Epilepsy </a:t>
            </a:r>
            <a:r>
              <a:rPr lang="en-US" i="1" dirty="0" err="1"/>
              <a:t>Curr</a:t>
            </a:r>
            <a:r>
              <a:rPr lang="en-US" i="1" dirty="0"/>
              <a:t>. </a:t>
            </a:r>
            <a:r>
              <a:rPr lang="en-US" dirty="0"/>
              <a:t>2016;16:48-61.</a:t>
            </a:r>
          </a:p>
        </p:txBody>
      </p:sp>
      <p:pic>
        <p:nvPicPr>
          <p:cNvPr id="7" name="Picture 6">
            <a:extLst>
              <a:ext uri="{FF2B5EF4-FFF2-40B4-BE49-F238E27FC236}">
                <a16:creationId xmlns:a16="http://schemas.microsoft.com/office/drawing/2014/main" id="{E800BB5C-4AA5-428A-ABC6-0E109061536C}"/>
              </a:ext>
            </a:extLst>
          </p:cNvPr>
          <p:cNvPicPr>
            <a:picLocks noChangeAspect="1"/>
          </p:cNvPicPr>
          <p:nvPr/>
        </p:nvPicPr>
        <p:blipFill rotWithShape="1">
          <a:blip r:embed="rId2"/>
          <a:srcRect b="88255"/>
          <a:stretch/>
        </p:blipFill>
        <p:spPr>
          <a:xfrm>
            <a:off x="1209205" y="517850"/>
            <a:ext cx="6725589" cy="302084"/>
          </a:xfrm>
          <a:prstGeom prst="rect">
            <a:avLst/>
          </a:prstGeom>
        </p:spPr>
      </p:pic>
      <p:pic>
        <p:nvPicPr>
          <p:cNvPr id="8" name="Picture 7">
            <a:extLst>
              <a:ext uri="{FF2B5EF4-FFF2-40B4-BE49-F238E27FC236}">
                <a16:creationId xmlns:a16="http://schemas.microsoft.com/office/drawing/2014/main" id="{297CBE3E-3CDC-4171-A8E2-B60D51A94F08}"/>
              </a:ext>
            </a:extLst>
          </p:cNvPr>
          <p:cNvPicPr>
            <a:picLocks noChangeAspect="1"/>
          </p:cNvPicPr>
          <p:nvPr/>
        </p:nvPicPr>
        <p:blipFill rotWithShape="1">
          <a:blip r:embed="rId2"/>
          <a:srcRect t="28246" b="38581"/>
          <a:stretch/>
        </p:blipFill>
        <p:spPr>
          <a:xfrm>
            <a:off x="1209205" y="868577"/>
            <a:ext cx="6725589" cy="853229"/>
          </a:xfrm>
          <a:prstGeom prst="rect">
            <a:avLst/>
          </a:prstGeom>
        </p:spPr>
      </p:pic>
      <p:pic>
        <p:nvPicPr>
          <p:cNvPr id="9" name="Picture 8">
            <a:extLst>
              <a:ext uri="{FF2B5EF4-FFF2-40B4-BE49-F238E27FC236}">
                <a16:creationId xmlns:a16="http://schemas.microsoft.com/office/drawing/2014/main" id="{7C7C7E7D-4B4F-4A59-9B20-70425CB14FF1}"/>
              </a:ext>
            </a:extLst>
          </p:cNvPr>
          <p:cNvPicPr>
            <a:picLocks noChangeAspect="1"/>
          </p:cNvPicPr>
          <p:nvPr/>
        </p:nvPicPr>
        <p:blipFill rotWithShape="1">
          <a:blip r:embed="rId2"/>
          <a:srcRect t="74999" b="-380"/>
          <a:stretch/>
        </p:blipFill>
        <p:spPr>
          <a:xfrm>
            <a:off x="1209205" y="1721806"/>
            <a:ext cx="6725589" cy="652814"/>
          </a:xfrm>
          <a:prstGeom prst="rect">
            <a:avLst/>
          </a:prstGeom>
        </p:spPr>
      </p:pic>
      <p:sp>
        <p:nvSpPr>
          <p:cNvPr id="11" name="TextBox 10">
            <a:extLst>
              <a:ext uri="{FF2B5EF4-FFF2-40B4-BE49-F238E27FC236}">
                <a16:creationId xmlns:a16="http://schemas.microsoft.com/office/drawing/2014/main" id="{C3A26EE0-0BE0-4B54-BF5E-249232FDDD54}"/>
              </a:ext>
            </a:extLst>
          </p:cNvPr>
          <p:cNvSpPr txBox="1"/>
          <p:nvPr/>
        </p:nvSpPr>
        <p:spPr>
          <a:xfrm>
            <a:off x="1434230" y="2598739"/>
            <a:ext cx="6275540" cy="1323439"/>
          </a:xfrm>
          <a:prstGeom prst="rect">
            <a:avLst/>
          </a:prstGeom>
          <a:noFill/>
        </p:spPr>
        <p:txBody>
          <a:bodyPr wrap="square">
            <a:spAutoFit/>
          </a:bodyPr>
          <a:lstStyle/>
          <a:p>
            <a:pPr algn="just"/>
            <a:r>
              <a:rPr lang="en-US" sz="1600" dirty="0">
                <a:solidFill>
                  <a:schemeClr val="tx1">
                    <a:lumMod val="75000"/>
                    <a:lumOff val="25000"/>
                  </a:schemeClr>
                </a:solidFill>
              </a:rPr>
              <a:t>…approaches to the pharmacologic treatment of status epilepticus continue to vary dramatically [and] patients still receive inadequate treatment for a variety of reasons including…use of inefficient therapies such as sedatives and paralytics, and administration of insufficient anticonvulsant doses.</a:t>
            </a:r>
          </a:p>
        </p:txBody>
      </p:sp>
    </p:spTree>
    <p:extLst>
      <p:ext uri="{BB962C8B-B14F-4D97-AF65-F5344CB8AC3E}">
        <p14:creationId xmlns:p14="http://schemas.microsoft.com/office/powerpoint/2010/main" val="24756895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left)">
                                      <p:cBhvr>
                                        <p:cTn id="11" dur="500"/>
                                        <p:tgtEl>
                                          <p:spTgt spid="10"/>
                                        </p:tgtEl>
                                      </p:cBhvr>
                                    </p:animEffect>
                                  </p:childTnLst>
                                </p:cTn>
                              </p:par>
                            </p:childTnLst>
                          </p:cTn>
                        </p:par>
                        <p:par>
                          <p:cTn id="12" fill="hold">
                            <p:stCondLst>
                              <p:cond delay="1500"/>
                            </p:stCondLst>
                            <p:childTnLst>
                              <p:par>
                                <p:cTn id="13" presetID="22" presetClass="entr" presetSubtype="8" fill="hold" grpId="0" nodeType="afterEffect">
                                  <p:stCondLst>
                                    <p:cond delay="500"/>
                                  </p:stCondLst>
                                  <p:childTnLst>
                                    <p:set>
                                      <p:cBhvr>
                                        <p:cTn id="14" dur="1" fill="hold">
                                          <p:stCondLst>
                                            <p:cond delay="0"/>
                                          </p:stCondLst>
                                        </p:cTn>
                                        <p:tgtEl>
                                          <p:spTgt spid="14"/>
                                        </p:tgtEl>
                                        <p:attrNameLst>
                                          <p:attrName>style.visibility</p:attrName>
                                        </p:attrNameLst>
                                      </p:cBhvr>
                                      <p:to>
                                        <p:strVal val="visible"/>
                                      </p:to>
                                    </p:set>
                                    <p:animEffect transition="in" filter="wipe(left)">
                                      <p:cBhvr>
                                        <p:cTn id="15" dur="500"/>
                                        <p:tgtEl>
                                          <p:spTgt spid="14"/>
                                        </p:tgtEl>
                                      </p:cBhvr>
                                    </p:animEffect>
                                  </p:childTnLst>
                                </p:cTn>
                              </p:par>
                            </p:childTnLst>
                          </p:cTn>
                        </p:par>
                        <p:par>
                          <p:cTn id="16" fill="hold">
                            <p:stCondLst>
                              <p:cond delay="2500"/>
                            </p:stCondLst>
                            <p:childTnLst>
                              <p:par>
                                <p:cTn id="17" presetID="22" presetClass="entr" presetSubtype="8" fill="hold" grpId="0" nodeType="afterEffect">
                                  <p:stCondLst>
                                    <p:cond delay="500"/>
                                  </p:stCondLst>
                                  <p:childTnLst>
                                    <p:set>
                                      <p:cBhvr>
                                        <p:cTn id="18" dur="1" fill="hold">
                                          <p:stCondLst>
                                            <p:cond delay="0"/>
                                          </p:stCondLst>
                                        </p:cTn>
                                        <p:tgtEl>
                                          <p:spTgt spid="15"/>
                                        </p:tgtEl>
                                        <p:attrNameLst>
                                          <p:attrName>style.visibility</p:attrName>
                                        </p:attrNameLst>
                                      </p:cBhvr>
                                      <p:to>
                                        <p:strVal val="visible"/>
                                      </p:to>
                                    </p:set>
                                    <p:animEffect transition="in" filter="wipe(left)">
                                      <p:cBhvr>
                                        <p:cTn id="19" dur="500"/>
                                        <p:tgtEl>
                                          <p:spTgt spid="15"/>
                                        </p:tgtEl>
                                      </p:cBhvr>
                                    </p:animEffect>
                                  </p:childTnLst>
                                </p:cTn>
                              </p:par>
                            </p:childTnLst>
                          </p:cTn>
                        </p:par>
                        <p:par>
                          <p:cTn id="20" fill="hold">
                            <p:stCondLst>
                              <p:cond delay="3500"/>
                            </p:stCondLst>
                            <p:childTnLst>
                              <p:par>
                                <p:cTn id="21" presetID="22" presetClass="entr" presetSubtype="8" fill="hold" grpId="0" nodeType="after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wipe(left)">
                                      <p:cBhvr>
                                        <p:cTn id="2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0" grpId="0" animBg="1"/>
      <p:bldP spid="14" grpId="0" animBg="1"/>
      <p:bldP spid="15" grpId="0" animBg="1"/>
      <p:bldP spid="16"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D5823AD-9E49-49BE-ABDF-B202CEFED8ED}"/>
              </a:ext>
            </a:extLst>
          </p:cNvPr>
          <p:cNvSpPr>
            <a:spLocks noGrp="1"/>
          </p:cNvSpPr>
          <p:nvPr>
            <p:ph type="title"/>
          </p:nvPr>
        </p:nvSpPr>
        <p:spPr/>
        <p:txBody>
          <a:bodyPr/>
          <a:lstStyle/>
          <a:p>
            <a:r>
              <a:rPr lang="en-US" b="1" dirty="0"/>
              <a:t>Delays in antiseizure medication are frequent</a:t>
            </a:r>
          </a:p>
        </p:txBody>
      </p:sp>
      <p:sp>
        <p:nvSpPr>
          <p:cNvPr id="6" name="Text Placeholder 5">
            <a:extLst>
              <a:ext uri="{FF2B5EF4-FFF2-40B4-BE49-F238E27FC236}">
                <a16:creationId xmlns:a16="http://schemas.microsoft.com/office/drawing/2014/main" id="{0E7EF3CB-2810-4C70-9F47-C813D65A36DA}"/>
              </a:ext>
            </a:extLst>
          </p:cNvPr>
          <p:cNvSpPr>
            <a:spLocks noGrp="1"/>
          </p:cNvSpPr>
          <p:nvPr>
            <p:ph type="body" sz="quarter" idx="10"/>
          </p:nvPr>
        </p:nvSpPr>
        <p:spPr/>
        <p:txBody>
          <a:bodyPr/>
          <a:lstStyle/>
          <a:p>
            <a:pPr marL="0" indent="0"/>
            <a:r>
              <a:rPr lang="en-US" dirty="0"/>
              <a:t>Sanchez Fernandez I, et al. </a:t>
            </a:r>
            <a:r>
              <a:rPr lang="en-US" i="1" dirty="0"/>
              <a:t>Neurology. 2</a:t>
            </a:r>
            <a:r>
              <a:rPr lang="en-US" dirty="0"/>
              <a:t>015;84:2304–11.</a:t>
            </a:r>
          </a:p>
        </p:txBody>
      </p:sp>
      <p:pic>
        <p:nvPicPr>
          <p:cNvPr id="8" name="Picture 7">
            <a:extLst>
              <a:ext uri="{FF2B5EF4-FFF2-40B4-BE49-F238E27FC236}">
                <a16:creationId xmlns:a16="http://schemas.microsoft.com/office/drawing/2014/main" id="{9E8EC670-DA1E-42B1-84EA-66CEC7BC412D}"/>
              </a:ext>
            </a:extLst>
          </p:cNvPr>
          <p:cNvPicPr>
            <a:picLocks noChangeAspect="1"/>
          </p:cNvPicPr>
          <p:nvPr/>
        </p:nvPicPr>
        <p:blipFill rotWithShape="1">
          <a:blip r:embed="rId2"/>
          <a:srcRect t="16993" b="26274"/>
          <a:stretch/>
        </p:blipFill>
        <p:spPr>
          <a:xfrm>
            <a:off x="1915750" y="1179532"/>
            <a:ext cx="5312500" cy="2918012"/>
          </a:xfrm>
          <a:prstGeom prst="rect">
            <a:avLst/>
          </a:prstGeom>
        </p:spPr>
      </p:pic>
      <p:grpSp>
        <p:nvGrpSpPr>
          <p:cNvPr id="15" name="Group 14">
            <a:extLst>
              <a:ext uri="{FF2B5EF4-FFF2-40B4-BE49-F238E27FC236}">
                <a16:creationId xmlns:a16="http://schemas.microsoft.com/office/drawing/2014/main" id="{902DB778-4D00-4D5A-B63C-A43B5190331C}"/>
              </a:ext>
            </a:extLst>
          </p:cNvPr>
          <p:cNvGrpSpPr/>
          <p:nvPr/>
        </p:nvGrpSpPr>
        <p:grpSpPr>
          <a:xfrm>
            <a:off x="3007133" y="1485004"/>
            <a:ext cx="1455373" cy="657557"/>
            <a:chOff x="4359275" y="864624"/>
            <a:chExt cx="1455373" cy="657557"/>
          </a:xfrm>
        </p:grpSpPr>
        <p:sp>
          <p:nvSpPr>
            <p:cNvPr id="9" name="TextBox 8">
              <a:extLst>
                <a:ext uri="{FF2B5EF4-FFF2-40B4-BE49-F238E27FC236}">
                  <a16:creationId xmlns:a16="http://schemas.microsoft.com/office/drawing/2014/main" id="{57666F48-89E4-4A17-84E6-41C2C146C6B4}"/>
                </a:ext>
              </a:extLst>
            </p:cNvPr>
            <p:cNvSpPr txBox="1"/>
            <p:nvPr/>
          </p:nvSpPr>
          <p:spPr>
            <a:xfrm>
              <a:off x="4572000" y="864624"/>
              <a:ext cx="1242648" cy="261610"/>
            </a:xfrm>
            <a:prstGeom prst="rect">
              <a:avLst/>
            </a:prstGeom>
            <a:noFill/>
          </p:spPr>
          <p:txBody>
            <a:bodyPr wrap="none" rtlCol="0" anchor="ctr">
              <a:spAutoFit/>
            </a:bodyPr>
            <a:lstStyle/>
            <a:p>
              <a:r>
                <a:rPr lang="en-US" sz="1100" dirty="0"/>
                <a:t>1</a:t>
              </a:r>
              <a:r>
                <a:rPr lang="en-US" sz="1100" baseline="30000" dirty="0"/>
                <a:t>st</a:t>
              </a:r>
              <a:r>
                <a:rPr lang="en-US" sz="1100" dirty="0"/>
                <a:t> AED treatment</a:t>
              </a:r>
            </a:p>
          </p:txBody>
        </p:sp>
        <p:sp>
          <p:nvSpPr>
            <p:cNvPr id="10" name="TextBox 9">
              <a:extLst>
                <a:ext uri="{FF2B5EF4-FFF2-40B4-BE49-F238E27FC236}">
                  <a16:creationId xmlns:a16="http://schemas.microsoft.com/office/drawing/2014/main" id="{F52432B6-9073-4882-8EF4-56531E71CAC2}"/>
                </a:ext>
              </a:extLst>
            </p:cNvPr>
            <p:cNvSpPr txBox="1"/>
            <p:nvPr/>
          </p:nvSpPr>
          <p:spPr>
            <a:xfrm>
              <a:off x="4572000" y="1079265"/>
              <a:ext cx="1241045" cy="261610"/>
            </a:xfrm>
            <a:prstGeom prst="rect">
              <a:avLst/>
            </a:prstGeom>
            <a:noFill/>
          </p:spPr>
          <p:txBody>
            <a:bodyPr wrap="none" rtlCol="0" anchor="ctr">
              <a:spAutoFit/>
            </a:bodyPr>
            <a:lstStyle/>
            <a:p>
              <a:r>
                <a:rPr lang="en-US" sz="1100" dirty="0"/>
                <a:t>2</a:t>
              </a:r>
              <a:r>
                <a:rPr lang="en-US" sz="1100" baseline="30000" dirty="0"/>
                <a:t>nd</a:t>
              </a:r>
              <a:r>
                <a:rPr lang="en-US" sz="1100" dirty="0"/>
                <a:t> AED treatment</a:t>
              </a:r>
            </a:p>
          </p:txBody>
        </p:sp>
        <p:cxnSp>
          <p:nvCxnSpPr>
            <p:cNvPr id="11" name="Straight Connector 10">
              <a:extLst>
                <a:ext uri="{FF2B5EF4-FFF2-40B4-BE49-F238E27FC236}">
                  <a16:creationId xmlns:a16="http://schemas.microsoft.com/office/drawing/2014/main" id="{04F709B6-B677-47B6-9EAE-3F917ABAE894}"/>
                </a:ext>
              </a:extLst>
            </p:cNvPr>
            <p:cNvCxnSpPr/>
            <p:nvPr/>
          </p:nvCxnSpPr>
          <p:spPr>
            <a:xfrm>
              <a:off x="4359275" y="995429"/>
              <a:ext cx="266700" cy="0"/>
            </a:xfrm>
            <a:prstGeom prst="line">
              <a:avLst/>
            </a:prstGeom>
            <a:ln w="19050">
              <a:solidFill>
                <a:srgbClr val="4F623A"/>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A554EFA9-D075-4A50-A2DC-B6EC202AC6E9}"/>
                </a:ext>
              </a:extLst>
            </p:cNvPr>
            <p:cNvCxnSpPr/>
            <p:nvPr/>
          </p:nvCxnSpPr>
          <p:spPr>
            <a:xfrm>
              <a:off x="4359275" y="1202625"/>
              <a:ext cx="266700" cy="0"/>
            </a:xfrm>
            <a:prstGeom prst="line">
              <a:avLst/>
            </a:prstGeom>
            <a:ln w="19050">
              <a:solidFill>
                <a:srgbClr val="2A5175"/>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ABBA3663-EC3E-444C-840D-972FF6C17EAF}"/>
                </a:ext>
              </a:extLst>
            </p:cNvPr>
            <p:cNvSpPr txBox="1"/>
            <p:nvPr/>
          </p:nvSpPr>
          <p:spPr>
            <a:xfrm>
              <a:off x="4572000" y="1260571"/>
              <a:ext cx="1223412" cy="261610"/>
            </a:xfrm>
            <a:prstGeom prst="rect">
              <a:avLst/>
            </a:prstGeom>
            <a:noFill/>
          </p:spPr>
          <p:txBody>
            <a:bodyPr wrap="none" rtlCol="0" anchor="ctr">
              <a:spAutoFit/>
            </a:bodyPr>
            <a:lstStyle/>
            <a:p>
              <a:r>
                <a:rPr lang="en-US" sz="1100" dirty="0"/>
                <a:t>3</a:t>
              </a:r>
              <a:r>
                <a:rPr lang="en-US" sz="1100" baseline="30000" dirty="0"/>
                <a:t>rd</a:t>
              </a:r>
              <a:r>
                <a:rPr lang="en-US" sz="1100" dirty="0"/>
                <a:t> AED treatment</a:t>
              </a:r>
            </a:p>
          </p:txBody>
        </p:sp>
        <p:cxnSp>
          <p:nvCxnSpPr>
            <p:cNvPr id="14" name="Straight Connector 13">
              <a:extLst>
                <a:ext uri="{FF2B5EF4-FFF2-40B4-BE49-F238E27FC236}">
                  <a16:creationId xmlns:a16="http://schemas.microsoft.com/office/drawing/2014/main" id="{117FAE15-2F0D-433A-8D03-1E4D50F624A6}"/>
                </a:ext>
              </a:extLst>
            </p:cNvPr>
            <p:cNvCxnSpPr/>
            <p:nvPr/>
          </p:nvCxnSpPr>
          <p:spPr>
            <a:xfrm>
              <a:off x="4359275" y="1383931"/>
              <a:ext cx="266700" cy="0"/>
            </a:xfrm>
            <a:prstGeom prst="line">
              <a:avLst/>
            </a:prstGeom>
            <a:ln w="19050">
              <a:solidFill>
                <a:srgbClr val="E72F25"/>
              </a:solidFill>
            </a:ln>
          </p:spPr>
          <p:style>
            <a:lnRef idx="1">
              <a:schemeClr val="accent1"/>
            </a:lnRef>
            <a:fillRef idx="0">
              <a:schemeClr val="accent1"/>
            </a:fillRef>
            <a:effectRef idx="0">
              <a:schemeClr val="accent1"/>
            </a:effectRef>
            <a:fontRef idx="minor">
              <a:schemeClr val="tx1"/>
            </a:fontRef>
          </p:style>
        </p:cxnSp>
      </p:grpSp>
      <p:grpSp>
        <p:nvGrpSpPr>
          <p:cNvPr id="30" name="Group 29">
            <a:extLst>
              <a:ext uri="{FF2B5EF4-FFF2-40B4-BE49-F238E27FC236}">
                <a16:creationId xmlns:a16="http://schemas.microsoft.com/office/drawing/2014/main" id="{5297FCFF-7DE3-412C-A001-CE76453726D9}"/>
              </a:ext>
            </a:extLst>
          </p:cNvPr>
          <p:cNvGrpSpPr/>
          <p:nvPr/>
        </p:nvGrpSpPr>
        <p:grpSpPr>
          <a:xfrm>
            <a:off x="2835606" y="2693579"/>
            <a:ext cx="1230212" cy="1403964"/>
            <a:chOff x="2835606" y="2388107"/>
            <a:chExt cx="1230212" cy="1403964"/>
          </a:xfrm>
        </p:grpSpPr>
        <p:cxnSp>
          <p:nvCxnSpPr>
            <p:cNvPr id="16" name="Straight Connector 15">
              <a:extLst>
                <a:ext uri="{FF2B5EF4-FFF2-40B4-BE49-F238E27FC236}">
                  <a16:creationId xmlns:a16="http://schemas.microsoft.com/office/drawing/2014/main" id="{CC37CB1C-8ED7-4407-BDF1-6906B754DEE5}"/>
                </a:ext>
              </a:extLst>
            </p:cNvPr>
            <p:cNvCxnSpPr>
              <a:cxnSpLocks/>
            </p:cNvCxnSpPr>
            <p:nvPr/>
          </p:nvCxnSpPr>
          <p:spPr>
            <a:xfrm>
              <a:off x="2835606" y="2388107"/>
              <a:ext cx="1230212" cy="0"/>
            </a:xfrm>
            <a:prstGeom prst="line">
              <a:avLst/>
            </a:prstGeom>
            <a:ln w="190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EA110FB9-D705-4E1E-AFEF-AD070521CBF6}"/>
                </a:ext>
              </a:extLst>
            </p:cNvPr>
            <p:cNvCxnSpPr>
              <a:cxnSpLocks/>
            </p:cNvCxnSpPr>
            <p:nvPr/>
          </p:nvCxnSpPr>
          <p:spPr>
            <a:xfrm>
              <a:off x="4065818" y="2388107"/>
              <a:ext cx="0" cy="1403964"/>
            </a:xfrm>
            <a:prstGeom prst="straightConnector1">
              <a:avLst/>
            </a:prstGeom>
            <a:ln w="19050">
              <a:solidFill>
                <a:srgbClr val="00B0F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1" name="Group 30">
            <a:extLst>
              <a:ext uri="{FF2B5EF4-FFF2-40B4-BE49-F238E27FC236}">
                <a16:creationId xmlns:a16="http://schemas.microsoft.com/office/drawing/2014/main" id="{06A0CD55-F675-44AB-86ED-7EA44FFE9B95}"/>
              </a:ext>
            </a:extLst>
          </p:cNvPr>
          <p:cNvGrpSpPr/>
          <p:nvPr/>
        </p:nvGrpSpPr>
        <p:grpSpPr>
          <a:xfrm>
            <a:off x="4065818" y="2693579"/>
            <a:ext cx="396688" cy="1403964"/>
            <a:chOff x="4065818" y="2388107"/>
            <a:chExt cx="396688" cy="1403964"/>
          </a:xfrm>
        </p:grpSpPr>
        <p:cxnSp>
          <p:nvCxnSpPr>
            <p:cNvPr id="20" name="Straight Arrow Connector 19">
              <a:extLst>
                <a:ext uri="{FF2B5EF4-FFF2-40B4-BE49-F238E27FC236}">
                  <a16:creationId xmlns:a16="http://schemas.microsoft.com/office/drawing/2014/main" id="{BB10CB47-991B-4197-8122-8A4A10AB49C7}"/>
                </a:ext>
              </a:extLst>
            </p:cNvPr>
            <p:cNvCxnSpPr>
              <a:cxnSpLocks/>
            </p:cNvCxnSpPr>
            <p:nvPr/>
          </p:nvCxnSpPr>
          <p:spPr>
            <a:xfrm>
              <a:off x="4462506" y="2388107"/>
              <a:ext cx="0" cy="1403964"/>
            </a:xfrm>
            <a:prstGeom prst="straightConnector1">
              <a:avLst/>
            </a:prstGeom>
            <a:ln w="1905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563C7E1B-47FB-4AB2-B54C-DB054569087D}"/>
                </a:ext>
              </a:extLst>
            </p:cNvPr>
            <p:cNvCxnSpPr>
              <a:cxnSpLocks/>
            </p:cNvCxnSpPr>
            <p:nvPr/>
          </p:nvCxnSpPr>
          <p:spPr>
            <a:xfrm>
              <a:off x="4065818" y="2388107"/>
              <a:ext cx="396688" cy="0"/>
            </a:xfrm>
            <a:prstGeom prst="line">
              <a:avLst/>
            </a:prstGeom>
            <a:ln w="19050">
              <a:solidFill>
                <a:srgbClr val="00B0F0"/>
              </a:solidFill>
            </a:ln>
          </p:spPr>
          <p:style>
            <a:lnRef idx="1">
              <a:schemeClr val="accent1"/>
            </a:lnRef>
            <a:fillRef idx="0">
              <a:schemeClr val="accent1"/>
            </a:fillRef>
            <a:effectRef idx="0">
              <a:schemeClr val="accent1"/>
            </a:effectRef>
            <a:fontRef idx="minor">
              <a:schemeClr val="tx1"/>
            </a:fontRef>
          </p:style>
        </p:cxnSp>
      </p:grpSp>
      <p:grpSp>
        <p:nvGrpSpPr>
          <p:cNvPr id="32" name="Group 31">
            <a:extLst>
              <a:ext uri="{FF2B5EF4-FFF2-40B4-BE49-F238E27FC236}">
                <a16:creationId xmlns:a16="http://schemas.microsoft.com/office/drawing/2014/main" id="{43A994F0-91EA-49CD-98D9-4845B133D958}"/>
              </a:ext>
            </a:extLst>
          </p:cNvPr>
          <p:cNvGrpSpPr/>
          <p:nvPr/>
        </p:nvGrpSpPr>
        <p:grpSpPr>
          <a:xfrm>
            <a:off x="4429125" y="2693579"/>
            <a:ext cx="782494" cy="1403964"/>
            <a:chOff x="4429125" y="2388107"/>
            <a:chExt cx="782494" cy="1403964"/>
          </a:xfrm>
        </p:grpSpPr>
        <p:cxnSp>
          <p:nvCxnSpPr>
            <p:cNvPr id="21" name="Straight Arrow Connector 20">
              <a:extLst>
                <a:ext uri="{FF2B5EF4-FFF2-40B4-BE49-F238E27FC236}">
                  <a16:creationId xmlns:a16="http://schemas.microsoft.com/office/drawing/2014/main" id="{8F9426A3-4BD1-48F9-9974-A2ED719541C0}"/>
                </a:ext>
              </a:extLst>
            </p:cNvPr>
            <p:cNvCxnSpPr>
              <a:cxnSpLocks/>
            </p:cNvCxnSpPr>
            <p:nvPr/>
          </p:nvCxnSpPr>
          <p:spPr>
            <a:xfrm>
              <a:off x="5202095" y="2388107"/>
              <a:ext cx="0" cy="1403964"/>
            </a:xfrm>
            <a:prstGeom prst="straightConnector1">
              <a:avLst/>
            </a:prstGeom>
            <a:ln w="1905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E3349D0A-CAD0-4639-A01E-1D530AA6B34D}"/>
                </a:ext>
              </a:extLst>
            </p:cNvPr>
            <p:cNvCxnSpPr>
              <a:cxnSpLocks/>
            </p:cNvCxnSpPr>
            <p:nvPr/>
          </p:nvCxnSpPr>
          <p:spPr>
            <a:xfrm>
              <a:off x="4429125" y="2388107"/>
              <a:ext cx="782494" cy="0"/>
            </a:xfrm>
            <a:prstGeom prst="line">
              <a:avLst/>
            </a:prstGeom>
            <a:ln w="19050">
              <a:solidFill>
                <a:srgbClr val="00B0F0"/>
              </a:solidFill>
            </a:ln>
          </p:spPr>
          <p:style>
            <a:lnRef idx="1">
              <a:schemeClr val="accent1"/>
            </a:lnRef>
            <a:fillRef idx="0">
              <a:schemeClr val="accent1"/>
            </a:fillRef>
            <a:effectRef idx="0">
              <a:schemeClr val="accent1"/>
            </a:effectRef>
            <a:fontRef idx="minor">
              <a:schemeClr val="tx1"/>
            </a:fontRef>
          </p:style>
        </p:cxnSp>
      </p:grpSp>
      <p:sp>
        <p:nvSpPr>
          <p:cNvPr id="34" name="Rectangle 33">
            <a:extLst>
              <a:ext uri="{FF2B5EF4-FFF2-40B4-BE49-F238E27FC236}">
                <a16:creationId xmlns:a16="http://schemas.microsoft.com/office/drawing/2014/main" id="{A39F63A3-DD38-4890-B4FD-ACC82727882B}"/>
              </a:ext>
            </a:extLst>
          </p:cNvPr>
          <p:cNvSpPr/>
          <p:nvPr/>
        </p:nvSpPr>
        <p:spPr>
          <a:xfrm>
            <a:off x="2871787" y="4113218"/>
            <a:ext cx="234523" cy="71672"/>
          </a:xfrm>
          <a:prstGeom prst="rect">
            <a:avLst/>
          </a:prstGeom>
          <a:solidFill>
            <a:schemeClr val="accent6">
              <a:lumMod val="40000"/>
              <a:lumOff val="6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Rectangle 34">
            <a:extLst>
              <a:ext uri="{FF2B5EF4-FFF2-40B4-BE49-F238E27FC236}">
                <a16:creationId xmlns:a16="http://schemas.microsoft.com/office/drawing/2014/main" id="{5CC3EE38-BC78-4F79-B579-B7D030946BC4}"/>
              </a:ext>
            </a:extLst>
          </p:cNvPr>
          <p:cNvSpPr/>
          <p:nvPr/>
        </p:nvSpPr>
        <p:spPr>
          <a:xfrm>
            <a:off x="3106077" y="4113218"/>
            <a:ext cx="565811" cy="71672"/>
          </a:xfrm>
          <a:prstGeom prst="rect">
            <a:avLst/>
          </a:prstGeom>
          <a:solidFill>
            <a:schemeClr val="accent4">
              <a:lumMod val="60000"/>
              <a:lumOff val="4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Rectangle 35">
            <a:extLst>
              <a:ext uri="{FF2B5EF4-FFF2-40B4-BE49-F238E27FC236}">
                <a16:creationId xmlns:a16="http://schemas.microsoft.com/office/drawing/2014/main" id="{008E5E6E-550A-40A3-9BFD-F93582054DA1}"/>
              </a:ext>
            </a:extLst>
          </p:cNvPr>
          <p:cNvSpPr/>
          <p:nvPr/>
        </p:nvSpPr>
        <p:spPr>
          <a:xfrm>
            <a:off x="3671888" y="4113218"/>
            <a:ext cx="800143" cy="71672"/>
          </a:xfrm>
          <a:prstGeom prst="rect">
            <a:avLst/>
          </a:prstGeom>
          <a:solidFill>
            <a:srgbClr val="FF9933"/>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Rectangle 36">
            <a:extLst>
              <a:ext uri="{FF2B5EF4-FFF2-40B4-BE49-F238E27FC236}">
                <a16:creationId xmlns:a16="http://schemas.microsoft.com/office/drawing/2014/main" id="{65F01E04-901B-4CCD-AEC1-FD7D70F0744E}"/>
              </a:ext>
            </a:extLst>
          </p:cNvPr>
          <p:cNvSpPr/>
          <p:nvPr/>
        </p:nvSpPr>
        <p:spPr>
          <a:xfrm>
            <a:off x="4472030" y="4113218"/>
            <a:ext cx="789458" cy="71672"/>
          </a:xfrm>
          <a:prstGeom prst="rect">
            <a:avLst/>
          </a:prstGeom>
          <a:solidFill>
            <a:srgbClr val="FF33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3" name="Picture 42">
            <a:extLst>
              <a:ext uri="{FF2B5EF4-FFF2-40B4-BE49-F238E27FC236}">
                <a16:creationId xmlns:a16="http://schemas.microsoft.com/office/drawing/2014/main" id="{06B21868-49DA-430B-90B8-B9913B57D692}"/>
              </a:ext>
            </a:extLst>
          </p:cNvPr>
          <p:cNvPicPr>
            <a:picLocks noChangeAspect="1"/>
          </p:cNvPicPr>
          <p:nvPr/>
        </p:nvPicPr>
        <p:blipFill rotWithShape="1">
          <a:blip r:embed="rId2"/>
          <a:srcRect l="16472" t="73940" b="21414"/>
          <a:stretch/>
        </p:blipFill>
        <p:spPr>
          <a:xfrm>
            <a:off x="2790824" y="4184890"/>
            <a:ext cx="4437425" cy="238902"/>
          </a:xfrm>
          <a:prstGeom prst="rect">
            <a:avLst/>
          </a:prstGeom>
        </p:spPr>
      </p:pic>
      <p:pic>
        <p:nvPicPr>
          <p:cNvPr id="44" name="Picture 43">
            <a:extLst>
              <a:ext uri="{FF2B5EF4-FFF2-40B4-BE49-F238E27FC236}">
                <a16:creationId xmlns:a16="http://schemas.microsoft.com/office/drawing/2014/main" id="{60A1E16C-6D0F-45DB-AC19-A65C5148CA3A}"/>
              </a:ext>
            </a:extLst>
          </p:cNvPr>
          <p:cNvPicPr>
            <a:picLocks noChangeAspect="1"/>
          </p:cNvPicPr>
          <p:nvPr/>
        </p:nvPicPr>
        <p:blipFill rotWithShape="1">
          <a:blip r:embed="rId2"/>
          <a:srcRect l="5475" t="16993" r="89505" b="24074"/>
          <a:stretch/>
        </p:blipFill>
        <p:spPr>
          <a:xfrm>
            <a:off x="2197100" y="1179531"/>
            <a:ext cx="266700" cy="3031185"/>
          </a:xfrm>
          <a:prstGeom prst="rect">
            <a:avLst/>
          </a:prstGeom>
        </p:spPr>
      </p:pic>
      <p:cxnSp>
        <p:nvCxnSpPr>
          <p:cNvPr id="46" name="Straight Connector 45">
            <a:extLst>
              <a:ext uri="{FF2B5EF4-FFF2-40B4-BE49-F238E27FC236}">
                <a16:creationId xmlns:a16="http://schemas.microsoft.com/office/drawing/2014/main" id="{255A9847-AB22-4184-9336-214086679E4B}"/>
              </a:ext>
            </a:extLst>
          </p:cNvPr>
          <p:cNvCxnSpPr/>
          <p:nvPr/>
        </p:nvCxnSpPr>
        <p:spPr>
          <a:xfrm>
            <a:off x="5261488" y="4113218"/>
            <a:ext cx="0" cy="11655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5AB6ABE0-0451-409B-B9F7-262CDC68F12B}"/>
              </a:ext>
            </a:extLst>
          </p:cNvPr>
          <p:cNvCxnSpPr/>
          <p:nvPr/>
        </p:nvCxnSpPr>
        <p:spPr>
          <a:xfrm>
            <a:off x="4468574" y="4113218"/>
            <a:ext cx="0" cy="11655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C0D0EB97-B2BC-4D09-82C8-348D45A44F70}"/>
              </a:ext>
            </a:extLst>
          </p:cNvPr>
          <p:cNvCxnSpPr/>
          <p:nvPr/>
        </p:nvCxnSpPr>
        <p:spPr>
          <a:xfrm>
            <a:off x="3668475" y="4113218"/>
            <a:ext cx="0" cy="11655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E91516BD-4648-4600-B692-B027D84D6A48}"/>
              </a:ext>
            </a:extLst>
          </p:cNvPr>
          <p:cNvCxnSpPr/>
          <p:nvPr/>
        </p:nvCxnSpPr>
        <p:spPr>
          <a:xfrm>
            <a:off x="2873137" y="4113218"/>
            <a:ext cx="0" cy="11655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72" name="Group 71">
            <a:extLst>
              <a:ext uri="{FF2B5EF4-FFF2-40B4-BE49-F238E27FC236}">
                <a16:creationId xmlns:a16="http://schemas.microsoft.com/office/drawing/2014/main" id="{4AD5D187-B97D-4069-96AE-527311E73BD1}"/>
              </a:ext>
            </a:extLst>
          </p:cNvPr>
          <p:cNvGrpSpPr/>
          <p:nvPr/>
        </p:nvGrpSpPr>
        <p:grpSpPr>
          <a:xfrm>
            <a:off x="5537941" y="3142378"/>
            <a:ext cx="1164101" cy="955166"/>
            <a:chOff x="7723928" y="1508491"/>
            <a:chExt cx="1164101" cy="955166"/>
          </a:xfrm>
        </p:grpSpPr>
        <p:sp>
          <p:nvSpPr>
            <p:cNvPr id="58" name="TextBox 57">
              <a:extLst>
                <a:ext uri="{FF2B5EF4-FFF2-40B4-BE49-F238E27FC236}">
                  <a16:creationId xmlns:a16="http://schemas.microsoft.com/office/drawing/2014/main" id="{0FC56A31-2C07-4826-BD22-6B24F0CA33BB}"/>
                </a:ext>
              </a:extLst>
            </p:cNvPr>
            <p:cNvSpPr txBox="1"/>
            <p:nvPr/>
          </p:nvSpPr>
          <p:spPr>
            <a:xfrm>
              <a:off x="7871566" y="2248213"/>
              <a:ext cx="643125" cy="215444"/>
            </a:xfrm>
            <a:prstGeom prst="rect">
              <a:avLst/>
            </a:prstGeom>
            <a:noFill/>
          </p:spPr>
          <p:txBody>
            <a:bodyPr wrap="none" rtlCol="0" anchor="ctr">
              <a:spAutoFit/>
            </a:bodyPr>
            <a:lstStyle/>
            <a:p>
              <a:r>
                <a:rPr lang="en-US" sz="800" dirty="0"/>
                <a:t>3</a:t>
              </a:r>
              <a:r>
                <a:rPr lang="en-US" sz="800" baseline="30000" dirty="0"/>
                <a:t>rd</a:t>
              </a:r>
              <a:r>
                <a:rPr lang="en-US" sz="800" dirty="0"/>
                <a:t> therapy</a:t>
              </a:r>
            </a:p>
          </p:txBody>
        </p:sp>
        <p:sp>
          <p:nvSpPr>
            <p:cNvPr id="62" name="Rectangle 61">
              <a:extLst>
                <a:ext uri="{FF2B5EF4-FFF2-40B4-BE49-F238E27FC236}">
                  <a16:creationId xmlns:a16="http://schemas.microsoft.com/office/drawing/2014/main" id="{F4AE8098-32D3-4E40-A76D-576B2867DAFD}"/>
                </a:ext>
              </a:extLst>
            </p:cNvPr>
            <p:cNvSpPr/>
            <p:nvPr/>
          </p:nvSpPr>
          <p:spPr>
            <a:xfrm>
              <a:off x="7835566" y="2325916"/>
              <a:ext cx="72000" cy="71672"/>
            </a:xfrm>
            <a:prstGeom prst="rect">
              <a:avLst/>
            </a:prstGeom>
            <a:solidFill>
              <a:srgbClr val="FF33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 name="Rectangle 62">
              <a:extLst>
                <a:ext uri="{FF2B5EF4-FFF2-40B4-BE49-F238E27FC236}">
                  <a16:creationId xmlns:a16="http://schemas.microsoft.com/office/drawing/2014/main" id="{F7ED4F8F-A492-4862-AFB3-EF1DD17E7BE6}"/>
                </a:ext>
              </a:extLst>
            </p:cNvPr>
            <p:cNvSpPr/>
            <p:nvPr/>
          </p:nvSpPr>
          <p:spPr>
            <a:xfrm>
              <a:off x="7837944" y="2137638"/>
              <a:ext cx="72000" cy="71672"/>
            </a:xfrm>
            <a:prstGeom prst="rect">
              <a:avLst/>
            </a:prstGeom>
            <a:solidFill>
              <a:srgbClr val="FF9933"/>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4" name="Rectangle 63">
              <a:extLst>
                <a:ext uri="{FF2B5EF4-FFF2-40B4-BE49-F238E27FC236}">
                  <a16:creationId xmlns:a16="http://schemas.microsoft.com/office/drawing/2014/main" id="{58C7E865-0FEB-4FD3-8DD0-4C994F430963}"/>
                </a:ext>
              </a:extLst>
            </p:cNvPr>
            <p:cNvSpPr/>
            <p:nvPr/>
          </p:nvSpPr>
          <p:spPr>
            <a:xfrm>
              <a:off x="7835566" y="1949360"/>
              <a:ext cx="72000" cy="71672"/>
            </a:xfrm>
            <a:prstGeom prst="rect">
              <a:avLst/>
            </a:prstGeom>
            <a:solidFill>
              <a:schemeClr val="accent4">
                <a:lumMod val="60000"/>
                <a:lumOff val="4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5" name="Rectangle 64">
              <a:extLst>
                <a:ext uri="{FF2B5EF4-FFF2-40B4-BE49-F238E27FC236}">
                  <a16:creationId xmlns:a16="http://schemas.microsoft.com/office/drawing/2014/main" id="{2108427A-E1FF-4D00-AF21-734A967E6488}"/>
                </a:ext>
              </a:extLst>
            </p:cNvPr>
            <p:cNvSpPr/>
            <p:nvPr/>
          </p:nvSpPr>
          <p:spPr>
            <a:xfrm>
              <a:off x="7835566" y="1761082"/>
              <a:ext cx="72000" cy="71672"/>
            </a:xfrm>
            <a:prstGeom prst="rect">
              <a:avLst/>
            </a:prstGeom>
            <a:solidFill>
              <a:srgbClr val="C5E0B4"/>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6" name="TextBox 65">
              <a:extLst>
                <a:ext uri="{FF2B5EF4-FFF2-40B4-BE49-F238E27FC236}">
                  <a16:creationId xmlns:a16="http://schemas.microsoft.com/office/drawing/2014/main" id="{0C5A7FB4-68AE-4D59-BC67-5EF6EA347986}"/>
                </a:ext>
              </a:extLst>
            </p:cNvPr>
            <p:cNvSpPr txBox="1"/>
            <p:nvPr/>
          </p:nvSpPr>
          <p:spPr>
            <a:xfrm>
              <a:off x="7871566" y="2065751"/>
              <a:ext cx="654346" cy="215444"/>
            </a:xfrm>
            <a:prstGeom prst="rect">
              <a:avLst/>
            </a:prstGeom>
            <a:noFill/>
          </p:spPr>
          <p:txBody>
            <a:bodyPr wrap="none" rtlCol="0" anchor="ctr">
              <a:spAutoFit/>
            </a:bodyPr>
            <a:lstStyle/>
            <a:p>
              <a:r>
                <a:rPr lang="en-US" sz="800" dirty="0"/>
                <a:t>2</a:t>
              </a:r>
              <a:r>
                <a:rPr lang="en-US" sz="800" baseline="30000" dirty="0"/>
                <a:t>nd</a:t>
              </a:r>
              <a:r>
                <a:rPr lang="en-US" sz="800" dirty="0"/>
                <a:t> therapy</a:t>
              </a:r>
            </a:p>
          </p:txBody>
        </p:sp>
        <p:sp>
          <p:nvSpPr>
            <p:cNvPr id="67" name="TextBox 66">
              <a:extLst>
                <a:ext uri="{FF2B5EF4-FFF2-40B4-BE49-F238E27FC236}">
                  <a16:creationId xmlns:a16="http://schemas.microsoft.com/office/drawing/2014/main" id="{D0A08B56-1FDD-43AD-BD3D-90F57155655E}"/>
                </a:ext>
              </a:extLst>
            </p:cNvPr>
            <p:cNvSpPr txBox="1"/>
            <p:nvPr/>
          </p:nvSpPr>
          <p:spPr>
            <a:xfrm>
              <a:off x="7871566" y="1877472"/>
              <a:ext cx="633507" cy="215444"/>
            </a:xfrm>
            <a:prstGeom prst="rect">
              <a:avLst/>
            </a:prstGeom>
            <a:noFill/>
          </p:spPr>
          <p:txBody>
            <a:bodyPr wrap="none" rtlCol="0" anchor="ctr">
              <a:spAutoFit/>
            </a:bodyPr>
            <a:lstStyle/>
            <a:p>
              <a:r>
                <a:rPr lang="en-US" sz="800" dirty="0"/>
                <a:t>1</a:t>
              </a:r>
              <a:r>
                <a:rPr lang="en-US" sz="800" baseline="30000" dirty="0"/>
                <a:t>st</a:t>
              </a:r>
              <a:r>
                <a:rPr lang="en-US" sz="800" dirty="0"/>
                <a:t> therapy</a:t>
              </a:r>
            </a:p>
          </p:txBody>
        </p:sp>
        <p:sp>
          <p:nvSpPr>
            <p:cNvPr id="68" name="TextBox 67">
              <a:extLst>
                <a:ext uri="{FF2B5EF4-FFF2-40B4-BE49-F238E27FC236}">
                  <a16:creationId xmlns:a16="http://schemas.microsoft.com/office/drawing/2014/main" id="{BB30EB6A-163D-4A0F-BF80-F98530E95B31}"/>
                </a:ext>
              </a:extLst>
            </p:cNvPr>
            <p:cNvSpPr txBox="1"/>
            <p:nvPr/>
          </p:nvSpPr>
          <p:spPr>
            <a:xfrm>
              <a:off x="7871566" y="1690953"/>
              <a:ext cx="697627" cy="215444"/>
            </a:xfrm>
            <a:prstGeom prst="rect">
              <a:avLst/>
            </a:prstGeom>
            <a:noFill/>
          </p:spPr>
          <p:txBody>
            <a:bodyPr wrap="none" rtlCol="0" anchor="ctr">
              <a:spAutoFit/>
            </a:bodyPr>
            <a:lstStyle/>
            <a:p>
              <a:r>
                <a:rPr lang="en-US" sz="800" dirty="0"/>
                <a:t>Stabilization</a:t>
              </a:r>
            </a:p>
          </p:txBody>
        </p:sp>
        <p:sp>
          <p:nvSpPr>
            <p:cNvPr id="71" name="TextBox 70">
              <a:extLst>
                <a:ext uri="{FF2B5EF4-FFF2-40B4-BE49-F238E27FC236}">
                  <a16:creationId xmlns:a16="http://schemas.microsoft.com/office/drawing/2014/main" id="{DFCCDA6B-4068-4F34-99A5-C7DA0BC19C7A}"/>
                </a:ext>
              </a:extLst>
            </p:cNvPr>
            <p:cNvSpPr txBox="1"/>
            <p:nvPr/>
          </p:nvSpPr>
          <p:spPr>
            <a:xfrm>
              <a:off x="7723928" y="1508491"/>
              <a:ext cx="1164101" cy="215444"/>
            </a:xfrm>
            <a:prstGeom prst="rect">
              <a:avLst/>
            </a:prstGeom>
            <a:noFill/>
          </p:spPr>
          <p:txBody>
            <a:bodyPr wrap="none" rtlCol="0" anchor="ctr">
              <a:spAutoFit/>
            </a:bodyPr>
            <a:lstStyle/>
            <a:p>
              <a:r>
                <a:rPr lang="en-US" sz="800" b="1" dirty="0"/>
                <a:t>AES Recommendations</a:t>
              </a:r>
            </a:p>
          </p:txBody>
        </p:sp>
      </p:grpSp>
      <p:sp>
        <p:nvSpPr>
          <p:cNvPr id="42" name="TextBox 41">
            <a:extLst>
              <a:ext uri="{FF2B5EF4-FFF2-40B4-BE49-F238E27FC236}">
                <a16:creationId xmlns:a16="http://schemas.microsoft.com/office/drawing/2014/main" id="{0220DDCA-AFA2-44A5-9B8B-29F9A95E223B}"/>
              </a:ext>
            </a:extLst>
          </p:cNvPr>
          <p:cNvSpPr txBox="1"/>
          <p:nvPr/>
        </p:nvSpPr>
        <p:spPr>
          <a:xfrm>
            <a:off x="2908146" y="1247527"/>
            <a:ext cx="1643399" cy="261610"/>
          </a:xfrm>
          <a:prstGeom prst="rect">
            <a:avLst/>
          </a:prstGeom>
          <a:noFill/>
        </p:spPr>
        <p:txBody>
          <a:bodyPr wrap="none" rtlCol="0" anchor="ctr">
            <a:spAutoFit/>
          </a:bodyPr>
          <a:lstStyle/>
          <a:p>
            <a:r>
              <a:rPr lang="en-US" sz="1100" b="1" dirty="0"/>
              <a:t>Pediatric patients (N=81)</a:t>
            </a:r>
          </a:p>
        </p:txBody>
      </p:sp>
    </p:spTree>
    <p:extLst>
      <p:ext uri="{BB962C8B-B14F-4D97-AF65-F5344CB8AC3E}">
        <p14:creationId xmlns:p14="http://schemas.microsoft.com/office/powerpoint/2010/main" val="1614177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4000"/>
                                  </p:stCondLst>
                                  <p:childTnLst>
                                    <p:set>
                                      <p:cBhvr>
                                        <p:cTn id="6" dur="1" fill="hold">
                                          <p:stCondLst>
                                            <p:cond delay="0"/>
                                          </p:stCondLst>
                                        </p:cTn>
                                        <p:tgtEl>
                                          <p:spTgt spid="30"/>
                                        </p:tgtEl>
                                        <p:attrNameLst>
                                          <p:attrName>style.visibility</p:attrName>
                                        </p:attrNameLst>
                                      </p:cBhvr>
                                      <p:to>
                                        <p:strVal val="visible"/>
                                      </p:to>
                                    </p:set>
                                    <p:animEffect transition="in" filter="wipe(left)">
                                      <p:cBhvr>
                                        <p:cTn id="7" dur="500"/>
                                        <p:tgtEl>
                                          <p:spTgt spid="30"/>
                                        </p:tgtEl>
                                      </p:cBhvr>
                                    </p:animEffect>
                                  </p:childTnLst>
                                </p:cTn>
                              </p:par>
                            </p:childTnLst>
                          </p:cTn>
                        </p:par>
                        <p:par>
                          <p:cTn id="8" fill="hold">
                            <p:stCondLst>
                              <p:cond delay="4500"/>
                            </p:stCondLst>
                            <p:childTnLst>
                              <p:par>
                                <p:cTn id="9" presetID="22" presetClass="entr" presetSubtype="8" fill="hold" nodeType="afterEffect">
                                  <p:stCondLst>
                                    <p:cond delay="0"/>
                                  </p:stCondLst>
                                  <p:childTnLst>
                                    <p:set>
                                      <p:cBhvr>
                                        <p:cTn id="10" dur="1" fill="hold">
                                          <p:stCondLst>
                                            <p:cond delay="0"/>
                                          </p:stCondLst>
                                        </p:cTn>
                                        <p:tgtEl>
                                          <p:spTgt spid="31"/>
                                        </p:tgtEl>
                                        <p:attrNameLst>
                                          <p:attrName>style.visibility</p:attrName>
                                        </p:attrNameLst>
                                      </p:cBhvr>
                                      <p:to>
                                        <p:strVal val="visible"/>
                                      </p:to>
                                    </p:set>
                                    <p:animEffect transition="in" filter="wipe(left)">
                                      <p:cBhvr>
                                        <p:cTn id="11" dur="500"/>
                                        <p:tgtEl>
                                          <p:spTgt spid="31"/>
                                        </p:tgtEl>
                                      </p:cBhvr>
                                    </p:animEffect>
                                  </p:childTnLst>
                                </p:cTn>
                              </p:par>
                            </p:childTnLst>
                          </p:cTn>
                        </p:par>
                        <p:par>
                          <p:cTn id="12" fill="hold">
                            <p:stCondLst>
                              <p:cond delay="5000"/>
                            </p:stCondLst>
                            <p:childTnLst>
                              <p:par>
                                <p:cTn id="13" presetID="22" presetClass="entr" presetSubtype="8" fill="hold" nodeType="afterEffect">
                                  <p:stCondLst>
                                    <p:cond delay="0"/>
                                  </p:stCondLst>
                                  <p:childTnLst>
                                    <p:set>
                                      <p:cBhvr>
                                        <p:cTn id="14" dur="1" fill="hold">
                                          <p:stCondLst>
                                            <p:cond delay="0"/>
                                          </p:stCondLst>
                                        </p:cTn>
                                        <p:tgtEl>
                                          <p:spTgt spid="32"/>
                                        </p:tgtEl>
                                        <p:attrNameLst>
                                          <p:attrName>style.visibility</p:attrName>
                                        </p:attrNameLst>
                                      </p:cBhvr>
                                      <p:to>
                                        <p:strVal val="visible"/>
                                      </p:to>
                                    </p:set>
                                    <p:animEffect transition="in" filter="wipe(left)">
                                      <p:cBhvr>
                                        <p:cTn id="15"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38AAA4B-4BBA-4165-BABA-9E9A866F4598}"/>
              </a:ext>
            </a:extLst>
          </p:cNvPr>
          <p:cNvSpPr>
            <a:spLocks noGrp="1"/>
          </p:cNvSpPr>
          <p:nvPr>
            <p:ph type="title"/>
          </p:nvPr>
        </p:nvSpPr>
        <p:spPr/>
        <p:txBody>
          <a:bodyPr/>
          <a:lstStyle/>
          <a:p>
            <a:r>
              <a:rPr lang="en-US" b="1" dirty="0"/>
              <a:t>Delays in antiseizure medication are frequent</a:t>
            </a:r>
          </a:p>
        </p:txBody>
      </p:sp>
      <p:sp>
        <p:nvSpPr>
          <p:cNvPr id="7" name="Text Placeholder 6">
            <a:extLst>
              <a:ext uri="{FF2B5EF4-FFF2-40B4-BE49-F238E27FC236}">
                <a16:creationId xmlns:a16="http://schemas.microsoft.com/office/drawing/2014/main" id="{6857318A-2685-4386-93DE-582381D3986C}"/>
              </a:ext>
            </a:extLst>
          </p:cNvPr>
          <p:cNvSpPr>
            <a:spLocks noGrp="1"/>
          </p:cNvSpPr>
          <p:nvPr>
            <p:ph type="body" sz="quarter" idx="10"/>
          </p:nvPr>
        </p:nvSpPr>
        <p:spPr/>
        <p:txBody>
          <a:bodyPr>
            <a:normAutofit fontScale="92500"/>
          </a:bodyPr>
          <a:lstStyle/>
          <a:p>
            <a:r>
              <a:rPr lang="en-US" dirty="0"/>
              <a:t>BZD, benzodiazepine; IV, intravenous; SE, status epilepticus</a:t>
            </a:r>
          </a:p>
          <a:p>
            <a:r>
              <a:rPr lang="en-US" dirty="0"/>
              <a:t>Sanchez Fernandez I, et al. </a:t>
            </a:r>
            <a:r>
              <a:rPr lang="en-US" i="1" dirty="0"/>
              <a:t>Neurology.</a:t>
            </a:r>
            <a:r>
              <a:rPr lang="en-US" dirty="0"/>
              <a:t> 2015;84:2304–11. </a:t>
            </a:r>
            <a:r>
              <a:rPr lang="it-IT" dirty="0"/>
              <a:t>Capovilla G, </a:t>
            </a:r>
            <a:r>
              <a:rPr lang="en-US" dirty="0"/>
              <a:t>et al. </a:t>
            </a:r>
            <a:r>
              <a:rPr lang="en-US" i="1" dirty="0" err="1"/>
              <a:t>Epilepsia</a:t>
            </a:r>
            <a:r>
              <a:rPr lang="en-US" i="1" dirty="0"/>
              <a:t>.</a:t>
            </a:r>
            <a:r>
              <a:rPr lang="en-US" dirty="0"/>
              <a:t> 2013;54:23–34. Chin RF, et al. Presented at the annual meeting of the American Epilepsy Society; 2004: 89. Gainza-Lein M, et al. </a:t>
            </a:r>
            <a:r>
              <a:rPr lang="en-US" i="1" dirty="0"/>
              <a:t>Seizure.</a:t>
            </a:r>
            <a:r>
              <a:rPr lang="en-US" dirty="0"/>
              <a:t> 2017;52:188-194.</a:t>
            </a:r>
          </a:p>
        </p:txBody>
      </p:sp>
      <p:grpSp>
        <p:nvGrpSpPr>
          <p:cNvPr id="13" name="Group 12">
            <a:extLst>
              <a:ext uri="{FF2B5EF4-FFF2-40B4-BE49-F238E27FC236}">
                <a16:creationId xmlns:a16="http://schemas.microsoft.com/office/drawing/2014/main" id="{7EC4E2DE-CE19-4DF7-9388-624B05064A14}"/>
              </a:ext>
            </a:extLst>
          </p:cNvPr>
          <p:cNvGrpSpPr/>
          <p:nvPr/>
        </p:nvGrpSpPr>
        <p:grpSpPr>
          <a:xfrm>
            <a:off x="881064" y="1457902"/>
            <a:ext cx="3614736" cy="2583744"/>
            <a:chOff x="881064" y="1457902"/>
            <a:chExt cx="3614736" cy="2583744"/>
          </a:xfrm>
        </p:grpSpPr>
        <p:pic>
          <p:nvPicPr>
            <p:cNvPr id="9" name="Picture 8">
              <a:extLst>
                <a:ext uri="{FF2B5EF4-FFF2-40B4-BE49-F238E27FC236}">
                  <a16:creationId xmlns:a16="http://schemas.microsoft.com/office/drawing/2014/main" id="{BDF1DB0E-CD9C-46D4-A9F7-6BEFF3EFBB8C}"/>
                </a:ext>
              </a:extLst>
            </p:cNvPr>
            <p:cNvPicPr>
              <a:picLocks noChangeAspect="1"/>
            </p:cNvPicPr>
            <p:nvPr/>
          </p:nvPicPr>
          <p:blipFill rotWithShape="1">
            <a:blip r:embed="rId2"/>
            <a:srcRect l="9484"/>
            <a:stretch/>
          </p:blipFill>
          <p:spPr>
            <a:xfrm>
              <a:off x="1200150" y="1457902"/>
              <a:ext cx="3295650" cy="2583744"/>
            </a:xfrm>
            <a:prstGeom prst="rect">
              <a:avLst/>
            </a:prstGeom>
          </p:spPr>
        </p:pic>
        <p:pic>
          <p:nvPicPr>
            <p:cNvPr id="12" name="Picture 11">
              <a:extLst>
                <a:ext uri="{FF2B5EF4-FFF2-40B4-BE49-F238E27FC236}">
                  <a16:creationId xmlns:a16="http://schemas.microsoft.com/office/drawing/2014/main" id="{22054EF7-C163-4540-B5AB-1B112C679C48}"/>
                </a:ext>
              </a:extLst>
            </p:cNvPr>
            <p:cNvPicPr>
              <a:picLocks noChangeAspect="1"/>
            </p:cNvPicPr>
            <p:nvPr/>
          </p:nvPicPr>
          <p:blipFill rotWithShape="1">
            <a:blip r:embed="rId2"/>
            <a:srcRect l="721" t="24309" r="80444" b="27322"/>
            <a:stretch/>
          </p:blipFill>
          <p:spPr>
            <a:xfrm>
              <a:off x="881064" y="2085974"/>
              <a:ext cx="685800" cy="1249723"/>
            </a:xfrm>
            <a:prstGeom prst="rect">
              <a:avLst/>
            </a:prstGeom>
          </p:spPr>
        </p:pic>
      </p:grpSp>
      <p:sp>
        <p:nvSpPr>
          <p:cNvPr id="15" name="TextBox 14">
            <a:extLst>
              <a:ext uri="{FF2B5EF4-FFF2-40B4-BE49-F238E27FC236}">
                <a16:creationId xmlns:a16="http://schemas.microsoft.com/office/drawing/2014/main" id="{41534934-57C0-4B7D-8590-5ED930DA9FE2}"/>
              </a:ext>
            </a:extLst>
          </p:cNvPr>
          <p:cNvSpPr txBox="1"/>
          <p:nvPr/>
        </p:nvSpPr>
        <p:spPr>
          <a:xfrm>
            <a:off x="1893290" y="1690491"/>
            <a:ext cx="891591" cy="261610"/>
          </a:xfrm>
          <a:prstGeom prst="rect">
            <a:avLst/>
          </a:prstGeom>
          <a:noFill/>
        </p:spPr>
        <p:txBody>
          <a:bodyPr wrap="none" rtlCol="0" anchor="ctr">
            <a:spAutoFit/>
          </a:bodyPr>
          <a:lstStyle/>
          <a:p>
            <a:r>
              <a:rPr lang="en-US" sz="1100" dirty="0"/>
              <a:t>1</a:t>
            </a:r>
            <a:r>
              <a:rPr lang="en-US" sz="1100" baseline="30000" dirty="0"/>
              <a:t>st</a:t>
            </a:r>
            <a:r>
              <a:rPr lang="en-US" sz="1100" dirty="0"/>
              <a:t> BZD dose</a:t>
            </a:r>
          </a:p>
        </p:txBody>
      </p:sp>
      <p:sp>
        <p:nvSpPr>
          <p:cNvPr id="16" name="TextBox 15">
            <a:extLst>
              <a:ext uri="{FF2B5EF4-FFF2-40B4-BE49-F238E27FC236}">
                <a16:creationId xmlns:a16="http://schemas.microsoft.com/office/drawing/2014/main" id="{AA1E6C8E-015E-4534-B3E3-E4666C3CDC45}"/>
              </a:ext>
            </a:extLst>
          </p:cNvPr>
          <p:cNvSpPr txBox="1"/>
          <p:nvPr/>
        </p:nvSpPr>
        <p:spPr>
          <a:xfrm>
            <a:off x="1893290" y="1905132"/>
            <a:ext cx="922047" cy="261610"/>
          </a:xfrm>
          <a:prstGeom prst="rect">
            <a:avLst/>
          </a:prstGeom>
          <a:noFill/>
        </p:spPr>
        <p:txBody>
          <a:bodyPr wrap="none" rtlCol="0" anchor="ctr">
            <a:spAutoFit/>
          </a:bodyPr>
          <a:lstStyle/>
          <a:p>
            <a:r>
              <a:rPr lang="en-US" sz="1100" dirty="0"/>
              <a:t>2</a:t>
            </a:r>
            <a:r>
              <a:rPr lang="en-US" sz="1100" baseline="30000" dirty="0"/>
              <a:t>nd</a:t>
            </a:r>
            <a:r>
              <a:rPr lang="en-US" sz="1100" dirty="0"/>
              <a:t> BZD dose</a:t>
            </a:r>
          </a:p>
        </p:txBody>
      </p:sp>
      <p:cxnSp>
        <p:nvCxnSpPr>
          <p:cNvPr id="18" name="Straight Connector 17">
            <a:extLst>
              <a:ext uri="{FF2B5EF4-FFF2-40B4-BE49-F238E27FC236}">
                <a16:creationId xmlns:a16="http://schemas.microsoft.com/office/drawing/2014/main" id="{CFA83075-ED3A-4D61-ACC5-B18A7C8B2CD6}"/>
              </a:ext>
            </a:extLst>
          </p:cNvPr>
          <p:cNvCxnSpPr/>
          <p:nvPr/>
        </p:nvCxnSpPr>
        <p:spPr>
          <a:xfrm>
            <a:off x="1680565" y="1821296"/>
            <a:ext cx="266700" cy="0"/>
          </a:xfrm>
          <a:prstGeom prst="line">
            <a:avLst/>
          </a:prstGeom>
          <a:ln w="19050">
            <a:solidFill>
              <a:srgbClr val="4F623A"/>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18EB0AD-5049-4741-BF89-A8018338AE26}"/>
              </a:ext>
            </a:extLst>
          </p:cNvPr>
          <p:cNvCxnSpPr/>
          <p:nvPr/>
        </p:nvCxnSpPr>
        <p:spPr>
          <a:xfrm>
            <a:off x="1680565" y="2028492"/>
            <a:ext cx="266700" cy="0"/>
          </a:xfrm>
          <a:prstGeom prst="line">
            <a:avLst/>
          </a:prstGeom>
          <a:ln w="19050">
            <a:solidFill>
              <a:srgbClr val="2A5175"/>
            </a:solidFill>
          </a:ln>
        </p:spPr>
        <p:style>
          <a:lnRef idx="1">
            <a:schemeClr val="accent1"/>
          </a:lnRef>
          <a:fillRef idx="0">
            <a:schemeClr val="accent1"/>
          </a:fillRef>
          <a:effectRef idx="0">
            <a:schemeClr val="accent1"/>
          </a:effectRef>
          <a:fontRef idx="minor">
            <a:schemeClr val="tx1"/>
          </a:fontRef>
        </p:style>
      </p:cxnSp>
      <p:sp>
        <p:nvSpPr>
          <p:cNvPr id="20" name="Content Placeholder 9">
            <a:extLst>
              <a:ext uri="{FF2B5EF4-FFF2-40B4-BE49-F238E27FC236}">
                <a16:creationId xmlns:a16="http://schemas.microsoft.com/office/drawing/2014/main" id="{F65BA502-89F3-49EB-8A49-84CEED972443}"/>
              </a:ext>
            </a:extLst>
          </p:cNvPr>
          <p:cNvSpPr txBox="1">
            <a:spLocks/>
          </p:cNvSpPr>
          <p:nvPr/>
        </p:nvSpPr>
        <p:spPr>
          <a:xfrm>
            <a:off x="4708525" y="1408729"/>
            <a:ext cx="4153890" cy="2872325"/>
          </a:xfrm>
          <a:prstGeom prst="rect">
            <a:avLst/>
          </a:prstGeom>
        </p:spPr>
        <p:txBody>
          <a:bodyPr>
            <a:normAutofit fontScale="85000" lnSpcReduction="20000"/>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en-US" b="1" dirty="0"/>
              <a:t>Treatment delays also happen in patients with a prior epilepsy diagnosis or prior SE episodes</a:t>
            </a:r>
          </a:p>
          <a:p>
            <a:pPr>
              <a:lnSpc>
                <a:spcPct val="100000"/>
              </a:lnSpc>
            </a:pPr>
            <a:r>
              <a:rPr lang="en-US" sz="1700" dirty="0"/>
              <a:t>Out-of-hospital seizure onset in patients with epilepsy diagnosis (N=27)</a:t>
            </a:r>
          </a:p>
          <a:p>
            <a:pPr>
              <a:lnSpc>
                <a:spcPct val="100000"/>
              </a:lnSpc>
            </a:pPr>
            <a:r>
              <a:rPr lang="en-US" sz="1700" dirty="0"/>
              <a:t>Only 12 received 1st BZD before arriving to hospital</a:t>
            </a:r>
          </a:p>
          <a:p>
            <a:pPr lvl="1">
              <a:lnSpc>
                <a:spcPct val="100000"/>
              </a:lnSpc>
            </a:pPr>
            <a:r>
              <a:rPr lang="en-US" sz="1400" dirty="0"/>
              <a:t>Family administered in 7 cases</a:t>
            </a:r>
          </a:p>
          <a:p>
            <a:pPr lvl="1">
              <a:lnSpc>
                <a:spcPct val="100000"/>
              </a:lnSpc>
            </a:pPr>
            <a:r>
              <a:rPr lang="en-US" sz="1400" dirty="0"/>
              <a:t>EMS administered in 5 cases</a:t>
            </a:r>
          </a:p>
          <a:p>
            <a:pPr>
              <a:lnSpc>
                <a:spcPct val="100000"/>
              </a:lnSpc>
            </a:pPr>
            <a:r>
              <a:rPr lang="en-US" sz="1700" dirty="0"/>
              <a:t>Consistent with other studies</a:t>
            </a:r>
          </a:p>
          <a:p>
            <a:pPr lvl="1">
              <a:lnSpc>
                <a:spcPct val="100000"/>
              </a:lnSpc>
            </a:pPr>
            <a:r>
              <a:rPr lang="en-US" sz="1400" dirty="0"/>
              <a:t>Families are reluctant to administer rescue medication</a:t>
            </a:r>
          </a:p>
          <a:p>
            <a:pPr lvl="1">
              <a:lnSpc>
                <a:spcPct val="100000"/>
              </a:lnSpc>
            </a:pPr>
            <a:r>
              <a:rPr lang="en-US" sz="1400" dirty="0"/>
              <a:t>EMS may not administer rescue medication</a:t>
            </a:r>
          </a:p>
          <a:p>
            <a:pPr lvl="1">
              <a:lnSpc>
                <a:spcPct val="100000"/>
              </a:lnSpc>
            </a:pPr>
            <a:r>
              <a:rPr lang="en-US" sz="1400" dirty="0"/>
              <a:t>EMS may not consider non-IV administration</a:t>
            </a:r>
          </a:p>
        </p:txBody>
      </p:sp>
      <p:cxnSp>
        <p:nvCxnSpPr>
          <p:cNvPr id="22" name="Straight Connector 21">
            <a:extLst>
              <a:ext uri="{FF2B5EF4-FFF2-40B4-BE49-F238E27FC236}">
                <a16:creationId xmlns:a16="http://schemas.microsoft.com/office/drawing/2014/main" id="{2D377254-386E-40B9-8FA9-37C575AC7652}"/>
              </a:ext>
            </a:extLst>
          </p:cNvPr>
          <p:cNvCxnSpPr>
            <a:cxnSpLocks/>
          </p:cNvCxnSpPr>
          <p:nvPr/>
        </p:nvCxnSpPr>
        <p:spPr>
          <a:xfrm>
            <a:off x="1453554" y="2710836"/>
            <a:ext cx="900759" cy="0"/>
          </a:xfrm>
          <a:prstGeom prst="line">
            <a:avLst/>
          </a:prstGeom>
          <a:ln w="19050">
            <a:solidFill>
              <a:srgbClr val="BE1E2C"/>
            </a:solidFill>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FB26069D-F642-4E51-B4B7-7C92254A3FAE}"/>
              </a:ext>
            </a:extLst>
          </p:cNvPr>
          <p:cNvCxnSpPr/>
          <p:nvPr/>
        </p:nvCxnSpPr>
        <p:spPr>
          <a:xfrm>
            <a:off x="2354313" y="2710836"/>
            <a:ext cx="0" cy="991214"/>
          </a:xfrm>
          <a:prstGeom prst="straightConnector1">
            <a:avLst/>
          </a:prstGeom>
          <a:ln w="19050">
            <a:solidFill>
              <a:srgbClr val="BE1E2C"/>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160530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D9BEE1A-5D4C-4ABC-A38F-CB2C7E94AC93}"/>
              </a:ext>
            </a:extLst>
          </p:cNvPr>
          <p:cNvSpPr>
            <a:spLocks noGrp="1"/>
          </p:cNvSpPr>
          <p:nvPr>
            <p:ph type="title"/>
          </p:nvPr>
        </p:nvSpPr>
        <p:spPr/>
        <p:txBody>
          <a:bodyPr/>
          <a:lstStyle/>
          <a:p>
            <a:r>
              <a:rPr lang="en-US" b="1" dirty="0"/>
              <a:t>Epilepsy introduction</a:t>
            </a:r>
          </a:p>
        </p:txBody>
      </p:sp>
      <p:sp>
        <p:nvSpPr>
          <p:cNvPr id="6" name="Content Placeholder 5">
            <a:extLst>
              <a:ext uri="{FF2B5EF4-FFF2-40B4-BE49-F238E27FC236}">
                <a16:creationId xmlns:a16="http://schemas.microsoft.com/office/drawing/2014/main" id="{CC47947A-CE9A-4CC5-8863-679754969094}"/>
              </a:ext>
            </a:extLst>
          </p:cNvPr>
          <p:cNvSpPr>
            <a:spLocks noGrp="1"/>
          </p:cNvSpPr>
          <p:nvPr>
            <p:ph idx="1"/>
          </p:nvPr>
        </p:nvSpPr>
        <p:spPr/>
        <p:txBody>
          <a:bodyPr/>
          <a:lstStyle/>
          <a:p>
            <a:r>
              <a:rPr lang="en-US" dirty="0"/>
              <a:t>Epilepsy is common</a:t>
            </a:r>
          </a:p>
          <a:p>
            <a:pPr lvl="1"/>
            <a:r>
              <a:rPr lang="en-US" dirty="0"/>
              <a:t>Twice the prevalence as autism spectrum disorders, multiple sclerosis, and Parkinson’s combined</a:t>
            </a:r>
          </a:p>
          <a:p>
            <a:pPr lvl="1"/>
            <a:r>
              <a:rPr lang="en-US" dirty="0"/>
              <a:t>Incidence: 200,000 per year</a:t>
            </a:r>
          </a:p>
          <a:p>
            <a:r>
              <a:rPr lang="en-US" dirty="0"/>
              <a:t>Overall goals of treating epilepsy</a:t>
            </a:r>
          </a:p>
          <a:p>
            <a:pPr lvl="1"/>
            <a:r>
              <a:rPr lang="en-US" dirty="0"/>
              <a:t>Seizure free</a:t>
            </a:r>
          </a:p>
          <a:p>
            <a:pPr lvl="1"/>
            <a:r>
              <a:rPr lang="en-US" dirty="0"/>
              <a:t>Avoid neurological morbidity</a:t>
            </a:r>
          </a:p>
          <a:p>
            <a:pPr lvl="1"/>
            <a:r>
              <a:rPr lang="en-US" dirty="0"/>
              <a:t>Eliminate lifestyle limitations</a:t>
            </a:r>
          </a:p>
        </p:txBody>
      </p:sp>
      <p:sp>
        <p:nvSpPr>
          <p:cNvPr id="7" name="Text Placeholder 6">
            <a:extLst>
              <a:ext uri="{FF2B5EF4-FFF2-40B4-BE49-F238E27FC236}">
                <a16:creationId xmlns:a16="http://schemas.microsoft.com/office/drawing/2014/main" id="{0C427D05-187D-49BA-9F0B-3BFF5199BD12}"/>
              </a:ext>
            </a:extLst>
          </p:cNvPr>
          <p:cNvSpPr>
            <a:spLocks noGrp="1"/>
          </p:cNvSpPr>
          <p:nvPr>
            <p:ph type="body" sz="quarter" idx="10"/>
          </p:nvPr>
        </p:nvSpPr>
        <p:spPr/>
        <p:txBody>
          <a:bodyPr/>
          <a:lstStyle/>
          <a:p>
            <a:r>
              <a:rPr lang="en-US" dirty="0"/>
              <a:t>England MJ, et al. Epilepsy Across the Spectrum: Promoting Health and Understanding. The National Academies Collection: Reports funded by National Institutes of Health. Washington (DC)2012.</a:t>
            </a:r>
          </a:p>
        </p:txBody>
      </p:sp>
    </p:spTree>
    <p:extLst>
      <p:ext uri="{BB962C8B-B14F-4D97-AF65-F5344CB8AC3E}">
        <p14:creationId xmlns:p14="http://schemas.microsoft.com/office/powerpoint/2010/main" val="191570736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4180FC-C1D5-45D2-81A8-9CB743578BCD}"/>
              </a:ext>
            </a:extLst>
          </p:cNvPr>
          <p:cNvSpPr>
            <a:spLocks noGrp="1"/>
          </p:cNvSpPr>
          <p:nvPr>
            <p:ph type="title"/>
          </p:nvPr>
        </p:nvSpPr>
        <p:spPr/>
        <p:txBody>
          <a:bodyPr>
            <a:normAutofit fontScale="90000"/>
          </a:bodyPr>
          <a:lstStyle/>
          <a:p>
            <a:r>
              <a:rPr lang="en-US" b="1" dirty="0"/>
              <a:t>Caregiver education is a barrier to early administration of rescue medications</a:t>
            </a:r>
            <a:endParaRPr lang="en-US" dirty="0"/>
          </a:p>
        </p:txBody>
      </p:sp>
      <p:sp>
        <p:nvSpPr>
          <p:cNvPr id="5" name="Text Placeholder 4">
            <a:extLst>
              <a:ext uri="{FF2B5EF4-FFF2-40B4-BE49-F238E27FC236}">
                <a16:creationId xmlns:a16="http://schemas.microsoft.com/office/drawing/2014/main" id="{B870259E-25B3-451A-AA8C-7A6384170772}"/>
              </a:ext>
            </a:extLst>
          </p:cNvPr>
          <p:cNvSpPr>
            <a:spLocks noGrp="1"/>
          </p:cNvSpPr>
          <p:nvPr>
            <p:ph type="body" sz="quarter" idx="10"/>
          </p:nvPr>
        </p:nvSpPr>
        <p:spPr/>
        <p:txBody>
          <a:bodyPr/>
          <a:lstStyle/>
          <a:p>
            <a:r>
              <a:rPr lang="en-US" dirty="0"/>
              <a:t>Gainza-Lein M, et al. </a:t>
            </a:r>
            <a:r>
              <a:rPr lang="en-US" i="1" dirty="0"/>
              <a:t>Seizure.</a:t>
            </a:r>
            <a:r>
              <a:rPr lang="en-US" dirty="0"/>
              <a:t> 2017;52:188-194.</a:t>
            </a:r>
          </a:p>
        </p:txBody>
      </p:sp>
      <p:grpSp>
        <p:nvGrpSpPr>
          <p:cNvPr id="38" name="Group 37">
            <a:extLst>
              <a:ext uri="{FF2B5EF4-FFF2-40B4-BE49-F238E27FC236}">
                <a16:creationId xmlns:a16="http://schemas.microsoft.com/office/drawing/2014/main" id="{611D4C6F-E236-4E53-A9F0-6F3BB1FD30B1}"/>
              </a:ext>
            </a:extLst>
          </p:cNvPr>
          <p:cNvGrpSpPr/>
          <p:nvPr/>
        </p:nvGrpSpPr>
        <p:grpSpPr>
          <a:xfrm>
            <a:off x="273764" y="1771865"/>
            <a:ext cx="4092186" cy="1740742"/>
            <a:chOff x="-153968" y="1236505"/>
            <a:chExt cx="4092186" cy="1740742"/>
          </a:xfrm>
        </p:grpSpPr>
        <p:pic>
          <p:nvPicPr>
            <p:cNvPr id="29" name="Picture 28">
              <a:extLst>
                <a:ext uri="{FF2B5EF4-FFF2-40B4-BE49-F238E27FC236}">
                  <a16:creationId xmlns:a16="http://schemas.microsoft.com/office/drawing/2014/main" id="{0F3AAC35-F30F-471C-8440-72C2E2AC7047}"/>
                </a:ext>
              </a:extLst>
            </p:cNvPr>
            <p:cNvPicPr>
              <a:picLocks noChangeAspect="1"/>
            </p:cNvPicPr>
            <p:nvPr/>
          </p:nvPicPr>
          <p:blipFill>
            <a:blip r:embed="rId2"/>
            <a:stretch>
              <a:fillRect/>
            </a:stretch>
          </p:blipFill>
          <p:spPr>
            <a:xfrm>
              <a:off x="-153968" y="1236505"/>
              <a:ext cx="2493382" cy="1740742"/>
            </a:xfrm>
            <a:prstGeom prst="rect">
              <a:avLst/>
            </a:prstGeom>
          </p:spPr>
        </p:pic>
        <p:sp>
          <p:nvSpPr>
            <p:cNvPr id="25" name="TextBox 24">
              <a:extLst>
                <a:ext uri="{FF2B5EF4-FFF2-40B4-BE49-F238E27FC236}">
                  <a16:creationId xmlns:a16="http://schemas.microsoft.com/office/drawing/2014/main" id="{4B51E43A-9477-4C29-BCD5-B121434C1C70}"/>
                </a:ext>
              </a:extLst>
            </p:cNvPr>
            <p:cNvSpPr txBox="1"/>
            <p:nvPr/>
          </p:nvSpPr>
          <p:spPr>
            <a:xfrm>
              <a:off x="1137868" y="1327171"/>
              <a:ext cx="2800350" cy="646331"/>
            </a:xfrm>
            <a:prstGeom prst="rect">
              <a:avLst/>
            </a:prstGeom>
            <a:noFill/>
          </p:spPr>
          <p:txBody>
            <a:bodyPr wrap="square">
              <a:spAutoFit/>
            </a:bodyPr>
            <a:lstStyle/>
            <a:p>
              <a:r>
                <a:rPr lang="en-US" sz="1800" b="1" cap="small" dirty="0">
                  <a:solidFill>
                    <a:srgbClr val="000000"/>
                  </a:solidFill>
                  <a:latin typeface="Eras Medium ITC" panose="020B0602030504020804" pitchFamily="34" charset="0"/>
                </a:rPr>
                <a:t>have a </a:t>
              </a:r>
            </a:p>
            <a:p>
              <a:r>
                <a:rPr lang="en-US" sz="1800" b="1" cap="small" dirty="0">
                  <a:solidFill>
                    <a:srgbClr val="000000"/>
                  </a:solidFill>
                  <a:latin typeface="Eras Medium ITC" panose="020B0602030504020804" pitchFamily="34" charset="0"/>
                </a:rPr>
                <a:t>rescue medication</a:t>
              </a:r>
              <a:endParaRPr lang="en-US" sz="1400" b="1" cap="small" spc="-150" dirty="0">
                <a:solidFill>
                  <a:srgbClr val="000000"/>
                </a:solidFill>
                <a:latin typeface="Eras Medium ITC" panose="020B0602030504020804" pitchFamily="34" charset="0"/>
              </a:endParaRPr>
            </a:p>
          </p:txBody>
        </p:sp>
      </p:grpSp>
      <p:grpSp>
        <p:nvGrpSpPr>
          <p:cNvPr id="45" name="Group 44">
            <a:extLst>
              <a:ext uri="{FF2B5EF4-FFF2-40B4-BE49-F238E27FC236}">
                <a16:creationId xmlns:a16="http://schemas.microsoft.com/office/drawing/2014/main" id="{200D0257-C73B-4368-85B6-878A4BBED2C3}"/>
              </a:ext>
            </a:extLst>
          </p:cNvPr>
          <p:cNvGrpSpPr/>
          <p:nvPr/>
        </p:nvGrpSpPr>
        <p:grpSpPr>
          <a:xfrm>
            <a:off x="3834643" y="1680520"/>
            <a:ext cx="4680707" cy="1923432"/>
            <a:chOff x="3970327" y="1581604"/>
            <a:chExt cx="4680707" cy="1923432"/>
          </a:xfrm>
        </p:grpSpPr>
        <p:pic>
          <p:nvPicPr>
            <p:cNvPr id="44" name="Picture 43">
              <a:extLst>
                <a:ext uri="{FF2B5EF4-FFF2-40B4-BE49-F238E27FC236}">
                  <a16:creationId xmlns:a16="http://schemas.microsoft.com/office/drawing/2014/main" id="{6C5E517B-0FA7-4A89-B18F-19B6D72879A8}"/>
                </a:ext>
              </a:extLst>
            </p:cNvPr>
            <p:cNvPicPr>
              <a:picLocks noChangeAspect="1"/>
            </p:cNvPicPr>
            <p:nvPr/>
          </p:nvPicPr>
          <p:blipFill>
            <a:blip r:embed="rId3"/>
            <a:stretch>
              <a:fillRect/>
            </a:stretch>
          </p:blipFill>
          <p:spPr>
            <a:xfrm>
              <a:off x="3970327" y="1737043"/>
              <a:ext cx="3237257" cy="1767993"/>
            </a:xfrm>
            <a:prstGeom prst="rect">
              <a:avLst/>
            </a:prstGeom>
          </p:spPr>
        </p:pic>
        <p:pic>
          <p:nvPicPr>
            <p:cNvPr id="42" name="Picture 41">
              <a:extLst>
                <a:ext uri="{FF2B5EF4-FFF2-40B4-BE49-F238E27FC236}">
                  <a16:creationId xmlns:a16="http://schemas.microsoft.com/office/drawing/2014/main" id="{7DB7D6A2-8D3A-42FE-9703-E3350D7522C9}"/>
                </a:ext>
              </a:extLst>
            </p:cNvPr>
            <p:cNvPicPr>
              <a:picLocks noChangeAspect="1"/>
            </p:cNvPicPr>
            <p:nvPr/>
          </p:nvPicPr>
          <p:blipFill>
            <a:blip r:embed="rId4"/>
            <a:stretch>
              <a:fillRect/>
            </a:stretch>
          </p:blipFill>
          <p:spPr>
            <a:xfrm>
              <a:off x="6444091" y="1581604"/>
              <a:ext cx="2206943" cy="1322947"/>
            </a:xfrm>
            <a:prstGeom prst="rect">
              <a:avLst/>
            </a:prstGeom>
          </p:spPr>
        </p:pic>
      </p:grpSp>
      <p:sp>
        <p:nvSpPr>
          <p:cNvPr id="11" name="TextBox 10">
            <a:extLst>
              <a:ext uri="{FF2B5EF4-FFF2-40B4-BE49-F238E27FC236}">
                <a16:creationId xmlns:a16="http://schemas.microsoft.com/office/drawing/2014/main" id="{76164D97-E2CB-4610-87F1-FBAFA40B467D}"/>
              </a:ext>
            </a:extLst>
          </p:cNvPr>
          <p:cNvSpPr txBox="1"/>
          <p:nvPr/>
        </p:nvSpPr>
        <p:spPr>
          <a:xfrm>
            <a:off x="5991112" y="4270743"/>
            <a:ext cx="3206327" cy="230832"/>
          </a:xfrm>
          <a:prstGeom prst="rect">
            <a:avLst/>
          </a:prstGeom>
          <a:noFill/>
        </p:spPr>
        <p:txBody>
          <a:bodyPr wrap="none" rtlCol="0" anchor="ctr">
            <a:spAutoFit/>
          </a:bodyPr>
          <a:lstStyle/>
          <a:p>
            <a:pPr algn="r"/>
            <a:r>
              <a:rPr lang="en-US" sz="900" dirty="0"/>
              <a:t>Chart review and survey of families of pediatric patients (N=100)</a:t>
            </a:r>
          </a:p>
        </p:txBody>
      </p:sp>
    </p:spTree>
    <p:extLst>
      <p:ext uri="{BB962C8B-B14F-4D97-AF65-F5344CB8AC3E}">
        <p14:creationId xmlns:p14="http://schemas.microsoft.com/office/powerpoint/2010/main" val="3488837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2500"/>
                                  </p:stCondLst>
                                  <p:childTnLst>
                                    <p:set>
                                      <p:cBhvr>
                                        <p:cTn id="6" dur="1" fill="hold">
                                          <p:stCondLst>
                                            <p:cond delay="0"/>
                                          </p:stCondLst>
                                        </p:cTn>
                                        <p:tgtEl>
                                          <p:spTgt spid="45"/>
                                        </p:tgtEl>
                                        <p:attrNameLst>
                                          <p:attrName>style.visibility</p:attrName>
                                        </p:attrNameLst>
                                      </p:cBhvr>
                                      <p:to>
                                        <p:strVal val="visible"/>
                                      </p:to>
                                    </p:set>
                                    <p:animEffect transition="in" filter="fade">
                                      <p:cBhvr>
                                        <p:cTn id="7"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1" name="Chart 20">
            <a:extLst>
              <a:ext uri="{FF2B5EF4-FFF2-40B4-BE49-F238E27FC236}">
                <a16:creationId xmlns:a16="http://schemas.microsoft.com/office/drawing/2014/main" id="{DF754391-98BB-4AC1-9961-A312732B4105}"/>
              </a:ext>
            </a:extLst>
          </p:cNvPr>
          <p:cNvGraphicFramePr/>
          <p:nvPr/>
        </p:nvGraphicFramePr>
        <p:xfrm>
          <a:off x="2185578" y="1448734"/>
          <a:ext cx="4772844" cy="2456026"/>
        </p:xfrm>
        <a:graphic>
          <a:graphicData uri="http://schemas.openxmlformats.org/drawingml/2006/chart">
            <c:chart xmlns:c="http://schemas.openxmlformats.org/drawingml/2006/chart" xmlns:r="http://schemas.openxmlformats.org/officeDocument/2006/relationships" r:id="rId2"/>
          </a:graphicData>
        </a:graphic>
      </p:graphicFrame>
      <p:sp>
        <p:nvSpPr>
          <p:cNvPr id="5" name="Title 4">
            <a:extLst>
              <a:ext uri="{FF2B5EF4-FFF2-40B4-BE49-F238E27FC236}">
                <a16:creationId xmlns:a16="http://schemas.microsoft.com/office/drawing/2014/main" id="{90DAF57A-DA6E-4750-95B2-E000D93D1FBB}"/>
              </a:ext>
            </a:extLst>
          </p:cNvPr>
          <p:cNvSpPr>
            <a:spLocks noGrp="1"/>
          </p:cNvSpPr>
          <p:nvPr>
            <p:ph type="title"/>
          </p:nvPr>
        </p:nvSpPr>
        <p:spPr/>
        <p:txBody>
          <a:bodyPr>
            <a:normAutofit fontScale="90000"/>
          </a:bodyPr>
          <a:lstStyle/>
          <a:p>
            <a:r>
              <a:rPr lang="en-US" b="1" dirty="0"/>
              <a:t>A Seizure Action Plan lowers the barriers to caregivers administering rescue medication</a:t>
            </a:r>
          </a:p>
        </p:txBody>
      </p:sp>
      <p:sp>
        <p:nvSpPr>
          <p:cNvPr id="6" name="Text Placeholder 5">
            <a:extLst>
              <a:ext uri="{FF2B5EF4-FFF2-40B4-BE49-F238E27FC236}">
                <a16:creationId xmlns:a16="http://schemas.microsoft.com/office/drawing/2014/main" id="{D9D72E86-5013-46E9-9F10-D0394DD11B8E}"/>
              </a:ext>
            </a:extLst>
          </p:cNvPr>
          <p:cNvSpPr>
            <a:spLocks noGrp="1"/>
          </p:cNvSpPr>
          <p:nvPr>
            <p:ph type="body" sz="quarter" idx="10"/>
          </p:nvPr>
        </p:nvSpPr>
        <p:spPr/>
        <p:txBody>
          <a:bodyPr/>
          <a:lstStyle/>
          <a:p>
            <a:pPr marL="0" indent="0">
              <a:lnSpc>
                <a:spcPct val="100000"/>
              </a:lnSpc>
              <a:spcBef>
                <a:spcPts val="0"/>
              </a:spcBef>
            </a:pPr>
            <a:r>
              <a:rPr lang="en-US" dirty="0"/>
              <a:t>SAP, Seizure Action Plan</a:t>
            </a:r>
          </a:p>
          <a:p>
            <a:pPr marL="0" indent="0">
              <a:lnSpc>
                <a:spcPct val="100000"/>
              </a:lnSpc>
              <a:spcBef>
                <a:spcPts val="0"/>
              </a:spcBef>
            </a:pPr>
            <a:r>
              <a:rPr lang="en-US" dirty="0"/>
              <a:t>Gainza-Lein M, et al. </a:t>
            </a:r>
            <a:r>
              <a:rPr lang="en-US" i="1" dirty="0"/>
              <a:t>Seizure.</a:t>
            </a:r>
            <a:r>
              <a:rPr lang="en-US" dirty="0"/>
              <a:t> 2017;52:188-194.</a:t>
            </a:r>
          </a:p>
        </p:txBody>
      </p:sp>
      <p:sp>
        <p:nvSpPr>
          <p:cNvPr id="13" name="TextBox 12">
            <a:extLst>
              <a:ext uri="{FF2B5EF4-FFF2-40B4-BE49-F238E27FC236}">
                <a16:creationId xmlns:a16="http://schemas.microsoft.com/office/drawing/2014/main" id="{0E629F96-FE33-4AC7-899C-0644962CF10A}"/>
              </a:ext>
            </a:extLst>
          </p:cNvPr>
          <p:cNvSpPr txBox="1"/>
          <p:nvPr/>
        </p:nvSpPr>
        <p:spPr>
          <a:xfrm>
            <a:off x="1733418" y="3794244"/>
            <a:ext cx="1790964" cy="523220"/>
          </a:xfrm>
          <a:prstGeom prst="rect">
            <a:avLst/>
          </a:prstGeom>
          <a:noFill/>
        </p:spPr>
        <p:txBody>
          <a:bodyPr wrap="square">
            <a:spAutoFit/>
          </a:bodyPr>
          <a:lstStyle/>
          <a:p>
            <a:r>
              <a:rPr lang="en-US" sz="1400" b="1" cap="small" dirty="0">
                <a:solidFill>
                  <a:srgbClr val="000000"/>
                </a:solidFill>
                <a:latin typeface="Eras Medium ITC" panose="020B0602030504020804" pitchFamily="34" charset="0"/>
              </a:rPr>
              <a:t>Knew the correct rescue medication</a:t>
            </a:r>
          </a:p>
        </p:txBody>
      </p:sp>
      <p:sp>
        <p:nvSpPr>
          <p:cNvPr id="14" name="Rectangle 13">
            <a:extLst>
              <a:ext uri="{FF2B5EF4-FFF2-40B4-BE49-F238E27FC236}">
                <a16:creationId xmlns:a16="http://schemas.microsoft.com/office/drawing/2014/main" id="{D5E9112C-EFA7-417A-90CE-3BCDEC4EE7FA}"/>
              </a:ext>
            </a:extLst>
          </p:cNvPr>
          <p:cNvSpPr/>
          <p:nvPr/>
        </p:nvSpPr>
        <p:spPr>
          <a:xfrm>
            <a:off x="3305175" y="1343025"/>
            <a:ext cx="5210175" cy="297443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Box 16">
            <a:extLst>
              <a:ext uri="{FF2B5EF4-FFF2-40B4-BE49-F238E27FC236}">
                <a16:creationId xmlns:a16="http://schemas.microsoft.com/office/drawing/2014/main" id="{06A2E387-73B1-41DC-BB46-28AC22D6140C}"/>
              </a:ext>
            </a:extLst>
          </p:cNvPr>
          <p:cNvSpPr txBox="1"/>
          <p:nvPr/>
        </p:nvSpPr>
        <p:spPr>
          <a:xfrm>
            <a:off x="2943357" y="1464293"/>
            <a:ext cx="1790964" cy="261610"/>
          </a:xfrm>
          <a:prstGeom prst="rect">
            <a:avLst/>
          </a:prstGeom>
          <a:noFill/>
        </p:spPr>
        <p:txBody>
          <a:bodyPr wrap="square">
            <a:spAutoFit/>
          </a:bodyPr>
          <a:lstStyle/>
          <a:p>
            <a:r>
              <a:rPr lang="en-US" sz="1100" b="1" cap="small" dirty="0">
                <a:solidFill>
                  <a:srgbClr val="000000"/>
                </a:solidFill>
                <a:latin typeface="Eras Medium ITC" panose="020B0602030504020804" pitchFamily="34" charset="0"/>
              </a:rPr>
              <a:t>Had an SAP</a:t>
            </a:r>
          </a:p>
        </p:txBody>
      </p:sp>
      <p:sp>
        <p:nvSpPr>
          <p:cNvPr id="18" name="TextBox 17">
            <a:extLst>
              <a:ext uri="{FF2B5EF4-FFF2-40B4-BE49-F238E27FC236}">
                <a16:creationId xmlns:a16="http://schemas.microsoft.com/office/drawing/2014/main" id="{719BBF1E-564A-46AD-8C4B-5FF49FA9B6F3}"/>
              </a:ext>
            </a:extLst>
          </p:cNvPr>
          <p:cNvSpPr txBox="1"/>
          <p:nvPr/>
        </p:nvSpPr>
        <p:spPr>
          <a:xfrm>
            <a:off x="3219582" y="1765737"/>
            <a:ext cx="1790964" cy="261610"/>
          </a:xfrm>
          <a:prstGeom prst="rect">
            <a:avLst/>
          </a:prstGeom>
          <a:noFill/>
        </p:spPr>
        <p:txBody>
          <a:bodyPr wrap="square">
            <a:spAutoFit/>
          </a:bodyPr>
          <a:lstStyle/>
          <a:p>
            <a:r>
              <a:rPr lang="en-US" sz="1100" b="1" cap="small" dirty="0">
                <a:solidFill>
                  <a:srgbClr val="000000"/>
                </a:solidFill>
                <a:latin typeface="Eras Medium ITC" panose="020B0602030504020804" pitchFamily="34" charset="0"/>
              </a:rPr>
              <a:t>Didn’t have an SAP</a:t>
            </a:r>
          </a:p>
        </p:txBody>
      </p:sp>
      <p:sp>
        <p:nvSpPr>
          <p:cNvPr id="19" name="TextBox 18">
            <a:extLst>
              <a:ext uri="{FF2B5EF4-FFF2-40B4-BE49-F238E27FC236}">
                <a16:creationId xmlns:a16="http://schemas.microsoft.com/office/drawing/2014/main" id="{10E48C2C-47BE-4DD5-BBC0-03A89A229C0C}"/>
              </a:ext>
            </a:extLst>
          </p:cNvPr>
          <p:cNvSpPr txBox="1"/>
          <p:nvPr/>
        </p:nvSpPr>
        <p:spPr>
          <a:xfrm>
            <a:off x="3524382" y="2071737"/>
            <a:ext cx="1790964" cy="261610"/>
          </a:xfrm>
          <a:prstGeom prst="rect">
            <a:avLst/>
          </a:prstGeom>
          <a:noFill/>
        </p:spPr>
        <p:txBody>
          <a:bodyPr wrap="square">
            <a:spAutoFit/>
          </a:bodyPr>
          <a:lstStyle/>
          <a:p>
            <a:r>
              <a:rPr lang="en-US" sz="1100" i="1" cap="small" dirty="0">
                <a:solidFill>
                  <a:srgbClr val="000000"/>
                </a:solidFill>
                <a:latin typeface="Eras Medium ITC" panose="020B0602030504020804" pitchFamily="34" charset="0"/>
              </a:rPr>
              <a:t>P</a:t>
            </a:r>
            <a:r>
              <a:rPr lang="en-US" sz="1100" cap="small" dirty="0">
                <a:solidFill>
                  <a:srgbClr val="000000"/>
                </a:solidFill>
                <a:latin typeface="Eras Medium ITC" panose="020B0602030504020804" pitchFamily="34" charset="0"/>
              </a:rPr>
              <a:t>&lt;0.01</a:t>
            </a:r>
            <a:endParaRPr lang="en-US" sz="1100" i="1" cap="small" dirty="0">
              <a:solidFill>
                <a:srgbClr val="000000"/>
              </a:solidFill>
              <a:latin typeface="Eras Medium ITC" panose="020B0602030504020804" pitchFamily="34" charset="0"/>
            </a:endParaRPr>
          </a:p>
        </p:txBody>
      </p:sp>
      <p:sp>
        <p:nvSpPr>
          <p:cNvPr id="2" name="Rectangle 1">
            <a:extLst>
              <a:ext uri="{FF2B5EF4-FFF2-40B4-BE49-F238E27FC236}">
                <a16:creationId xmlns:a16="http://schemas.microsoft.com/office/drawing/2014/main" id="{07FAB1E5-E386-4F7A-8C1D-CC292933AD46}"/>
              </a:ext>
            </a:extLst>
          </p:cNvPr>
          <p:cNvSpPr/>
          <p:nvPr/>
        </p:nvSpPr>
        <p:spPr>
          <a:xfrm>
            <a:off x="255319" y="1537855"/>
            <a:ext cx="112816" cy="118753"/>
          </a:xfrm>
          <a:prstGeom prst="rect">
            <a:avLst/>
          </a:prstGeom>
          <a:solidFill>
            <a:srgbClr val="4472C4"/>
          </a:solidFill>
          <a:ln>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D68190EB-91E6-4D99-B8E9-61D10E7786C8}"/>
              </a:ext>
            </a:extLst>
          </p:cNvPr>
          <p:cNvSpPr txBox="1"/>
          <p:nvPr/>
        </p:nvSpPr>
        <p:spPr>
          <a:xfrm>
            <a:off x="368135" y="1387066"/>
            <a:ext cx="1288473" cy="430887"/>
          </a:xfrm>
          <a:prstGeom prst="rect">
            <a:avLst/>
          </a:prstGeom>
          <a:noFill/>
        </p:spPr>
        <p:txBody>
          <a:bodyPr wrap="square" rtlCol="0" anchor="ctr">
            <a:spAutoFit/>
          </a:bodyPr>
          <a:lstStyle/>
          <a:p>
            <a:r>
              <a:rPr lang="en-US" sz="1100" dirty="0"/>
              <a:t>Patients </a:t>
            </a:r>
            <a:r>
              <a:rPr lang="en-US" sz="1100" b="1" dirty="0"/>
              <a:t>with</a:t>
            </a:r>
            <a:r>
              <a:rPr lang="en-US" sz="1100" dirty="0"/>
              <a:t> a Seizure Action Plan</a:t>
            </a:r>
          </a:p>
        </p:txBody>
      </p:sp>
      <p:sp>
        <p:nvSpPr>
          <p:cNvPr id="12" name="Rectangle 11">
            <a:extLst>
              <a:ext uri="{FF2B5EF4-FFF2-40B4-BE49-F238E27FC236}">
                <a16:creationId xmlns:a16="http://schemas.microsoft.com/office/drawing/2014/main" id="{0075E90B-DB3D-4674-B9D7-5DE99117790A}"/>
              </a:ext>
            </a:extLst>
          </p:cNvPr>
          <p:cNvSpPr/>
          <p:nvPr/>
        </p:nvSpPr>
        <p:spPr>
          <a:xfrm>
            <a:off x="255319" y="1962692"/>
            <a:ext cx="112816" cy="118753"/>
          </a:xfrm>
          <a:prstGeom prst="rect">
            <a:avLst/>
          </a:prstGeom>
          <a:solidFill>
            <a:srgbClr val="ED7D31"/>
          </a:solidFill>
          <a:ln>
            <a:solidFill>
              <a:srgbClr val="ED7D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4">
            <a:extLst>
              <a:ext uri="{FF2B5EF4-FFF2-40B4-BE49-F238E27FC236}">
                <a16:creationId xmlns:a16="http://schemas.microsoft.com/office/drawing/2014/main" id="{014CA42C-9E8C-4FC5-AE77-ABA22AEF063A}"/>
              </a:ext>
            </a:extLst>
          </p:cNvPr>
          <p:cNvSpPr txBox="1"/>
          <p:nvPr/>
        </p:nvSpPr>
        <p:spPr>
          <a:xfrm>
            <a:off x="368135" y="1811903"/>
            <a:ext cx="1288473" cy="430887"/>
          </a:xfrm>
          <a:prstGeom prst="rect">
            <a:avLst/>
          </a:prstGeom>
          <a:noFill/>
        </p:spPr>
        <p:txBody>
          <a:bodyPr wrap="square" rtlCol="0" anchor="ctr">
            <a:spAutoFit/>
          </a:bodyPr>
          <a:lstStyle/>
          <a:p>
            <a:r>
              <a:rPr lang="en-US" sz="1100" dirty="0"/>
              <a:t>Patients </a:t>
            </a:r>
            <a:r>
              <a:rPr lang="en-US" sz="1100" b="1" dirty="0"/>
              <a:t>without</a:t>
            </a:r>
            <a:r>
              <a:rPr lang="en-US" sz="1100" dirty="0"/>
              <a:t> a Seizure Action Plan</a:t>
            </a:r>
          </a:p>
        </p:txBody>
      </p:sp>
      <p:sp>
        <p:nvSpPr>
          <p:cNvPr id="20" name="TextBox 19">
            <a:extLst>
              <a:ext uri="{FF2B5EF4-FFF2-40B4-BE49-F238E27FC236}">
                <a16:creationId xmlns:a16="http://schemas.microsoft.com/office/drawing/2014/main" id="{71ADC364-585A-4AD5-957B-3992F58A68A1}"/>
              </a:ext>
            </a:extLst>
          </p:cNvPr>
          <p:cNvSpPr txBox="1"/>
          <p:nvPr/>
        </p:nvSpPr>
        <p:spPr>
          <a:xfrm>
            <a:off x="5991112" y="4270743"/>
            <a:ext cx="3206327" cy="230832"/>
          </a:xfrm>
          <a:prstGeom prst="rect">
            <a:avLst/>
          </a:prstGeom>
          <a:noFill/>
        </p:spPr>
        <p:txBody>
          <a:bodyPr wrap="none" rtlCol="0" anchor="ctr">
            <a:spAutoFit/>
          </a:bodyPr>
          <a:lstStyle/>
          <a:p>
            <a:pPr algn="r"/>
            <a:r>
              <a:rPr lang="en-US" sz="900" dirty="0"/>
              <a:t>Chart review and survey of families of pediatric patients (N=100)</a:t>
            </a:r>
          </a:p>
        </p:txBody>
      </p:sp>
    </p:spTree>
    <p:extLst>
      <p:ext uri="{BB962C8B-B14F-4D97-AF65-F5344CB8AC3E}">
        <p14:creationId xmlns:p14="http://schemas.microsoft.com/office/powerpoint/2010/main" val="3270183623"/>
      </p:ext>
    </p:extLst>
  </p:cSld>
  <p:clrMapOvr>
    <a:masterClrMapping/>
  </p:clrMapOvr>
  <p:transition spd="slow">
    <p:wipe dir="r"/>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D65300A8-9B22-4AB7-9D8A-D7FA51B6D0A0}"/>
              </a:ext>
            </a:extLst>
          </p:cNvPr>
          <p:cNvGraphicFramePr/>
          <p:nvPr/>
        </p:nvGraphicFramePr>
        <p:xfrm>
          <a:off x="2185578" y="1448734"/>
          <a:ext cx="4772844" cy="2456026"/>
        </p:xfrm>
        <a:graphic>
          <a:graphicData uri="http://schemas.openxmlformats.org/drawingml/2006/chart">
            <c:chart xmlns:c="http://schemas.openxmlformats.org/drawingml/2006/chart" xmlns:r="http://schemas.openxmlformats.org/officeDocument/2006/relationships" r:id="rId2"/>
          </a:graphicData>
        </a:graphic>
      </p:graphicFrame>
      <p:sp>
        <p:nvSpPr>
          <p:cNvPr id="5" name="Title 4">
            <a:extLst>
              <a:ext uri="{FF2B5EF4-FFF2-40B4-BE49-F238E27FC236}">
                <a16:creationId xmlns:a16="http://schemas.microsoft.com/office/drawing/2014/main" id="{90DAF57A-DA6E-4750-95B2-E000D93D1FBB}"/>
              </a:ext>
            </a:extLst>
          </p:cNvPr>
          <p:cNvSpPr>
            <a:spLocks noGrp="1"/>
          </p:cNvSpPr>
          <p:nvPr>
            <p:ph type="title"/>
          </p:nvPr>
        </p:nvSpPr>
        <p:spPr/>
        <p:txBody>
          <a:bodyPr>
            <a:normAutofit fontScale="90000"/>
          </a:bodyPr>
          <a:lstStyle/>
          <a:p>
            <a:r>
              <a:rPr lang="en-US" b="1" dirty="0"/>
              <a:t>A Seizure Action Plan lowers the barriers to caregivers administering rescue medication</a:t>
            </a:r>
          </a:p>
        </p:txBody>
      </p:sp>
      <p:sp>
        <p:nvSpPr>
          <p:cNvPr id="6" name="Text Placeholder 5">
            <a:extLst>
              <a:ext uri="{FF2B5EF4-FFF2-40B4-BE49-F238E27FC236}">
                <a16:creationId xmlns:a16="http://schemas.microsoft.com/office/drawing/2014/main" id="{D9D72E86-5013-46E9-9F10-D0394DD11B8E}"/>
              </a:ext>
            </a:extLst>
          </p:cNvPr>
          <p:cNvSpPr>
            <a:spLocks noGrp="1"/>
          </p:cNvSpPr>
          <p:nvPr>
            <p:ph type="body" sz="quarter" idx="10"/>
          </p:nvPr>
        </p:nvSpPr>
        <p:spPr/>
        <p:txBody>
          <a:bodyPr/>
          <a:lstStyle/>
          <a:p>
            <a:pPr marL="0" indent="0">
              <a:lnSpc>
                <a:spcPct val="100000"/>
              </a:lnSpc>
              <a:spcBef>
                <a:spcPts val="0"/>
              </a:spcBef>
            </a:pPr>
            <a:r>
              <a:rPr lang="en-US" dirty="0"/>
              <a:t>SAP, Seizure Action Plan</a:t>
            </a:r>
          </a:p>
          <a:p>
            <a:pPr marL="0" indent="0">
              <a:lnSpc>
                <a:spcPct val="100000"/>
              </a:lnSpc>
              <a:spcBef>
                <a:spcPts val="0"/>
              </a:spcBef>
            </a:pPr>
            <a:r>
              <a:rPr lang="en-US" dirty="0"/>
              <a:t>Gainza-Lein M, et al. </a:t>
            </a:r>
            <a:r>
              <a:rPr lang="en-US" i="1" dirty="0"/>
              <a:t>Seizure.</a:t>
            </a:r>
            <a:r>
              <a:rPr lang="en-US" dirty="0"/>
              <a:t> 2017;52:188-194.</a:t>
            </a:r>
          </a:p>
        </p:txBody>
      </p:sp>
      <p:sp>
        <p:nvSpPr>
          <p:cNvPr id="13" name="TextBox 12">
            <a:extLst>
              <a:ext uri="{FF2B5EF4-FFF2-40B4-BE49-F238E27FC236}">
                <a16:creationId xmlns:a16="http://schemas.microsoft.com/office/drawing/2014/main" id="{0E629F96-FE33-4AC7-899C-0644962CF10A}"/>
              </a:ext>
            </a:extLst>
          </p:cNvPr>
          <p:cNvSpPr txBox="1"/>
          <p:nvPr/>
        </p:nvSpPr>
        <p:spPr>
          <a:xfrm>
            <a:off x="1152525" y="3794244"/>
            <a:ext cx="3009900" cy="523220"/>
          </a:xfrm>
          <a:prstGeom prst="rect">
            <a:avLst/>
          </a:prstGeom>
          <a:noFill/>
        </p:spPr>
        <p:txBody>
          <a:bodyPr wrap="square">
            <a:spAutoFit/>
          </a:bodyPr>
          <a:lstStyle/>
          <a:p>
            <a:pPr algn="r"/>
            <a:r>
              <a:rPr lang="en-US" sz="1400" b="1" cap="small" dirty="0">
                <a:solidFill>
                  <a:srgbClr val="000000"/>
                </a:solidFill>
                <a:latin typeface="Eras Medium ITC" panose="020B0602030504020804" pitchFamily="34" charset="0"/>
              </a:rPr>
              <a:t>Knew when to give rescue medication</a:t>
            </a:r>
          </a:p>
        </p:txBody>
      </p:sp>
      <p:sp>
        <p:nvSpPr>
          <p:cNvPr id="14" name="Rectangle 13">
            <a:extLst>
              <a:ext uri="{FF2B5EF4-FFF2-40B4-BE49-F238E27FC236}">
                <a16:creationId xmlns:a16="http://schemas.microsoft.com/office/drawing/2014/main" id="{D5E9112C-EFA7-417A-90CE-3BCDEC4EE7FA}"/>
              </a:ext>
            </a:extLst>
          </p:cNvPr>
          <p:cNvSpPr/>
          <p:nvPr/>
        </p:nvSpPr>
        <p:spPr>
          <a:xfrm>
            <a:off x="4210050" y="1343025"/>
            <a:ext cx="4305300" cy="297443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Box 16">
            <a:extLst>
              <a:ext uri="{FF2B5EF4-FFF2-40B4-BE49-F238E27FC236}">
                <a16:creationId xmlns:a16="http://schemas.microsoft.com/office/drawing/2014/main" id="{06A2E387-73B1-41DC-BB46-28AC22D6140C}"/>
              </a:ext>
            </a:extLst>
          </p:cNvPr>
          <p:cNvSpPr txBox="1"/>
          <p:nvPr/>
        </p:nvSpPr>
        <p:spPr>
          <a:xfrm>
            <a:off x="3740753" y="1795159"/>
            <a:ext cx="1790964" cy="261610"/>
          </a:xfrm>
          <a:prstGeom prst="rect">
            <a:avLst/>
          </a:prstGeom>
          <a:noFill/>
        </p:spPr>
        <p:txBody>
          <a:bodyPr wrap="square">
            <a:spAutoFit/>
          </a:bodyPr>
          <a:lstStyle/>
          <a:p>
            <a:r>
              <a:rPr lang="en-US" sz="1100" b="1" cap="small" dirty="0">
                <a:solidFill>
                  <a:srgbClr val="000000"/>
                </a:solidFill>
                <a:latin typeface="Eras Medium ITC" panose="020B0602030504020804" pitchFamily="34" charset="0"/>
              </a:rPr>
              <a:t>Had an SAP</a:t>
            </a:r>
          </a:p>
        </p:txBody>
      </p:sp>
      <p:sp>
        <p:nvSpPr>
          <p:cNvPr id="18" name="TextBox 17">
            <a:extLst>
              <a:ext uri="{FF2B5EF4-FFF2-40B4-BE49-F238E27FC236}">
                <a16:creationId xmlns:a16="http://schemas.microsoft.com/office/drawing/2014/main" id="{719BBF1E-564A-46AD-8C4B-5FF49FA9B6F3}"/>
              </a:ext>
            </a:extLst>
          </p:cNvPr>
          <p:cNvSpPr txBox="1"/>
          <p:nvPr/>
        </p:nvSpPr>
        <p:spPr>
          <a:xfrm>
            <a:off x="4026503" y="2440945"/>
            <a:ext cx="1790964" cy="261610"/>
          </a:xfrm>
          <a:prstGeom prst="rect">
            <a:avLst/>
          </a:prstGeom>
          <a:noFill/>
        </p:spPr>
        <p:txBody>
          <a:bodyPr wrap="square">
            <a:spAutoFit/>
          </a:bodyPr>
          <a:lstStyle/>
          <a:p>
            <a:r>
              <a:rPr lang="en-US" sz="1100" b="1" cap="small" dirty="0">
                <a:solidFill>
                  <a:srgbClr val="000000"/>
                </a:solidFill>
                <a:latin typeface="Eras Medium ITC" panose="020B0602030504020804" pitchFamily="34" charset="0"/>
              </a:rPr>
              <a:t>Didn’t have an SAP</a:t>
            </a:r>
          </a:p>
        </p:txBody>
      </p:sp>
      <p:sp>
        <p:nvSpPr>
          <p:cNvPr id="19" name="TextBox 18">
            <a:extLst>
              <a:ext uri="{FF2B5EF4-FFF2-40B4-BE49-F238E27FC236}">
                <a16:creationId xmlns:a16="http://schemas.microsoft.com/office/drawing/2014/main" id="{10E48C2C-47BE-4DD5-BBC0-03A89A229C0C}"/>
              </a:ext>
            </a:extLst>
          </p:cNvPr>
          <p:cNvSpPr txBox="1"/>
          <p:nvPr/>
        </p:nvSpPr>
        <p:spPr>
          <a:xfrm>
            <a:off x="4293203" y="2746945"/>
            <a:ext cx="1790964" cy="261610"/>
          </a:xfrm>
          <a:prstGeom prst="rect">
            <a:avLst/>
          </a:prstGeom>
          <a:noFill/>
        </p:spPr>
        <p:txBody>
          <a:bodyPr wrap="square">
            <a:spAutoFit/>
          </a:bodyPr>
          <a:lstStyle/>
          <a:p>
            <a:r>
              <a:rPr lang="en-US" sz="1100" i="1" cap="small" dirty="0">
                <a:solidFill>
                  <a:srgbClr val="000000"/>
                </a:solidFill>
                <a:latin typeface="Eras Medium ITC" panose="020B0602030504020804" pitchFamily="34" charset="0"/>
              </a:rPr>
              <a:t>P</a:t>
            </a:r>
            <a:r>
              <a:rPr lang="en-US" sz="1100" cap="small" dirty="0">
                <a:solidFill>
                  <a:srgbClr val="000000"/>
                </a:solidFill>
                <a:latin typeface="Eras Medium ITC" panose="020B0602030504020804" pitchFamily="34" charset="0"/>
              </a:rPr>
              <a:t>&lt;0.01</a:t>
            </a:r>
            <a:endParaRPr lang="en-US" sz="1100" i="1" cap="small" dirty="0">
              <a:solidFill>
                <a:srgbClr val="000000"/>
              </a:solidFill>
              <a:latin typeface="Eras Medium ITC" panose="020B0602030504020804" pitchFamily="34" charset="0"/>
            </a:endParaRPr>
          </a:p>
        </p:txBody>
      </p:sp>
      <p:sp>
        <p:nvSpPr>
          <p:cNvPr id="10" name="Rectangle 9">
            <a:extLst>
              <a:ext uri="{FF2B5EF4-FFF2-40B4-BE49-F238E27FC236}">
                <a16:creationId xmlns:a16="http://schemas.microsoft.com/office/drawing/2014/main" id="{098999F3-0307-442A-AA17-6FC460037FF4}"/>
              </a:ext>
            </a:extLst>
          </p:cNvPr>
          <p:cNvSpPr/>
          <p:nvPr/>
        </p:nvSpPr>
        <p:spPr>
          <a:xfrm>
            <a:off x="255319" y="1537855"/>
            <a:ext cx="112816" cy="118753"/>
          </a:xfrm>
          <a:prstGeom prst="rect">
            <a:avLst/>
          </a:prstGeom>
          <a:solidFill>
            <a:srgbClr val="4472C4"/>
          </a:solidFill>
          <a:ln>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5CF7155A-B6F5-4853-8C1C-F91A16AAFAE2}"/>
              </a:ext>
            </a:extLst>
          </p:cNvPr>
          <p:cNvSpPr txBox="1"/>
          <p:nvPr/>
        </p:nvSpPr>
        <p:spPr>
          <a:xfrm>
            <a:off x="368135" y="1387066"/>
            <a:ext cx="1288473" cy="430887"/>
          </a:xfrm>
          <a:prstGeom prst="rect">
            <a:avLst/>
          </a:prstGeom>
          <a:noFill/>
        </p:spPr>
        <p:txBody>
          <a:bodyPr wrap="square" rtlCol="0" anchor="ctr">
            <a:spAutoFit/>
          </a:bodyPr>
          <a:lstStyle/>
          <a:p>
            <a:r>
              <a:rPr lang="en-US" sz="1100" dirty="0"/>
              <a:t>Patients </a:t>
            </a:r>
            <a:r>
              <a:rPr lang="en-US" sz="1100" b="1" dirty="0"/>
              <a:t>with</a:t>
            </a:r>
            <a:r>
              <a:rPr lang="en-US" sz="1100" dirty="0"/>
              <a:t> a Seizure Action Plan</a:t>
            </a:r>
          </a:p>
        </p:txBody>
      </p:sp>
      <p:sp>
        <p:nvSpPr>
          <p:cNvPr id="12" name="Rectangle 11">
            <a:extLst>
              <a:ext uri="{FF2B5EF4-FFF2-40B4-BE49-F238E27FC236}">
                <a16:creationId xmlns:a16="http://schemas.microsoft.com/office/drawing/2014/main" id="{2DE9BBA3-8634-47B4-A6B6-A95AAA0AF37C}"/>
              </a:ext>
            </a:extLst>
          </p:cNvPr>
          <p:cNvSpPr/>
          <p:nvPr/>
        </p:nvSpPr>
        <p:spPr>
          <a:xfrm>
            <a:off x="255319" y="1962692"/>
            <a:ext cx="112816" cy="118753"/>
          </a:xfrm>
          <a:prstGeom prst="rect">
            <a:avLst/>
          </a:prstGeom>
          <a:solidFill>
            <a:srgbClr val="ED7D31"/>
          </a:solidFill>
          <a:ln>
            <a:solidFill>
              <a:srgbClr val="ED7D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4">
            <a:extLst>
              <a:ext uri="{FF2B5EF4-FFF2-40B4-BE49-F238E27FC236}">
                <a16:creationId xmlns:a16="http://schemas.microsoft.com/office/drawing/2014/main" id="{06C42CF0-C524-42B7-A6FC-8EE009A4D38E}"/>
              </a:ext>
            </a:extLst>
          </p:cNvPr>
          <p:cNvSpPr txBox="1"/>
          <p:nvPr/>
        </p:nvSpPr>
        <p:spPr>
          <a:xfrm>
            <a:off x="368135" y="1811903"/>
            <a:ext cx="1288473" cy="430887"/>
          </a:xfrm>
          <a:prstGeom prst="rect">
            <a:avLst/>
          </a:prstGeom>
          <a:noFill/>
        </p:spPr>
        <p:txBody>
          <a:bodyPr wrap="square" rtlCol="0" anchor="ctr">
            <a:spAutoFit/>
          </a:bodyPr>
          <a:lstStyle/>
          <a:p>
            <a:r>
              <a:rPr lang="en-US" sz="1100" dirty="0"/>
              <a:t>Patients </a:t>
            </a:r>
            <a:r>
              <a:rPr lang="en-US" sz="1100" b="1" dirty="0"/>
              <a:t>without</a:t>
            </a:r>
            <a:r>
              <a:rPr lang="en-US" sz="1100" dirty="0"/>
              <a:t> a Seizure Action Plan</a:t>
            </a:r>
          </a:p>
        </p:txBody>
      </p:sp>
      <p:sp>
        <p:nvSpPr>
          <p:cNvPr id="16" name="TextBox 15">
            <a:extLst>
              <a:ext uri="{FF2B5EF4-FFF2-40B4-BE49-F238E27FC236}">
                <a16:creationId xmlns:a16="http://schemas.microsoft.com/office/drawing/2014/main" id="{0580B705-88BA-4DA0-BA16-0B2ADD390894}"/>
              </a:ext>
            </a:extLst>
          </p:cNvPr>
          <p:cNvSpPr txBox="1"/>
          <p:nvPr/>
        </p:nvSpPr>
        <p:spPr>
          <a:xfrm>
            <a:off x="5991112" y="4270743"/>
            <a:ext cx="3206327" cy="230832"/>
          </a:xfrm>
          <a:prstGeom prst="rect">
            <a:avLst/>
          </a:prstGeom>
          <a:noFill/>
        </p:spPr>
        <p:txBody>
          <a:bodyPr wrap="none" rtlCol="0" anchor="ctr">
            <a:spAutoFit/>
          </a:bodyPr>
          <a:lstStyle/>
          <a:p>
            <a:pPr algn="r"/>
            <a:r>
              <a:rPr lang="en-US" sz="900" dirty="0"/>
              <a:t>Chart review and survey of families of pediatric patients (N=100)</a:t>
            </a:r>
          </a:p>
        </p:txBody>
      </p:sp>
    </p:spTree>
    <p:extLst>
      <p:ext uri="{BB962C8B-B14F-4D97-AF65-F5344CB8AC3E}">
        <p14:creationId xmlns:p14="http://schemas.microsoft.com/office/powerpoint/2010/main" val="893463965"/>
      </p:ext>
    </p:extLst>
  </p:cSld>
  <p:clrMapOvr>
    <a:masterClrMapping/>
  </p:clrMapOvr>
  <p:transition spd="slow">
    <p:wipe dir="r"/>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5387D6B0-6FC8-4E2F-AE52-8D80FF3182B8}"/>
              </a:ext>
            </a:extLst>
          </p:cNvPr>
          <p:cNvGraphicFramePr/>
          <p:nvPr/>
        </p:nvGraphicFramePr>
        <p:xfrm>
          <a:off x="2185578" y="1448734"/>
          <a:ext cx="4772844" cy="2456026"/>
        </p:xfrm>
        <a:graphic>
          <a:graphicData uri="http://schemas.openxmlformats.org/drawingml/2006/chart">
            <c:chart xmlns:c="http://schemas.openxmlformats.org/drawingml/2006/chart" xmlns:r="http://schemas.openxmlformats.org/officeDocument/2006/relationships" r:id="rId2"/>
          </a:graphicData>
        </a:graphic>
      </p:graphicFrame>
      <p:sp>
        <p:nvSpPr>
          <p:cNvPr id="5" name="Title 4">
            <a:extLst>
              <a:ext uri="{FF2B5EF4-FFF2-40B4-BE49-F238E27FC236}">
                <a16:creationId xmlns:a16="http://schemas.microsoft.com/office/drawing/2014/main" id="{90DAF57A-DA6E-4750-95B2-E000D93D1FBB}"/>
              </a:ext>
            </a:extLst>
          </p:cNvPr>
          <p:cNvSpPr>
            <a:spLocks noGrp="1"/>
          </p:cNvSpPr>
          <p:nvPr>
            <p:ph type="title"/>
          </p:nvPr>
        </p:nvSpPr>
        <p:spPr/>
        <p:txBody>
          <a:bodyPr>
            <a:normAutofit fontScale="90000"/>
          </a:bodyPr>
          <a:lstStyle/>
          <a:p>
            <a:r>
              <a:rPr lang="en-US" b="1" dirty="0"/>
              <a:t>A Seizure Action Plan lowers the barriers to caregivers administering rescue medication</a:t>
            </a:r>
          </a:p>
        </p:txBody>
      </p:sp>
      <p:sp>
        <p:nvSpPr>
          <p:cNvPr id="6" name="Text Placeholder 5">
            <a:extLst>
              <a:ext uri="{FF2B5EF4-FFF2-40B4-BE49-F238E27FC236}">
                <a16:creationId xmlns:a16="http://schemas.microsoft.com/office/drawing/2014/main" id="{D9D72E86-5013-46E9-9F10-D0394DD11B8E}"/>
              </a:ext>
            </a:extLst>
          </p:cNvPr>
          <p:cNvSpPr>
            <a:spLocks noGrp="1"/>
          </p:cNvSpPr>
          <p:nvPr>
            <p:ph type="body" sz="quarter" idx="10"/>
          </p:nvPr>
        </p:nvSpPr>
        <p:spPr/>
        <p:txBody>
          <a:bodyPr/>
          <a:lstStyle/>
          <a:p>
            <a:pPr marL="0" indent="0">
              <a:lnSpc>
                <a:spcPct val="100000"/>
              </a:lnSpc>
              <a:spcBef>
                <a:spcPts val="0"/>
              </a:spcBef>
            </a:pPr>
            <a:r>
              <a:rPr lang="en-US" dirty="0"/>
              <a:t>SAP, Seizure Action Plan</a:t>
            </a:r>
          </a:p>
          <a:p>
            <a:pPr marL="0" indent="0">
              <a:lnSpc>
                <a:spcPct val="100000"/>
              </a:lnSpc>
              <a:spcBef>
                <a:spcPts val="0"/>
              </a:spcBef>
            </a:pPr>
            <a:r>
              <a:rPr lang="en-US" dirty="0"/>
              <a:t>Gainza-Lein M, et al. </a:t>
            </a:r>
            <a:r>
              <a:rPr lang="en-US" i="1" dirty="0"/>
              <a:t>Seizure.</a:t>
            </a:r>
            <a:r>
              <a:rPr lang="en-US" dirty="0"/>
              <a:t> 2017;52:188-194.</a:t>
            </a:r>
          </a:p>
        </p:txBody>
      </p:sp>
      <p:sp>
        <p:nvSpPr>
          <p:cNvPr id="13" name="TextBox 12">
            <a:extLst>
              <a:ext uri="{FF2B5EF4-FFF2-40B4-BE49-F238E27FC236}">
                <a16:creationId xmlns:a16="http://schemas.microsoft.com/office/drawing/2014/main" id="{0E629F96-FE33-4AC7-899C-0644962CF10A}"/>
              </a:ext>
            </a:extLst>
          </p:cNvPr>
          <p:cNvSpPr txBox="1"/>
          <p:nvPr/>
        </p:nvSpPr>
        <p:spPr>
          <a:xfrm>
            <a:off x="1988139" y="3794244"/>
            <a:ext cx="3009900" cy="523220"/>
          </a:xfrm>
          <a:prstGeom prst="rect">
            <a:avLst/>
          </a:prstGeom>
          <a:noFill/>
        </p:spPr>
        <p:txBody>
          <a:bodyPr wrap="square">
            <a:spAutoFit/>
          </a:bodyPr>
          <a:lstStyle/>
          <a:p>
            <a:pPr algn="r"/>
            <a:r>
              <a:rPr lang="en-US" sz="1400" b="1" cap="small" dirty="0">
                <a:solidFill>
                  <a:srgbClr val="000000"/>
                </a:solidFill>
                <a:latin typeface="Eras Medium ITC" panose="020B0602030504020804" pitchFamily="34" charset="0"/>
              </a:rPr>
              <a:t>Informed school of patient’s diagnosis</a:t>
            </a:r>
          </a:p>
        </p:txBody>
      </p:sp>
      <p:sp>
        <p:nvSpPr>
          <p:cNvPr id="14" name="Rectangle 13">
            <a:extLst>
              <a:ext uri="{FF2B5EF4-FFF2-40B4-BE49-F238E27FC236}">
                <a16:creationId xmlns:a16="http://schemas.microsoft.com/office/drawing/2014/main" id="{D5E9112C-EFA7-417A-90CE-3BCDEC4EE7FA}"/>
              </a:ext>
            </a:extLst>
          </p:cNvPr>
          <p:cNvSpPr/>
          <p:nvPr/>
        </p:nvSpPr>
        <p:spPr>
          <a:xfrm>
            <a:off x="5195478" y="1343025"/>
            <a:ext cx="3319872" cy="297443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Box 16">
            <a:extLst>
              <a:ext uri="{FF2B5EF4-FFF2-40B4-BE49-F238E27FC236}">
                <a16:creationId xmlns:a16="http://schemas.microsoft.com/office/drawing/2014/main" id="{06A2E387-73B1-41DC-BB46-28AC22D6140C}"/>
              </a:ext>
            </a:extLst>
          </p:cNvPr>
          <p:cNvSpPr txBox="1"/>
          <p:nvPr/>
        </p:nvSpPr>
        <p:spPr>
          <a:xfrm>
            <a:off x="4572000" y="1373725"/>
            <a:ext cx="1790964" cy="261610"/>
          </a:xfrm>
          <a:prstGeom prst="rect">
            <a:avLst/>
          </a:prstGeom>
          <a:noFill/>
        </p:spPr>
        <p:txBody>
          <a:bodyPr wrap="square">
            <a:spAutoFit/>
          </a:bodyPr>
          <a:lstStyle/>
          <a:p>
            <a:r>
              <a:rPr lang="en-US" sz="1100" b="1" cap="small" dirty="0">
                <a:solidFill>
                  <a:srgbClr val="000000"/>
                </a:solidFill>
                <a:latin typeface="Eras Medium ITC" panose="020B0602030504020804" pitchFamily="34" charset="0"/>
              </a:rPr>
              <a:t>Had an SAP</a:t>
            </a:r>
          </a:p>
        </p:txBody>
      </p:sp>
      <p:sp>
        <p:nvSpPr>
          <p:cNvPr id="18" name="TextBox 17">
            <a:extLst>
              <a:ext uri="{FF2B5EF4-FFF2-40B4-BE49-F238E27FC236}">
                <a16:creationId xmlns:a16="http://schemas.microsoft.com/office/drawing/2014/main" id="{719BBF1E-564A-46AD-8C4B-5FF49FA9B6F3}"/>
              </a:ext>
            </a:extLst>
          </p:cNvPr>
          <p:cNvSpPr txBox="1"/>
          <p:nvPr/>
        </p:nvSpPr>
        <p:spPr>
          <a:xfrm>
            <a:off x="4857750" y="2264475"/>
            <a:ext cx="1790964" cy="261610"/>
          </a:xfrm>
          <a:prstGeom prst="rect">
            <a:avLst/>
          </a:prstGeom>
          <a:noFill/>
        </p:spPr>
        <p:txBody>
          <a:bodyPr wrap="square">
            <a:spAutoFit/>
          </a:bodyPr>
          <a:lstStyle/>
          <a:p>
            <a:r>
              <a:rPr lang="en-US" sz="1100" b="1" cap="small" dirty="0">
                <a:solidFill>
                  <a:srgbClr val="000000"/>
                </a:solidFill>
                <a:latin typeface="Eras Medium ITC" panose="020B0602030504020804" pitchFamily="34" charset="0"/>
              </a:rPr>
              <a:t>Didn’t have an SAP</a:t>
            </a:r>
          </a:p>
        </p:txBody>
      </p:sp>
      <p:sp>
        <p:nvSpPr>
          <p:cNvPr id="19" name="TextBox 18">
            <a:extLst>
              <a:ext uri="{FF2B5EF4-FFF2-40B4-BE49-F238E27FC236}">
                <a16:creationId xmlns:a16="http://schemas.microsoft.com/office/drawing/2014/main" id="{10E48C2C-47BE-4DD5-BBC0-03A89A229C0C}"/>
              </a:ext>
            </a:extLst>
          </p:cNvPr>
          <p:cNvSpPr txBox="1"/>
          <p:nvPr/>
        </p:nvSpPr>
        <p:spPr>
          <a:xfrm>
            <a:off x="5124450" y="2570475"/>
            <a:ext cx="1790964" cy="261610"/>
          </a:xfrm>
          <a:prstGeom prst="rect">
            <a:avLst/>
          </a:prstGeom>
          <a:noFill/>
        </p:spPr>
        <p:txBody>
          <a:bodyPr wrap="square">
            <a:spAutoFit/>
          </a:bodyPr>
          <a:lstStyle/>
          <a:p>
            <a:r>
              <a:rPr lang="en-US" sz="1100" i="1" cap="small" dirty="0">
                <a:solidFill>
                  <a:srgbClr val="000000"/>
                </a:solidFill>
                <a:latin typeface="Eras Medium ITC" panose="020B0602030504020804" pitchFamily="34" charset="0"/>
              </a:rPr>
              <a:t>P</a:t>
            </a:r>
            <a:r>
              <a:rPr lang="en-US" sz="1100" cap="small" dirty="0">
                <a:solidFill>
                  <a:srgbClr val="000000"/>
                </a:solidFill>
                <a:latin typeface="Eras Medium ITC" panose="020B0602030504020804" pitchFamily="34" charset="0"/>
              </a:rPr>
              <a:t>&lt;0.01</a:t>
            </a:r>
            <a:endParaRPr lang="en-US" sz="1100" i="1" cap="small" dirty="0">
              <a:solidFill>
                <a:srgbClr val="000000"/>
              </a:solidFill>
              <a:latin typeface="Eras Medium ITC" panose="020B0602030504020804" pitchFamily="34" charset="0"/>
            </a:endParaRPr>
          </a:p>
        </p:txBody>
      </p:sp>
      <p:sp>
        <p:nvSpPr>
          <p:cNvPr id="10" name="Rectangle 9">
            <a:extLst>
              <a:ext uri="{FF2B5EF4-FFF2-40B4-BE49-F238E27FC236}">
                <a16:creationId xmlns:a16="http://schemas.microsoft.com/office/drawing/2014/main" id="{9CF8EBD0-DB2B-4BD1-8194-5AE76A69FB41}"/>
              </a:ext>
            </a:extLst>
          </p:cNvPr>
          <p:cNvSpPr/>
          <p:nvPr/>
        </p:nvSpPr>
        <p:spPr>
          <a:xfrm>
            <a:off x="255319" y="1537855"/>
            <a:ext cx="112816" cy="118753"/>
          </a:xfrm>
          <a:prstGeom prst="rect">
            <a:avLst/>
          </a:prstGeom>
          <a:solidFill>
            <a:srgbClr val="4472C4"/>
          </a:solidFill>
          <a:ln>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3B21739B-A0EC-4709-87B9-244AF538BCF8}"/>
              </a:ext>
            </a:extLst>
          </p:cNvPr>
          <p:cNvSpPr txBox="1"/>
          <p:nvPr/>
        </p:nvSpPr>
        <p:spPr>
          <a:xfrm>
            <a:off x="368135" y="1387066"/>
            <a:ext cx="1288473" cy="430887"/>
          </a:xfrm>
          <a:prstGeom prst="rect">
            <a:avLst/>
          </a:prstGeom>
          <a:noFill/>
        </p:spPr>
        <p:txBody>
          <a:bodyPr wrap="square" rtlCol="0" anchor="ctr">
            <a:spAutoFit/>
          </a:bodyPr>
          <a:lstStyle/>
          <a:p>
            <a:r>
              <a:rPr lang="en-US" sz="1100" dirty="0"/>
              <a:t>Patients </a:t>
            </a:r>
            <a:r>
              <a:rPr lang="en-US" sz="1100" b="1" dirty="0"/>
              <a:t>with</a:t>
            </a:r>
            <a:r>
              <a:rPr lang="en-US" sz="1100" dirty="0"/>
              <a:t> a Seizure Action Plan</a:t>
            </a:r>
          </a:p>
        </p:txBody>
      </p:sp>
      <p:sp>
        <p:nvSpPr>
          <p:cNvPr id="12" name="Rectangle 11">
            <a:extLst>
              <a:ext uri="{FF2B5EF4-FFF2-40B4-BE49-F238E27FC236}">
                <a16:creationId xmlns:a16="http://schemas.microsoft.com/office/drawing/2014/main" id="{322F00F0-877D-4B55-9B8E-FE905E1598DB}"/>
              </a:ext>
            </a:extLst>
          </p:cNvPr>
          <p:cNvSpPr/>
          <p:nvPr/>
        </p:nvSpPr>
        <p:spPr>
          <a:xfrm>
            <a:off x="255319" y="1962692"/>
            <a:ext cx="112816" cy="118753"/>
          </a:xfrm>
          <a:prstGeom prst="rect">
            <a:avLst/>
          </a:prstGeom>
          <a:solidFill>
            <a:srgbClr val="ED7D31"/>
          </a:solidFill>
          <a:ln>
            <a:solidFill>
              <a:srgbClr val="ED7D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4">
            <a:extLst>
              <a:ext uri="{FF2B5EF4-FFF2-40B4-BE49-F238E27FC236}">
                <a16:creationId xmlns:a16="http://schemas.microsoft.com/office/drawing/2014/main" id="{2EFE4F99-F03D-46F0-8B0D-1E2F6A7F5C12}"/>
              </a:ext>
            </a:extLst>
          </p:cNvPr>
          <p:cNvSpPr txBox="1"/>
          <p:nvPr/>
        </p:nvSpPr>
        <p:spPr>
          <a:xfrm>
            <a:off x="368135" y="1811903"/>
            <a:ext cx="1288473" cy="430887"/>
          </a:xfrm>
          <a:prstGeom prst="rect">
            <a:avLst/>
          </a:prstGeom>
          <a:noFill/>
        </p:spPr>
        <p:txBody>
          <a:bodyPr wrap="square" rtlCol="0" anchor="ctr">
            <a:spAutoFit/>
          </a:bodyPr>
          <a:lstStyle/>
          <a:p>
            <a:r>
              <a:rPr lang="en-US" sz="1100" dirty="0"/>
              <a:t>Patients </a:t>
            </a:r>
            <a:r>
              <a:rPr lang="en-US" sz="1100" b="1" dirty="0"/>
              <a:t>without</a:t>
            </a:r>
            <a:r>
              <a:rPr lang="en-US" sz="1100" dirty="0"/>
              <a:t> a Seizure Action Plan</a:t>
            </a:r>
          </a:p>
        </p:txBody>
      </p:sp>
      <p:sp>
        <p:nvSpPr>
          <p:cNvPr id="16" name="TextBox 15">
            <a:extLst>
              <a:ext uri="{FF2B5EF4-FFF2-40B4-BE49-F238E27FC236}">
                <a16:creationId xmlns:a16="http://schemas.microsoft.com/office/drawing/2014/main" id="{1D023543-2702-4E2F-8E4E-3B2BA2F7E469}"/>
              </a:ext>
            </a:extLst>
          </p:cNvPr>
          <p:cNvSpPr txBox="1"/>
          <p:nvPr/>
        </p:nvSpPr>
        <p:spPr>
          <a:xfrm>
            <a:off x="5991112" y="4270743"/>
            <a:ext cx="3206327" cy="230832"/>
          </a:xfrm>
          <a:prstGeom prst="rect">
            <a:avLst/>
          </a:prstGeom>
          <a:noFill/>
        </p:spPr>
        <p:txBody>
          <a:bodyPr wrap="none" rtlCol="0" anchor="ctr">
            <a:spAutoFit/>
          </a:bodyPr>
          <a:lstStyle/>
          <a:p>
            <a:pPr algn="r"/>
            <a:r>
              <a:rPr lang="en-US" sz="900" dirty="0"/>
              <a:t>Chart review and survey of families of pediatric patients (N=100)</a:t>
            </a:r>
          </a:p>
        </p:txBody>
      </p:sp>
    </p:spTree>
    <p:extLst>
      <p:ext uri="{BB962C8B-B14F-4D97-AF65-F5344CB8AC3E}">
        <p14:creationId xmlns:p14="http://schemas.microsoft.com/office/powerpoint/2010/main" val="3178005806"/>
      </p:ext>
    </p:extLst>
  </p:cSld>
  <p:clrMapOvr>
    <a:masterClrMapping/>
  </p:clrMapOvr>
  <p:transition spd="slow">
    <p:wipe dir="r"/>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B696C727-F46B-4E98-829C-A6DCBA78E301}"/>
              </a:ext>
            </a:extLst>
          </p:cNvPr>
          <p:cNvGraphicFramePr/>
          <p:nvPr/>
        </p:nvGraphicFramePr>
        <p:xfrm>
          <a:off x="2185578" y="1448734"/>
          <a:ext cx="4772844" cy="2456026"/>
        </p:xfrm>
        <a:graphic>
          <a:graphicData uri="http://schemas.openxmlformats.org/drawingml/2006/chart">
            <c:chart xmlns:c="http://schemas.openxmlformats.org/drawingml/2006/chart" xmlns:r="http://schemas.openxmlformats.org/officeDocument/2006/relationships" r:id="rId2"/>
          </a:graphicData>
        </a:graphic>
      </p:graphicFrame>
      <p:sp>
        <p:nvSpPr>
          <p:cNvPr id="5" name="Title 4">
            <a:extLst>
              <a:ext uri="{FF2B5EF4-FFF2-40B4-BE49-F238E27FC236}">
                <a16:creationId xmlns:a16="http://schemas.microsoft.com/office/drawing/2014/main" id="{90DAF57A-DA6E-4750-95B2-E000D93D1FBB}"/>
              </a:ext>
            </a:extLst>
          </p:cNvPr>
          <p:cNvSpPr>
            <a:spLocks noGrp="1"/>
          </p:cNvSpPr>
          <p:nvPr>
            <p:ph type="title"/>
          </p:nvPr>
        </p:nvSpPr>
        <p:spPr/>
        <p:txBody>
          <a:bodyPr>
            <a:normAutofit fontScale="90000"/>
          </a:bodyPr>
          <a:lstStyle/>
          <a:p>
            <a:r>
              <a:rPr lang="en-US" b="1" dirty="0"/>
              <a:t>A Seizure Action Plan lowers the barriers to caregivers administering rescue medication</a:t>
            </a:r>
          </a:p>
        </p:txBody>
      </p:sp>
      <p:sp>
        <p:nvSpPr>
          <p:cNvPr id="6" name="Text Placeholder 5">
            <a:extLst>
              <a:ext uri="{FF2B5EF4-FFF2-40B4-BE49-F238E27FC236}">
                <a16:creationId xmlns:a16="http://schemas.microsoft.com/office/drawing/2014/main" id="{D9D72E86-5013-46E9-9F10-D0394DD11B8E}"/>
              </a:ext>
            </a:extLst>
          </p:cNvPr>
          <p:cNvSpPr>
            <a:spLocks noGrp="1"/>
          </p:cNvSpPr>
          <p:nvPr>
            <p:ph type="body" sz="quarter" idx="10"/>
          </p:nvPr>
        </p:nvSpPr>
        <p:spPr/>
        <p:txBody>
          <a:bodyPr/>
          <a:lstStyle/>
          <a:p>
            <a:pPr marL="0" indent="0">
              <a:lnSpc>
                <a:spcPct val="100000"/>
              </a:lnSpc>
              <a:spcBef>
                <a:spcPts val="0"/>
              </a:spcBef>
            </a:pPr>
            <a:r>
              <a:rPr lang="en-US" dirty="0"/>
              <a:t>SAP, Seizure Action Plan</a:t>
            </a:r>
          </a:p>
          <a:p>
            <a:pPr marL="0" indent="0">
              <a:lnSpc>
                <a:spcPct val="100000"/>
              </a:lnSpc>
              <a:spcBef>
                <a:spcPts val="0"/>
              </a:spcBef>
            </a:pPr>
            <a:r>
              <a:rPr lang="en-US" dirty="0"/>
              <a:t>Gainza-Lein M, et al. </a:t>
            </a:r>
            <a:r>
              <a:rPr lang="en-US" i="1" dirty="0"/>
              <a:t>Seizure.</a:t>
            </a:r>
            <a:r>
              <a:rPr lang="en-US" dirty="0"/>
              <a:t> 2017;52:188-194.</a:t>
            </a:r>
          </a:p>
        </p:txBody>
      </p:sp>
      <p:sp>
        <p:nvSpPr>
          <p:cNvPr id="13" name="TextBox 12">
            <a:extLst>
              <a:ext uri="{FF2B5EF4-FFF2-40B4-BE49-F238E27FC236}">
                <a16:creationId xmlns:a16="http://schemas.microsoft.com/office/drawing/2014/main" id="{0E629F96-FE33-4AC7-899C-0644962CF10A}"/>
              </a:ext>
            </a:extLst>
          </p:cNvPr>
          <p:cNvSpPr txBox="1"/>
          <p:nvPr/>
        </p:nvSpPr>
        <p:spPr>
          <a:xfrm>
            <a:off x="2797764" y="3794244"/>
            <a:ext cx="3009900" cy="523220"/>
          </a:xfrm>
          <a:prstGeom prst="rect">
            <a:avLst/>
          </a:prstGeom>
          <a:noFill/>
        </p:spPr>
        <p:txBody>
          <a:bodyPr wrap="square">
            <a:spAutoFit/>
          </a:bodyPr>
          <a:lstStyle/>
          <a:p>
            <a:pPr algn="r"/>
            <a:r>
              <a:rPr lang="en-US" sz="1400" b="1" cap="small" dirty="0">
                <a:solidFill>
                  <a:srgbClr val="000000"/>
                </a:solidFill>
                <a:latin typeface="Eras Medium ITC" panose="020B0602030504020804" pitchFamily="34" charset="0"/>
              </a:rPr>
              <a:t>School had access to rescue medication</a:t>
            </a:r>
          </a:p>
        </p:txBody>
      </p:sp>
      <p:sp>
        <p:nvSpPr>
          <p:cNvPr id="14" name="Rectangle 13">
            <a:extLst>
              <a:ext uri="{FF2B5EF4-FFF2-40B4-BE49-F238E27FC236}">
                <a16:creationId xmlns:a16="http://schemas.microsoft.com/office/drawing/2014/main" id="{D5E9112C-EFA7-417A-90CE-3BCDEC4EE7FA}"/>
              </a:ext>
            </a:extLst>
          </p:cNvPr>
          <p:cNvSpPr/>
          <p:nvPr/>
        </p:nvSpPr>
        <p:spPr>
          <a:xfrm>
            <a:off x="6005103" y="1343025"/>
            <a:ext cx="3009900" cy="297443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Box 16">
            <a:extLst>
              <a:ext uri="{FF2B5EF4-FFF2-40B4-BE49-F238E27FC236}">
                <a16:creationId xmlns:a16="http://schemas.microsoft.com/office/drawing/2014/main" id="{06A2E387-73B1-41DC-BB46-28AC22D6140C}"/>
              </a:ext>
            </a:extLst>
          </p:cNvPr>
          <p:cNvSpPr txBox="1"/>
          <p:nvPr/>
        </p:nvSpPr>
        <p:spPr>
          <a:xfrm>
            <a:off x="5353050" y="1613860"/>
            <a:ext cx="1790964" cy="261610"/>
          </a:xfrm>
          <a:prstGeom prst="rect">
            <a:avLst/>
          </a:prstGeom>
          <a:noFill/>
        </p:spPr>
        <p:txBody>
          <a:bodyPr wrap="square">
            <a:spAutoFit/>
          </a:bodyPr>
          <a:lstStyle/>
          <a:p>
            <a:r>
              <a:rPr lang="en-US" sz="1100" b="1" cap="small" dirty="0">
                <a:solidFill>
                  <a:srgbClr val="000000"/>
                </a:solidFill>
                <a:latin typeface="Eras Medium ITC" panose="020B0602030504020804" pitchFamily="34" charset="0"/>
              </a:rPr>
              <a:t>Had an SAP</a:t>
            </a:r>
          </a:p>
        </p:txBody>
      </p:sp>
      <p:sp>
        <p:nvSpPr>
          <p:cNvPr id="18" name="TextBox 17">
            <a:extLst>
              <a:ext uri="{FF2B5EF4-FFF2-40B4-BE49-F238E27FC236}">
                <a16:creationId xmlns:a16="http://schemas.microsoft.com/office/drawing/2014/main" id="{719BBF1E-564A-46AD-8C4B-5FF49FA9B6F3}"/>
              </a:ext>
            </a:extLst>
          </p:cNvPr>
          <p:cNvSpPr txBox="1"/>
          <p:nvPr/>
        </p:nvSpPr>
        <p:spPr>
          <a:xfrm>
            <a:off x="5638800" y="2066810"/>
            <a:ext cx="1790964" cy="261610"/>
          </a:xfrm>
          <a:prstGeom prst="rect">
            <a:avLst/>
          </a:prstGeom>
          <a:noFill/>
        </p:spPr>
        <p:txBody>
          <a:bodyPr wrap="square">
            <a:spAutoFit/>
          </a:bodyPr>
          <a:lstStyle/>
          <a:p>
            <a:r>
              <a:rPr lang="en-US" sz="1100" b="1" cap="small" dirty="0">
                <a:solidFill>
                  <a:srgbClr val="000000"/>
                </a:solidFill>
                <a:latin typeface="Eras Medium ITC" panose="020B0602030504020804" pitchFamily="34" charset="0"/>
              </a:rPr>
              <a:t>Didn’t have an SAP</a:t>
            </a:r>
          </a:p>
        </p:txBody>
      </p:sp>
      <p:sp>
        <p:nvSpPr>
          <p:cNvPr id="19" name="TextBox 18">
            <a:extLst>
              <a:ext uri="{FF2B5EF4-FFF2-40B4-BE49-F238E27FC236}">
                <a16:creationId xmlns:a16="http://schemas.microsoft.com/office/drawing/2014/main" id="{10E48C2C-47BE-4DD5-BBC0-03A89A229C0C}"/>
              </a:ext>
            </a:extLst>
          </p:cNvPr>
          <p:cNvSpPr txBox="1"/>
          <p:nvPr/>
        </p:nvSpPr>
        <p:spPr>
          <a:xfrm>
            <a:off x="5905500" y="2372810"/>
            <a:ext cx="1790964" cy="261610"/>
          </a:xfrm>
          <a:prstGeom prst="rect">
            <a:avLst/>
          </a:prstGeom>
          <a:noFill/>
        </p:spPr>
        <p:txBody>
          <a:bodyPr wrap="square">
            <a:spAutoFit/>
          </a:bodyPr>
          <a:lstStyle/>
          <a:p>
            <a:r>
              <a:rPr lang="en-US" sz="1100" i="1" cap="small" dirty="0">
                <a:solidFill>
                  <a:srgbClr val="000000"/>
                </a:solidFill>
                <a:latin typeface="Eras Medium ITC" panose="020B0602030504020804" pitchFamily="34" charset="0"/>
              </a:rPr>
              <a:t>P</a:t>
            </a:r>
            <a:r>
              <a:rPr lang="en-US" sz="1100" cap="small" dirty="0">
                <a:solidFill>
                  <a:srgbClr val="000000"/>
                </a:solidFill>
                <a:latin typeface="Eras Medium ITC" panose="020B0602030504020804" pitchFamily="34" charset="0"/>
              </a:rPr>
              <a:t>&lt;0.01</a:t>
            </a:r>
            <a:endParaRPr lang="en-US" sz="1100" i="1" cap="small" dirty="0">
              <a:solidFill>
                <a:srgbClr val="000000"/>
              </a:solidFill>
              <a:latin typeface="Eras Medium ITC" panose="020B0602030504020804" pitchFamily="34" charset="0"/>
            </a:endParaRPr>
          </a:p>
        </p:txBody>
      </p:sp>
      <p:sp>
        <p:nvSpPr>
          <p:cNvPr id="10" name="Rectangle 9">
            <a:extLst>
              <a:ext uri="{FF2B5EF4-FFF2-40B4-BE49-F238E27FC236}">
                <a16:creationId xmlns:a16="http://schemas.microsoft.com/office/drawing/2014/main" id="{B0680099-0D94-4B3A-B9B2-A66FA4CA0E3D}"/>
              </a:ext>
            </a:extLst>
          </p:cNvPr>
          <p:cNvSpPr/>
          <p:nvPr/>
        </p:nvSpPr>
        <p:spPr>
          <a:xfrm>
            <a:off x="255319" y="1537855"/>
            <a:ext cx="112816" cy="118753"/>
          </a:xfrm>
          <a:prstGeom prst="rect">
            <a:avLst/>
          </a:prstGeom>
          <a:solidFill>
            <a:srgbClr val="4472C4"/>
          </a:solidFill>
          <a:ln>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36542C1F-BC8F-4A53-A41D-B1391C886EEC}"/>
              </a:ext>
            </a:extLst>
          </p:cNvPr>
          <p:cNvSpPr txBox="1"/>
          <p:nvPr/>
        </p:nvSpPr>
        <p:spPr>
          <a:xfrm>
            <a:off x="368135" y="1387066"/>
            <a:ext cx="1288473" cy="430887"/>
          </a:xfrm>
          <a:prstGeom prst="rect">
            <a:avLst/>
          </a:prstGeom>
          <a:noFill/>
        </p:spPr>
        <p:txBody>
          <a:bodyPr wrap="square" rtlCol="0" anchor="ctr">
            <a:spAutoFit/>
          </a:bodyPr>
          <a:lstStyle/>
          <a:p>
            <a:r>
              <a:rPr lang="en-US" sz="1100" dirty="0"/>
              <a:t>Patients </a:t>
            </a:r>
            <a:r>
              <a:rPr lang="en-US" sz="1100" b="1" dirty="0"/>
              <a:t>with</a:t>
            </a:r>
            <a:r>
              <a:rPr lang="en-US" sz="1100" dirty="0"/>
              <a:t> a Seizure Action Plan</a:t>
            </a:r>
          </a:p>
        </p:txBody>
      </p:sp>
      <p:sp>
        <p:nvSpPr>
          <p:cNvPr id="12" name="Rectangle 11">
            <a:extLst>
              <a:ext uri="{FF2B5EF4-FFF2-40B4-BE49-F238E27FC236}">
                <a16:creationId xmlns:a16="http://schemas.microsoft.com/office/drawing/2014/main" id="{A2216D06-0DF7-44E0-BA38-D6F948A6CCE9}"/>
              </a:ext>
            </a:extLst>
          </p:cNvPr>
          <p:cNvSpPr/>
          <p:nvPr/>
        </p:nvSpPr>
        <p:spPr>
          <a:xfrm>
            <a:off x="255319" y="1962692"/>
            <a:ext cx="112816" cy="118753"/>
          </a:xfrm>
          <a:prstGeom prst="rect">
            <a:avLst/>
          </a:prstGeom>
          <a:solidFill>
            <a:srgbClr val="ED7D31"/>
          </a:solidFill>
          <a:ln>
            <a:solidFill>
              <a:srgbClr val="ED7D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4">
            <a:extLst>
              <a:ext uri="{FF2B5EF4-FFF2-40B4-BE49-F238E27FC236}">
                <a16:creationId xmlns:a16="http://schemas.microsoft.com/office/drawing/2014/main" id="{6A8B0AA0-467E-47DB-B188-4453A41D1800}"/>
              </a:ext>
            </a:extLst>
          </p:cNvPr>
          <p:cNvSpPr txBox="1"/>
          <p:nvPr/>
        </p:nvSpPr>
        <p:spPr>
          <a:xfrm>
            <a:off x="368135" y="1811903"/>
            <a:ext cx="1288473" cy="430887"/>
          </a:xfrm>
          <a:prstGeom prst="rect">
            <a:avLst/>
          </a:prstGeom>
          <a:noFill/>
        </p:spPr>
        <p:txBody>
          <a:bodyPr wrap="square" rtlCol="0" anchor="ctr">
            <a:spAutoFit/>
          </a:bodyPr>
          <a:lstStyle/>
          <a:p>
            <a:r>
              <a:rPr lang="en-US" sz="1100" dirty="0"/>
              <a:t>Patients </a:t>
            </a:r>
            <a:r>
              <a:rPr lang="en-US" sz="1100" b="1" dirty="0"/>
              <a:t>without</a:t>
            </a:r>
            <a:r>
              <a:rPr lang="en-US" sz="1100" dirty="0"/>
              <a:t> a Seizure Action Plan</a:t>
            </a:r>
          </a:p>
        </p:txBody>
      </p:sp>
      <p:sp>
        <p:nvSpPr>
          <p:cNvPr id="16" name="TextBox 15">
            <a:extLst>
              <a:ext uri="{FF2B5EF4-FFF2-40B4-BE49-F238E27FC236}">
                <a16:creationId xmlns:a16="http://schemas.microsoft.com/office/drawing/2014/main" id="{28EE1C7E-F2CF-4BE1-88E3-0FBE93B6D71D}"/>
              </a:ext>
            </a:extLst>
          </p:cNvPr>
          <p:cNvSpPr txBox="1"/>
          <p:nvPr/>
        </p:nvSpPr>
        <p:spPr>
          <a:xfrm>
            <a:off x="5991112" y="4270743"/>
            <a:ext cx="3206327" cy="230832"/>
          </a:xfrm>
          <a:prstGeom prst="rect">
            <a:avLst/>
          </a:prstGeom>
          <a:noFill/>
        </p:spPr>
        <p:txBody>
          <a:bodyPr wrap="none" rtlCol="0" anchor="ctr">
            <a:spAutoFit/>
          </a:bodyPr>
          <a:lstStyle/>
          <a:p>
            <a:pPr algn="r"/>
            <a:r>
              <a:rPr lang="en-US" sz="900" dirty="0"/>
              <a:t>Chart review and survey of families of pediatric patients (N=100)</a:t>
            </a:r>
          </a:p>
        </p:txBody>
      </p:sp>
    </p:spTree>
    <p:extLst>
      <p:ext uri="{BB962C8B-B14F-4D97-AF65-F5344CB8AC3E}">
        <p14:creationId xmlns:p14="http://schemas.microsoft.com/office/powerpoint/2010/main" val="3639091368"/>
      </p:ext>
    </p:extLst>
  </p:cSld>
  <p:clrMapOvr>
    <a:masterClrMapping/>
  </p:clrMapOvr>
  <p:transition spd="slow">
    <p:wipe dir="r"/>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0DAF57A-DA6E-4750-95B2-E000D93D1FBB}"/>
              </a:ext>
            </a:extLst>
          </p:cNvPr>
          <p:cNvSpPr>
            <a:spLocks noGrp="1"/>
          </p:cNvSpPr>
          <p:nvPr>
            <p:ph type="title"/>
          </p:nvPr>
        </p:nvSpPr>
        <p:spPr/>
        <p:txBody>
          <a:bodyPr>
            <a:normAutofit fontScale="90000"/>
          </a:bodyPr>
          <a:lstStyle/>
          <a:p>
            <a:r>
              <a:rPr lang="en-US" b="1" dirty="0"/>
              <a:t>A Seizure Action Plan lowers the barriers to caregivers administering rescue medication</a:t>
            </a:r>
          </a:p>
        </p:txBody>
      </p:sp>
      <p:sp>
        <p:nvSpPr>
          <p:cNvPr id="6" name="Text Placeholder 5">
            <a:extLst>
              <a:ext uri="{FF2B5EF4-FFF2-40B4-BE49-F238E27FC236}">
                <a16:creationId xmlns:a16="http://schemas.microsoft.com/office/drawing/2014/main" id="{D9D72E86-5013-46E9-9F10-D0394DD11B8E}"/>
              </a:ext>
            </a:extLst>
          </p:cNvPr>
          <p:cNvSpPr>
            <a:spLocks noGrp="1"/>
          </p:cNvSpPr>
          <p:nvPr>
            <p:ph type="body" sz="quarter" idx="10"/>
          </p:nvPr>
        </p:nvSpPr>
        <p:spPr/>
        <p:txBody>
          <a:bodyPr/>
          <a:lstStyle/>
          <a:p>
            <a:pPr marL="0" indent="0">
              <a:lnSpc>
                <a:spcPct val="100000"/>
              </a:lnSpc>
              <a:spcBef>
                <a:spcPts val="0"/>
              </a:spcBef>
            </a:pPr>
            <a:r>
              <a:rPr lang="en-US" dirty="0"/>
              <a:t>SAP, Seizure Action Plan</a:t>
            </a:r>
          </a:p>
          <a:p>
            <a:pPr marL="0" indent="0">
              <a:lnSpc>
                <a:spcPct val="100000"/>
              </a:lnSpc>
              <a:spcBef>
                <a:spcPts val="0"/>
              </a:spcBef>
            </a:pPr>
            <a:r>
              <a:rPr lang="en-US" dirty="0"/>
              <a:t>Gainza-Lein M, et al. </a:t>
            </a:r>
            <a:r>
              <a:rPr lang="en-US" i="1" dirty="0"/>
              <a:t>Seizure.</a:t>
            </a:r>
            <a:r>
              <a:rPr lang="en-US" dirty="0"/>
              <a:t> 2017;52:188-194.</a:t>
            </a:r>
          </a:p>
        </p:txBody>
      </p:sp>
      <p:graphicFrame>
        <p:nvGraphicFramePr>
          <p:cNvPr id="11" name="Chart 10">
            <a:extLst>
              <a:ext uri="{FF2B5EF4-FFF2-40B4-BE49-F238E27FC236}">
                <a16:creationId xmlns:a16="http://schemas.microsoft.com/office/drawing/2014/main" id="{125B0736-6082-44FF-B001-33163763B726}"/>
              </a:ext>
            </a:extLst>
          </p:cNvPr>
          <p:cNvGraphicFramePr/>
          <p:nvPr/>
        </p:nvGraphicFramePr>
        <p:xfrm>
          <a:off x="2185578" y="1448734"/>
          <a:ext cx="4772844" cy="2456026"/>
        </p:xfrm>
        <a:graphic>
          <a:graphicData uri="http://schemas.openxmlformats.org/drawingml/2006/chart">
            <c:chart xmlns:c="http://schemas.openxmlformats.org/drawingml/2006/chart" xmlns:r="http://schemas.openxmlformats.org/officeDocument/2006/relationships" r:id="rId2"/>
          </a:graphicData>
        </a:graphic>
      </p:graphicFrame>
      <p:sp>
        <p:nvSpPr>
          <p:cNvPr id="13" name="TextBox 12">
            <a:extLst>
              <a:ext uri="{FF2B5EF4-FFF2-40B4-BE49-F238E27FC236}">
                <a16:creationId xmlns:a16="http://schemas.microsoft.com/office/drawing/2014/main" id="{0E629F96-FE33-4AC7-899C-0644962CF10A}"/>
              </a:ext>
            </a:extLst>
          </p:cNvPr>
          <p:cNvSpPr txBox="1"/>
          <p:nvPr/>
        </p:nvSpPr>
        <p:spPr>
          <a:xfrm>
            <a:off x="3609975" y="3794244"/>
            <a:ext cx="3009900" cy="523220"/>
          </a:xfrm>
          <a:prstGeom prst="rect">
            <a:avLst/>
          </a:prstGeom>
          <a:noFill/>
        </p:spPr>
        <p:txBody>
          <a:bodyPr wrap="square">
            <a:spAutoFit/>
          </a:bodyPr>
          <a:lstStyle/>
          <a:p>
            <a:pPr algn="r"/>
            <a:r>
              <a:rPr lang="en-US" sz="1400" b="1" cap="small" dirty="0">
                <a:solidFill>
                  <a:srgbClr val="000000"/>
                </a:solidFill>
                <a:latin typeface="Eras Medium ITC" panose="020B0602030504020804" pitchFamily="34" charset="0"/>
              </a:rPr>
              <a:t>Knew what to do if rescue medication failed</a:t>
            </a:r>
          </a:p>
        </p:txBody>
      </p:sp>
      <p:sp>
        <p:nvSpPr>
          <p:cNvPr id="14" name="Rectangle 13">
            <a:extLst>
              <a:ext uri="{FF2B5EF4-FFF2-40B4-BE49-F238E27FC236}">
                <a16:creationId xmlns:a16="http://schemas.microsoft.com/office/drawing/2014/main" id="{D5E9112C-EFA7-417A-90CE-3BCDEC4EE7FA}"/>
              </a:ext>
            </a:extLst>
          </p:cNvPr>
          <p:cNvSpPr/>
          <p:nvPr/>
        </p:nvSpPr>
        <p:spPr>
          <a:xfrm>
            <a:off x="6619875" y="1343025"/>
            <a:ext cx="2238375" cy="297443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Box 16">
            <a:extLst>
              <a:ext uri="{FF2B5EF4-FFF2-40B4-BE49-F238E27FC236}">
                <a16:creationId xmlns:a16="http://schemas.microsoft.com/office/drawing/2014/main" id="{06A2E387-73B1-41DC-BB46-28AC22D6140C}"/>
              </a:ext>
            </a:extLst>
          </p:cNvPr>
          <p:cNvSpPr txBox="1"/>
          <p:nvPr/>
        </p:nvSpPr>
        <p:spPr>
          <a:xfrm>
            <a:off x="6152886" y="2005655"/>
            <a:ext cx="1790964" cy="261610"/>
          </a:xfrm>
          <a:prstGeom prst="rect">
            <a:avLst/>
          </a:prstGeom>
          <a:noFill/>
        </p:spPr>
        <p:txBody>
          <a:bodyPr wrap="square">
            <a:spAutoFit/>
          </a:bodyPr>
          <a:lstStyle/>
          <a:p>
            <a:r>
              <a:rPr lang="en-US" sz="1100" b="1" cap="small" dirty="0">
                <a:solidFill>
                  <a:srgbClr val="000000"/>
                </a:solidFill>
                <a:latin typeface="Eras Medium ITC" panose="020B0602030504020804" pitchFamily="34" charset="0"/>
              </a:rPr>
              <a:t>Had an SAP</a:t>
            </a:r>
          </a:p>
        </p:txBody>
      </p:sp>
      <p:sp>
        <p:nvSpPr>
          <p:cNvPr id="18" name="TextBox 17">
            <a:extLst>
              <a:ext uri="{FF2B5EF4-FFF2-40B4-BE49-F238E27FC236}">
                <a16:creationId xmlns:a16="http://schemas.microsoft.com/office/drawing/2014/main" id="{719BBF1E-564A-46AD-8C4B-5FF49FA9B6F3}"/>
              </a:ext>
            </a:extLst>
          </p:cNvPr>
          <p:cNvSpPr txBox="1"/>
          <p:nvPr/>
        </p:nvSpPr>
        <p:spPr>
          <a:xfrm>
            <a:off x="6438636" y="2607077"/>
            <a:ext cx="1790964" cy="261610"/>
          </a:xfrm>
          <a:prstGeom prst="rect">
            <a:avLst/>
          </a:prstGeom>
          <a:noFill/>
        </p:spPr>
        <p:txBody>
          <a:bodyPr wrap="square">
            <a:spAutoFit/>
          </a:bodyPr>
          <a:lstStyle/>
          <a:p>
            <a:r>
              <a:rPr lang="en-US" sz="1100" b="1" cap="small" dirty="0">
                <a:solidFill>
                  <a:srgbClr val="000000"/>
                </a:solidFill>
                <a:latin typeface="Eras Medium ITC" panose="020B0602030504020804" pitchFamily="34" charset="0"/>
              </a:rPr>
              <a:t>Didn’t have an SAP</a:t>
            </a:r>
          </a:p>
        </p:txBody>
      </p:sp>
      <p:sp>
        <p:nvSpPr>
          <p:cNvPr id="19" name="TextBox 18">
            <a:extLst>
              <a:ext uri="{FF2B5EF4-FFF2-40B4-BE49-F238E27FC236}">
                <a16:creationId xmlns:a16="http://schemas.microsoft.com/office/drawing/2014/main" id="{10E48C2C-47BE-4DD5-BBC0-03A89A229C0C}"/>
              </a:ext>
            </a:extLst>
          </p:cNvPr>
          <p:cNvSpPr txBox="1"/>
          <p:nvPr/>
        </p:nvSpPr>
        <p:spPr>
          <a:xfrm>
            <a:off x="6705336" y="2913077"/>
            <a:ext cx="1790964" cy="261610"/>
          </a:xfrm>
          <a:prstGeom prst="rect">
            <a:avLst/>
          </a:prstGeom>
          <a:noFill/>
        </p:spPr>
        <p:txBody>
          <a:bodyPr wrap="square">
            <a:spAutoFit/>
          </a:bodyPr>
          <a:lstStyle/>
          <a:p>
            <a:r>
              <a:rPr lang="en-US" sz="1100" i="1" cap="small" dirty="0">
                <a:solidFill>
                  <a:srgbClr val="000000"/>
                </a:solidFill>
                <a:latin typeface="Eras Medium ITC" panose="020B0602030504020804" pitchFamily="34" charset="0"/>
              </a:rPr>
              <a:t>P</a:t>
            </a:r>
            <a:r>
              <a:rPr lang="en-US" sz="1100" cap="small" dirty="0">
                <a:solidFill>
                  <a:srgbClr val="000000"/>
                </a:solidFill>
                <a:latin typeface="Eras Medium ITC" panose="020B0602030504020804" pitchFamily="34" charset="0"/>
              </a:rPr>
              <a:t>&lt;0.01</a:t>
            </a:r>
            <a:endParaRPr lang="en-US" sz="1100" i="1" cap="small" dirty="0">
              <a:solidFill>
                <a:srgbClr val="000000"/>
              </a:solidFill>
              <a:latin typeface="Eras Medium ITC" panose="020B0602030504020804" pitchFamily="34" charset="0"/>
            </a:endParaRPr>
          </a:p>
        </p:txBody>
      </p:sp>
      <p:sp>
        <p:nvSpPr>
          <p:cNvPr id="10" name="Rectangle 9">
            <a:extLst>
              <a:ext uri="{FF2B5EF4-FFF2-40B4-BE49-F238E27FC236}">
                <a16:creationId xmlns:a16="http://schemas.microsoft.com/office/drawing/2014/main" id="{6E53C204-349B-4C36-8B3E-AD6F78128D4D}"/>
              </a:ext>
            </a:extLst>
          </p:cNvPr>
          <p:cNvSpPr/>
          <p:nvPr/>
        </p:nvSpPr>
        <p:spPr>
          <a:xfrm>
            <a:off x="255319" y="1537855"/>
            <a:ext cx="112816" cy="118753"/>
          </a:xfrm>
          <a:prstGeom prst="rect">
            <a:avLst/>
          </a:prstGeom>
          <a:solidFill>
            <a:srgbClr val="4472C4"/>
          </a:solidFill>
          <a:ln>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a:extLst>
              <a:ext uri="{FF2B5EF4-FFF2-40B4-BE49-F238E27FC236}">
                <a16:creationId xmlns:a16="http://schemas.microsoft.com/office/drawing/2014/main" id="{06DA6FF3-8782-48AB-9528-ADB798A69994}"/>
              </a:ext>
            </a:extLst>
          </p:cNvPr>
          <p:cNvSpPr txBox="1"/>
          <p:nvPr/>
        </p:nvSpPr>
        <p:spPr>
          <a:xfrm>
            <a:off x="368135" y="1387066"/>
            <a:ext cx="1288473" cy="430887"/>
          </a:xfrm>
          <a:prstGeom prst="rect">
            <a:avLst/>
          </a:prstGeom>
          <a:noFill/>
        </p:spPr>
        <p:txBody>
          <a:bodyPr wrap="square" rtlCol="0" anchor="ctr">
            <a:spAutoFit/>
          </a:bodyPr>
          <a:lstStyle/>
          <a:p>
            <a:r>
              <a:rPr lang="en-US" sz="1100" dirty="0"/>
              <a:t>Patients </a:t>
            </a:r>
            <a:r>
              <a:rPr lang="en-US" sz="1100" b="1" dirty="0"/>
              <a:t>with</a:t>
            </a:r>
            <a:r>
              <a:rPr lang="en-US" sz="1100" dirty="0"/>
              <a:t> a Seizure Action Plan</a:t>
            </a:r>
          </a:p>
        </p:txBody>
      </p:sp>
      <p:sp>
        <p:nvSpPr>
          <p:cNvPr id="15" name="Rectangle 14">
            <a:extLst>
              <a:ext uri="{FF2B5EF4-FFF2-40B4-BE49-F238E27FC236}">
                <a16:creationId xmlns:a16="http://schemas.microsoft.com/office/drawing/2014/main" id="{852C7F1F-C6FD-4E3A-87E7-4FA25050561E}"/>
              </a:ext>
            </a:extLst>
          </p:cNvPr>
          <p:cNvSpPr/>
          <p:nvPr/>
        </p:nvSpPr>
        <p:spPr>
          <a:xfrm>
            <a:off x="255319" y="1962692"/>
            <a:ext cx="112816" cy="118753"/>
          </a:xfrm>
          <a:prstGeom prst="rect">
            <a:avLst/>
          </a:prstGeom>
          <a:solidFill>
            <a:srgbClr val="ED7D31"/>
          </a:solidFill>
          <a:ln>
            <a:solidFill>
              <a:srgbClr val="ED7D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Box 15">
            <a:extLst>
              <a:ext uri="{FF2B5EF4-FFF2-40B4-BE49-F238E27FC236}">
                <a16:creationId xmlns:a16="http://schemas.microsoft.com/office/drawing/2014/main" id="{D59AD7DC-F9FB-4757-B330-4CE527BF466C}"/>
              </a:ext>
            </a:extLst>
          </p:cNvPr>
          <p:cNvSpPr txBox="1"/>
          <p:nvPr/>
        </p:nvSpPr>
        <p:spPr>
          <a:xfrm>
            <a:off x="368135" y="1811903"/>
            <a:ext cx="1288473" cy="430887"/>
          </a:xfrm>
          <a:prstGeom prst="rect">
            <a:avLst/>
          </a:prstGeom>
          <a:noFill/>
        </p:spPr>
        <p:txBody>
          <a:bodyPr wrap="square" rtlCol="0" anchor="ctr">
            <a:spAutoFit/>
          </a:bodyPr>
          <a:lstStyle/>
          <a:p>
            <a:r>
              <a:rPr lang="en-US" sz="1100" dirty="0"/>
              <a:t>Patients </a:t>
            </a:r>
            <a:r>
              <a:rPr lang="en-US" sz="1100" b="1" dirty="0"/>
              <a:t>without</a:t>
            </a:r>
            <a:r>
              <a:rPr lang="en-US" sz="1100" dirty="0"/>
              <a:t> a Seizure Action Plan</a:t>
            </a:r>
          </a:p>
        </p:txBody>
      </p:sp>
      <p:sp>
        <p:nvSpPr>
          <p:cNvPr id="20" name="TextBox 19">
            <a:extLst>
              <a:ext uri="{FF2B5EF4-FFF2-40B4-BE49-F238E27FC236}">
                <a16:creationId xmlns:a16="http://schemas.microsoft.com/office/drawing/2014/main" id="{3E76D620-7FC6-4B4D-BF40-BB519EB097EF}"/>
              </a:ext>
            </a:extLst>
          </p:cNvPr>
          <p:cNvSpPr txBox="1"/>
          <p:nvPr/>
        </p:nvSpPr>
        <p:spPr>
          <a:xfrm>
            <a:off x="5991112" y="4270743"/>
            <a:ext cx="3206327" cy="230832"/>
          </a:xfrm>
          <a:prstGeom prst="rect">
            <a:avLst/>
          </a:prstGeom>
          <a:noFill/>
        </p:spPr>
        <p:txBody>
          <a:bodyPr wrap="none" rtlCol="0" anchor="ctr">
            <a:spAutoFit/>
          </a:bodyPr>
          <a:lstStyle/>
          <a:p>
            <a:pPr algn="r"/>
            <a:r>
              <a:rPr lang="en-US" sz="900" dirty="0"/>
              <a:t>Chart review and survey of families of pediatric patients (N=100)</a:t>
            </a:r>
          </a:p>
        </p:txBody>
      </p:sp>
    </p:spTree>
    <p:extLst>
      <p:ext uri="{BB962C8B-B14F-4D97-AF65-F5344CB8AC3E}">
        <p14:creationId xmlns:p14="http://schemas.microsoft.com/office/powerpoint/2010/main" val="643319130"/>
      </p:ext>
    </p:extLst>
  </p:cSld>
  <p:clrMapOvr>
    <a:masterClrMapping/>
  </p:clrMapOvr>
  <p:transition spd="slow">
    <p:wipe dir="r"/>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F1BC64-FCBC-4796-823D-03CE1A5B81B8}"/>
              </a:ext>
            </a:extLst>
          </p:cNvPr>
          <p:cNvSpPr>
            <a:spLocks noGrp="1"/>
          </p:cNvSpPr>
          <p:nvPr>
            <p:ph type="title"/>
          </p:nvPr>
        </p:nvSpPr>
        <p:spPr/>
        <p:txBody>
          <a:bodyPr/>
          <a:lstStyle/>
          <a:p>
            <a:r>
              <a:rPr lang="en-US" b="1" dirty="0"/>
              <a:t>SAPs work, but they aren’t widely being used</a:t>
            </a:r>
          </a:p>
        </p:txBody>
      </p:sp>
      <p:sp>
        <p:nvSpPr>
          <p:cNvPr id="3" name="Text Placeholder 2">
            <a:extLst>
              <a:ext uri="{FF2B5EF4-FFF2-40B4-BE49-F238E27FC236}">
                <a16:creationId xmlns:a16="http://schemas.microsoft.com/office/drawing/2014/main" id="{77D63F83-8056-45CA-B025-FC6F2C21A52D}"/>
              </a:ext>
            </a:extLst>
          </p:cNvPr>
          <p:cNvSpPr>
            <a:spLocks noGrp="1"/>
          </p:cNvSpPr>
          <p:nvPr>
            <p:ph type="body" sz="quarter" idx="10"/>
          </p:nvPr>
        </p:nvSpPr>
        <p:spPr/>
        <p:txBody>
          <a:bodyPr/>
          <a:lstStyle/>
          <a:p>
            <a:pPr marL="0" indent="0">
              <a:lnSpc>
                <a:spcPct val="100000"/>
              </a:lnSpc>
              <a:spcBef>
                <a:spcPts val="0"/>
              </a:spcBef>
            </a:pPr>
            <a:r>
              <a:rPr lang="en-US" dirty="0"/>
              <a:t>SAP, Seizure Action Plan</a:t>
            </a:r>
          </a:p>
          <a:p>
            <a:pPr marL="0" indent="0">
              <a:lnSpc>
                <a:spcPct val="100000"/>
              </a:lnSpc>
              <a:spcBef>
                <a:spcPts val="0"/>
              </a:spcBef>
            </a:pPr>
            <a:r>
              <a:rPr lang="en-US" dirty="0"/>
              <a:t>Gainza-Lein M, et al. </a:t>
            </a:r>
            <a:r>
              <a:rPr lang="en-US" i="1" dirty="0"/>
              <a:t>Seizure.</a:t>
            </a:r>
            <a:r>
              <a:rPr lang="en-US" dirty="0"/>
              <a:t> 2017;52:188-194.</a:t>
            </a:r>
          </a:p>
        </p:txBody>
      </p:sp>
      <p:graphicFrame>
        <p:nvGraphicFramePr>
          <p:cNvPr id="4" name="Chart 3">
            <a:extLst>
              <a:ext uri="{FF2B5EF4-FFF2-40B4-BE49-F238E27FC236}">
                <a16:creationId xmlns:a16="http://schemas.microsoft.com/office/drawing/2014/main" id="{13A47F29-E7F3-4B61-B034-6E611EFE038F}"/>
              </a:ext>
            </a:extLst>
          </p:cNvPr>
          <p:cNvGraphicFramePr/>
          <p:nvPr/>
        </p:nvGraphicFramePr>
        <p:xfrm>
          <a:off x="2464982" y="1096371"/>
          <a:ext cx="4816702" cy="3211134"/>
        </p:xfrm>
        <a:graphic>
          <a:graphicData uri="http://schemas.openxmlformats.org/drawingml/2006/chart">
            <c:chart xmlns:c="http://schemas.openxmlformats.org/drawingml/2006/chart" xmlns:r="http://schemas.openxmlformats.org/officeDocument/2006/relationships" r:id="rId2"/>
          </a:graphicData>
        </a:graphic>
      </p:graphicFrame>
      <p:pic>
        <p:nvPicPr>
          <p:cNvPr id="17" name="Picture 16">
            <a:extLst>
              <a:ext uri="{FF2B5EF4-FFF2-40B4-BE49-F238E27FC236}">
                <a16:creationId xmlns:a16="http://schemas.microsoft.com/office/drawing/2014/main" id="{8CE4354F-7772-4EB2-B091-C6AB656B892E}"/>
              </a:ext>
            </a:extLst>
          </p:cNvPr>
          <p:cNvPicPr>
            <a:picLocks noChangeAspect="1"/>
          </p:cNvPicPr>
          <p:nvPr/>
        </p:nvPicPr>
        <p:blipFill>
          <a:blip r:embed="rId3"/>
          <a:stretch>
            <a:fillRect/>
          </a:stretch>
        </p:blipFill>
        <p:spPr>
          <a:xfrm>
            <a:off x="3091804" y="2000250"/>
            <a:ext cx="1837362" cy="1557197"/>
          </a:xfrm>
          <a:prstGeom prst="rect">
            <a:avLst/>
          </a:prstGeom>
        </p:spPr>
      </p:pic>
      <p:sp>
        <p:nvSpPr>
          <p:cNvPr id="27" name="TextBox 26">
            <a:extLst>
              <a:ext uri="{FF2B5EF4-FFF2-40B4-BE49-F238E27FC236}">
                <a16:creationId xmlns:a16="http://schemas.microsoft.com/office/drawing/2014/main" id="{5574CFC3-4972-496A-92BE-85475515F232}"/>
              </a:ext>
            </a:extLst>
          </p:cNvPr>
          <p:cNvSpPr txBox="1"/>
          <p:nvPr/>
        </p:nvSpPr>
        <p:spPr>
          <a:xfrm>
            <a:off x="667530" y="2302544"/>
            <a:ext cx="2624140" cy="646331"/>
          </a:xfrm>
          <a:prstGeom prst="rect">
            <a:avLst/>
          </a:prstGeom>
          <a:noFill/>
        </p:spPr>
        <p:txBody>
          <a:bodyPr wrap="square">
            <a:spAutoFit/>
          </a:bodyPr>
          <a:lstStyle/>
          <a:p>
            <a:pPr algn="r"/>
            <a:r>
              <a:rPr lang="en-US" sz="1800" b="1" u="sng" cap="small" dirty="0">
                <a:solidFill>
                  <a:srgbClr val="000000"/>
                </a:solidFill>
                <a:latin typeface="Eras Medium ITC" panose="020B0602030504020804" pitchFamily="34" charset="0"/>
              </a:rPr>
              <a:t>Parents</a:t>
            </a:r>
            <a:r>
              <a:rPr lang="en-US" sz="1800" b="1" cap="small" dirty="0">
                <a:solidFill>
                  <a:srgbClr val="000000"/>
                </a:solidFill>
                <a:latin typeface="Eras Medium ITC" panose="020B0602030504020804" pitchFamily="34" charset="0"/>
              </a:rPr>
              <a:t> who recalled having an SAP</a:t>
            </a:r>
            <a:endParaRPr lang="en-US" sz="1400" b="1" cap="small" spc="-150" dirty="0">
              <a:solidFill>
                <a:srgbClr val="000000"/>
              </a:solidFill>
              <a:latin typeface="Eras Medium ITC" panose="020B0602030504020804" pitchFamily="34" charset="0"/>
            </a:endParaRPr>
          </a:p>
        </p:txBody>
      </p:sp>
      <p:grpSp>
        <p:nvGrpSpPr>
          <p:cNvPr id="31" name="Group 30">
            <a:extLst>
              <a:ext uri="{FF2B5EF4-FFF2-40B4-BE49-F238E27FC236}">
                <a16:creationId xmlns:a16="http://schemas.microsoft.com/office/drawing/2014/main" id="{A65D04B4-91C4-4C5F-BE0A-88AD94D5F6FA}"/>
              </a:ext>
            </a:extLst>
          </p:cNvPr>
          <p:cNvGrpSpPr/>
          <p:nvPr/>
        </p:nvGrpSpPr>
        <p:grpSpPr>
          <a:xfrm>
            <a:off x="4503794" y="1130451"/>
            <a:ext cx="4164931" cy="3287819"/>
            <a:chOff x="4503794" y="1130451"/>
            <a:chExt cx="4164931" cy="3287819"/>
          </a:xfrm>
        </p:grpSpPr>
        <p:sp>
          <p:nvSpPr>
            <p:cNvPr id="21" name="Arrow: Circular 20">
              <a:extLst>
                <a:ext uri="{FF2B5EF4-FFF2-40B4-BE49-F238E27FC236}">
                  <a16:creationId xmlns:a16="http://schemas.microsoft.com/office/drawing/2014/main" id="{8689F6C7-5551-44B8-BA31-914F3E969720}"/>
                </a:ext>
              </a:extLst>
            </p:cNvPr>
            <p:cNvSpPr/>
            <p:nvPr/>
          </p:nvSpPr>
          <p:spPr>
            <a:xfrm rot="3875104" flipH="1">
              <a:off x="6412368" y="2725447"/>
              <a:ext cx="628500" cy="657275"/>
            </a:xfrm>
            <a:prstGeom prst="circularArrow">
              <a:avLst>
                <a:gd name="adj1" fmla="val 12500"/>
                <a:gd name="adj2" fmla="val 1028582"/>
                <a:gd name="adj3" fmla="val 20457681"/>
                <a:gd name="adj4" fmla="val 15277077"/>
                <a:gd name="adj5" fmla="val 12500"/>
              </a:avLst>
            </a:prstGeom>
            <a:solidFill>
              <a:srgbClr val="BE1E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pic>
          <p:nvPicPr>
            <p:cNvPr id="25" name="Picture 24">
              <a:extLst>
                <a:ext uri="{FF2B5EF4-FFF2-40B4-BE49-F238E27FC236}">
                  <a16:creationId xmlns:a16="http://schemas.microsoft.com/office/drawing/2014/main" id="{57072EA6-CCA9-4CFF-B7B3-D7418906E944}"/>
                </a:ext>
              </a:extLst>
            </p:cNvPr>
            <p:cNvPicPr>
              <a:picLocks noChangeAspect="1"/>
            </p:cNvPicPr>
            <p:nvPr/>
          </p:nvPicPr>
          <p:blipFill rotWithShape="1">
            <a:blip r:embed="rId4"/>
            <a:srcRect l="40763" t="15956" r="23345"/>
            <a:stretch/>
          </p:blipFill>
          <p:spPr>
            <a:xfrm>
              <a:off x="4503794" y="1130451"/>
              <a:ext cx="2104387" cy="3287819"/>
            </a:xfrm>
            <a:prstGeom prst="rect">
              <a:avLst/>
            </a:prstGeom>
          </p:spPr>
        </p:pic>
        <p:sp>
          <p:nvSpPr>
            <p:cNvPr id="28" name="TextBox 27">
              <a:extLst>
                <a:ext uri="{FF2B5EF4-FFF2-40B4-BE49-F238E27FC236}">
                  <a16:creationId xmlns:a16="http://schemas.microsoft.com/office/drawing/2014/main" id="{232B36CA-B5FC-4D68-B894-E22363CE73ED}"/>
                </a:ext>
              </a:extLst>
            </p:cNvPr>
            <p:cNvSpPr txBox="1"/>
            <p:nvPr/>
          </p:nvSpPr>
          <p:spPr>
            <a:xfrm>
              <a:off x="6732278" y="3040467"/>
              <a:ext cx="1936447" cy="646331"/>
            </a:xfrm>
            <a:prstGeom prst="rect">
              <a:avLst/>
            </a:prstGeom>
            <a:noFill/>
          </p:spPr>
          <p:txBody>
            <a:bodyPr wrap="square">
              <a:spAutoFit/>
            </a:bodyPr>
            <a:lstStyle/>
            <a:p>
              <a:r>
                <a:rPr lang="en-US" sz="1800" b="1" cap="small" dirty="0">
                  <a:solidFill>
                    <a:srgbClr val="000000"/>
                  </a:solidFill>
                  <a:latin typeface="Eras Medium ITC" panose="020B0602030504020804" pitchFamily="34" charset="0"/>
                </a:rPr>
                <a:t>(Parents not using an SAP)</a:t>
              </a:r>
              <a:endParaRPr lang="en-US" sz="1400" b="1" cap="small" spc="-150" dirty="0">
                <a:solidFill>
                  <a:srgbClr val="000000"/>
                </a:solidFill>
                <a:latin typeface="Eras Medium ITC" panose="020B0602030504020804" pitchFamily="34" charset="0"/>
              </a:endParaRPr>
            </a:p>
          </p:txBody>
        </p:sp>
      </p:grpSp>
      <p:sp>
        <p:nvSpPr>
          <p:cNvPr id="12" name="TextBox 11">
            <a:extLst>
              <a:ext uri="{FF2B5EF4-FFF2-40B4-BE49-F238E27FC236}">
                <a16:creationId xmlns:a16="http://schemas.microsoft.com/office/drawing/2014/main" id="{4F3CB0BF-0DF9-4CCA-AA80-C8B1BFF2A796}"/>
              </a:ext>
            </a:extLst>
          </p:cNvPr>
          <p:cNvSpPr txBox="1"/>
          <p:nvPr/>
        </p:nvSpPr>
        <p:spPr>
          <a:xfrm>
            <a:off x="5991112" y="4270743"/>
            <a:ext cx="3206327" cy="230832"/>
          </a:xfrm>
          <a:prstGeom prst="rect">
            <a:avLst/>
          </a:prstGeom>
          <a:noFill/>
        </p:spPr>
        <p:txBody>
          <a:bodyPr wrap="none" rtlCol="0" anchor="ctr">
            <a:spAutoFit/>
          </a:bodyPr>
          <a:lstStyle/>
          <a:p>
            <a:pPr algn="r"/>
            <a:r>
              <a:rPr lang="en-US" sz="900" dirty="0"/>
              <a:t>Chart review and survey of families of pediatric patients (N=100)</a:t>
            </a:r>
          </a:p>
        </p:txBody>
      </p:sp>
    </p:spTree>
    <p:extLst>
      <p:ext uri="{BB962C8B-B14F-4D97-AF65-F5344CB8AC3E}">
        <p14:creationId xmlns:p14="http://schemas.microsoft.com/office/powerpoint/2010/main" val="1718790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250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797F4F-77CE-4A07-99F0-63143C686744}"/>
              </a:ext>
            </a:extLst>
          </p:cNvPr>
          <p:cNvSpPr>
            <a:spLocks noGrp="1"/>
          </p:cNvSpPr>
          <p:nvPr>
            <p:ph type="title"/>
          </p:nvPr>
        </p:nvSpPr>
        <p:spPr/>
        <p:txBody>
          <a:bodyPr/>
          <a:lstStyle/>
          <a:p>
            <a:r>
              <a:rPr lang="en-US" b="1" dirty="0"/>
              <a:t>Seizure Action Plans </a:t>
            </a:r>
          </a:p>
        </p:txBody>
      </p:sp>
      <p:sp>
        <p:nvSpPr>
          <p:cNvPr id="4" name="Content Placeholder 3">
            <a:extLst>
              <a:ext uri="{FF2B5EF4-FFF2-40B4-BE49-F238E27FC236}">
                <a16:creationId xmlns:a16="http://schemas.microsoft.com/office/drawing/2014/main" id="{20A9EB4D-211F-4CB8-81DF-8F7A2B871850}"/>
              </a:ext>
            </a:extLst>
          </p:cNvPr>
          <p:cNvSpPr>
            <a:spLocks noGrp="1"/>
          </p:cNvSpPr>
          <p:nvPr>
            <p:ph idx="1"/>
          </p:nvPr>
        </p:nvSpPr>
        <p:spPr/>
        <p:txBody>
          <a:bodyPr/>
          <a:lstStyle/>
          <a:p>
            <a:r>
              <a:rPr lang="en-US" dirty="0"/>
              <a:t>Detailed information about patient’s epilepsy symptoms</a:t>
            </a:r>
          </a:p>
          <a:p>
            <a:r>
              <a:rPr lang="en-US" dirty="0"/>
              <a:t>Instructions for how to respond during a seizure</a:t>
            </a:r>
          </a:p>
          <a:p>
            <a:pPr lvl="1"/>
            <a:r>
              <a:rPr lang="en-US" dirty="0"/>
              <a:t>Rescue medication administration</a:t>
            </a:r>
          </a:p>
          <a:p>
            <a:pPr lvl="1"/>
            <a:r>
              <a:rPr lang="en-US" dirty="0"/>
              <a:t>Other treatments (eg, vagus nerve stimulator) </a:t>
            </a:r>
          </a:p>
          <a:p>
            <a:r>
              <a:rPr lang="en-US" dirty="0"/>
              <a:t>A clear definition of what constitutes a seizure emergency</a:t>
            </a:r>
          </a:p>
          <a:p>
            <a:pPr lvl="1"/>
            <a:r>
              <a:rPr lang="en-US" dirty="0"/>
              <a:t>Reduces unnecessary treatment </a:t>
            </a:r>
          </a:p>
          <a:p>
            <a:pPr lvl="1"/>
            <a:r>
              <a:rPr lang="en-US" dirty="0"/>
              <a:t>Reduces treatment delays</a:t>
            </a:r>
          </a:p>
        </p:txBody>
      </p:sp>
      <p:sp>
        <p:nvSpPr>
          <p:cNvPr id="5" name="Text Placeholder 4">
            <a:extLst>
              <a:ext uri="{FF2B5EF4-FFF2-40B4-BE49-F238E27FC236}">
                <a16:creationId xmlns:a16="http://schemas.microsoft.com/office/drawing/2014/main" id="{396D1474-BA1E-4396-BF30-5860187133AF}"/>
              </a:ext>
            </a:extLst>
          </p:cNvPr>
          <p:cNvSpPr>
            <a:spLocks noGrp="1"/>
          </p:cNvSpPr>
          <p:nvPr>
            <p:ph type="body" sz="quarter" idx="10"/>
          </p:nvPr>
        </p:nvSpPr>
        <p:spPr/>
        <p:txBody>
          <a:bodyPr/>
          <a:lstStyle/>
          <a:p>
            <a:r>
              <a:rPr lang="en-US" dirty="0"/>
              <a:t>American Academy of Pediatrics. Available at https://www.healthychildren.org/English/health-issues/conditions/seizures/Pages/Children-with-Epilepsy-at-School.aspx. Accessed November 17, 2020.</a:t>
            </a:r>
          </a:p>
        </p:txBody>
      </p:sp>
    </p:spTree>
    <p:extLst>
      <p:ext uri="{BB962C8B-B14F-4D97-AF65-F5344CB8AC3E}">
        <p14:creationId xmlns:p14="http://schemas.microsoft.com/office/powerpoint/2010/main" val="4068058067"/>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40313E-63F2-45A9-A180-8DB6FEC011A3}"/>
              </a:ext>
            </a:extLst>
          </p:cNvPr>
          <p:cNvSpPr>
            <a:spLocks noGrp="1"/>
          </p:cNvSpPr>
          <p:nvPr>
            <p:ph type="title"/>
          </p:nvPr>
        </p:nvSpPr>
        <p:spPr/>
        <p:txBody>
          <a:bodyPr/>
          <a:lstStyle/>
          <a:p>
            <a:r>
              <a:rPr lang="en-US" b="1" dirty="0"/>
              <a:t>Resources for Seizure Action Plans</a:t>
            </a:r>
          </a:p>
        </p:txBody>
      </p:sp>
      <p:sp>
        <p:nvSpPr>
          <p:cNvPr id="3" name="Content Placeholder 2">
            <a:extLst>
              <a:ext uri="{FF2B5EF4-FFF2-40B4-BE49-F238E27FC236}">
                <a16:creationId xmlns:a16="http://schemas.microsoft.com/office/drawing/2014/main" id="{1BB2A3FD-2FD6-4190-B54B-89FA8116B4FA}"/>
              </a:ext>
            </a:extLst>
          </p:cNvPr>
          <p:cNvSpPr>
            <a:spLocks noGrp="1"/>
          </p:cNvSpPr>
          <p:nvPr>
            <p:ph idx="1"/>
          </p:nvPr>
        </p:nvSpPr>
        <p:spPr/>
        <p:txBody>
          <a:bodyPr/>
          <a:lstStyle/>
          <a:p>
            <a:r>
              <a:rPr lang="en-US" b="1" dirty="0"/>
              <a:t>Epilepsy Foundation </a:t>
            </a:r>
          </a:p>
          <a:p>
            <a:pPr lvl="1"/>
            <a:r>
              <a:rPr lang="en-US" dirty="0"/>
              <a:t>https://bit.ly/3nHjqJr </a:t>
            </a:r>
          </a:p>
          <a:p>
            <a:pPr marL="171450" lvl="1">
              <a:spcBef>
                <a:spcPts val="750"/>
              </a:spcBef>
            </a:pPr>
            <a:r>
              <a:rPr lang="en-US" sz="2100" b="1" dirty="0"/>
              <a:t>Child Neurology Foundation</a:t>
            </a:r>
          </a:p>
          <a:p>
            <a:pPr lvl="1"/>
            <a:r>
              <a:rPr lang="en-US" dirty="0"/>
              <a:t>https://bit.ly/2IE7Qjn</a:t>
            </a:r>
          </a:p>
          <a:p>
            <a:r>
              <a:rPr lang="en-US" b="1" i="0" dirty="0">
                <a:solidFill>
                  <a:srgbClr val="000000"/>
                </a:solidFill>
                <a:effectLst/>
                <a:latin typeface="Calibri" panose="020F0502020204030204" pitchFamily="34" charset="0"/>
              </a:rPr>
              <a:t>Expert Opinion Consensus Recommendations for Development of Acute Seizure Action Plans (ASAPs)</a:t>
            </a:r>
          </a:p>
          <a:p>
            <a:pPr lvl="1"/>
            <a:r>
              <a:rPr lang="de-DE" dirty="0"/>
              <a:t>Penovich P, Glauser T, Becker D, et al</a:t>
            </a:r>
            <a:r>
              <a:rPr lang="en-US" dirty="0"/>
              <a:t>.</a:t>
            </a:r>
            <a:r>
              <a:rPr lang="en-US" i="1" dirty="0"/>
              <a:t> Neurol Clin </a:t>
            </a:r>
            <a:r>
              <a:rPr lang="en-US" i="1" dirty="0" err="1"/>
              <a:t>Pract</a:t>
            </a:r>
            <a:r>
              <a:rPr lang="en-US" i="1" dirty="0"/>
              <a:t> </a:t>
            </a:r>
            <a:r>
              <a:rPr lang="de-DE" dirty="0"/>
              <a:t>(submitted). </a:t>
            </a:r>
            <a:endParaRPr lang="en-US" dirty="0"/>
          </a:p>
        </p:txBody>
      </p:sp>
      <p:sp>
        <p:nvSpPr>
          <p:cNvPr id="4" name="Text Placeholder 3">
            <a:extLst>
              <a:ext uri="{FF2B5EF4-FFF2-40B4-BE49-F238E27FC236}">
                <a16:creationId xmlns:a16="http://schemas.microsoft.com/office/drawing/2014/main" id="{963C987F-78CD-454D-9C31-EE71ECDCF4EA}"/>
              </a:ext>
            </a:extLst>
          </p:cNvPr>
          <p:cNvSpPr>
            <a:spLocks noGrp="1"/>
          </p:cNvSpPr>
          <p:nvPr>
            <p:ph type="body" sz="quarter" idx="10"/>
          </p:nvPr>
        </p:nvSpPr>
        <p:spPr/>
        <p:txBody>
          <a:bodyPr/>
          <a:lstStyle/>
          <a:p>
            <a:endParaRPr lang="en-US" dirty="0"/>
          </a:p>
        </p:txBody>
      </p:sp>
    </p:spTree>
    <p:extLst>
      <p:ext uri="{BB962C8B-B14F-4D97-AF65-F5344CB8AC3E}">
        <p14:creationId xmlns:p14="http://schemas.microsoft.com/office/powerpoint/2010/main" val="1704887637"/>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09BF42-7E39-4D05-AD6F-DD74EF787874}"/>
              </a:ext>
            </a:extLst>
          </p:cNvPr>
          <p:cNvSpPr>
            <a:spLocks noGrp="1"/>
          </p:cNvSpPr>
          <p:nvPr>
            <p:ph type="title"/>
          </p:nvPr>
        </p:nvSpPr>
        <p:spPr/>
        <p:txBody>
          <a:bodyPr/>
          <a:lstStyle/>
          <a:p>
            <a:r>
              <a:rPr lang="en-US" b="1" dirty="0"/>
              <a:t>Caregiver training can be improved</a:t>
            </a:r>
            <a:endParaRPr lang="en-US" dirty="0"/>
          </a:p>
        </p:txBody>
      </p:sp>
      <p:sp>
        <p:nvSpPr>
          <p:cNvPr id="3" name="Text Placeholder 2">
            <a:extLst>
              <a:ext uri="{FF2B5EF4-FFF2-40B4-BE49-F238E27FC236}">
                <a16:creationId xmlns:a16="http://schemas.microsoft.com/office/drawing/2014/main" id="{EC78E3A7-A0A0-4150-B8DA-87FE254460B5}"/>
              </a:ext>
            </a:extLst>
          </p:cNvPr>
          <p:cNvSpPr>
            <a:spLocks noGrp="1"/>
          </p:cNvSpPr>
          <p:nvPr>
            <p:ph type="body" sz="quarter" idx="10"/>
          </p:nvPr>
        </p:nvSpPr>
        <p:spPr/>
        <p:txBody>
          <a:bodyPr/>
          <a:lstStyle/>
          <a:p>
            <a:r>
              <a:rPr lang="en-US" dirty="0"/>
              <a:t>Gainza-Lein M, et al. </a:t>
            </a:r>
            <a:r>
              <a:rPr lang="en-US" i="1" dirty="0"/>
              <a:t>Seizure.</a:t>
            </a:r>
            <a:r>
              <a:rPr lang="en-US" dirty="0"/>
              <a:t> 2017;52:188-194.</a:t>
            </a:r>
          </a:p>
        </p:txBody>
      </p:sp>
      <p:grpSp>
        <p:nvGrpSpPr>
          <p:cNvPr id="19" name="Group 18">
            <a:extLst>
              <a:ext uri="{FF2B5EF4-FFF2-40B4-BE49-F238E27FC236}">
                <a16:creationId xmlns:a16="http://schemas.microsoft.com/office/drawing/2014/main" id="{65AC0FB9-A614-4A25-BDEB-6822C6687530}"/>
              </a:ext>
            </a:extLst>
          </p:cNvPr>
          <p:cNvGrpSpPr/>
          <p:nvPr/>
        </p:nvGrpSpPr>
        <p:grpSpPr>
          <a:xfrm>
            <a:off x="1084780" y="1268016"/>
            <a:ext cx="2861375" cy="2833669"/>
            <a:chOff x="2306572" y="1059258"/>
            <a:chExt cx="2861375" cy="2833669"/>
          </a:xfrm>
        </p:grpSpPr>
        <p:pic>
          <p:nvPicPr>
            <p:cNvPr id="12" name="Picture 11">
              <a:extLst>
                <a:ext uri="{FF2B5EF4-FFF2-40B4-BE49-F238E27FC236}">
                  <a16:creationId xmlns:a16="http://schemas.microsoft.com/office/drawing/2014/main" id="{B9313936-6709-4A4E-9973-69FCF17B46CE}"/>
                </a:ext>
              </a:extLst>
            </p:cNvPr>
            <p:cNvPicPr>
              <a:picLocks noChangeAspect="1"/>
            </p:cNvPicPr>
            <p:nvPr/>
          </p:nvPicPr>
          <p:blipFill rotWithShape="1">
            <a:blip r:embed="rId2"/>
            <a:srcRect l="14985" t="11720" r="66074"/>
            <a:stretch/>
          </p:blipFill>
          <p:spPr>
            <a:xfrm>
              <a:off x="2841567" y="1059258"/>
              <a:ext cx="912873" cy="2833669"/>
            </a:xfrm>
            <a:prstGeom prst="rect">
              <a:avLst/>
            </a:prstGeom>
          </p:spPr>
        </p:pic>
        <p:pic>
          <p:nvPicPr>
            <p:cNvPr id="14" name="Picture 13">
              <a:extLst>
                <a:ext uri="{FF2B5EF4-FFF2-40B4-BE49-F238E27FC236}">
                  <a16:creationId xmlns:a16="http://schemas.microsoft.com/office/drawing/2014/main" id="{0CFD05D5-8B84-4517-BB90-5CFA89899D69}"/>
                </a:ext>
              </a:extLst>
            </p:cNvPr>
            <p:cNvPicPr>
              <a:picLocks noChangeAspect="1"/>
            </p:cNvPicPr>
            <p:nvPr/>
          </p:nvPicPr>
          <p:blipFill rotWithShape="1">
            <a:blip r:embed="rId2"/>
            <a:srcRect l="43718" t="11720" r="22356"/>
            <a:stretch/>
          </p:blipFill>
          <p:spPr>
            <a:xfrm>
              <a:off x="3532828" y="1059258"/>
              <a:ext cx="1635119" cy="2833669"/>
            </a:xfrm>
            <a:prstGeom prst="rect">
              <a:avLst/>
            </a:prstGeom>
          </p:spPr>
        </p:pic>
        <p:pic>
          <p:nvPicPr>
            <p:cNvPr id="16" name="Picture 15">
              <a:extLst>
                <a:ext uri="{FF2B5EF4-FFF2-40B4-BE49-F238E27FC236}">
                  <a16:creationId xmlns:a16="http://schemas.microsoft.com/office/drawing/2014/main" id="{5E165A76-4163-4D41-A4C1-1D053AA45A40}"/>
                </a:ext>
              </a:extLst>
            </p:cNvPr>
            <p:cNvPicPr>
              <a:picLocks noChangeAspect="1"/>
            </p:cNvPicPr>
            <p:nvPr/>
          </p:nvPicPr>
          <p:blipFill rotWithShape="1">
            <a:blip r:embed="rId2"/>
            <a:srcRect l="73425" t="11720" r="7635"/>
            <a:stretch/>
          </p:blipFill>
          <p:spPr>
            <a:xfrm>
              <a:off x="4255074" y="1059258"/>
              <a:ext cx="912873" cy="2833669"/>
            </a:xfrm>
            <a:prstGeom prst="rect">
              <a:avLst/>
            </a:prstGeom>
          </p:spPr>
        </p:pic>
        <p:pic>
          <p:nvPicPr>
            <p:cNvPr id="18" name="Picture 17">
              <a:extLst>
                <a:ext uri="{FF2B5EF4-FFF2-40B4-BE49-F238E27FC236}">
                  <a16:creationId xmlns:a16="http://schemas.microsoft.com/office/drawing/2014/main" id="{FEC1CC2F-D1EB-43C3-9411-F7786A92D21F}"/>
                </a:ext>
              </a:extLst>
            </p:cNvPr>
            <p:cNvPicPr>
              <a:picLocks noChangeAspect="1"/>
            </p:cNvPicPr>
            <p:nvPr/>
          </p:nvPicPr>
          <p:blipFill rotWithShape="1">
            <a:blip r:embed="rId2"/>
            <a:srcRect t="11720" r="88031"/>
            <a:stretch/>
          </p:blipFill>
          <p:spPr>
            <a:xfrm>
              <a:off x="2306572" y="1059258"/>
              <a:ext cx="576847" cy="2833669"/>
            </a:xfrm>
            <a:prstGeom prst="rect">
              <a:avLst/>
            </a:prstGeom>
          </p:spPr>
        </p:pic>
      </p:grpSp>
      <p:sp>
        <p:nvSpPr>
          <p:cNvPr id="21" name="TextBox 20">
            <a:extLst>
              <a:ext uri="{FF2B5EF4-FFF2-40B4-BE49-F238E27FC236}">
                <a16:creationId xmlns:a16="http://schemas.microsoft.com/office/drawing/2014/main" id="{643B8F24-092B-4836-A154-3F9A92EA0B0F}"/>
              </a:ext>
            </a:extLst>
          </p:cNvPr>
          <p:cNvSpPr txBox="1"/>
          <p:nvPr/>
        </p:nvSpPr>
        <p:spPr>
          <a:xfrm>
            <a:off x="2091162" y="4017405"/>
            <a:ext cx="1385444" cy="276999"/>
          </a:xfrm>
          <a:prstGeom prst="rect">
            <a:avLst/>
          </a:prstGeom>
          <a:noFill/>
        </p:spPr>
        <p:txBody>
          <a:bodyPr wrap="none" rtlCol="0" anchor="ctr">
            <a:spAutoFit/>
          </a:bodyPr>
          <a:lstStyle/>
          <a:p>
            <a:pPr algn="ctr"/>
            <a:r>
              <a:rPr lang="en-US" sz="1200" b="1" dirty="0"/>
              <a:t>Patient Age (years)</a:t>
            </a:r>
          </a:p>
        </p:txBody>
      </p:sp>
      <p:sp>
        <p:nvSpPr>
          <p:cNvPr id="23" name="TextBox 22">
            <a:extLst>
              <a:ext uri="{FF2B5EF4-FFF2-40B4-BE49-F238E27FC236}">
                <a16:creationId xmlns:a16="http://schemas.microsoft.com/office/drawing/2014/main" id="{0B3DA0A2-BF6F-44B6-A389-481CB612F8E3}"/>
              </a:ext>
            </a:extLst>
          </p:cNvPr>
          <p:cNvSpPr txBox="1"/>
          <p:nvPr/>
        </p:nvSpPr>
        <p:spPr>
          <a:xfrm rot="16200000">
            <a:off x="-329423" y="2324873"/>
            <a:ext cx="2474430" cy="461665"/>
          </a:xfrm>
          <a:prstGeom prst="rect">
            <a:avLst/>
          </a:prstGeom>
          <a:noFill/>
        </p:spPr>
        <p:txBody>
          <a:bodyPr wrap="square" rtlCol="0" anchor="ctr">
            <a:spAutoFit/>
          </a:bodyPr>
          <a:lstStyle/>
          <a:p>
            <a:pPr algn="ctr"/>
            <a:r>
              <a:rPr lang="en-US" sz="1200" b="1" dirty="0"/>
              <a:t>Parents Trained on Rescue Medication Administration</a:t>
            </a:r>
          </a:p>
        </p:txBody>
      </p:sp>
      <p:sp>
        <p:nvSpPr>
          <p:cNvPr id="24" name="Content Placeholder 3">
            <a:extLst>
              <a:ext uri="{FF2B5EF4-FFF2-40B4-BE49-F238E27FC236}">
                <a16:creationId xmlns:a16="http://schemas.microsoft.com/office/drawing/2014/main" id="{24DD0124-3A38-4BD7-8997-CB76C6BC762A}"/>
              </a:ext>
            </a:extLst>
          </p:cNvPr>
          <p:cNvSpPr txBox="1">
            <a:spLocks/>
          </p:cNvSpPr>
          <p:nvPr/>
        </p:nvSpPr>
        <p:spPr>
          <a:xfrm>
            <a:off x="4330460" y="1369219"/>
            <a:ext cx="4291026" cy="3028610"/>
          </a:xfrm>
          <a:prstGeom prst="rect">
            <a:avLst/>
          </a:prstGeom>
        </p:spPr>
        <p:txBody>
          <a:bodyPr>
            <a:normAutofit fontScale="92500"/>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dirty="0"/>
              <a:t>Quality of training</a:t>
            </a:r>
          </a:p>
          <a:p>
            <a:pPr lvl="1"/>
            <a:r>
              <a:rPr lang="en-US" dirty="0"/>
              <a:t>Preference for training by neurologist </a:t>
            </a:r>
          </a:p>
          <a:p>
            <a:pPr lvl="1"/>
            <a:r>
              <a:rPr lang="en-US" dirty="0"/>
              <a:t>Training by other medical staff also good</a:t>
            </a:r>
          </a:p>
          <a:p>
            <a:pPr lvl="1"/>
            <a:r>
              <a:rPr lang="en-US" dirty="0"/>
              <a:t>(Small but significant difference)</a:t>
            </a:r>
          </a:p>
          <a:p>
            <a:r>
              <a:rPr lang="en-US" dirty="0"/>
              <a:t>Parents asked for</a:t>
            </a:r>
          </a:p>
          <a:p>
            <a:pPr lvl="1"/>
            <a:r>
              <a:rPr lang="en-US" dirty="0"/>
              <a:t>More hands-on training</a:t>
            </a:r>
          </a:p>
          <a:p>
            <a:pPr lvl="1"/>
            <a:r>
              <a:rPr lang="en-US" dirty="0"/>
              <a:t>Refresher training after a few years</a:t>
            </a:r>
          </a:p>
          <a:p>
            <a:pPr lvl="1"/>
            <a:r>
              <a:rPr lang="en-US" dirty="0"/>
              <a:t>Seizure Action Plans</a:t>
            </a:r>
          </a:p>
          <a:p>
            <a:pPr lvl="1"/>
            <a:r>
              <a:rPr lang="en-US" dirty="0"/>
              <a:t>Educational materials for other caregivers</a:t>
            </a:r>
          </a:p>
          <a:p>
            <a:pPr lvl="1"/>
            <a:endParaRPr lang="en-US" dirty="0"/>
          </a:p>
          <a:p>
            <a:pPr lvl="1"/>
            <a:endParaRPr lang="en-US" dirty="0"/>
          </a:p>
          <a:p>
            <a:pPr lvl="1"/>
            <a:endParaRPr lang="en-US" dirty="0"/>
          </a:p>
        </p:txBody>
      </p:sp>
      <p:sp>
        <p:nvSpPr>
          <p:cNvPr id="13" name="TextBox 12">
            <a:extLst>
              <a:ext uri="{FF2B5EF4-FFF2-40B4-BE49-F238E27FC236}">
                <a16:creationId xmlns:a16="http://schemas.microsoft.com/office/drawing/2014/main" id="{530395E9-6D30-4DCE-AF91-4AEA378AE02D}"/>
              </a:ext>
            </a:extLst>
          </p:cNvPr>
          <p:cNvSpPr txBox="1"/>
          <p:nvPr/>
        </p:nvSpPr>
        <p:spPr>
          <a:xfrm>
            <a:off x="907792" y="4270743"/>
            <a:ext cx="3206327" cy="230832"/>
          </a:xfrm>
          <a:prstGeom prst="rect">
            <a:avLst/>
          </a:prstGeom>
          <a:noFill/>
        </p:spPr>
        <p:txBody>
          <a:bodyPr wrap="none" rtlCol="0" anchor="ctr">
            <a:spAutoFit/>
          </a:bodyPr>
          <a:lstStyle/>
          <a:p>
            <a:pPr algn="r"/>
            <a:r>
              <a:rPr lang="en-US" sz="900" dirty="0"/>
              <a:t>Chart review and survey of families of pediatric patients (N=100)</a:t>
            </a:r>
          </a:p>
        </p:txBody>
      </p:sp>
    </p:spTree>
    <p:extLst>
      <p:ext uri="{BB962C8B-B14F-4D97-AF65-F5344CB8AC3E}">
        <p14:creationId xmlns:p14="http://schemas.microsoft.com/office/powerpoint/2010/main" val="2905619260"/>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2">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D336A1EF-E99D-413E-8536-E69B945EB751}">
  <we:reference id="wa104038830" version="1.0.0.3" store="en-001" storeType="OMEX"/>
  <we:alternateReferences>
    <we:reference id="wa104038830" version="1.0.0.3" store="wa104038830" storeType="OMEX"/>
  </we:alternateReferences>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emplate>Office Theme</Template>
  <TotalTime>30445</TotalTime>
  <Words>6630</Words>
  <Application>Microsoft Office PowerPoint</Application>
  <PresentationFormat>On-screen Show (16:9)</PresentationFormat>
  <Paragraphs>866</Paragraphs>
  <Slides>103</Slides>
  <Notes>0</Notes>
  <HiddenSlides>0</HiddenSlides>
  <MMClips>0</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103</vt:i4>
      </vt:variant>
    </vt:vector>
  </HeadingPairs>
  <TitlesOfParts>
    <vt:vector size="119" baseType="lpstr">
      <vt:lpstr>arial</vt:lpstr>
      <vt:lpstr>arial</vt:lpstr>
      <vt:lpstr>BlinkMacSystemFont</vt:lpstr>
      <vt:lpstr>Calibri</vt:lpstr>
      <vt:lpstr>Calibri Light</vt:lpstr>
      <vt:lpstr>DCELB K+ Adv O T 863180fb</vt:lpstr>
      <vt:lpstr>Eras Medium ITC</vt:lpstr>
      <vt:lpstr>Guardian TextSans Web</vt:lpstr>
      <vt:lpstr>JABND I+ Adv O T 863180fb</vt:lpstr>
      <vt:lpstr>JACCN L+ Adv O T 863180fb+ 20</vt:lpstr>
      <vt:lpstr>MyriadPro-Light</vt:lpstr>
      <vt:lpstr>MyriadPro-LightIt</vt:lpstr>
      <vt:lpstr>Segoe UI Symbol</vt:lpstr>
      <vt:lpstr>Source Sans Pro</vt:lpstr>
      <vt:lpstr>STIX-Regular</vt:lpstr>
      <vt:lpstr>Office Theme</vt:lpstr>
      <vt:lpstr>PowerPoint Presentation</vt:lpstr>
      <vt:lpstr>Meet the faculty</vt:lpstr>
      <vt:lpstr>Audience response What should be the goal of the treatment the patient receives from caregivers and first responders? </vt:lpstr>
      <vt:lpstr>Audience response How could the medical treatment the patient received have been improved? </vt:lpstr>
      <vt:lpstr>Audience response How could the healthcare system better prepare caregivers to manage seizure emergencies?</vt:lpstr>
      <vt:lpstr>Program overview</vt:lpstr>
      <vt:lpstr>MODULE 2—STATUS EPILEPTICUS DISEASE BURDEN </vt:lpstr>
      <vt:lpstr>Overview of care for seizure emergencies</vt:lpstr>
      <vt:lpstr>Epilepsy introduction</vt:lpstr>
      <vt:lpstr>Morbidity and mortality</vt:lpstr>
      <vt:lpstr>When is epilepsy treatment not successful?</vt:lpstr>
      <vt:lpstr>Defining seizure emergencies</vt:lpstr>
      <vt:lpstr>Rationale for the 5- and 30-minute definitions</vt:lpstr>
      <vt:lpstr>Pathophysiology of prolonged seizures</vt:lpstr>
      <vt:lpstr>Status epilepticus presentations</vt:lpstr>
      <vt:lpstr>Who is at risk for SE? </vt:lpstr>
      <vt:lpstr>Mortality risk following status epilepticus</vt:lpstr>
      <vt:lpstr>Seizure duration is a risk factor for mortality</vt:lpstr>
      <vt:lpstr>Mortality: Rochester population-based studies (1965-1984)</vt:lpstr>
      <vt:lpstr>Refractory status epilepticus</vt:lpstr>
      <vt:lpstr>Morbidity: Rochester population-based studies (1965-1984)</vt:lpstr>
      <vt:lpstr>Status epilepticus imaging findings</vt:lpstr>
      <vt:lpstr>PowerPoint Presentation</vt:lpstr>
      <vt:lpstr>PowerPoint Presentation</vt:lpstr>
      <vt:lpstr>PowerPoint Presentation</vt:lpstr>
      <vt:lpstr>MODULE 3—GUIDELINES FOR MANAGING STATUS EPILEPTICUS</vt:lpstr>
      <vt:lpstr>Audience response What should be the goal of the treatment the patient receives from caregivers and first responders? </vt:lpstr>
      <vt:lpstr>PowerPoint Presentation</vt:lpstr>
      <vt:lpstr>Pitfalls in achieving optimal treatment </vt:lpstr>
      <vt:lpstr>SE treatment algorithm overview*</vt:lpstr>
      <vt:lpstr>Initial-therapy phase highlights</vt:lpstr>
      <vt:lpstr>Adverse events (adults)</vt:lpstr>
      <vt:lpstr>Initial phase treatment conclusions (adults)</vt:lpstr>
      <vt:lpstr>Second-therapy phase highlights</vt:lpstr>
      <vt:lpstr>Trials in second phase therapies: ESETT</vt:lpstr>
      <vt:lpstr>Trials in second phase therapies: TRENDS Trial</vt:lpstr>
      <vt:lpstr>Third-phase therapy</vt:lpstr>
      <vt:lpstr>MODULE 4—PEDIATRIC PERSPECTIVE ON CARE FOR SEIZURE EMERGENCIES</vt:lpstr>
      <vt:lpstr>Pediatric perspective on care for seizure emergencies</vt:lpstr>
      <vt:lpstr>Seizure emergencies in children: developing brain at risk!</vt:lpstr>
      <vt:lpstr>Seizure emergencies in children: special considerations in treatment</vt:lpstr>
      <vt:lpstr>Outcome of SE in pediatric patients: a global issue</vt:lpstr>
      <vt:lpstr>PowerPoint Presentation</vt:lpstr>
      <vt:lpstr>Antiseizure medicine  adherence differences based on age</vt:lpstr>
      <vt:lpstr>PowerPoint Presentation</vt:lpstr>
      <vt:lpstr>Treatment escalation may be more aggressive than recommended by the AES</vt:lpstr>
      <vt:lpstr>Treatment escalation may be more aggressive than recommended by the AES</vt:lpstr>
      <vt:lpstr>Treatment escalation may be more aggressive than recommended by the AES</vt:lpstr>
      <vt:lpstr>Treatment escalation may be more aggressive than recommended by the AES</vt:lpstr>
      <vt:lpstr>AES summary for pediatric patients: initial-therapy phase highlights</vt:lpstr>
      <vt:lpstr>Pooled meta-analysis: midazolam vs diazepam in children and young adults</vt:lpstr>
      <vt:lpstr>AES summary for pediatric patients: second-therapy phase highlights</vt:lpstr>
      <vt:lpstr>AES summary for pediatric patients: adverse events </vt:lpstr>
      <vt:lpstr>Importance of prehospital care</vt:lpstr>
      <vt:lpstr>Importance of prehospital care</vt:lpstr>
      <vt:lpstr>Prehospital treatment may reduce seizure duration</vt:lpstr>
      <vt:lpstr>Prehospital management affects outcomes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MODULE 5—RESCUE MEDICATION OPTIONS</vt:lpstr>
      <vt:lpstr>Current standard of care for prehospital management</vt:lpstr>
      <vt:lpstr>Off-label options sometimes used for SE</vt:lpstr>
      <vt:lpstr>Characteristics of an ideal prehospital treatment for SE</vt:lpstr>
      <vt:lpstr>Intranasal vs other administration routes</vt:lpstr>
      <vt:lpstr>New approvals for seizure rescue medications</vt:lpstr>
      <vt:lpstr>ARTEMIS 1 phase 3 trial</vt:lpstr>
      <vt:lpstr>ARTEMIS 1 efficacy outcomes</vt:lpstr>
      <vt:lpstr>ARTEMIS 1 efficacy outcomes</vt:lpstr>
      <vt:lpstr>ARTEMIS 1 safety outcomes</vt:lpstr>
      <vt:lpstr>ARTEMIS 1 extension trial</vt:lpstr>
      <vt:lpstr>Diazepam nasal spray FDA approval</vt:lpstr>
      <vt:lpstr>DZP-NS phase 1 PK and safety study</vt:lpstr>
      <vt:lpstr>DZP-NS phase 1 PK and safety study</vt:lpstr>
      <vt:lpstr>DZP-NS phase 3 study interim analysis</vt:lpstr>
      <vt:lpstr>MODULE 6—FACULTY DISCUSSION: ADDRESSING TREATMENT GAPS</vt:lpstr>
      <vt:lpstr>MODULE 7—FOCUS ON CAREGIVERS AND HEALTHCARE PROVIDERS: IMPROVING PREHOSPITAL CARE</vt:lpstr>
      <vt:lpstr>Focus on caregivers and healthcare providers: improving prehospital care</vt:lpstr>
      <vt:lpstr>Audience response How could the medical treatment the patient received have been improved? </vt:lpstr>
      <vt:lpstr>Audience response How could the healthcare system better prepare caregivers to manage seizure emergencies?</vt:lpstr>
      <vt:lpstr>Institute of Medicine Crossing the Quality Chasm</vt:lpstr>
      <vt:lpstr>PowerPoint Presentation</vt:lpstr>
      <vt:lpstr>PowerPoint Presentation</vt:lpstr>
      <vt:lpstr>Delays in antiseizure medication are frequent</vt:lpstr>
      <vt:lpstr>Delays in antiseizure medication are frequent</vt:lpstr>
      <vt:lpstr>Caregiver education is a barrier to early administration of rescue medications</vt:lpstr>
      <vt:lpstr>A Seizure Action Plan lowers the barriers to caregivers administering rescue medication</vt:lpstr>
      <vt:lpstr>A Seizure Action Plan lowers the barriers to caregivers administering rescue medication</vt:lpstr>
      <vt:lpstr>A Seizure Action Plan lowers the barriers to caregivers administering rescue medication</vt:lpstr>
      <vt:lpstr>A Seizure Action Plan lowers the barriers to caregivers administering rescue medication</vt:lpstr>
      <vt:lpstr>A Seizure Action Plan lowers the barriers to caregivers administering rescue medication</vt:lpstr>
      <vt:lpstr>SAPs work, but they aren’t widely being used</vt:lpstr>
      <vt:lpstr>Seizure Action Plans </vt:lpstr>
      <vt:lpstr>Resources for Seizure Action Plans</vt:lpstr>
      <vt:lpstr>Caregiver training can be improved</vt:lpstr>
      <vt:lpstr>Caregiver training is still needed</vt:lpstr>
      <vt:lpstr>Caregiver training is still needed</vt:lpstr>
      <vt:lpstr>Keeping SAPs up to date</vt:lpstr>
      <vt:lpstr>Critical junctures are training opportunities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Suellen Evavold</cp:lastModifiedBy>
  <cp:revision>335</cp:revision>
  <dcterms:created xsi:type="dcterms:W3CDTF">2020-09-22T15:47:44Z</dcterms:created>
  <dcterms:modified xsi:type="dcterms:W3CDTF">2020-12-23T18:41:41Z</dcterms:modified>
</cp:coreProperties>
</file>